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bookmarkIdSeed="2">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Lst>
  <p:sldSz cx="18288000" cy="10287000"/>
  <p:notesSz cx="6858000" cy="9144000"/>
  <p:embeddedFontLst>
    <p:embeddedFont>
      <p:font typeface="Poppins" panose="00000500000000000000" pitchFamily="2" charset="0"/>
      <p:regular r:id="rId15"/>
    </p:embeddedFont>
    <p:embeddedFont>
      <p:font typeface="Poppins Bold" panose="020B0604020202020204"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3154" autoAdjust="0"/>
  </p:normalViewPr>
  <p:slideViewPr>
    <p:cSldViewPr>
      <p:cViewPr varScale="1">
        <p:scale>
          <a:sx n="46" d="100"/>
          <a:sy n="46" d="100"/>
        </p:scale>
        <p:origin x="1186" y="4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SIA OSTAPIUK" userId="d65f76e16ac3cee3" providerId="LiveId" clId="{1442A653-A07F-488A-8A93-03AF97B919D4}"/>
    <pc:docChg chg="modSld">
      <pc:chgData name="LESIA OSTAPIUK" userId="d65f76e16ac3cee3" providerId="LiveId" clId="{1442A653-A07F-488A-8A93-03AF97B919D4}" dt="2026-07-13T10:21:24.640" v="0" actId="20577"/>
      <pc:docMkLst>
        <pc:docMk/>
      </pc:docMkLst>
      <pc:sldChg chg="modSp mod">
        <pc:chgData name="LESIA OSTAPIUK" userId="d65f76e16ac3cee3" providerId="LiveId" clId="{1442A653-A07F-488A-8A93-03AF97B919D4}" dt="2026-07-13T10:21:24.640" v="0" actId="20577"/>
        <pc:sldMkLst>
          <pc:docMk/>
          <pc:sldMk cId="0" sldId="256"/>
        </pc:sldMkLst>
        <pc:spChg chg="mod">
          <ac:chgData name="LESIA OSTAPIUK" userId="d65f76e16ac3cee3" providerId="LiveId" clId="{1442A653-A07F-488A-8A93-03AF97B919D4}" dt="2026-07-13T10:21:24.640" v="0" actId="20577"/>
          <ac:spMkLst>
            <pc:docMk/>
            <pc:sldMk cId="0" sldId="256"/>
            <ac:spMk id="1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E756655-0E3F-4604-86FE-BBD75B6A0FA6}" type="datetimeFigureOut">
              <a:rPr lang="en-US" smtClean="0"/>
              <a:t>7/13/2026</a:t>
            </a:fld>
            <a:endParaRPr lang="en-IN"/>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28F233F-F981-4247-8ABC-B52E25732E7C}"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Місце для зображення 1"/>
          <p:cNvSpPr>
            <a:spLocks noGrp="1" noRot="1" noChangeAspect="1"/>
          </p:cNvSpPr>
          <p:nvPr>
            <p:ph type="sldImg"/>
          </p:nvPr>
        </p:nvSpPr>
        <p:spPr/>
      </p:sp>
      <p:sp>
        <p:nvSpPr>
          <p:cNvPr id="3" name="Місце для нотаток 2"/>
          <p:cNvSpPr>
            <a:spLocks noGrp="1"/>
          </p:cNvSpPr>
          <p:nvPr>
            <p:ph type="body" idx="1"/>
          </p:nvPr>
        </p:nvSpPr>
        <p:spPr/>
        <p:txBody>
          <a:bodyPr/>
          <a:lstStyle/>
          <a:p>
            <a:endParaRPr lang="uk-UA" dirty="0"/>
          </a:p>
        </p:txBody>
      </p:sp>
      <p:sp>
        <p:nvSpPr>
          <p:cNvPr id="4" name="Місце для номера слайда 3"/>
          <p:cNvSpPr>
            <a:spLocks noGrp="1"/>
          </p:cNvSpPr>
          <p:nvPr>
            <p:ph type="sldNum" sz="quarter" idx="5"/>
          </p:nvPr>
        </p:nvSpPr>
        <p:spPr/>
        <p:txBody>
          <a:bodyPr/>
          <a:lstStyle/>
          <a:p>
            <a:fld id="{E28F233F-F981-4247-8ABC-B52E25732E7C}" type="slidenum">
              <a:rPr lang="en-IN" smtClean="0"/>
              <a:t>1</a:t>
            </a:fld>
            <a:endParaRPr lang="en-IN"/>
          </a:p>
        </p:txBody>
      </p:sp>
    </p:spTree>
    <p:extLst>
      <p:ext uri="{BB962C8B-B14F-4D97-AF65-F5344CB8AC3E}">
        <p14:creationId xmlns:p14="http://schemas.microsoft.com/office/powerpoint/2010/main" val="18983858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This report will use </a:t>
            </a:r>
            <a:r>
              <a:rPr lang="en-GB" sz="1200" kern="1200" dirty="0" err="1">
                <a:solidFill>
                  <a:schemeClr val="tx1"/>
                </a:solidFill>
                <a:latin typeface="+mn-lt"/>
                <a:ea typeface="+mn-ea"/>
                <a:cs typeface="+mn-cs"/>
              </a:rPr>
              <a:t>Vygotsky's</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Sociocultural</a:t>
            </a:r>
            <a:r>
              <a:rPr lang="en-GB" sz="1200" kern="1200" dirty="0">
                <a:solidFill>
                  <a:schemeClr val="tx1"/>
                </a:solidFill>
                <a:latin typeface="+mn-lt"/>
                <a:ea typeface="+mn-ea"/>
                <a:cs typeface="+mn-cs"/>
              </a:rPr>
              <a:t> theory on the Social, Cultural and Language approach to the young child's development to assess the factors that affect the development of the young child and to recommend support strategies for the early years. </a:t>
            </a:r>
            <a:endParaRPr lang="en-IN" dirty="0"/>
          </a:p>
        </p:txBody>
      </p:sp>
      <p:sp>
        <p:nvSpPr>
          <p:cNvPr id="4" name="Slide Number Placeholder 3"/>
          <p:cNvSpPr>
            <a:spLocks noGrp="1"/>
          </p:cNvSpPr>
          <p:nvPr>
            <p:ph type="sldNum" sz="quarter" idx="10"/>
          </p:nvPr>
        </p:nvSpPr>
        <p:spPr/>
        <p:txBody>
          <a:bodyPr/>
          <a:lstStyle/>
          <a:p>
            <a:fld id="{E28F233F-F981-4247-8ABC-B52E25732E7C}" type="slidenum">
              <a:rPr lang="en-IN" smtClean="0"/>
              <a:t>2</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u="sng" kern="1200" dirty="0">
                <a:solidFill>
                  <a:schemeClr val="tx1"/>
                </a:solidFill>
                <a:latin typeface="+mn-lt"/>
                <a:ea typeface="+mn-ea"/>
                <a:cs typeface="+mn-cs"/>
              </a:rPr>
              <a:t>Key concepts</a:t>
            </a:r>
            <a:endParaRPr lang="en-IN" sz="1200" b="1" u="sng" kern="1200" dirty="0">
              <a:solidFill>
                <a:schemeClr val="tx1"/>
              </a:solidFill>
              <a:latin typeface="+mn-lt"/>
              <a:ea typeface="+mn-ea"/>
              <a:cs typeface="+mn-cs"/>
            </a:endParaRPr>
          </a:p>
          <a:p>
            <a:r>
              <a:rPr lang="en-GB" sz="1200" kern="1200" dirty="0">
                <a:solidFill>
                  <a:schemeClr val="tx1"/>
                </a:solidFill>
                <a:latin typeface="+mn-lt"/>
                <a:ea typeface="+mn-ea"/>
                <a:cs typeface="+mn-cs"/>
              </a:rPr>
              <a:t>Children's cognitive development is greatly enhanced by social interaction, where learning is facilitated by the support of more knowledgeable people.</a:t>
            </a:r>
          </a:p>
          <a:p>
            <a:endParaRPr lang="en-IN" dirty="0"/>
          </a:p>
        </p:txBody>
      </p:sp>
      <p:sp>
        <p:nvSpPr>
          <p:cNvPr id="4" name="Slide Number Placeholder 3"/>
          <p:cNvSpPr>
            <a:spLocks noGrp="1"/>
          </p:cNvSpPr>
          <p:nvPr>
            <p:ph type="sldNum" sz="quarter" idx="10"/>
          </p:nvPr>
        </p:nvSpPr>
        <p:spPr/>
        <p:txBody>
          <a:bodyPr/>
          <a:lstStyle/>
          <a:p>
            <a:fld id="{E28F233F-F981-4247-8ABC-B52E25732E7C}" type="slidenum">
              <a:rPr lang="en-IN" smtClean="0"/>
              <a:t>3</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u="sng" kern="1200" dirty="0">
                <a:solidFill>
                  <a:schemeClr val="tx1"/>
                </a:solidFill>
                <a:latin typeface="+mn-lt"/>
                <a:ea typeface="+mn-ea"/>
                <a:cs typeface="+mn-cs"/>
              </a:rPr>
              <a:t>Relevance to early childhood</a:t>
            </a:r>
            <a:endParaRPr lang="en-IN" sz="1200" b="1" u="sng" kern="1200" dirty="0">
              <a:solidFill>
                <a:schemeClr val="tx1"/>
              </a:solidFill>
              <a:latin typeface="+mn-lt"/>
              <a:ea typeface="+mn-ea"/>
              <a:cs typeface="+mn-cs"/>
            </a:endParaRPr>
          </a:p>
          <a:p>
            <a:r>
              <a:rPr lang="en-GB" sz="1200" kern="1200" dirty="0">
                <a:solidFill>
                  <a:schemeClr val="tx1"/>
                </a:solidFill>
                <a:latin typeface="+mn-lt"/>
                <a:ea typeface="+mn-ea"/>
                <a:cs typeface="+mn-cs"/>
              </a:rPr>
              <a:t>The early childhood period is crucial for cognitive, social and language development. </a:t>
            </a:r>
          </a:p>
          <a:p>
            <a:pPr algn="just">
              <a:lnSpc>
                <a:spcPct val="150000"/>
              </a:lnSpc>
            </a:pPr>
            <a:r>
              <a:rPr lang="en-GB" sz="1200" b="1" u="sng" dirty="0"/>
              <a:t>Why this theory is appropriate for Isaac</a:t>
            </a:r>
            <a:endParaRPr lang="en-IN" sz="1200" b="1" u="sng" dirty="0"/>
          </a:p>
          <a:p>
            <a:r>
              <a:rPr lang="en-GB" sz="1200" dirty="0"/>
              <a:t>His early experiences were disrupted, which may have limited opportunities for guided learning, secure relationships, and meaningful social interactions, thereby affecting overall development.</a:t>
            </a:r>
            <a:endParaRPr lang="en-IN" dirty="0"/>
          </a:p>
        </p:txBody>
      </p:sp>
      <p:sp>
        <p:nvSpPr>
          <p:cNvPr id="4" name="Slide Number Placeholder 3"/>
          <p:cNvSpPr>
            <a:spLocks noGrp="1"/>
          </p:cNvSpPr>
          <p:nvPr>
            <p:ph type="sldNum" sz="quarter" idx="10"/>
          </p:nvPr>
        </p:nvSpPr>
        <p:spPr/>
        <p:txBody>
          <a:bodyPr/>
          <a:lstStyle/>
          <a:p>
            <a:fld id="{E28F233F-F981-4247-8ABC-B52E25732E7C}" type="slidenum">
              <a:rPr lang="en-IN" smtClean="0"/>
              <a:t>4</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200" b="1" u="sng" dirty="0"/>
              <a:t>Disrupted childcare</a:t>
            </a:r>
            <a:endParaRPr lang="en-IN" sz="1200" b="1" u="sng" dirty="0"/>
          </a:p>
          <a:p>
            <a:r>
              <a:rPr lang="en-GB" sz="1200" dirty="0"/>
              <a:t>As this may lead to less consistent adult guidance, less secure relationships, and fewer </a:t>
            </a:r>
            <a:r>
              <a:rPr lang="en-GB" sz="1200" dirty="0" err="1"/>
              <a:t>scaffolded</a:t>
            </a:r>
            <a:r>
              <a:rPr lang="en-GB" sz="1200" dirty="0"/>
              <a:t> learning opportunities.</a:t>
            </a:r>
            <a:endParaRPr lang="en-IN" dirty="0"/>
          </a:p>
        </p:txBody>
      </p:sp>
      <p:sp>
        <p:nvSpPr>
          <p:cNvPr id="4" name="Slide Number Placeholder 3"/>
          <p:cNvSpPr>
            <a:spLocks noGrp="1"/>
          </p:cNvSpPr>
          <p:nvPr>
            <p:ph type="sldNum" sz="quarter" idx="10"/>
          </p:nvPr>
        </p:nvSpPr>
        <p:spPr/>
        <p:txBody>
          <a:bodyPr/>
          <a:lstStyle/>
          <a:p>
            <a:fld id="{E28F233F-F981-4247-8ABC-B52E25732E7C}" type="slidenum">
              <a:rPr lang="en-IN" smtClean="0"/>
              <a:t>5</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200" b="1" u="sng" dirty="0"/>
              <a:t>Limited social interaction</a:t>
            </a:r>
            <a:endParaRPr lang="en-IN" sz="1200" b="1" u="sng" dirty="0"/>
          </a:p>
          <a:p>
            <a:pPr algn="just">
              <a:lnSpc>
                <a:spcPct val="150000"/>
              </a:lnSpc>
            </a:pPr>
            <a:r>
              <a:rPr lang="en-GB" sz="1200" b="1" dirty="0" err="1"/>
              <a:t>Vygotsky's</a:t>
            </a:r>
            <a:r>
              <a:rPr lang="en-GB" sz="1200" b="1" dirty="0"/>
              <a:t> </a:t>
            </a:r>
            <a:r>
              <a:rPr lang="en-GB" sz="1200" b="1" dirty="0" err="1"/>
              <a:t>Sociocultural</a:t>
            </a:r>
            <a:r>
              <a:rPr lang="en-GB" sz="1200" b="1" dirty="0"/>
              <a:t> Theory</a:t>
            </a:r>
            <a:r>
              <a:rPr lang="en-GB" sz="1200" dirty="0"/>
              <a:t> acknowledges that learning occurs in the context of interactions with adults and other children. </a:t>
            </a:r>
            <a:endParaRPr lang="en-IN" dirty="0"/>
          </a:p>
        </p:txBody>
      </p:sp>
      <p:sp>
        <p:nvSpPr>
          <p:cNvPr id="4" name="Slide Number Placeholder 3"/>
          <p:cNvSpPr>
            <a:spLocks noGrp="1"/>
          </p:cNvSpPr>
          <p:nvPr>
            <p:ph type="sldNum" sz="quarter" idx="10"/>
          </p:nvPr>
        </p:nvSpPr>
        <p:spPr/>
        <p:txBody>
          <a:bodyPr/>
          <a:lstStyle/>
          <a:p>
            <a:fld id="{E28F233F-F981-4247-8ABC-B52E25732E7C}" type="slidenum">
              <a:rPr lang="en-IN" smtClean="0"/>
              <a:t>6</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b="1" u="sng" dirty="0"/>
              <a:t>Environmental influences</a:t>
            </a:r>
            <a:endParaRPr lang="en-IN" sz="1200" b="1" u="sng" dirty="0"/>
          </a:p>
          <a:p>
            <a:pPr algn="just"/>
            <a:r>
              <a:rPr lang="en-GB" sz="1200" dirty="0"/>
              <a:t>The disruption of Isaac's childcare and his recent relocation to London could have an impact on his wellbeing and development as they may offer fewer opportunities for guided learning, secure relationships and regular communication.</a:t>
            </a:r>
            <a:endParaRPr lang="en-IN" dirty="0"/>
          </a:p>
        </p:txBody>
      </p:sp>
      <p:sp>
        <p:nvSpPr>
          <p:cNvPr id="4" name="Slide Number Placeholder 3"/>
          <p:cNvSpPr>
            <a:spLocks noGrp="1"/>
          </p:cNvSpPr>
          <p:nvPr>
            <p:ph type="sldNum" sz="quarter" idx="10"/>
          </p:nvPr>
        </p:nvSpPr>
        <p:spPr/>
        <p:txBody>
          <a:bodyPr/>
          <a:lstStyle/>
          <a:p>
            <a:fld id="{E28F233F-F981-4247-8ABC-B52E25732E7C}" type="slidenum">
              <a:rPr lang="en-IN" smtClean="0"/>
              <a:t>7</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u="sng" dirty="0"/>
              <a:t>Attachment-based approaches</a:t>
            </a:r>
            <a:endParaRPr lang="en-IN" sz="1200" b="1" u="sng" dirty="0"/>
          </a:p>
          <a:p>
            <a:r>
              <a:rPr lang="en-GB" sz="1200" dirty="0"/>
              <a:t>A key worker should provide consistent support to make a difference to emotional security, trust and active engagement in learning for Isaac. </a:t>
            </a:r>
          </a:p>
          <a:p>
            <a:r>
              <a:rPr lang="en-GB" sz="1200" b="1" u="sng" dirty="0"/>
              <a:t>Language-rich environments</a:t>
            </a:r>
            <a:endParaRPr lang="en-IN" sz="1200" b="1" u="sng" dirty="0"/>
          </a:p>
          <a:p>
            <a:r>
              <a:rPr lang="en-GB" sz="1200" dirty="0"/>
              <a:t>The activities are connected with </a:t>
            </a:r>
            <a:r>
              <a:rPr lang="en-GB" sz="1200" dirty="0" err="1"/>
              <a:t>Vygotsky's</a:t>
            </a:r>
            <a:r>
              <a:rPr lang="en-GB" sz="1200" dirty="0"/>
              <a:t> </a:t>
            </a:r>
            <a:r>
              <a:rPr lang="en-GB" sz="1200" dirty="0" err="1"/>
              <a:t>Sociocultural</a:t>
            </a:r>
            <a:r>
              <a:rPr lang="en-GB" sz="1200" dirty="0"/>
              <a:t> Theory, which involves guided communication with students and expanding their vocabulary in the course of meaningful social interactions with classmates.</a:t>
            </a:r>
            <a:endParaRPr lang="en-IN" dirty="0"/>
          </a:p>
        </p:txBody>
      </p:sp>
      <p:sp>
        <p:nvSpPr>
          <p:cNvPr id="4" name="Slide Number Placeholder 3"/>
          <p:cNvSpPr>
            <a:spLocks noGrp="1"/>
          </p:cNvSpPr>
          <p:nvPr>
            <p:ph type="sldNum" sz="quarter" idx="10"/>
          </p:nvPr>
        </p:nvSpPr>
        <p:spPr/>
        <p:txBody>
          <a:bodyPr/>
          <a:lstStyle/>
          <a:p>
            <a:fld id="{E28F233F-F981-4247-8ABC-B52E25732E7C}" type="slidenum">
              <a:rPr lang="en-IN" smtClean="0"/>
              <a:t>8</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200" b="1" u="sng" dirty="0"/>
              <a:t>Parental support and modelling</a:t>
            </a:r>
            <a:endParaRPr lang="en-IN" sz="1200" b="1" u="sng" dirty="0"/>
          </a:p>
          <a:p>
            <a:pPr algn="just">
              <a:lnSpc>
                <a:spcPct val="150000"/>
              </a:lnSpc>
            </a:pPr>
            <a:r>
              <a:rPr lang="en-GB" sz="1200" dirty="0"/>
              <a:t>Shared reading, play and communication strategies should be guided for Isaac's mother. </a:t>
            </a:r>
            <a:endParaRPr lang="en-GB" sz="1200" b="1" u="sng" dirty="0"/>
          </a:p>
          <a:p>
            <a:r>
              <a:rPr lang="en-GB" sz="1200" b="1" u="sng" dirty="0"/>
              <a:t>Multi-agency collaboration</a:t>
            </a:r>
            <a:endParaRPr lang="en-IN" sz="1200" b="1" u="sng" dirty="0"/>
          </a:p>
          <a:p>
            <a:r>
              <a:rPr lang="en-GB" sz="1200" dirty="0"/>
              <a:t>As per </a:t>
            </a:r>
            <a:r>
              <a:rPr lang="en-GB" sz="1200" b="1" dirty="0" err="1"/>
              <a:t>Vygotsky's</a:t>
            </a:r>
            <a:r>
              <a:rPr lang="en-GB" sz="1200" b="1" dirty="0"/>
              <a:t> </a:t>
            </a:r>
            <a:r>
              <a:rPr lang="en-GB" sz="1200" b="1" dirty="0" err="1"/>
              <a:t>Sociocultural</a:t>
            </a:r>
            <a:r>
              <a:rPr lang="en-GB" sz="1200" b="1" dirty="0"/>
              <a:t> Theory</a:t>
            </a:r>
            <a:r>
              <a:rPr lang="en-GB" sz="1200" dirty="0"/>
              <a:t>, early years practitioners need to work with speech and language therapists, health visitors and family support to do this.</a:t>
            </a:r>
          </a:p>
          <a:p>
            <a:pPr algn="just">
              <a:lnSpc>
                <a:spcPct val="150000"/>
              </a:lnSpc>
            </a:pPr>
            <a:r>
              <a:rPr lang="en-GB" sz="1200" b="1" u="sng" dirty="0"/>
              <a:t>Emotional regulation strategies</a:t>
            </a:r>
            <a:endParaRPr lang="en-IN" sz="1200" b="1" u="sng" dirty="0"/>
          </a:p>
          <a:p>
            <a:r>
              <a:rPr lang="en-GB" sz="1200" dirty="0"/>
              <a:t>These strategies are based upon </a:t>
            </a:r>
            <a:r>
              <a:rPr lang="en-GB" sz="1200" b="1" dirty="0" err="1"/>
              <a:t>Vygotsky's</a:t>
            </a:r>
            <a:r>
              <a:rPr lang="en-GB" sz="1200" b="1" dirty="0"/>
              <a:t> </a:t>
            </a:r>
            <a:r>
              <a:rPr lang="en-GB" sz="1200" b="1" dirty="0" err="1"/>
              <a:t>Sociocultural</a:t>
            </a:r>
            <a:r>
              <a:rPr lang="en-GB" sz="1200" b="1" dirty="0"/>
              <a:t> Theory</a:t>
            </a:r>
            <a:r>
              <a:rPr lang="en-GB" sz="1200" dirty="0"/>
              <a:t>, which emphasizes learning through positive adult scaffolding and social interaction.</a:t>
            </a:r>
            <a:endParaRPr lang="en-IN" dirty="0"/>
          </a:p>
        </p:txBody>
      </p:sp>
      <p:sp>
        <p:nvSpPr>
          <p:cNvPr id="4" name="Slide Number Placeholder 3"/>
          <p:cNvSpPr>
            <a:spLocks noGrp="1"/>
          </p:cNvSpPr>
          <p:nvPr>
            <p:ph type="sldNum" sz="quarter" idx="10"/>
          </p:nvPr>
        </p:nvSpPr>
        <p:spPr/>
        <p:txBody>
          <a:bodyPr/>
          <a:lstStyle/>
          <a:p>
            <a:fld id="{E28F233F-F981-4247-8ABC-B52E25732E7C}" type="slidenum">
              <a:rPr lang="en-IN" smtClean="0"/>
              <a:t>9</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u="sng" kern="1200" dirty="0">
                <a:solidFill>
                  <a:schemeClr val="tx1"/>
                </a:solidFill>
                <a:latin typeface="+mn-lt"/>
                <a:ea typeface="+mn-ea"/>
                <a:cs typeface="+mn-cs"/>
              </a:rPr>
              <a:t>Strengths and usefulness</a:t>
            </a:r>
            <a:endParaRPr lang="en-IN" sz="1200" b="1" u="sng" kern="1200" dirty="0">
              <a:solidFill>
                <a:schemeClr val="tx1"/>
              </a:solidFill>
              <a:latin typeface="+mn-lt"/>
              <a:ea typeface="+mn-ea"/>
              <a:cs typeface="+mn-cs"/>
            </a:endParaRPr>
          </a:p>
          <a:p>
            <a:r>
              <a:rPr lang="en-GB" sz="1200" kern="1200" dirty="0">
                <a:solidFill>
                  <a:schemeClr val="tx1"/>
                </a:solidFill>
                <a:latin typeface="+mn-lt"/>
                <a:ea typeface="+mn-ea"/>
                <a:cs typeface="+mn-cs"/>
              </a:rPr>
              <a:t>As practitioners are able to offer suitable guidance so that children's confidence, communication and overall development in a suitable way can be done.</a:t>
            </a:r>
            <a:endParaRPr lang="en-IN" sz="1200" kern="1200" dirty="0">
              <a:solidFill>
                <a:schemeClr val="tx1"/>
              </a:solidFill>
              <a:latin typeface="+mn-lt"/>
              <a:ea typeface="+mn-ea"/>
              <a:cs typeface="+mn-cs"/>
            </a:endParaRPr>
          </a:p>
          <a:p>
            <a:r>
              <a:rPr lang="en-GB" sz="1200" b="1" u="sng" kern="1200" dirty="0">
                <a:solidFill>
                  <a:schemeClr val="tx1"/>
                </a:solidFill>
                <a:latin typeface="+mn-lt"/>
                <a:ea typeface="+mn-ea"/>
                <a:cs typeface="+mn-cs"/>
              </a:rPr>
              <a:t>Cultural and social considerations</a:t>
            </a:r>
            <a:endParaRPr lang="en-IN" sz="1200" b="1" u="sng" kern="1200" dirty="0">
              <a:solidFill>
                <a:schemeClr val="tx1"/>
              </a:solidFill>
              <a:latin typeface="+mn-lt"/>
              <a:ea typeface="+mn-ea"/>
              <a:cs typeface="+mn-cs"/>
            </a:endParaRPr>
          </a:p>
          <a:p>
            <a:r>
              <a:rPr lang="en-GB" sz="1200" kern="1200" dirty="0">
                <a:solidFill>
                  <a:schemeClr val="tx1"/>
                </a:solidFill>
                <a:latin typeface="+mn-lt"/>
                <a:ea typeface="+mn-ea"/>
                <a:cs typeface="+mn-cs"/>
              </a:rPr>
              <a:t>These should be taken into account when planning for and delivering inclusive and responsive early years practice.</a:t>
            </a:r>
            <a:endParaRPr lang="en-IN" sz="1200" kern="1200" dirty="0">
              <a:solidFill>
                <a:schemeClr val="tx1"/>
              </a:solidFill>
              <a:latin typeface="+mn-lt"/>
              <a:ea typeface="+mn-ea"/>
              <a:cs typeface="+mn-cs"/>
            </a:endParaRPr>
          </a:p>
          <a:p>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28F233F-F981-4247-8ABC-B52E25732E7C}" type="slidenum">
              <a:rPr lang="en-IN" smtClean="0"/>
              <a:t>10</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use of supportive, relationship and collaborative approaches within an early year’s setting can enhance his language, emotional wellbeing, social participation and developmental outcomes, whilst supporting inclusive practice.</a:t>
            </a:r>
            <a:endParaRPr lang="en-IN" dirty="0"/>
          </a:p>
        </p:txBody>
      </p:sp>
      <p:sp>
        <p:nvSpPr>
          <p:cNvPr id="4" name="Slide Number Placeholder 3"/>
          <p:cNvSpPr>
            <a:spLocks noGrp="1"/>
          </p:cNvSpPr>
          <p:nvPr>
            <p:ph type="sldNum" sz="quarter" idx="10"/>
          </p:nvPr>
        </p:nvSpPr>
        <p:spPr/>
        <p:txBody>
          <a:bodyPr/>
          <a:lstStyle/>
          <a:p>
            <a:fld id="{E28F233F-F981-4247-8ABC-B52E25732E7C}" type="slidenum">
              <a:rPr lang="en-IN" smtClean="0"/>
              <a:t>11</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use of supportive, relationship and collaborative approaches within an early year’s setting can enhance his language, emotional wellbeing, social participation and developmental outcomes, whilst supporting inclusive practice.</a:t>
            </a:r>
            <a:endParaRPr lang="en-IN" dirty="0"/>
          </a:p>
        </p:txBody>
      </p:sp>
      <p:sp>
        <p:nvSpPr>
          <p:cNvPr id="4" name="Slide Number Placeholder 3"/>
          <p:cNvSpPr>
            <a:spLocks noGrp="1"/>
          </p:cNvSpPr>
          <p:nvPr>
            <p:ph type="sldNum" sz="quarter" idx="10"/>
          </p:nvPr>
        </p:nvSpPr>
        <p:spPr/>
        <p:txBody>
          <a:bodyPr/>
          <a:lstStyle/>
          <a:p>
            <a:fld id="{E28F233F-F981-4247-8ABC-B52E25732E7C}" type="slidenum">
              <a:rPr lang="en-IN" smtClean="0"/>
              <a:t>12</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svg"/><Relationship Id="rId9" Type="http://schemas.openxmlformats.org/officeDocument/2006/relationships/image" Target="../media/image7.svg"/></Relationships>
</file>

<file path=ppt/slides/_rels/slide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1.png"/><Relationship Id="rId7"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0.png"/><Relationship Id="rId4" Type="http://schemas.openxmlformats.org/officeDocument/2006/relationships/image" Target="../media/image9.png"/><Relationship Id="rId9" Type="http://schemas.openxmlformats.org/officeDocument/2006/relationships/image" Target="../media/image13.svg"/></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13.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2.svg"/><Relationship Id="rId4" Type="http://schemas.openxmlformats.org/officeDocument/2006/relationships/image" Target="../media/image9.png"/><Relationship Id="rId9"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2.sv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png"/><Relationship Id="rId7" Type="http://schemas.openxmlformats.org/officeDocument/2006/relationships/image" Target="../media/image13.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2.svg"/><Relationship Id="rId10" Type="http://schemas.openxmlformats.org/officeDocument/2006/relationships/image" Target="../media/image17.png"/><Relationship Id="rId4" Type="http://schemas.openxmlformats.org/officeDocument/2006/relationships/image" Target="../media/image9.png"/><Relationship Id="rId9"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3.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2.sv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png"/><Relationship Id="rId7"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2.sv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2.sv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2.sv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3.svg"/><Relationship Id="rId4" Type="http://schemas.openxmlformats.org/officeDocument/2006/relationships/image" Target="../media/image2.svg"/></Relationships>
</file>

<file path=ppt/slides/_rels/slide1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png"/><Relationship Id="rId7" Type="http://schemas.openxmlformats.org/officeDocument/2006/relationships/image" Target="../media/image12.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2.svg"/><Relationship Id="rId4" Type="http://schemas.openxmlformats.org/officeDocument/2006/relationships/image" Target="../media/image9.png"/><Relationship Id="rId9" Type="http://schemas.openxmlformats.org/officeDocument/2006/relationships/image" Target="../media/image21.png"/></Relationships>
</file>

<file path=ppt/slides/_rels/slide1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png"/><Relationship Id="rId7" Type="http://schemas.openxmlformats.org/officeDocument/2006/relationships/image" Target="../media/image12.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2.svg"/><Relationship Id="rId4" Type="http://schemas.openxmlformats.org/officeDocument/2006/relationships/image" Target="../media/image9.png"/><Relationship Id="rId9" Type="http://schemas.openxmlformats.org/officeDocument/2006/relationships/image" Target="../media/image2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uk-UA"/>
          </a:p>
        </p:txBody>
      </p:sp>
      <p:sp>
        <p:nvSpPr>
          <p:cNvPr id="3" name="Freeform 3"/>
          <p:cNvSpPr/>
          <p:nvPr/>
        </p:nvSpPr>
        <p:spPr>
          <a:xfrm>
            <a:off x="1028700" y="653329"/>
            <a:ext cx="888467" cy="750741"/>
          </a:xfrm>
          <a:custGeom>
            <a:avLst/>
            <a:gdLst/>
            <a:ahLst/>
            <a:cxnLst/>
            <a:rect l="l" t="t" r="r" b="b"/>
            <a:pathLst>
              <a:path w="888467" h="750741">
                <a:moveTo>
                  <a:pt x="0" y="0"/>
                </a:moveTo>
                <a:lnTo>
                  <a:pt x="888467" y="0"/>
                </a:lnTo>
                <a:lnTo>
                  <a:pt x="888467" y="750742"/>
                </a:lnTo>
                <a:lnTo>
                  <a:pt x="0" y="750742"/>
                </a:lnTo>
                <a:lnTo>
                  <a:pt x="0" y="0"/>
                </a:lnTo>
                <a:close/>
              </a:path>
            </a:pathLst>
          </a:custGeom>
          <a:blipFill>
            <a:blip cstate="print">
              <a:extLst>
                <a:ext uri="{96DAC541-7B7A-43D3-8B79-37D633B846F1}">
                  <asvg:svgBlip xmlns:asvg="http://schemas.microsoft.com/office/drawing/2016/SVG/main" r:embed="rId4"/>
                </a:ext>
              </a:extLst>
            </a:blip>
            <a:stretch>
              <a:fillRect/>
            </a:stretch>
          </a:blipFill>
        </p:spPr>
        <p:txBody>
          <a:bodyPr/>
          <a:lstStyle/>
          <a:p>
            <a:endParaRPr lang="uk-UA"/>
          </a:p>
        </p:txBody>
      </p:sp>
      <p:sp>
        <p:nvSpPr>
          <p:cNvPr id="4" name="Freeform 4"/>
          <p:cNvSpPr/>
          <p:nvPr/>
        </p:nvSpPr>
        <p:spPr>
          <a:xfrm>
            <a:off x="5214910" y="642906"/>
            <a:ext cx="8556295" cy="8229600"/>
          </a:xfrm>
          <a:custGeom>
            <a:avLst/>
            <a:gdLst/>
            <a:ahLst/>
            <a:cxnLst/>
            <a:rect l="l" t="t" r="r" b="b"/>
            <a:pathLst>
              <a:path w="8556295" h="8229600">
                <a:moveTo>
                  <a:pt x="0" y="0"/>
                </a:moveTo>
                <a:lnTo>
                  <a:pt x="8556295" y="0"/>
                </a:lnTo>
                <a:lnTo>
                  <a:pt x="8556295" y="8229600"/>
                </a:lnTo>
                <a:lnTo>
                  <a:pt x="0" y="8229600"/>
                </a:lnTo>
                <a:lnTo>
                  <a:pt x="0" y="0"/>
                </a:lnTo>
                <a:close/>
              </a:path>
            </a:pathLst>
          </a:custGeom>
          <a:blipFill>
            <a:blip r:embed="rId5">
              <a:alphaModFix amt="9999"/>
            </a:blip>
            <a:stretch>
              <a:fillRect/>
            </a:stretch>
          </a:blipFill>
        </p:spPr>
        <p:txBody>
          <a:bodyPr/>
          <a:lstStyle/>
          <a:p>
            <a:endParaRPr lang="uk-UA"/>
          </a:p>
        </p:txBody>
      </p:sp>
      <p:sp>
        <p:nvSpPr>
          <p:cNvPr id="5" name="Freeform 5"/>
          <p:cNvSpPr/>
          <p:nvPr/>
        </p:nvSpPr>
        <p:spPr>
          <a:xfrm flipH="1">
            <a:off x="-64" y="3357550"/>
            <a:ext cx="6825236" cy="6876812"/>
          </a:xfrm>
          <a:custGeom>
            <a:avLst/>
            <a:gdLst/>
            <a:ahLst/>
            <a:cxnLst/>
            <a:rect l="l" t="t" r="r" b="b"/>
            <a:pathLst>
              <a:path w="6825236" h="6876812">
                <a:moveTo>
                  <a:pt x="6825236" y="0"/>
                </a:moveTo>
                <a:lnTo>
                  <a:pt x="0" y="0"/>
                </a:lnTo>
                <a:lnTo>
                  <a:pt x="0" y="6876812"/>
                </a:lnTo>
                <a:lnTo>
                  <a:pt x="6825236" y="6876812"/>
                </a:lnTo>
                <a:lnTo>
                  <a:pt x="6825236" y="0"/>
                </a:lnTo>
                <a:close/>
              </a:path>
            </a:pathLst>
          </a:custGeom>
          <a:blipFill>
            <a:blip r:embed="rId6"/>
            <a:stretch>
              <a:fillRect/>
            </a:stretch>
          </a:blipFill>
        </p:spPr>
        <p:txBody>
          <a:bodyPr/>
          <a:lstStyle/>
          <a:p>
            <a:endParaRPr lang="uk-UA"/>
          </a:p>
        </p:txBody>
      </p:sp>
      <p:sp>
        <p:nvSpPr>
          <p:cNvPr id="6" name="Freeform 6"/>
          <p:cNvSpPr/>
          <p:nvPr/>
        </p:nvSpPr>
        <p:spPr>
          <a:xfrm flipH="1">
            <a:off x="15073354" y="357154"/>
            <a:ext cx="882443" cy="1000708"/>
          </a:xfrm>
          <a:custGeom>
            <a:avLst/>
            <a:gdLst/>
            <a:ahLst/>
            <a:cxnLst/>
            <a:rect l="l" t="t" r="r" b="b"/>
            <a:pathLst>
              <a:path w="882443" h="1000708">
                <a:moveTo>
                  <a:pt x="882443" y="0"/>
                </a:moveTo>
                <a:lnTo>
                  <a:pt x="0" y="0"/>
                </a:lnTo>
                <a:lnTo>
                  <a:pt x="0" y="1000708"/>
                </a:lnTo>
                <a:lnTo>
                  <a:pt x="882443" y="1000708"/>
                </a:lnTo>
                <a:lnTo>
                  <a:pt x="882443" y="0"/>
                </a:lnTo>
                <a:close/>
              </a:path>
            </a:pathLst>
          </a:custGeom>
          <a:blipFill>
            <a:blip r:embed="rId7" cstate="print"/>
            <a:stretch>
              <a:fillRect/>
            </a:stretch>
          </a:blipFill>
        </p:spPr>
        <p:txBody>
          <a:bodyPr/>
          <a:lstStyle/>
          <a:p>
            <a:endParaRPr lang="uk-UA"/>
          </a:p>
        </p:txBody>
      </p:sp>
      <p:sp>
        <p:nvSpPr>
          <p:cNvPr id="7" name="Freeform 7"/>
          <p:cNvSpPr/>
          <p:nvPr/>
        </p:nvSpPr>
        <p:spPr>
          <a:xfrm rot="6170174">
            <a:off x="16458833" y="5246546"/>
            <a:ext cx="948181" cy="1107268"/>
          </a:xfrm>
          <a:custGeom>
            <a:avLst/>
            <a:gdLst/>
            <a:ahLst/>
            <a:cxnLst/>
            <a:rect l="l" t="t" r="r" b="b"/>
            <a:pathLst>
              <a:path w="948181" h="1107268">
                <a:moveTo>
                  <a:pt x="0" y="0"/>
                </a:moveTo>
                <a:lnTo>
                  <a:pt x="948182" y="0"/>
                </a:lnTo>
                <a:lnTo>
                  <a:pt x="948182" y="1107268"/>
                </a:lnTo>
                <a:lnTo>
                  <a:pt x="0" y="1107268"/>
                </a:lnTo>
                <a:lnTo>
                  <a:pt x="0" y="0"/>
                </a:lnTo>
                <a:close/>
              </a:path>
            </a:pathLst>
          </a:custGeom>
          <a:blipFill>
            <a:blip r:embed="rId8" cstate="print"/>
            <a:stretch>
              <a:fillRect/>
            </a:stretch>
          </a:blipFill>
        </p:spPr>
        <p:txBody>
          <a:bodyPr/>
          <a:lstStyle/>
          <a:p>
            <a:endParaRPr lang="uk-UA"/>
          </a:p>
        </p:txBody>
      </p:sp>
      <p:sp>
        <p:nvSpPr>
          <p:cNvPr id="8" name="Freeform 8"/>
          <p:cNvSpPr/>
          <p:nvPr/>
        </p:nvSpPr>
        <p:spPr>
          <a:xfrm>
            <a:off x="12907129" y="6864897"/>
            <a:ext cx="2250788" cy="2826332"/>
          </a:xfrm>
          <a:custGeom>
            <a:avLst/>
            <a:gdLst/>
            <a:ahLst/>
            <a:cxnLst/>
            <a:rect l="l" t="t" r="r" b="b"/>
            <a:pathLst>
              <a:path w="2250788" h="2826332">
                <a:moveTo>
                  <a:pt x="0" y="0"/>
                </a:moveTo>
                <a:lnTo>
                  <a:pt x="2250788" y="0"/>
                </a:lnTo>
                <a:lnTo>
                  <a:pt x="2250788" y="2826332"/>
                </a:lnTo>
                <a:lnTo>
                  <a:pt x="0" y="2826332"/>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uk-UA"/>
          </a:p>
        </p:txBody>
      </p:sp>
      <p:sp>
        <p:nvSpPr>
          <p:cNvPr id="10" name="Freeform 10"/>
          <p:cNvSpPr/>
          <p:nvPr/>
        </p:nvSpPr>
        <p:spPr>
          <a:xfrm>
            <a:off x="8017556" y="8612461"/>
            <a:ext cx="4329446" cy="1358364"/>
          </a:xfrm>
          <a:custGeom>
            <a:avLst/>
            <a:gdLst/>
            <a:ahLst/>
            <a:cxnLst/>
            <a:rect l="l" t="t" r="r" b="b"/>
            <a:pathLst>
              <a:path w="4329446" h="1358364">
                <a:moveTo>
                  <a:pt x="0" y="0"/>
                </a:moveTo>
                <a:lnTo>
                  <a:pt x="4329446" y="0"/>
                </a:lnTo>
                <a:lnTo>
                  <a:pt x="4329446" y="1358364"/>
                </a:lnTo>
                <a:lnTo>
                  <a:pt x="0" y="1358364"/>
                </a:lnTo>
                <a:lnTo>
                  <a:pt x="0" y="0"/>
                </a:lnTo>
                <a:close/>
              </a:path>
            </a:pathLst>
          </a:custGeom>
          <a:blipFill>
            <a:blip r:embed="rId10"/>
            <a:stretch>
              <a:fillRect/>
            </a:stretch>
          </a:blipFill>
        </p:spPr>
        <p:txBody>
          <a:bodyPr/>
          <a:lstStyle/>
          <a:p>
            <a:endParaRPr lang="uk-UA"/>
          </a:p>
        </p:txBody>
      </p:sp>
      <p:sp>
        <p:nvSpPr>
          <p:cNvPr id="11" name="TextBox 11"/>
          <p:cNvSpPr txBox="1"/>
          <p:nvPr/>
        </p:nvSpPr>
        <p:spPr>
          <a:xfrm>
            <a:off x="6856681" y="1632450"/>
            <a:ext cx="10627242" cy="1877950"/>
          </a:xfrm>
          <a:prstGeom prst="rect">
            <a:avLst/>
          </a:prstGeom>
        </p:spPr>
        <p:txBody>
          <a:bodyPr lIns="0" tIns="0" rIns="0" bIns="0" rtlCol="0" anchor="t">
            <a:spAutoFit/>
          </a:bodyPr>
          <a:lstStyle/>
          <a:p>
            <a:pPr algn="just">
              <a:lnSpc>
                <a:spcPct val="150000"/>
              </a:lnSpc>
            </a:pPr>
            <a:r>
              <a:rPr lang="en-IN" sz="2800" b="1" dirty="0">
                <a:solidFill>
                  <a:srgbClr val="099B59"/>
                </a:solidFill>
                <a:latin typeface="Poppins Bold"/>
                <a:ea typeface="Poppins Bold"/>
                <a:cs typeface="Poppins Bold"/>
                <a:sym typeface="Poppins Bold"/>
              </a:rPr>
              <a:t>Programme: Certificate of Higher Education Skills for the Workplace </a:t>
            </a:r>
          </a:p>
          <a:p>
            <a:pPr algn="just">
              <a:lnSpc>
                <a:spcPct val="150000"/>
              </a:lnSpc>
            </a:pPr>
            <a:r>
              <a:rPr lang="en-IN" sz="2800" b="1" dirty="0">
                <a:solidFill>
                  <a:srgbClr val="099B59"/>
                </a:solidFill>
                <a:latin typeface="Poppins Bold"/>
                <a:ea typeface="Poppins Bold"/>
                <a:cs typeface="Poppins Bold"/>
                <a:sym typeface="Poppins Bold"/>
              </a:rPr>
              <a:t>(Health &amp; Social Care)</a:t>
            </a:r>
          </a:p>
        </p:txBody>
      </p:sp>
      <p:sp>
        <p:nvSpPr>
          <p:cNvPr id="12" name="TextBox 12"/>
          <p:cNvSpPr txBox="1"/>
          <p:nvPr/>
        </p:nvSpPr>
        <p:spPr>
          <a:xfrm>
            <a:off x="6786546" y="3857616"/>
            <a:ext cx="9103012" cy="1459887"/>
          </a:xfrm>
          <a:prstGeom prst="rect">
            <a:avLst/>
          </a:prstGeom>
        </p:spPr>
        <p:txBody>
          <a:bodyPr lIns="0" tIns="0" rIns="0" bIns="0" rtlCol="0" anchor="t">
            <a:spAutoFit/>
          </a:bodyPr>
          <a:lstStyle/>
          <a:p>
            <a:pPr>
              <a:lnSpc>
                <a:spcPts val="5580"/>
              </a:lnSpc>
            </a:pPr>
            <a:r>
              <a:rPr lang="en-IN" sz="6000" b="1" dirty="0">
                <a:solidFill>
                  <a:srgbClr val="000000"/>
                </a:solidFill>
                <a:latin typeface="Poppins Bold"/>
                <a:ea typeface="Poppins Bold"/>
                <a:cs typeface="Poppins Bold"/>
                <a:sym typeface="Poppins Bold"/>
              </a:rPr>
              <a:t>Module: Psychology in Health and Social Care</a:t>
            </a:r>
          </a:p>
        </p:txBody>
      </p:sp>
      <p:sp>
        <p:nvSpPr>
          <p:cNvPr id="16" name="TextBox 16"/>
          <p:cNvSpPr txBox="1"/>
          <p:nvPr/>
        </p:nvSpPr>
        <p:spPr>
          <a:xfrm>
            <a:off x="6826134" y="5834495"/>
            <a:ext cx="8658892" cy="1795363"/>
          </a:xfrm>
          <a:prstGeom prst="rect">
            <a:avLst/>
          </a:prstGeom>
        </p:spPr>
        <p:txBody>
          <a:bodyPr wrap="square" lIns="0" tIns="0" rIns="0" bIns="0" rtlCol="0" anchor="t">
            <a:spAutoFit/>
          </a:bodyPr>
          <a:lstStyle/>
          <a:p>
            <a:pPr algn="just">
              <a:lnSpc>
                <a:spcPts val="2808"/>
              </a:lnSpc>
            </a:pPr>
            <a:r>
              <a:rPr lang="en-US" sz="2400">
                <a:solidFill>
                  <a:srgbClr val="000000"/>
                </a:solidFill>
                <a:latin typeface="Poppins"/>
                <a:ea typeface="Poppins"/>
                <a:cs typeface="Poppins"/>
                <a:sym typeface="Poppins"/>
              </a:rPr>
              <a:t>Module </a:t>
            </a:r>
            <a:r>
              <a:rPr lang="en-US" sz="2400" dirty="0">
                <a:solidFill>
                  <a:srgbClr val="000000"/>
                </a:solidFill>
                <a:latin typeface="Poppins"/>
                <a:ea typeface="Poppins"/>
                <a:cs typeface="Poppins"/>
                <a:sym typeface="Poppins"/>
              </a:rPr>
              <a:t>Number: LCHS4010 (LON)</a:t>
            </a:r>
            <a:r>
              <a:rPr lang="en-US" sz="2400" dirty="0">
                <a:solidFill>
                  <a:srgbClr val="000000"/>
                </a:solidFill>
                <a:latin typeface="Poppins"/>
                <a:ea typeface="Poppins"/>
                <a:cs typeface="Poppins" panose="00000500000000000000" pitchFamily="2" charset="0"/>
                <a:sym typeface="Poppins"/>
              </a:rPr>
              <a:t> </a:t>
            </a:r>
          </a:p>
          <a:p>
            <a:pPr algn="just">
              <a:lnSpc>
                <a:spcPts val="2808"/>
              </a:lnSpc>
            </a:pPr>
            <a:r>
              <a:rPr lang="en-US" sz="2400" dirty="0">
                <a:solidFill>
                  <a:srgbClr val="000000"/>
                </a:solidFill>
                <a:latin typeface="Poppins"/>
                <a:ea typeface="Poppins"/>
                <a:cs typeface="Poppins" panose="00000500000000000000" pitchFamily="2" charset="0"/>
                <a:sym typeface="Poppins"/>
              </a:rPr>
              <a:t>Assignment No: ASSIGNMENT 1</a:t>
            </a:r>
            <a:endParaRPr lang="en-US" sz="2400" dirty="0">
              <a:solidFill>
                <a:srgbClr val="000000"/>
              </a:solidFill>
              <a:latin typeface="Poppins" panose="00000500000000000000" pitchFamily="2" charset="0"/>
              <a:cs typeface="Poppins" panose="00000500000000000000" pitchFamily="2" charset="0"/>
            </a:endParaRPr>
          </a:p>
          <a:p>
            <a:pPr algn="just">
              <a:lnSpc>
                <a:spcPts val="2808"/>
              </a:lnSpc>
            </a:pPr>
            <a:r>
              <a:rPr lang="en-US" sz="2400" dirty="0">
                <a:solidFill>
                  <a:srgbClr val="000000"/>
                </a:solidFill>
                <a:latin typeface="Poppins"/>
                <a:ea typeface="Poppins"/>
                <a:cs typeface="Poppins"/>
                <a:sym typeface="Poppins"/>
              </a:rPr>
              <a:t>S</a:t>
            </a:r>
            <a:r>
              <a:rPr lang="nl-NL" sz="2400" dirty="0">
                <a:solidFill>
                  <a:srgbClr val="000000"/>
                </a:solidFill>
                <a:latin typeface="Poppins"/>
                <a:ea typeface="Poppins"/>
                <a:cs typeface="Poppins"/>
                <a:sym typeface="Poppins"/>
              </a:rPr>
              <a:t>tudent name: Lesia Ostapiuk </a:t>
            </a:r>
          </a:p>
          <a:p>
            <a:pPr algn="just">
              <a:lnSpc>
                <a:spcPts val="2808"/>
              </a:lnSpc>
            </a:pPr>
            <a:r>
              <a:rPr lang="nl-NL" sz="2400" dirty="0">
                <a:solidFill>
                  <a:srgbClr val="000000"/>
                </a:solidFill>
                <a:latin typeface="Poppins"/>
                <a:ea typeface="Poppins"/>
                <a:cs typeface="Poppins"/>
                <a:sym typeface="Poppins"/>
              </a:rPr>
              <a:t>Student ID: 2513141</a:t>
            </a:r>
            <a:r>
              <a:rPr lang="en-US" sz="2400" dirty="0">
                <a:solidFill>
                  <a:srgbClr val="000000"/>
                </a:solidFill>
                <a:latin typeface="Poppins"/>
                <a:ea typeface="Poppins"/>
                <a:cs typeface="Poppins"/>
                <a:sym typeface="Poppins"/>
              </a:rPr>
              <a:t> </a:t>
            </a:r>
          </a:p>
          <a:p>
            <a:pPr algn="just">
              <a:lnSpc>
                <a:spcPts val="2808"/>
              </a:lnSpc>
            </a:pPr>
            <a:r>
              <a:rPr lang="en-US" sz="2400" dirty="0">
                <a:solidFill>
                  <a:srgbClr val="000000"/>
                </a:solidFill>
                <a:latin typeface="Poppins"/>
                <a:ea typeface="Poppins"/>
                <a:cs typeface="Poppins"/>
                <a:sym typeface="Poppins"/>
              </a:rPr>
              <a:t>Lecturer's Name: Odette Jack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uk-UA"/>
          </a:p>
        </p:txBody>
      </p:sp>
      <p:sp>
        <p:nvSpPr>
          <p:cNvPr id="3" name="Freeform 3"/>
          <p:cNvSpPr/>
          <p:nvPr/>
        </p:nvSpPr>
        <p:spPr>
          <a:xfrm>
            <a:off x="13010807" y="5010771"/>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4">
              <a:alphaModFix amt="17000"/>
            </a:blip>
            <a:stretch>
              <a:fillRect/>
            </a:stretch>
          </a:blipFill>
        </p:spPr>
        <p:txBody>
          <a:bodyPr/>
          <a:lstStyle/>
          <a:p>
            <a:endParaRPr lang="uk-UA"/>
          </a:p>
        </p:txBody>
      </p:sp>
      <p:grpSp>
        <p:nvGrpSpPr>
          <p:cNvPr id="4" name="Group 4"/>
          <p:cNvGrpSpPr/>
          <p:nvPr/>
        </p:nvGrpSpPr>
        <p:grpSpPr>
          <a:xfrm>
            <a:off x="5435262" y="1028700"/>
            <a:ext cx="11824038" cy="8229600"/>
            <a:chOff x="0" y="0"/>
            <a:chExt cx="2432930" cy="1693333"/>
          </a:xfrm>
        </p:grpSpPr>
        <p:sp>
          <p:nvSpPr>
            <p:cNvPr id="5" name="Freeform 5"/>
            <p:cNvSpPr/>
            <p:nvPr/>
          </p:nvSpPr>
          <p:spPr>
            <a:xfrm>
              <a:off x="0" y="0"/>
              <a:ext cx="2432930" cy="1693333"/>
            </a:xfrm>
            <a:custGeom>
              <a:avLst/>
              <a:gdLst/>
              <a:ahLst/>
              <a:cxnLst/>
              <a:rect l="l" t="t" r="r" b="b"/>
              <a:pathLst>
                <a:path w="2432930" h="1693333">
                  <a:moveTo>
                    <a:pt x="12788" y="0"/>
                  </a:moveTo>
                  <a:lnTo>
                    <a:pt x="2420141" y="0"/>
                  </a:lnTo>
                  <a:cubicBezTo>
                    <a:pt x="2427204" y="0"/>
                    <a:pt x="2432930" y="5726"/>
                    <a:pt x="2432930" y="12788"/>
                  </a:cubicBezTo>
                  <a:lnTo>
                    <a:pt x="2432930" y="1680545"/>
                  </a:lnTo>
                  <a:cubicBezTo>
                    <a:pt x="2432930" y="1683937"/>
                    <a:pt x="2431582" y="1687189"/>
                    <a:pt x="2429184" y="1689588"/>
                  </a:cubicBezTo>
                  <a:cubicBezTo>
                    <a:pt x="2426786" y="1691986"/>
                    <a:pt x="2423533" y="1693333"/>
                    <a:pt x="2420141" y="1693333"/>
                  </a:cubicBezTo>
                  <a:lnTo>
                    <a:pt x="12788" y="1693333"/>
                  </a:lnTo>
                  <a:cubicBezTo>
                    <a:pt x="5726" y="1693333"/>
                    <a:pt x="0" y="1687608"/>
                    <a:pt x="0" y="1680545"/>
                  </a:cubicBezTo>
                  <a:lnTo>
                    <a:pt x="0" y="12788"/>
                  </a:lnTo>
                  <a:cubicBezTo>
                    <a:pt x="0" y="9397"/>
                    <a:pt x="1347" y="6144"/>
                    <a:pt x="3746" y="3746"/>
                  </a:cubicBezTo>
                  <a:cubicBezTo>
                    <a:pt x="6144" y="1347"/>
                    <a:pt x="9397" y="0"/>
                    <a:pt x="12788" y="0"/>
                  </a:cubicBezTo>
                  <a:close/>
                </a:path>
              </a:pathLst>
            </a:custGeom>
            <a:solidFill>
              <a:srgbClr val="FFFFFF"/>
            </a:solidFill>
          </p:spPr>
          <p:txBody>
            <a:bodyPr/>
            <a:lstStyle/>
            <a:p>
              <a:endParaRPr lang="uk-UA"/>
            </a:p>
          </p:txBody>
        </p:sp>
        <p:sp>
          <p:nvSpPr>
            <p:cNvPr id="6" name="TextBox 6"/>
            <p:cNvSpPr txBox="1"/>
            <p:nvPr/>
          </p:nvSpPr>
          <p:spPr>
            <a:xfrm>
              <a:off x="0" y="38100"/>
              <a:ext cx="2432930" cy="1655233"/>
            </a:xfrm>
            <a:prstGeom prst="rect">
              <a:avLst/>
            </a:prstGeom>
          </p:spPr>
          <p:txBody>
            <a:bodyPr lIns="50800" tIns="50800" rIns="50800" bIns="50800" rtlCol="0" anchor="ctr"/>
            <a:lstStyle/>
            <a:p>
              <a:pPr algn="ctr">
                <a:lnSpc>
                  <a:spcPts val="2232"/>
                </a:lnSpc>
              </a:pPr>
              <a:endParaRPr/>
            </a:p>
          </p:txBody>
        </p:sp>
      </p:grpSp>
      <p:sp>
        <p:nvSpPr>
          <p:cNvPr id="7" name="Freeform 7"/>
          <p:cNvSpPr/>
          <p:nvPr/>
        </p:nvSpPr>
        <p:spPr>
          <a:xfrm>
            <a:off x="71374" y="3857616"/>
            <a:ext cx="5429288" cy="5976493"/>
          </a:xfrm>
          <a:custGeom>
            <a:avLst/>
            <a:gdLst/>
            <a:ahLst/>
            <a:cxnLst/>
            <a:rect l="l" t="t" r="r" b="b"/>
            <a:pathLst>
              <a:path w="7213305" h="6564107">
                <a:moveTo>
                  <a:pt x="0" y="0"/>
                </a:moveTo>
                <a:lnTo>
                  <a:pt x="7213305" y="0"/>
                </a:lnTo>
                <a:lnTo>
                  <a:pt x="7213305" y="6564108"/>
                </a:lnTo>
                <a:lnTo>
                  <a:pt x="0" y="6564108"/>
                </a:lnTo>
                <a:lnTo>
                  <a:pt x="0" y="0"/>
                </a:lnTo>
                <a:close/>
              </a:path>
            </a:pathLst>
          </a:custGeom>
          <a:blipFill>
            <a:blip r:embed="rId5"/>
            <a:stretch>
              <a:fillRect/>
            </a:stretch>
          </a:blipFill>
        </p:spPr>
        <p:txBody>
          <a:bodyPr/>
          <a:lstStyle/>
          <a:p>
            <a:endParaRPr lang="uk-UA"/>
          </a:p>
        </p:txBody>
      </p:sp>
      <p:sp>
        <p:nvSpPr>
          <p:cNvPr id="8" name="Freeform 8"/>
          <p:cNvSpPr/>
          <p:nvPr/>
        </p:nvSpPr>
        <p:spPr>
          <a:xfrm>
            <a:off x="1028700" y="653329"/>
            <a:ext cx="888467" cy="750741"/>
          </a:xfrm>
          <a:custGeom>
            <a:avLst/>
            <a:gdLst/>
            <a:ahLst/>
            <a:cxnLst/>
            <a:rect l="l" t="t" r="r" b="b"/>
            <a:pathLst>
              <a:path w="888467" h="750741">
                <a:moveTo>
                  <a:pt x="0" y="0"/>
                </a:moveTo>
                <a:lnTo>
                  <a:pt x="888467" y="0"/>
                </a:lnTo>
                <a:lnTo>
                  <a:pt x="888467" y="750742"/>
                </a:lnTo>
                <a:lnTo>
                  <a:pt x="0" y="750742"/>
                </a:lnTo>
                <a:lnTo>
                  <a:pt x="0" y="0"/>
                </a:lnTo>
                <a:close/>
              </a:path>
            </a:pathLst>
          </a:custGeom>
          <a:blipFill>
            <a:blip cstate="print">
              <a:extLst>
                <a:ext uri="{96DAC541-7B7A-43D3-8B79-37D633B846F1}">
                  <asvg:svgBlip xmlns:asvg="http://schemas.microsoft.com/office/drawing/2016/SVG/main" r:embed="rId6"/>
                </a:ext>
              </a:extLst>
            </a:blip>
            <a:stretch>
              <a:fillRect/>
            </a:stretch>
          </a:blipFill>
        </p:spPr>
        <p:txBody>
          <a:bodyPr/>
          <a:lstStyle/>
          <a:p>
            <a:endParaRPr lang="uk-UA"/>
          </a:p>
        </p:txBody>
      </p:sp>
      <p:sp>
        <p:nvSpPr>
          <p:cNvPr id="9" name="Freeform 9"/>
          <p:cNvSpPr/>
          <p:nvPr/>
        </p:nvSpPr>
        <p:spPr>
          <a:xfrm>
            <a:off x="14430412" y="7072326"/>
            <a:ext cx="3686145" cy="2990385"/>
          </a:xfrm>
          <a:custGeom>
            <a:avLst/>
            <a:gdLst/>
            <a:ahLst/>
            <a:cxnLst/>
            <a:rect l="l" t="t" r="r" b="b"/>
            <a:pathLst>
              <a:path w="3686145" h="2990385">
                <a:moveTo>
                  <a:pt x="0" y="0"/>
                </a:moveTo>
                <a:lnTo>
                  <a:pt x="3686145" y="0"/>
                </a:lnTo>
                <a:lnTo>
                  <a:pt x="3686145" y="2990385"/>
                </a:lnTo>
                <a:lnTo>
                  <a:pt x="0" y="2990385"/>
                </a:lnTo>
                <a:lnTo>
                  <a:pt x="0" y="0"/>
                </a:lnTo>
                <a:close/>
              </a:path>
            </a:pathLst>
          </a:custGeom>
          <a:blipFill>
            <a:blip r:embed="rId7"/>
            <a:stretch>
              <a:fillRect/>
            </a:stretch>
          </a:blipFill>
        </p:spPr>
        <p:txBody>
          <a:bodyPr/>
          <a:lstStyle/>
          <a:p>
            <a:endParaRPr lang="uk-UA"/>
          </a:p>
        </p:txBody>
      </p:sp>
      <p:sp>
        <p:nvSpPr>
          <p:cNvPr id="10" name="Freeform 10"/>
          <p:cNvSpPr/>
          <p:nvPr/>
        </p:nvSpPr>
        <p:spPr>
          <a:xfrm>
            <a:off x="16347536" y="2857484"/>
            <a:ext cx="1556143" cy="4114800"/>
          </a:xfrm>
          <a:custGeom>
            <a:avLst/>
            <a:gdLst/>
            <a:ahLst/>
            <a:cxnLst/>
            <a:rect l="l" t="t" r="r" b="b"/>
            <a:pathLst>
              <a:path w="1556143" h="4114800">
                <a:moveTo>
                  <a:pt x="0" y="0"/>
                </a:moveTo>
                <a:lnTo>
                  <a:pt x="1556143" y="0"/>
                </a:lnTo>
                <a:lnTo>
                  <a:pt x="1556143" y="4114800"/>
                </a:lnTo>
                <a:lnTo>
                  <a:pt x="0" y="4114800"/>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uk-UA"/>
          </a:p>
        </p:txBody>
      </p:sp>
      <p:sp>
        <p:nvSpPr>
          <p:cNvPr id="11" name="Freeform 11"/>
          <p:cNvSpPr/>
          <p:nvPr/>
        </p:nvSpPr>
        <p:spPr>
          <a:xfrm>
            <a:off x="15786700" y="1367323"/>
            <a:ext cx="1121673" cy="1123716"/>
          </a:xfrm>
          <a:custGeom>
            <a:avLst/>
            <a:gdLst/>
            <a:ahLst/>
            <a:cxnLst/>
            <a:rect l="l" t="t" r="r" b="b"/>
            <a:pathLst>
              <a:path w="1121673" h="1123716">
                <a:moveTo>
                  <a:pt x="0" y="0"/>
                </a:moveTo>
                <a:lnTo>
                  <a:pt x="1121673" y="0"/>
                </a:lnTo>
                <a:lnTo>
                  <a:pt x="1121673" y="1123716"/>
                </a:lnTo>
                <a:lnTo>
                  <a:pt x="0" y="1123716"/>
                </a:lnTo>
                <a:lnTo>
                  <a:pt x="0" y="0"/>
                </a:lnTo>
                <a:close/>
              </a:path>
            </a:pathLst>
          </a:custGeom>
          <a:blipFill>
            <a:blip cstate="print">
              <a:extLst>
                <a:ext uri="{96DAC541-7B7A-43D3-8B79-37D633B846F1}">
                  <asvg:svgBlip xmlns:asvg="http://schemas.microsoft.com/office/drawing/2016/SVG/main" r:embed="rId9"/>
                </a:ext>
              </a:extLst>
            </a:blip>
            <a:stretch>
              <a:fillRect/>
            </a:stretch>
          </a:blipFill>
        </p:spPr>
        <p:txBody>
          <a:bodyPr/>
          <a:lstStyle/>
          <a:p>
            <a:endParaRPr lang="uk-UA"/>
          </a:p>
        </p:txBody>
      </p:sp>
      <p:sp>
        <p:nvSpPr>
          <p:cNvPr id="12" name="TextBox 12"/>
          <p:cNvSpPr txBox="1"/>
          <p:nvPr/>
        </p:nvSpPr>
        <p:spPr>
          <a:xfrm>
            <a:off x="6123141" y="1608462"/>
            <a:ext cx="9103012" cy="754053"/>
          </a:xfrm>
          <a:prstGeom prst="rect">
            <a:avLst/>
          </a:prstGeom>
        </p:spPr>
        <p:txBody>
          <a:bodyPr lIns="0" tIns="0" rIns="0" bIns="0" rtlCol="0" anchor="t">
            <a:spAutoFit/>
          </a:bodyPr>
          <a:lstStyle/>
          <a:p>
            <a:pPr>
              <a:lnSpc>
                <a:spcPts val="5580"/>
              </a:lnSpc>
            </a:pPr>
            <a:r>
              <a:rPr lang="en-US" sz="6000" b="1" dirty="0">
                <a:solidFill>
                  <a:srgbClr val="099B59"/>
                </a:solidFill>
                <a:latin typeface="Poppins Bold"/>
                <a:ea typeface="Poppins Bold"/>
                <a:cs typeface="Poppins Bold"/>
                <a:sym typeface="Poppins Bold"/>
              </a:rPr>
              <a:t>Introduction</a:t>
            </a:r>
          </a:p>
        </p:txBody>
      </p:sp>
      <p:sp>
        <p:nvSpPr>
          <p:cNvPr id="13" name="TextBox 13"/>
          <p:cNvSpPr txBox="1"/>
          <p:nvPr/>
        </p:nvSpPr>
        <p:spPr>
          <a:xfrm>
            <a:off x="6123141" y="3580071"/>
            <a:ext cx="8658892" cy="3323987"/>
          </a:xfrm>
          <a:prstGeom prst="rect">
            <a:avLst/>
          </a:prstGeom>
        </p:spPr>
        <p:txBody>
          <a:bodyPr lIns="0" tIns="0" rIns="0" bIns="0" rtlCol="0" anchor="t">
            <a:spAutoFit/>
          </a:bodyPr>
          <a:lstStyle/>
          <a:p>
            <a:pPr algn="just">
              <a:lnSpc>
                <a:spcPct val="150000"/>
              </a:lnSpc>
            </a:pPr>
            <a:r>
              <a:rPr lang="en-GB" sz="2400" dirty="0"/>
              <a:t>Social interaction, communication, and supportive relationships are important factors in early childhood development (</a:t>
            </a:r>
            <a:r>
              <a:rPr lang="en-GB" sz="2400" dirty="0" err="1"/>
              <a:t>Rosborough</a:t>
            </a:r>
            <a:r>
              <a:rPr lang="en-GB" sz="2400" dirty="0"/>
              <a:t> and </a:t>
            </a:r>
            <a:r>
              <a:rPr lang="en-GB" sz="2400" dirty="0" err="1"/>
              <a:t>Wimmer</a:t>
            </a:r>
            <a:r>
              <a:rPr lang="en-GB" sz="2400" dirty="0"/>
              <a:t>, 2023). </a:t>
            </a:r>
            <a:endParaRPr lang="en-IN" sz="2400" dirty="0"/>
          </a:p>
          <a:p>
            <a:pPr algn="just">
              <a:lnSpc>
                <a:spcPct val="150000"/>
              </a:lnSpc>
            </a:pPr>
            <a:r>
              <a:rPr lang="en-GB" sz="2400" dirty="0"/>
              <a:t> The case study of Isaac a 4-year-old boy whose development has been affected by disrupted childcare, mental health issues for mother and a lack of social opportunities will be discussed.</a:t>
            </a:r>
            <a:endParaRPr lang="en-IN"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uk-UA"/>
          </a:p>
        </p:txBody>
      </p:sp>
      <p:sp>
        <p:nvSpPr>
          <p:cNvPr id="3" name="Freeform 3"/>
          <p:cNvSpPr/>
          <p:nvPr/>
        </p:nvSpPr>
        <p:spPr>
          <a:xfrm>
            <a:off x="13010807" y="5010771"/>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4">
              <a:alphaModFix amt="17000"/>
            </a:blip>
            <a:stretch>
              <a:fillRect/>
            </a:stretch>
          </a:blipFill>
        </p:spPr>
        <p:txBody>
          <a:bodyPr/>
          <a:lstStyle/>
          <a:p>
            <a:endParaRPr lang="uk-UA"/>
          </a:p>
        </p:txBody>
      </p:sp>
      <p:grpSp>
        <p:nvGrpSpPr>
          <p:cNvPr id="4" name="Group 4"/>
          <p:cNvGrpSpPr/>
          <p:nvPr/>
        </p:nvGrpSpPr>
        <p:grpSpPr>
          <a:xfrm>
            <a:off x="1622780" y="1028700"/>
            <a:ext cx="11824038" cy="8229600"/>
            <a:chOff x="0" y="0"/>
            <a:chExt cx="2432930" cy="1693333"/>
          </a:xfrm>
        </p:grpSpPr>
        <p:sp>
          <p:nvSpPr>
            <p:cNvPr id="5" name="Freeform 5"/>
            <p:cNvSpPr/>
            <p:nvPr/>
          </p:nvSpPr>
          <p:spPr>
            <a:xfrm>
              <a:off x="0" y="0"/>
              <a:ext cx="2432930" cy="1693333"/>
            </a:xfrm>
            <a:custGeom>
              <a:avLst/>
              <a:gdLst/>
              <a:ahLst/>
              <a:cxnLst/>
              <a:rect l="l" t="t" r="r" b="b"/>
              <a:pathLst>
                <a:path w="2432930" h="1693333">
                  <a:moveTo>
                    <a:pt x="12788" y="0"/>
                  </a:moveTo>
                  <a:lnTo>
                    <a:pt x="2420141" y="0"/>
                  </a:lnTo>
                  <a:cubicBezTo>
                    <a:pt x="2427204" y="0"/>
                    <a:pt x="2432930" y="5726"/>
                    <a:pt x="2432930" y="12788"/>
                  </a:cubicBezTo>
                  <a:lnTo>
                    <a:pt x="2432930" y="1680545"/>
                  </a:lnTo>
                  <a:cubicBezTo>
                    <a:pt x="2432930" y="1683937"/>
                    <a:pt x="2431582" y="1687189"/>
                    <a:pt x="2429184" y="1689588"/>
                  </a:cubicBezTo>
                  <a:cubicBezTo>
                    <a:pt x="2426786" y="1691986"/>
                    <a:pt x="2423533" y="1693333"/>
                    <a:pt x="2420141" y="1693333"/>
                  </a:cubicBezTo>
                  <a:lnTo>
                    <a:pt x="12788" y="1693333"/>
                  </a:lnTo>
                  <a:cubicBezTo>
                    <a:pt x="5726" y="1693333"/>
                    <a:pt x="0" y="1687608"/>
                    <a:pt x="0" y="1680545"/>
                  </a:cubicBezTo>
                  <a:lnTo>
                    <a:pt x="0" y="12788"/>
                  </a:lnTo>
                  <a:cubicBezTo>
                    <a:pt x="0" y="9397"/>
                    <a:pt x="1347" y="6144"/>
                    <a:pt x="3746" y="3746"/>
                  </a:cubicBezTo>
                  <a:cubicBezTo>
                    <a:pt x="6144" y="1347"/>
                    <a:pt x="9397" y="0"/>
                    <a:pt x="12788" y="0"/>
                  </a:cubicBezTo>
                  <a:close/>
                </a:path>
              </a:pathLst>
            </a:custGeom>
            <a:solidFill>
              <a:srgbClr val="FFFFFF"/>
            </a:solidFill>
          </p:spPr>
          <p:txBody>
            <a:bodyPr/>
            <a:lstStyle/>
            <a:p>
              <a:endParaRPr lang="uk-UA"/>
            </a:p>
          </p:txBody>
        </p:sp>
        <p:sp>
          <p:nvSpPr>
            <p:cNvPr id="6" name="TextBox 6"/>
            <p:cNvSpPr txBox="1"/>
            <p:nvPr/>
          </p:nvSpPr>
          <p:spPr>
            <a:xfrm>
              <a:off x="0" y="38100"/>
              <a:ext cx="2432930" cy="1655233"/>
            </a:xfrm>
            <a:prstGeom prst="rect">
              <a:avLst/>
            </a:prstGeom>
          </p:spPr>
          <p:txBody>
            <a:bodyPr lIns="50800" tIns="50800" rIns="50800" bIns="50800" rtlCol="0" anchor="ctr"/>
            <a:lstStyle/>
            <a:p>
              <a:pPr algn="ctr">
                <a:lnSpc>
                  <a:spcPts val="2232"/>
                </a:lnSpc>
              </a:pPr>
              <a:endParaRPr/>
            </a:p>
          </p:txBody>
        </p:sp>
      </p:grpSp>
      <p:sp>
        <p:nvSpPr>
          <p:cNvPr id="7" name="Freeform 7"/>
          <p:cNvSpPr/>
          <p:nvPr/>
        </p:nvSpPr>
        <p:spPr>
          <a:xfrm>
            <a:off x="13925579" y="653329"/>
            <a:ext cx="888467" cy="750741"/>
          </a:xfrm>
          <a:custGeom>
            <a:avLst/>
            <a:gdLst/>
            <a:ahLst/>
            <a:cxnLst/>
            <a:rect l="l" t="t" r="r" b="b"/>
            <a:pathLst>
              <a:path w="888467" h="750741">
                <a:moveTo>
                  <a:pt x="0" y="0"/>
                </a:moveTo>
                <a:lnTo>
                  <a:pt x="888467" y="0"/>
                </a:lnTo>
                <a:lnTo>
                  <a:pt x="888467" y="750742"/>
                </a:lnTo>
                <a:lnTo>
                  <a:pt x="0" y="750742"/>
                </a:lnTo>
                <a:lnTo>
                  <a:pt x="0" y="0"/>
                </a:lnTo>
                <a:close/>
              </a:path>
            </a:pathLst>
          </a:custGeom>
          <a:blipFill>
            <a:blip cstate="print">
              <a:extLst>
                <a:ext uri="{96DAC541-7B7A-43D3-8B79-37D633B846F1}">
                  <asvg:svgBlip xmlns:asvg="http://schemas.microsoft.com/office/drawing/2016/SVG/main" r:embed="rId5"/>
                </a:ext>
              </a:extLst>
            </a:blip>
            <a:stretch>
              <a:fillRect/>
            </a:stretch>
          </a:blipFill>
        </p:spPr>
        <p:txBody>
          <a:bodyPr/>
          <a:lstStyle/>
          <a:p>
            <a:endParaRPr lang="uk-UA"/>
          </a:p>
        </p:txBody>
      </p:sp>
      <p:sp>
        <p:nvSpPr>
          <p:cNvPr id="9" name="Freeform 9"/>
          <p:cNvSpPr/>
          <p:nvPr/>
        </p:nvSpPr>
        <p:spPr>
          <a:xfrm>
            <a:off x="250629" y="2500294"/>
            <a:ext cx="1556143" cy="4114800"/>
          </a:xfrm>
          <a:custGeom>
            <a:avLst/>
            <a:gdLst/>
            <a:ahLst/>
            <a:cxnLst/>
            <a:rect l="l" t="t" r="r" b="b"/>
            <a:pathLst>
              <a:path w="1556143" h="4114800">
                <a:moveTo>
                  <a:pt x="0" y="0"/>
                </a:moveTo>
                <a:lnTo>
                  <a:pt x="1556142" y="0"/>
                </a:lnTo>
                <a:lnTo>
                  <a:pt x="1556142" y="4114800"/>
                </a:lnTo>
                <a:lnTo>
                  <a:pt x="0" y="411480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uk-UA"/>
          </a:p>
        </p:txBody>
      </p:sp>
      <p:sp>
        <p:nvSpPr>
          <p:cNvPr id="10" name="Freeform 10"/>
          <p:cNvSpPr/>
          <p:nvPr/>
        </p:nvSpPr>
        <p:spPr>
          <a:xfrm>
            <a:off x="11889135" y="1367323"/>
            <a:ext cx="1121673" cy="1123716"/>
          </a:xfrm>
          <a:custGeom>
            <a:avLst/>
            <a:gdLst/>
            <a:ahLst/>
            <a:cxnLst/>
            <a:rect l="l" t="t" r="r" b="b"/>
            <a:pathLst>
              <a:path w="1121673" h="1123716">
                <a:moveTo>
                  <a:pt x="0" y="0"/>
                </a:moveTo>
                <a:lnTo>
                  <a:pt x="1121672" y="0"/>
                </a:lnTo>
                <a:lnTo>
                  <a:pt x="1121672" y="1123716"/>
                </a:lnTo>
                <a:lnTo>
                  <a:pt x="0" y="1123716"/>
                </a:lnTo>
                <a:lnTo>
                  <a:pt x="0" y="0"/>
                </a:lnTo>
                <a:close/>
              </a:path>
            </a:pathLst>
          </a:custGeom>
          <a:blipFill>
            <a:blip cstate="print">
              <a:extLst>
                <a:ext uri="{96DAC541-7B7A-43D3-8B79-37D633B846F1}">
                  <asvg:svgBlip xmlns:asvg="http://schemas.microsoft.com/office/drawing/2016/SVG/main" r:embed="rId7"/>
                </a:ext>
              </a:extLst>
            </a:blip>
            <a:stretch>
              <a:fillRect/>
            </a:stretch>
          </a:blipFill>
        </p:spPr>
        <p:txBody>
          <a:bodyPr/>
          <a:lstStyle/>
          <a:p>
            <a:endParaRPr lang="uk-UA"/>
          </a:p>
        </p:txBody>
      </p:sp>
      <p:sp>
        <p:nvSpPr>
          <p:cNvPr id="12" name="Freeform 12"/>
          <p:cNvSpPr/>
          <p:nvPr/>
        </p:nvSpPr>
        <p:spPr>
          <a:xfrm rot="6170174">
            <a:off x="905694" y="724769"/>
            <a:ext cx="948181" cy="1107268"/>
          </a:xfrm>
          <a:custGeom>
            <a:avLst/>
            <a:gdLst/>
            <a:ahLst/>
            <a:cxnLst/>
            <a:rect l="l" t="t" r="r" b="b"/>
            <a:pathLst>
              <a:path w="948181" h="1107268">
                <a:moveTo>
                  <a:pt x="0" y="0"/>
                </a:moveTo>
                <a:lnTo>
                  <a:pt x="948181" y="0"/>
                </a:lnTo>
                <a:lnTo>
                  <a:pt x="948181" y="1107268"/>
                </a:lnTo>
                <a:lnTo>
                  <a:pt x="0" y="1107268"/>
                </a:lnTo>
                <a:lnTo>
                  <a:pt x="0" y="0"/>
                </a:lnTo>
                <a:close/>
              </a:path>
            </a:pathLst>
          </a:custGeom>
          <a:blipFill>
            <a:blip r:embed="rId8" cstate="print"/>
            <a:stretch>
              <a:fillRect/>
            </a:stretch>
          </a:blipFill>
        </p:spPr>
        <p:txBody>
          <a:bodyPr/>
          <a:lstStyle/>
          <a:p>
            <a:endParaRPr lang="uk-UA"/>
          </a:p>
        </p:txBody>
      </p:sp>
      <p:sp>
        <p:nvSpPr>
          <p:cNvPr id="13" name="Freeform 13"/>
          <p:cNvSpPr/>
          <p:nvPr/>
        </p:nvSpPr>
        <p:spPr>
          <a:xfrm>
            <a:off x="11248514" y="3214674"/>
            <a:ext cx="6825236" cy="6876812"/>
          </a:xfrm>
          <a:custGeom>
            <a:avLst/>
            <a:gdLst/>
            <a:ahLst/>
            <a:cxnLst/>
            <a:rect l="l" t="t" r="r" b="b"/>
            <a:pathLst>
              <a:path w="6825236" h="6876812">
                <a:moveTo>
                  <a:pt x="0" y="0"/>
                </a:moveTo>
                <a:lnTo>
                  <a:pt x="6825236" y="0"/>
                </a:lnTo>
                <a:lnTo>
                  <a:pt x="6825236" y="6876813"/>
                </a:lnTo>
                <a:lnTo>
                  <a:pt x="0" y="6876813"/>
                </a:lnTo>
                <a:lnTo>
                  <a:pt x="0" y="0"/>
                </a:lnTo>
                <a:close/>
              </a:path>
            </a:pathLst>
          </a:custGeom>
          <a:blipFill>
            <a:blip r:embed="rId9"/>
            <a:stretch>
              <a:fillRect/>
            </a:stretch>
          </a:blipFill>
        </p:spPr>
        <p:txBody>
          <a:bodyPr/>
          <a:lstStyle/>
          <a:p>
            <a:endParaRPr lang="uk-UA"/>
          </a:p>
        </p:txBody>
      </p:sp>
      <p:sp>
        <p:nvSpPr>
          <p:cNvPr id="14" name="TextBox 14"/>
          <p:cNvSpPr txBox="1"/>
          <p:nvPr/>
        </p:nvSpPr>
        <p:spPr>
          <a:xfrm>
            <a:off x="2310659" y="1522737"/>
            <a:ext cx="9103012" cy="1651734"/>
          </a:xfrm>
          <a:prstGeom prst="rect">
            <a:avLst/>
          </a:prstGeom>
        </p:spPr>
        <p:txBody>
          <a:bodyPr lIns="0" tIns="0" rIns="0" bIns="0" rtlCol="0" anchor="t">
            <a:spAutoFit/>
          </a:bodyPr>
          <a:lstStyle/>
          <a:p>
            <a:pPr>
              <a:lnSpc>
                <a:spcPts val="6420"/>
              </a:lnSpc>
            </a:pPr>
            <a:r>
              <a:rPr lang="en-US" sz="6000" b="1" dirty="0">
                <a:solidFill>
                  <a:srgbClr val="099B59"/>
                </a:solidFill>
                <a:latin typeface="Poppins Bold"/>
                <a:ea typeface="Poppins Bold"/>
                <a:cs typeface="Poppins Bold"/>
                <a:sym typeface="Poppins Bold"/>
              </a:rPr>
              <a:t>Explains the theory clearly</a:t>
            </a:r>
          </a:p>
        </p:txBody>
      </p:sp>
      <p:sp>
        <p:nvSpPr>
          <p:cNvPr id="15" name="TextBox 15"/>
          <p:cNvSpPr txBox="1"/>
          <p:nvPr/>
        </p:nvSpPr>
        <p:spPr>
          <a:xfrm>
            <a:off x="2310659" y="3580071"/>
            <a:ext cx="7863776" cy="2158732"/>
          </a:xfrm>
          <a:prstGeom prst="rect">
            <a:avLst/>
          </a:prstGeom>
        </p:spPr>
        <p:txBody>
          <a:bodyPr lIns="0" tIns="0" rIns="0" bIns="0" rtlCol="0" anchor="t">
            <a:spAutoFit/>
          </a:bodyPr>
          <a:lstStyle/>
          <a:p>
            <a:pPr algn="just">
              <a:lnSpc>
                <a:spcPct val="150000"/>
              </a:lnSpc>
            </a:pPr>
            <a:r>
              <a:rPr lang="en-GB" sz="2400" b="1" u="sng" dirty="0"/>
              <a:t>Key concepts</a:t>
            </a:r>
            <a:endParaRPr lang="en-IN" sz="2400" b="1" u="sng" dirty="0"/>
          </a:p>
          <a:p>
            <a:pPr algn="just">
              <a:lnSpc>
                <a:spcPct val="150000"/>
              </a:lnSpc>
            </a:pPr>
            <a:r>
              <a:rPr lang="en-GB" sz="2400" dirty="0"/>
              <a:t>The Zone of Proximal Development (ZPD) and scaffolding are two important </a:t>
            </a:r>
            <a:r>
              <a:rPr lang="en-GB" sz="2400" b="1" dirty="0"/>
              <a:t>concepts</a:t>
            </a:r>
            <a:r>
              <a:rPr lang="en-GB" sz="2400" dirty="0"/>
              <a:t> of </a:t>
            </a:r>
            <a:r>
              <a:rPr lang="en-GB" sz="2400" dirty="0" err="1"/>
              <a:t>Vygotsky’s</a:t>
            </a:r>
            <a:r>
              <a:rPr lang="en-GB" sz="2400" dirty="0"/>
              <a:t> </a:t>
            </a:r>
            <a:r>
              <a:rPr lang="en-GB" sz="2400" dirty="0" err="1"/>
              <a:t>Sociocultural</a:t>
            </a:r>
            <a:r>
              <a:rPr lang="en-GB" sz="2400" dirty="0"/>
              <a:t> Theory that gradually increase children's independence (</a:t>
            </a:r>
            <a:r>
              <a:rPr lang="en-GB" sz="2400" dirty="0" err="1"/>
              <a:t>Kozulin</a:t>
            </a:r>
            <a:r>
              <a:rPr lang="en-GB" sz="2400" dirty="0"/>
              <a:t>, 2023). </a:t>
            </a:r>
            <a:endParaRPr lang="en-IN" sz="2400" dirty="0"/>
          </a:p>
        </p:txBody>
      </p:sp>
      <p:sp>
        <p:nvSpPr>
          <p:cNvPr id="16" name="TextBox 16"/>
          <p:cNvSpPr txBox="1"/>
          <p:nvPr/>
        </p:nvSpPr>
        <p:spPr>
          <a:xfrm>
            <a:off x="2310659" y="6142672"/>
            <a:ext cx="7435636" cy="3323987"/>
          </a:xfrm>
          <a:prstGeom prst="rect">
            <a:avLst/>
          </a:prstGeom>
        </p:spPr>
        <p:txBody>
          <a:bodyPr lIns="0" tIns="0" rIns="0" bIns="0" rtlCol="0" anchor="t">
            <a:spAutoFit/>
          </a:bodyPr>
          <a:lstStyle/>
          <a:p>
            <a:pPr algn="just">
              <a:lnSpc>
                <a:spcPct val="150000"/>
              </a:lnSpc>
            </a:pPr>
            <a:r>
              <a:rPr lang="en-GB" sz="2400" b="1" u="sng" dirty="0"/>
              <a:t>Developmental assumptions</a:t>
            </a:r>
            <a:endParaRPr lang="en-IN" sz="2400" b="1" u="sng" dirty="0"/>
          </a:p>
          <a:p>
            <a:pPr algn="just">
              <a:lnSpc>
                <a:spcPct val="150000"/>
              </a:lnSpc>
            </a:pPr>
            <a:r>
              <a:rPr lang="en-GB" sz="2400" dirty="0"/>
              <a:t>The theory is based on the </a:t>
            </a:r>
            <a:r>
              <a:rPr lang="en-GB" sz="2400" b="1" dirty="0"/>
              <a:t>assumptions</a:t>
            </a:r>
            <a:r>
              <a:rPr lang="en-GB" sz="2400" dirty="0"/>
              <a:t> that learning precedes independent development and that language is an important psychological instrument for thinking, reasoning and problem-solving in meaningful social situations (</a:t>
            </a:r>
            <a:r>
              <a:rPr lang="en-GB" sz="2400" dirty="0" err="1"/>
              <a:t>Luong</a:t>
            </a:r>
            <a:r>
              <a:rPr lang="en-GB" sz="2400" dirty="0"/>
              <a:t>, 2022).</a:t>
            </a:r>
            <a:endParaRPr lang="en-IN"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uk-UA"/>
          </a:p>
        </p:txBody>
      </p:sp>
      <p:sp>
        <p:nvSpPr>
          <p:cNvPr id="3" name="Freeform 3"/>
          <p:cNvSpPr/>
          <p:nvPr/>
        </p:nvSpPr>
        <p:spPr>
          <a:xfrm>
            <a:off x="13010807" y="5010771"/>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4">
              <a:alphaModFix amt="17000"/>
            </a:blip>
            <a:stretch>
              <a:fillRect/>
            </a:stretch>
          </a:blipFill>
        </p:spPr>
        <p:txBody>
          <a:bodyPr/>
          <a:lstStyle/>
          <a:p>
            <a:endParaRPr lang="uk-UA"/>
          </a:p>
        </p:txBody>
      </p:sp>
      <p:grpSp>
        <p:nvGrpSpPr>
          <p:cNvPr id="4" name="Group 4"/>
          <p:cNvGrpSpPr/>
          <p:nvPr/>
        </p:nvGrpSpPr>
        <p:grpSpPr>
          <a:xfrm>
            <a:off x="5435262" y="1028700"/>
            <a:ext cx="12567050" cy="8972584"/>
            <a:chOff x="0" y="0"/>
            <a:chExt cx="2432930" cy="1693333"/>
          </a:xfrm>
        </p:grpSpPr>
        <p:sp>
          <p:nvSpPr>
            <p:cNvPr id="5" name="Freeform 5"/>
            <p:cNvSpPr/>
            <p:nvPr/>
          </p:nvSpPr>
          <p:spPr>
            <a:xfrm>
              <a:off x="0" y="0"/>
              <a:ext cx="2432930" cy="1693333"/>
            </a:xfrm>
            <a:custGeom>
              <a:avLst/>
              <a:gdLst/>
              <a:ahLst/>
              <a:cxnLst/>
              <a:rect l="l" t="t" r="r" b="b"/>
              <a:pathLst>
                <a:path w="2432930" h="1693333">
                  <a:moveTo>
                    <a:pt x="12788" y="0"/>
                  </a:moveTo>
                  <a:lnTo>
                    <a:pt x="2420141" y="0"/>
                  </a:lnTo>
                  <a:cubicBezTo>
                    <a:pt x="2427204" y="0"/>
                    <a:pt x="2432930" y="5726"/>
                    <a:pt x="2432930" y="12788"/>
                  </a:cubicBezTo>
                  <a:lnTo>
                    <a:pt x="2432930" y="1680545"/>
                  </a:lnTo>
                  <a:cubicBezTo>
                    <a:pt x="2432930" y="1683937"/>
                    <a:pt x="2431582" y="1687189"/>
                    <a:pt x="2429184" y="1689588"/>
                  </a:cubicBezTo>
                  <a:cubicBezTo>
                    <a:pt x="2426786" y="1691986"/>
                    <a:pt x="2423533" y="1693333"/>
                    <a:pt x="2420141" y="1693333"/>
                  </a:cubicBezTo>
                  <a:lnTo>
                    <a:pt x="12788" y="1693333"/>
                  </a:lnTo>
                  <a:cubicBezTo>
                    <a:pt x="5726" y="1693333"/>
                    <a:pt x="0" y="1687608"/>
                    <a:pt x="0" y="1680545"/>
                  </a:cubicBezTo>
                  <a:lnTo>
                    <a:pt x="0" y="12788"/>
                  </a:lnTo>
                  <a:cubicBezTo>
                    <a:pt x="0" y="9397"/>
                    <a:pt x="1347" y="6144"/>
                    <a:pt x="3746" y="3746"/>
                  </a:cubicBezTo>
                  <a:cubicBezTo>
                    <a:pt x="6144" y="1347"/>
                    <a:pt x="9397" y="0"/>
                    <a:pt x="12788" y="0"/>
                  </a:cubicBezTo>
                  <a:close/>
                </a:path>
              </a:pathLst>
            </a:custGeom>
            <a:solidFill>
              <a:srgbClr val="FFFFFF"/>
            </a:solidFill>
          </p:spPr>
          <p:txBody>
            <a:bodyPr/>
            <a:lstStyle/>
            <a:p>
              <a:endParaRPr lang="uk-UA"/>
            </a:p>
          </p:txBody>
        </p:sp>
        <p:sp>
          <p:nvSpPr>
            <p:cNvPr id="6" name="TextBox 6"/>
            <p:cNvSpPr txBox="1"/>
            <p:nvPr/>
          </p:nvSpPr>
          <p:spPr>
            <a:xfrm>
              <a:off x="0" y="38100"/>
              <a:ext cx="2432930" cy="1655233"/>
            </a:xfrm>
            <a:prstGeom prst="rect">
              <a:avLst/>
            </a:prstGeom>
          </p:spPr>
          <p:txBody>
            <a:bodyPr lIns="50800" tIns="50800" rIns="50800" bIns="50800" rtlCol="0" anchor="ctr"/>
            <a:lstStyle/>
            <a:p>
              <a:pPr algn="ctr">
                <a:lnSpc>
                  <a:spcPts val="2232"/>
                </a:lnSpc>
              </a:pPr>
              <a:endParaRPr/>
            </a:p>
          </p:txBody>
        </p:sp>
      </p:grpSp>
      <p:sp>
        <p:nvSpPr>
          <p:cNvPr id="7" name="Freeform 7"/>
          <p:cNvSpPr/>
          <p:nvPr/>
        </p:nvSpPr>
        <p:spPr>
          <a:xfrm>
            <a:off x="1028700" y="653329"/>
            <a:ext cx="888467" cy="750741"/>
          </a:xfrm>
          <a:custGeom>
            <a:avLst/>
            <a:gdLst/>
            <a:ahLst/>
            <a:cxnLst/>
            <a:rect l="l" t="t" r="r" b="b"/>
            <a:pathLst>
              <a:path w="888467" h="750741">
                <a:moveTo>
                  <a:pt x="0" y="0"/>
                </a:moveTo>
                <a:lnTo>
                  <a:pt x="888467" y="0"/>
                </a:lnTo>
                <a:lnTo>
                  <a:pt x="888467" y="750742"/>
                </a:lnTo>
                <a:lnTo>
                  <a:pt x="0" y="750742"/>
                </a:lnTo>
                <a:lnTo>
                  <a:pt x="0" y="0"/>
                </a:lnTo>
                <a:close/>
              </a:path>
            </a:pathLst>
          </a:custGeom>
          <a:blipFill>
            <a:blip cstate="print">
              <a:extLst>
                <a:ext uri="{96DAC541-7B7A-43D3-8B79-37D633B846F1}">
                  <asvg:svgBlip xmlns:asvg="http://schemas.microsoft.com/office/drawing/2016/SVG/main" r:embed="rId5"/>
                </a:ext>
              </a:extLst>
            </a:blip>
            <a:stretch>
              <a:fillRect/>
            </a:stretch>
          </a:blipFill>
        </p:spPr>
        <p:txBody>
          <a:bodyPr/>
          <a:lstStyle/>
          <a:p>
            <a:endParaRPr lang="uk-UA"/>
          </a:p>
        </p:txBody>
      </p:sp>
      <p:sp>
        <p:nvSpPr>
          <p:cNvPr id="10" name="Freeform 10"/>
          <p:cNvSpPr/>
          <p:nvPr/>
        </p:nvSpPr>
        <p:spPr>
          <a:xfrm>
            <a:off x="15786700" y="1367323"/>
            <a:ext cx="1121673" cy="1123716"/>
          </a:xfrm>
          <a:custGeom>
            <a:avLst/>
            <a:gdLst/>
            <a:ahLst/>
            <a:cxnLst/>
            <a:rect l="l" t="t" r="r" b="b"/>
            <a:pathLst>
              <a:path w="1121673" h="1123716">
                <a:moveTo>
                  <a:pt x="0" y="0"/>
                </a:moveTo>
                <a:lnTo>
                  <a:pt x="1121673" y="0"/>
                </a:lnTo>
                <a:lnTo>
                  <a:pt x="1121673" y="1123716"/>
                </a:lnTo>
                <a:lnTo>
                  <a:pt x="0" y="1123716"/>
                </a:lnTo>
                <a:lnTo>
                  <a:pt x="0" y="0"/>
                </a:lnTo>
                <a:close/>
              </a:path>
            </a:pathLst>
          </a:custGeom>
          <a:blipFill>
            <a:blip cstate="print">
              <a:extLst>
                <a:ext uri="{96DAC541-7B7A-43D3-8B79-37D633B846F1}">
                  <asvg:svgBlip xmlns:asvg="http://schemas.microsoft.com/office/drawing/2016/SVG/main" r:embed="rId6"/>
                </a:ext>
              </a:extLst>
            </a:blip>
            <a:stretch>
              <a:fillRect/>
            </a:stretch>
          </a:blipFill>
        </p:spPr>
        <p:txBody>
          <a:bodyPr/>
          <a:lstStyle/>
          <a:p>
            <a:endParaRPr lang="uk-UA"/>
          </a:p>
        </p:txBody>
      </p:sp>
      <p:sp>
        <p:nvSpPr>
          <p:cNvPr id="11" name="Freeform 11"/>
          <p:cNvSpPr/>
          <p:nvPr/>
        </p:nvSpPr>
        <p:spPr>
          <a:xfrm>
            <a:off x="71374" y="5624254"/>
            <a:ext cx="6858747" cy="4591344"/>
          </a:xfrm>
          <a:custGeom>
            <a:avLst/>
            <a:gdLst/>
            <a:ahLst/>
            <a:cxnLst/>
            <a:rect l="l" t="t" r="r" b="b"/>
            <a:pathLst>
              <a:path w="8616942" h="6354995">
                <a:moveTo>
                  <a:pt x="0" y="0"/>
                </a:moveTo>
                <a:lnTo>
                  <a:pt x="8616942" y="0"/>
                </a:lnTo>
                <a:lnTo>
                  <a:pt x="8616942" y="6354995"/>
                </a:lnTo>
                <a:lnTo>
                  <a:pt x="0" y="6354995"/>
                </a:lnTo>
                <a:lnTo>
                  <a:pt x="0" y="0"/>
                </a:lnTo>
                <a:close/>
              </a:path>
            </a:pathLst>
          </a:custGeom>
          <a:blipFill>
            <a:blip r:embed="rId7"/>
            <a:stretch>
              <a:fillRect/>
            </a:stretch>
          </a:blipFill>
        </p:spPr>
        <p:txBody>
          <a:bodyPr/>
          <a:lstStyle/>
          <a:p>
            <a:endParaRPr lang="uk-UA"/>
          </a:p>
        </p:txBody>
      </p:sp>
      <p:sp>
        <p:nvSpPr>
          <p:cNvPr id="12" name="TextBox 12"/>
          <p:cNvSpPr txBox="1"/>
          <p:nvPr/>
        </p:nvSpPr>
        <p:spPr>
          <a:xfrm>
            <a:off x="6123141" y="1608462"/>
            <a:ext cx="9103012" cy="1472198"/>
          </a:xfrm>
          <a:prstGeom prst="rect">
            <a:avLst/>
          </a:prstGeom>
        </p:spPr>
        <p:txBody>
          <a:bodyPr lIns="0" tIns="0" rIns="0" bIns="0" rtlCol="0" anchor="t">
            <a:spAutoFit/>
          </a:bodyPr>
          <a:lstStyle/>
          <a:p>
            <a:pPr>
              <a:lnSpc>
                <a:spcPts val="5580"/>
              </a:lnSpc>
            </a:pPr>
            <a:r>
              <a:rPr lang="en-US" sz="6000" b="1" dirty="0">
                <a:solidFill>
                  <a:srgbClr val="099B59"/>
                </a:solidFill>
                <a:latin typeface="Poppins Bold"/>
                <a:ea typeface="Poppins Bold"/>
                <a:cs typeface="Poppins Bold"/>
                <a:sym typeface="Poppins Bold"/>
              </a:rPr>
              <a:t>Explains the theory clearly</a:t>
            </a:r>
          </a:p>
        </p:txBody>
      </p:sp>
      <p:sp>
        <p:nvSpPr>
          <p:cNvPr id="13" name="TextBox 13"/>
          <p:cNvSpPr txBox="1"/>
          <p:nvPr/>
        </p:nvSpPr>
        <p:spPr>
          <a:xfrm>
            <a:off x="6072166" y="3428988"/>
            <a:ext cx="8658892" cy="2712730"/>
          </a:xfrm>
          <a:prstGeom prst="rect">
            <a:avLst/>
          </a:prstGeom>
        </p:spPr>
        <p:txBody>
          <a:bodyPr lIns="0" tIns="0" rIns="0" bIns="0" rtlCol="0" anchor="t">
            <a:spAutoFit/>
          </a:bodyPr>
          <a:lstStyle/>
          <a:p>
            <a:pPr algn="just">
              <a:lnSpc>
                <a:spcPct val="150000"/>
              </a:lnSpc>
            </a:pPr>
            <a:r>
              <a:rPr lang="en-GB" sz="2400" b="1" u="sng" dirty="0"/>
              <a:t>Relevance to early childhood</a:t>
            </a:r>
            <a:endParaRPr lang="en-IN" sz="2400" b="1" u="sng" dirty="0"/>
          </a:p>
          <a:p>
            <a:pPr algn="just">
              <a:lnSpc>
                <a:spcPct val="150000"/>
              </a:lnSpc>
            </a:pPr>
            <a:r>
              <a:rPr lang="en-GB" sz="2400" dirty="0"/>
              <a:t>The </a:t>
            </a:r>
            <a:r>
              <a:rPr lang="en-GB" sz="2400" dirty="0" err="1"/>
              <a:t>Vygotsky’s</a:t>
            </a:r>
            <a:r>
              <a:rPr lang="en-GB" sz="2400" dirty="0"/>
              <a:t> </a:t>
            </a:r>
            <a:r>
              <a:rPr lang="en-GB" sz="2400" dirty="0" err="1"/>
              <a:t>Sociocultural</a:t>
            </a:r>
            <a:r>
              <a:rPr lang="en-GB" sz="2400" dirty="0"/>
              <a:t> Theory is relevant to children development, communication, confidence and problem-solving skills in meaningful everyday relationships with adult and peers (Ahmed, 2024).</a:t>
            </a:r>
            <a:endParaRPr lang="en-IN" sz="2400" dirty="0"/>
          </a:p>
        </p:txBody>
      </p:sp>
      <p:sp>
        <p:nvSpPr>
          <p:cNvPr id="14" name="TextBox 14"/>
          <p:cNvSpPr txBox="1"/>
          <p:nvPr/>
        </p:nvSpPr>
        <p:spPr>
          <a:xfrm>
            <a:off x="9001124" y="7286640"/>
            <a:ext cx="8658892" cy="1661993"/>
          </a:xfrm>
          <a:prstGeom prst="rect">
            <a:avLst/>
          </a:prstGeom>
        </p:spPr>
        <p:txBody>
          <a:bodyPr lIns="0" tIns="0" rIns="0" bIns="0" rtlCol="0" anchor="t">
            <a:spAutoFit/>
          </a:bodyPr>
          <a:lstStyle/>
          <a:p>
            <a:pPr algn="just">
              <a:lnSpc>
                <a:spcPct val="150000"/>
              </a:lnSpc>
            </a:pPr>
            <a:r>
              <a:rPr lang="en-GB" sz="2400" b="1" u="sng" dirty="0"/>
              <a:t>Why this theory is appropriate for Isaac</a:t>
            </a:r>
            <a:endParaRPr lang="en-IN" sz="2400" b="1" u="sng" dirty="0"/>
          </a:p>
          <a:p>
            <a:pPr algn="just">
              <a:lnSpc>
                <a:spcPct val="150000"/>
              </a:lnSpc>
            </a:pPr>
            <a:r>
              <a:rPr lang="en-GB" sz="2400" dirty="0"/>
              <a:t>This theoretical approach is appropriate for the understanding of Isaac's developmental needs. </a:t>
            </a:r>
            <a:endParaRPr lang="en-IN"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uk-UA"/>
          </a:p>
        </p:txBody>
      </p:sp>
      <p:sp>
        <p:nvSpPr>
          <p:cNvPr id="3" name="Freeform 3"/>
          <p:cNvSpPr/>
          <p:nvPr/>
        </p:nvSpPr>
        <p:spPr>
          <a:xfrm>
            <a:off x="13010807" y="5010771"/>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4">
              <a:alphaModFix amt="17000"/>
            </a:blip>
            <a:stretch>
              <a:fillRect/>
            </a:stretch>
          </a:blipFill>
        </p:spPr>
        <p:txBody>
          <a:bodyPr/>
          <a:lstStyle/>
          <a:p>
            <a:endParaRPr lang="uk-UA"/>
          </a:p>
        </p:txBody>
      </p:sp>
      <p:grpSp>
        <p:nvGrpSpPr>
          <p:cNvPr id="4" name="Group 4"/>
          <p:cNvGrpSpPr/>
          <p:nvPr/>
        </p:nvGrpSpPr>
        <p:grpSpPr>
          <a:xfrm>
            <a:off x="500002" y="1028700"/>
            <a:ext cx="15716360" cy="9258300"/>
            <a:chOff x="0" y="0"/>
            <a:chExt cx="2432930" cy="1693333"/>
          </a:xfrm>
        </p:grpSpPr>
        <p:sp>
          <p:nvSpPr>
            <p:cNvPr id="5" name="Freeform 5"/>
            <p:cNvSpPr/>
            <p:nvPr/>
          </p:nvSpPr>
          <p:spPr>
            <a:xfrm>
              <a:off x="0" y="0"/>
              <a:ext cx="2432930" cy="1693333"/>
            </a:xfrm>
            <a:custGeom>
              <a:avLst/>
              <a:gdLst/>
              <a:ahLst/>
              <a:cxnLst/>
              <a:rect l="l" t="t" r="r" b="b"/>
              <a:pathLst>
                <a:path w="2432930" h="1693333">
                  <a:moveTo>
                    <a:pt x="12788" y="0"/>
                  </a:moveTo>
                  <a:lnTo>
                    <a:pt x="2420141" y="0"/>
                  </a:lnTo>
                  <a:cubicBezTo>
                    <a:pt x="2427204" y="0"/>
                    <a:pt x="2432930" y="5726"/>
                    <a:pt x="2432930" y="12788"/>
                  </a:cubicBezTo>
                  <a:lnTo>
                    <a:pt x="2432930" y="1680545"/>
                  </a:lnTo>
                  <a:cubicBezTo>
                    <a:pt x="2432930" y="1683937"/>
                    <a:pt x="2431582" y="1687189"/>
                    <a:pt x="2429184" y="1689588"/>
                  </a:cubicBezTo>
                  <a:cubicBezTo>
                    <a:pt x="2426786" y="1691986"/>
                    <a:pt x="2423533" y="1693333"/>
                    <a:pt x="2420141" y="1693333"/>
                  </a:cubicBezTo>
                  <a:lnTo>
                    <a:pt x="12788" y="1693333"/>
                  </a:lnTo>
                  <a:cubicBezTo>
                    <a:pt x="5726" y="1693333"/>
                    <a:pt x="0" y="1687608"/>
                    <a:pt x="0" y="1680545"/>
                  </a:cubicBezTo>
                  <a:lnTo>
                    <a:pt x="0" y="12788"/>
                  </a:lnTo>
                  <a:cubicBezTo>
                    <a:pt x="0" y="9397"/>
                    <a:pt x="1347" y="6144"/>
                    <a:pt x="3746" y="3746"/>
                  </a:cubicBezTo>
                  <a:cubicBezTo>
                    <a:pt x="6144" y="1347"/>
                    <a:pt x="9397" y="0"/>
                    <a:pt x="12788" y="0"/>
                  </a:cubicBezTo>
                  <a:close/>
                </a:path>
              </a:pathLst>
            </a:custGeom>
            <a:solidFill>
              <a:srgbClr val="FFFFFF"/>
            </a:solidFill>
          </p:spPr>
          <p:txBody>
            <a:bodyPr/>
            <a:lstStyle/>
            <a:p>
              <a:endParaRPr lang="uk-UA"/>
            </a:p>
          </p:txBody>
        </p:sp>
        <p:sp>
          <p:nvSpPr>
            <p:cNvPr id="6" name="TextBox 6"/>
            <p:cNvSpPr txBox="1"/>
            <p:nvPr/>
          </p:nvSpPr>
          <p:spPr>
            <a:xfrm>
              <a:off x="0" y="38100"/>
              <a:ext cx="2432930" cy="1655233"/>
            </a:xfrm>
            <a:prstGeom prst="rect">
              <a:avLst/>
            </a:prstGeom>
          </p:spPr>
          <p:txBody>
            <a:bodyPr lIns="50800" tIns="50800" rIns="50800" bIns="50800" rtlCol="0" anchor="ctr"/>
            <a:lstStyle/>
            <a:p>
              <a:pPr algn="ctr">
                <a:lnSpc>
                  <a:spcPts val="2232"/>
                </a:lnSpc>
              </a:pPr>
              <a:endParaRPr/>
            </a:p>
          </p:txBody>
        </p:sp>
      </p:grpSp>
      <p:sp>
        <p:nvSpPr>
          <p:cNvPr id="7" name="Freeform 7"/>
          <p:cNvSpPr/>
          <p:nvPr/>
        </p:nvSpPr>
        <p:spPr>
          <a:xfrm>
            <a:off x="13925579" y="653329"/>
            <a:ext cx="888467" cy="750741"/>
          </a:xfrm>
          <a:custGeom>
            <a:avLst/>
            <a:gdLst/>
            <a:ahLst/>
            <a:cxnLst/>
            <a:rect l="l" t="t" r="r" b="b"/>
            <a:pathLst>
              <a:path w="888467" h="750741">
                <a:moveTo>
                  <a:pt x="0" y="0"/>
                </a:moveTo>
                <a:lnTo>
                  <a:pt x="888467" y="0"/>
                </a:lnTo>
                <a:lnTo>
                  <a:pt x="888467" y="750742"/>
                </a:lnTo>
                <a:lnTo>
                  <a:pt x="0" y="750742"/>
                </a:lnTo>
                <a:lnTo>
                  <a:pt x="0" y="0"/>
                </a:lnTo>
                <a:close/>
              </a:path>
            </a:pathLst>
          </a:custGeom>
          <a:blipFill>
            <a:blip cstate="print">
              <a:extLst>
                <a:ext uri="{96DAC541-7B7A-43D3-8B79-37D633B846F1}">
                  <asvg:svgBlip xmlns:asvg="http://schemas.microsoft.com/office/drawing/2016/SVG/main" r:embed="rId5"/>
                </a:ext>
              </a:extLst>
            </a:blip>
            <a:stretch>
              <a:fillRect/>
            </a:stretch>
          </a:blipFill>
        </p:spPr>
        <p:txBody>
          <a:bodyPr/>
          <a:lstStyle/>
          <a:p>
            <a:endParaRPr lang="uk-UA"/>
          </a:p>
        </p:txBody>
      </p:sp>
      <p:sp>
        <p:nvSpPr>
          <p:cNvPr id="9" name="Freeform 9"/>
          <p:cNvSpPr/>
          <p:nvPr/>
        </p:nvSpPr>
        <p:spPr>
          <a:xfrm>
            <a:off x="15930610" y="714344"/>
            <a:ext cx="1556143" cy="4114800"/>
          </a:xfrm>
          <a:custGeom>
            <a:avLst/>
            <a:gdLst/>
            <a:ahLst/>
            <a:cxnLst/>
            <a:rect l="l" t="t" r="r" b="b"/>
            <a:pathLst>
              <a:path w="1556143" h="4114800">
                <a:moveTo>
                  <a:pt x="0" y="0"/>
                </a:moveTo>
                <a:lnTo>
                  <a:pt x="1556142" y="0"/>
                </a:lnTo>
                <a:lnTo>
                  <a:pt x="1556142" y="4114800"/>
                </a:lnTo>
                <a:lnTo>
                  <a:pt x="0" y="411480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uk-UA"/>
          </a:p>
        </p:txBody>
      </p:sp>
      <p:sp>
        <p:nvSpPr>
          <p:cNvPr id="10" name="Freeform 10"/>
          <p:cNvSpPr/>
          <p:nvPr/>
        </p:nvSpPr>
        <p:spPr>
          <a:xfrm>
            <a:off x="14573288" y="1357286"/>
            <a:ext cx="1121673" cy="1123716"/>
          </a:xfrm>
          <a:custGeom>
            <a:avLst/>
            <a:gdLst/>
            <a:ahLst/>
            <a:cxnLst/>
            <a:rect l="l" t="t" r="r" b="b"/>
            <a:pathLst>
              <a:path w="1121673" h="1123716">
                <a:moveTo>
                  <a:pt x="0" y="0"/>
                </a:moveTo>
                <a:lnTo>
                  <a:pt x="1121672" y="0"/>
                </a:lnTo>
                <a:lnTo>
                  <a:pt x="1121672" y="1123716"/>
                </a:lnTo>
                <a:lnTo>
                  <a:pt x="0" y="1123716"/>
                </a:lnTo>
                <a:lnTo>
                  <a:pt x="0" y="0"/>
                </a:lnTo>
                <a:close/>
              </a:path>
            </a:pathLst>
          </a:custGeom>
          <a:blipFill>
            <a:blip cstate="print">
              <a:extLst>
                <a:ext uri="{96DAC541-7B7A-43D3-8B79-37D633B846F1}">
                  <asvg:svgBlip xmlns:asvg="http://schemas.microsoft.com/office/drawing/2016/SVG/main" r:embed="rId7"/>
                </a:ext>
              </a:extLst>
            </a:blip>
            <a:stretch>
              <a:fillRect/>
            </a:stretch>
          </a:blipFill>
        </p:spPr>
        <p:txBody>
          <a:bodyPr/>
          <a:lstStyle/>
          <a:p>
            <a:endParaRPr lang="uk-UA"/>
          </a:p>
        </p:txBody>
      </p:sp>
      <p:sp>
        <p:nvSpPr>
          <p:cNvPr id="11" name="Freeform 11"/>
          <p:cNvSpPr/>
          <p:nvPr/>
        </p:nvSpPr>
        <p:spPr>
          <a:xfrm flipH="1">
            <a:off x="3027536" y="243008"/>
            <a:ext cx="723657" cy="820642"/>
          </a:xfrm>
          <a:custGeom>
            <a:avLst/>
            <a:gdLst/>
            <a:ahLst/>
            <a:cxnLst/>
            <a:rect l="l" t="t" r="r" b="b"/>
            <a:pathLst>
              <a:path w="723657" h="820642">
                <a:moveTo>
                  <a:pt x="723657" y="0"/>
                </a:moveTo>
                <a:lnTo>
                  <a:pt x="0" y="0"/>
                </a:lnTo>
                <a:lnTo>
                  <a:pt x="0" y="820643"/>
                </a:lnTo>
                <a:lnTo>
                  <a:pt x="723657" y="820643"/>
                </a:lnTo>
                <a:lnTo>
                  <a:pt x="723657" y="0"/>
                </a:lnTo>
                <a:close/>
              </a:path>
            </a:pathLst>
          </a:custGeom>
          <a:blipFill>
            <a:blip r:embed="rId8" cstate="print"/>
            <a:stretch>
              <a:fillRect/>
            </a:stretch>
          </a:blipFill>
        </p:spPr>
        <p:txBody>
          <a:bodyPr/>
          <a:lstStyle/>
          <a:p>
            <a:endParaRPr lang="uk-UA"/>
          </a:p>
        </p:txBody>
      </p:sp>
      <p:sp>
        <p:nvSpPr>
          <p:cNvPr id="12" name="Freeform 12"/>
          <p:cNvSpPr/>
          <p:nvPr/>
        </p:nvSpPr>
        <p:spPr>
          <a:xfrm rot="6170174">
            <a:off x="905694" y="724769"/>
            <a:ext cx="948181" cy="1107268"/>
          </a:xfrm>
          <a:custGeom>
            <a:avLst/>
            <a:gdLst/>
            <a:ahLst/>
            <a:cxnLst/>
            <a:rect l="l" t="t" r="r" b="b"/>
            <a:pathLst>
              <a:path w="948181" h="1107268">
                <a:moveTo>
                  <a:pt x="0" y="0"/>
                </a:moveTo>
                <a:lnTo>
                  <a:pt x="948181" y="0"/>
                </a:lnTo>
                <a:lnTo>
                  <a:pt x="948181" y="1107268"/>
                </a:lnTo>
                <a:lnTo>
                  <a:pt x="0" y="1107268"/>
                </a:lnTo>
                <a:lnTo>
                  <a:pt x="0" y="0"/>
                </a:lnTo>
                <a:close/>
              </a:path>
            </a:pathLst>
          </a:custGeom>
          <a:blipFill>
            <a:blip r:embed="rId9" cstate="print"/>
            <a:stretch>
              <a:fillRect/>
            </a:stretch>
          </a:blipFill>
        </p:spPr>
        <p:txBody>
          <a:bodyPr/>
          <a:lstStyle/>
          <a:p>
            <a:endParaRPr lang="uk-UA"/>
          </a:p>
        </p:txBody>
      </p:sp>
      <p:sp>
        <p:nvSpPr>
          <p:cNvPr id="14" name="TextBox 14"/>
          <p:cNvSpPr txBox="1"/>
          <p:nvPr/>
        </p:nvSpPr>
        <p:spPr>
          <a:xfrm>
            <a:off x="2310659" y="1522737"/>
            <a:ext cx="9103012" cy="1651734"/>
          </a:xfrm>
          <a:prstGeom prst="rect">
            <a:avLst/>
          </a:prstGeom>
        </p:spPr>
        <p:txBody>
          <a:bodyPr lIns="0" tIns="0" rIns="0" bIns="0" rtlCol="0" anchor="t">
            <a:spAutoFit/>
          </a:bodyPr>
          <a:lstStyle/>
          <a:p>
            <a:pPr>
              <a:lnSpc>
                <a:spcPts val="6420"/>
              </a:lnSpc>
            </a:pPr>
            <a:r>
              <a:rPr lang="en-IN" sz="6000" b="1" dirty="0">
                <a:solidFill>
                  <a:srgbClr val="099B59"/>
                </a:solidFill>
                <a:latin typeface="Poppins Bold"/>
                <a:ea typeface="Poppins Bold"/>
                <a:cs typeface="Poppins Bold"/>
                <a:sym typeface="Poppins Bold"/>
              </a:rPr>
              <a:t>Applies the theory to Isaac’s experiences</a:t>
            </a:r>
            <a:endParaRPr lang="en-US" sz="6000" b="1" dirty="0">
              <a:solidFill>
                <a:srgbClr val="099B59"/>
              </a:solidFill>
              <a:latin typeface="Poppins Bold"/>
              <a:ea typeface="Poppins Bold"/>
              <a:cs typeface="Poppins Bold"/>
              <a:sym typeface="Poppins Bold"/>
            </a:endParaRPr>
          </a:p>
        </p:txBody>
      </p:sp>
      <p:sp>
        <p:nvSpPr>
          <p:cNvPr id="15" name="TextBox 15"/>
          <p:cNvSpPr txBox="1"/>
          <p:nvPr/>
        </p:nvSpPr>
        <p:spPr>
          <a:xfrm>
            <a:off x="1000068" y="3580071"/>
            <a:ext cx="9174367" cy="2769989"/>
          </a:xfrm>
          <a:prstGeom prst="rect">
            <a:avLst/>
          </a:prstGeom>
        </p:spPr>
        <p:txBody>
          <a:bodyPr wrap="square" lIns="0" tIns="0" rIns="0" bIns="0" rtlCol="0" anchor="t">
            <a:spAutoFit/>
          </a:bodyPr>
          <a:lstStyle/>
          <a:p>
            <a:pPr algn="just">
              <a:lnSpc>
                <a:spcPct val="150000"/>
              </a:lnSpc>
            </a:pPr>
            <a:r>
              <a:rPr lang="en-GB" sz="2400" b="1" u="sng" dirty="0"/>
              <a:t>Disrupted childcare</a:t>
            </a:r>
            <a:endParaRPr lang="en-IN" sz="2400" b="1" u="sng" dirty="0"/>
          </a:p>
          <a:p>
            <a:pPr algn="just">
              <a:lnSpc>
                <a:spcPct val="150000"/>
              </a:lnSpc>
            </a:pPr>
            <a:r>
              <a:rPr lang="en-GB" sz="2400" b="1" dirty="0" err="1"/>
              <a:t>Vygotsky’s</a:t>
            </a:r>
            <a:r>
              <a:rPr lang="en-GB" sz="2400" b="1" dirty="0"/>
              <a:t> </a:t>
            </a:r>
            <a:r>
              <a:rPr lang="en-GB" sz="2400" b="1" dirty="0" err="1"/>
              <a:t>Sociocultural</a:t>
            </a:r>
            <a:r>
              <a:rPr lang="en-GB" sz="2400" b="1" dirty="0"/>
              <a:t> Theory </a:t>
            </a:r>
            <a:r>
              <a:rPr lang="en-GB" sz="2400" dirty="0"/>
              <a:t>highlights the role of stable social interactions in aiding children's learning and development (</a:t>
            </a:r>
            <a:r>
              <a:rPr lang="en-GB" sz="2400" dirty="0" err="1"/>
              <a:t>Grageda</a:t>
            </a:r>
            <a:r>
              <a:rPr lang="en-GB" sz="2400" dirty="0"/>
              <a:t> </a:t>
            </a:r>
            <a:r>
              <a:rPr lang="en-GB" sz="2400" i="1" dirty="0"/>
              <a:t>et.al</a:t>
            </a:r>
            <a:r>
              <a:rPr lang="en-GB" sz="2400" dirty="0"/>
              <a:t> 2022). </a:t>
            </a:r>
            <a:r>
              <a:rPr lang="en-GB" sz="2400" b="1" dirty="0"/>
              <a:t>Isaac's experiences</a:t>
            </a:r>
            <a:r>
              <a:rPr lang="en-GB" sz="2400" dirty="0"/>
              <a:t> of disrupted childcare </a:t>
            </a:r>
            <a:r>
              <a:rPr lang="en-GB" sz="2400" b="1" dirty="0"/>
              <a:t>could influence his development and wellbeing.</a:t>
            </a:r>
            <a:r>
              <a:rPr lang="en-GB" sz="2400" dirty="0"/>
              <a:t> </a:t>
            </a:r>
            <a:endParaRPr lang="en-IN" sz="2400" dirty="0"/>
          </a:p>
        </p:txBody>
      </p:sp>
      <p:sp>
        <p:nvSpPr>
          <p:cNvPr id="16" name="TextBox 16"/>
          <p:cNvSpPr txBox="1"/>
          <p:nvPr/>
        </p:nvSpPr>
        <p:spPr>
          <a:xfrm>
            <a:off x="7072298" y="7020272"/>
            <a:ext cx="8864396" cy="3266728"/>
          </a:xfrm>
          <a:prstGeom prst="rect">
            <a:avLst/>
          </a:prstGeom>
        </p:spPr>
        <p:txBody>
          <a:bodyPr wrap="square" lIns="0" tIns="0" rIns="0" bIns="0" rtlCol="0" anchor="t">
            <a:spAutoFit/>
          </a:bodyPr>
          <a:lstStyle/>
          <a:p>
            <a:pPr algn="just">
              <a:lnSpc>
                <a:spcPct val="150000"/>
              </a:lnSpc>
            </a:pPr>
            <a:r>
              <a:rPr lang="en-GB" sz="2400" b="1" u="sng" dirty="0"/>
              <a:t>Maternal mental health</a:t>
            </a:r>
            <a:endParaRPr lang="en-IN" sz="2400" b="1" u="sng" dirty="0"/>
          </a:p>
          <a:p>
            <a:pPr algn="just">
              <a:lnSpc>
                <a:spcPct val="150000"/>
              </a:lnSpc>
            </a:pPr>
            <a:r>
              <a:rPr lang="en-GB" sz="2400" dirty="0"/>
              <a:t>The importance of responsive adult support during learning is emphasized in </a:t>
            </a:r>
            <a:r>
              <a:rPr lang="en-GB" sz="2400" b="1" dirty="0" err="1"/>
              <a:t>Vygotsky's</a:t>
            </a:r>
            <a:r>
              <a:rPr lang="en-GB" sz="2400" b="1" dirty="0"/>
              <a:t> </a:t>
            </a:r>
            <a:r>
              <a:rPr lang="en-GB" sz="2400" b="1" dirty="0" err="1"/>
              <a:t>Sociocultural</a:t>
            </a:r>
            <a:r>
              <a:rPr lang="en-GB" sz="2400" b="1" dirty="0"/>
              <a:t> Theory</a:t>
            </a:r>
            <a:r>
              <a:rPr lang="en-GB" sz="2400" dirty="0"/>
              <a:t>. Maternal post-natal depression can impact on Isaac's </a:t>
            </a:r>
            <a:r>
              <a:rPr lang="en-GB" sz="2400" b="1" dirty="0"/>
              <a:t>development and wellbeing </a:t>
            </a:r>
            <a:r>
              <a:rPr lang="en-GB" sz="2400" dirty="0"/>
              <a:t>by reducing emotional security, communication and guided social interaction.</a:t>
            </a:r>
            <a:endParaRPr lang="en-IN" sz="2400" dirty="0"/>
          </a:p>
        </p:txBody>
      </p:sp>
      <p:sp>
        <p:nvSpPr>
          <p:cNvPr id="18" name="Freeform 13"/>
          <p:cNvSpPr/>
          <p:nvPr/>
        </p:nvSpPr>
        <p:spPr>
          <a:xfrm>
            <a:off x="1428696" y="6500822"/>
            <a:ext cx="4071966" cy="3786178"/>
          </a:xfrm>
          <a:custGeom>
            <a:avLst/>
            <a:gdLst/>
            <a:ahLst/>
            <a:cxnLst/>
            <a:rect l="l" t="t" r="r" b="b"/>
            <a:pathLst>
              <a:path w="8661371" h="7654487">
                <a:moveTo>
                  <a:pt x="0" y="0"/>
                </a:moveTo>
                <a:lnTo>
                  <a:pt x="8661371" y="0"/>
                </a:lnTo>
                <a:lnTo>
                  <a:pt x="8661371" y="7654487"/>
                </a:lnTo>
                <a:lnTo>
                  <a:pt x="0" y="7654487"/>
                </a:lnTo>
                <a:lnTo>
                  <a:pt x="0" y="0"/>
                </a:lnTo>
                <a:close/>
              </a:path>
            </a:pathLst>
          </a:custGeom>
          <a:blipFill>
            <a:blip r:embed="rId10" cstate="print"/>
            <a:stretch>
              <a:fillRect/>
            </a:stretch>
          </a:blipFill>
        </p:spPr>
        <p:txBody>
          <a:bodyPr/>
          <a:lstStyle/>
          <a:p>
            <a:endParaRPr lang="uk-UA"/>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uk-UA"/>
          </a:p>
        </p:txBody>
      </p:sp>
      <p:sp>
        <p:nvSpPr>
          <p:cNvPr id="3" name="Freeform 3"/>
          <p:cNvSpPr/>
          <p:nvPr/>
        </p:nvSpPr>
        <p:spPr>
          <a:xfrm>
            <a:off x="13010807" y="5010771"/>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4">
              <a:alphaModFix amt="17000"/>
            </a:blip>
            <a:stretch>
              <a:fillRect/>
            </a:stretch>
          </a:blipFill>
        </p:spPr>
        <p:txBody>
          <a:bodyPr/>
          <a:lstStyle/>
          <a:p>
            <a:endParaRPr lang="uk-UA"/>
          </a:p>
        </p:txBody>
      </p:sp>
      <p:grpSp>
        <p:nvGrpSpPr>
          <p:cNvPr id="4" name="Group 4"/>
          <p:cNvGrpSpPr/>
          <p:nvPr/>
        </p:nvGrpSpPr>
        <p:grpSpPr>
          <a:xfrm>
            <a:off x="571440" y="1000096"/>
            <a:ext cx="16687860" cy="8758270"/>
            <a:chOff x="0" y="0"/>
            <a:chExt cx="2432930" cy="1693333"/>
          </a:xfrm>
        </p:grpSpPr>
        <p:sp>
          <p:nvSpPr>
            <p:cNvPr id="5" name="Freeform 5"/>
            <p:cNvSpPr/>
            <p:nvPr/>
          </p:nvSpPr>
          <p:spPr>
            <a:xfrm>
              <a:off x="0" y="0"/>
              <a:ext cx="2432930" cy="1693333"/>
            </a:xfrm>
            <a:custGeom>
              <a:avLst/>
              <a:gdLst/>
              <a:ahLst/>
              <a:cxnLst/>
              <a:rect l="l" t="t" r="r" b="b"/>
              <a:pathLst>
                <a:path w="2432930" h="1693333">
                  <a:moveTo>
                    <a:pt x="12788" y="0"/>
                  </a:moveTo>
                  <a:lnTo>
                    <a:pt x="2420141" y="0"/>
                  </a:lnTo>
                  <a:cubicBezTo>
                    <a:pt x="2427204" y="0"/>
                    <a:pt x="2432930" y="5726"/>
                    <a:pt x="2432930" y="12788"/>
                  </a:cubicBezTo>
                  <a:lnTo>
                    <a:pt x="2432930" y="1680545"/>
                  </a:lnTo>
                  <a:cubicBezTo>
                    <a:pt x="2432930" y="1683937"/>
                    <a:pt x="2431582" y="1687189"/>
                    <a:pt x="2429184" y="1689588"/>
                  </a:cubicBezTo>
                  <a:cubicBezTo>
                    <a:pt x="2426786" y="1691986"/>
                    <a:pt x="2423533" y="1693333"/>
                    <a:pt x="2420141" y="1693333"/>
                  </a:cubicBezTo>
                  <a:lnTo>
                    <a:pt x="12788" y="1693333"/>
                  </a:lnTo>
                  <a:cubicBezTo>
                    <a:pt x="5726" y="1693333"/>
                    <a:pt x="0" y="1687608"/>
                    <a:pt x="0" y="1680545"/>
                  </a:cubicBezTo>
                  <a:lnTo>
                    <a:pt x="0" y="12788"/>
                  </a:lnTo>
                  <a:cubicBezTo>
                    <a:pt x="0" y="9397"/>
                    <a:pt x="1347" y="6144"/>
                    <a:pt x="3746" y="3746"/>
                  </a:cubicBezTo>
                  <a:cubicBezTo>
                    <a:pt x="6144" y="1347"/>
                    <a:pt x="9397" y="0"/>
                    <a:pt x="12788" y="0"/>
                  </a:cubicBezTo>
                  <a:close/>
                </a:path>
              </a:pathLst>
            </a:custGeom>
            <a:solidFill>
              <a:srgbClr val="FFFFFF"/>
            </a:solidFill>
          </p:spPr>
          <p:txBody>
            <a:bodyPr/>
            <a:lstStyle/>
            <a:p>
              <a:endParaRPr lang="uk-UA"/>
            </a:p>
          </p:txBody>
        </p:sp>
        <p:sp>
          <p:nvSpPr>
            <p:cNvPr id="6" name="TextBox 6"/>
            <p:cNvSpPr txBox="1"/>
            <p:nvPr/>
          </p:nvSpPr>
          <p:spPr>
            <a:xfrm>
              <a:off x="0" y="38100"/>
              <a:ext cx="2432930" cy="1655233"/>
            </a:xfrm>
            <a:prstGeom prst="rect">
              <a:avLst/>
            </a:prstGeom>
          </p:spPr>
          <p:txBody>
            <a:bodyPr lIns="50800" tIns="50800" rIns="50800" bIns="50800" rtlCol="0" anchor="ctr"/>
            <a:lstStyle/>
            <a:p>
              <a:pPr algn="ctr">
                <a:lnSpc>
                  <a:spcPts val="2232"/>
                </a:lnSpc>
              </a:pPr>
              <a:endParaRPr/>
            </a:p>
          </p:txBody>
        </p:sp>
      </p:grpSp>
      <p:sp>
        <p:nvSpPr>
          <p:cNvPr id="7" name="Freeform 7"/>
          <p:cNvSpPr/>
          <p:nvPr/>
        </p:nvSpPr>
        <p:spPr>
          <a:xfrm>
            <a:off x="1028700" y="653329"/>
            <a:ext cx="888467" cy="750741"/>
          </a:xfrm>
          <a:custGeom>
            <a:avLst/>
            <a:gdLst/>
            <a:ahLst/>
            <a:cxnLst/>
            <a:rect l="l" t="t" r="r" b="b"/>
            <a:pathLst>
              <a:path w="888467" h="750741">
                <a:moveTo>
                  <a:pt x="0" y="0"/>
                </a:moveTo>
                <a:lnTo>
                  <a:pt x="888467" y="0"/>
                </a:lnTo>
                <a:lnTo>
                  <a:pt x="888467" y="750742"/>
                </a:lnTo>
                <a:lnTo>
                  <a:pt x="0" y="750742"/>
                </a:lnTo>
                <a:lnTo>
                  <a:pt x="0" y="0"/>
                </a:lnTo>
                <a:close/>
              </a:path>
            </a:pathLst>
          </a:custGeom>
          <a:blipFill>
            <a:blip cstate="print">
              <a:extLst>
                <a:ext uri="{96DAC541-7B7A-43D3-8B79-37D633B846F1}">
                  <asvg:svgBlip xmlns:asvg="http://schemas.microsoft.com/office/drawing/2016/SVG/main" r:embed="rId5"/>
                </a:ext>
              </a:extLst>
            </a:blip>
            <a:stretch>
              <a:fillRect/>
            </a:stretch>
          </a:blipFill>
        </p:spPr>
        <p:txBody>
          <a:bodyPr/>
          <a:lstStyle/>
          <a:p>
            <a:endParaRPr lang="uk-UA"/>
          </a:p>
        </p:txBody>
      </p:sp>
      <p:sp>
        <p:nvSpPr>
          <p:cNvPr id="9" name="Freeform 9"/>
          <p:cNvSpPr/>
          <p:nvPr/>
        </p:nvSpPr>
        <p:spPr>
          <a:xfrm>
            <a:off x="16731857" y="4071930"/>
            <a:ext cx="1556143" cy="4114800"/>
          </a:xfrm>
          <a:custGeom>
            <a:avLst/>
            <a:gdLst/>
            <a:ahLst/>
            <a:cxnLst/>
            <a:rect l="l" t="t" r="r" b="b"/>
            <a:pathLst>
              <a:path w="1556143" h="4114800">
                <a:moveTo>
                  <a:pt x="0" y="0"/>
                </a:moveTo>
                <a:lnTo>
                  <a:pt x="1556143" y="0"/>
                </a:lnTo>
                <a:lnTo>
                  <a:pt x="1556143" y="4114800"/>
                </a:lnTo>
                <a:lnTo>
                  <a:pt x="0" y="411480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uk-UA"/>
          </a:p>
        </p:txBody>
      </p:sp>
      <p:sp>
        <p:nvSpPr>
          <p:cNvPr id="10" name="Freeform 10"/>
          <p:cNvSpPr/>
          <p:nvPr/>
        </p:nvSpPr>
        <p:spPr>
          <a:xfrm>
            <a:off x="15786700" y="1367323"/>
            <a:ext cx="1121673" cy="1123716"/>
          </a:xfrm>
          <a:custGeom>
            <a:avLst/>
            <a:gdLst/>
            <a:ahLst/>
            <a:cxnLst/>
            <a:rect l="l" t="t" r="r" b="b"/>
            <a:pathLst>
              <a:path w="1121673" h="1123716">
                <a:moveTo>
                  <a:pt x="0" y="0"/>
                </a:moveTo>
                <a:lnTo>
                  <a:pt x="1121673" y="0"/>
                </a:lnTo>
                <a:lnTo>
                  <a:pt x="1121673" y="1123716"/>
                </a:lnTo>
                <a:lnTo>
                  <a:pt x="0" y="1123716"/>
                </a:lnTo>
                <a:lnTo>
                  <a:pt x="0" y="0"/>
                </a:lnTo>
                <a:close/>
              </a:path>
            </a:pathLst>
          </a:custGeom>
          <a:blipFill>
            <a:blip cstate="print">
              <a:extLst>
                <a:ext uri="{96DAC541-7B7A-43D3-8B79-37D633B846F1}">
                  <asvg:svgBlip xmlns:asvg="http://schemas.microsoft.com/office/drawing/2016/SVG/main" r:embed="rId7"/>
                </a:ext>
              </a:extLst>
            </a:blip>
            <a:stretch>
              <a:fillRect/>
            </a:stretch>
          </a:blipFill>
        </p:spPr>
        <p:txBody>
          <a:bodyPr/>
          <a:lstStyle/>
          <a:p>
            <a:endParaRPr lang="uk-UA"/>
          </a:p>
        </p:txBody>
      </p:sp>
      <p:sp>
        <p:nvSpPr>
          <p:cNvPr id="12" name="TextBox 12"/>
          <p:cNvSpPr txBox="1"/>
          <p:nvPr/>
        </p:nvSpPr>
        <p:spPr>
          <a:xfrm>
            <a:off x="857192" y="1608462"/>
            <a:ext cx="14368961" cy="1651734"/>
          </a:xfrm>
          <a:prstGeom prst="rect">
            <a:avLst/>
          </a:prstGeom>
        </p:spPr>
        <p:txBody>
          <a:bodyPr wrap="square" lIns="0" tIns="0" rIns="0" bIns="0" rtlCol="0" anchor="t">
            <a:spAutoFit/>
          </a:bodyPr>
          <a:lstStyle/>
          <a:p>
            <a:pPr>
              <a:lnSpc>
                <a:spcPts val="6420"/>
              </a:lnSpc>
            </a:pPr>
            <a:r>
              <a:rPr lang="en-IN" sz="6000" b="1" dirty="0">
                <a:solidFill>
                  <a:srgbClr val="099B59"/>
                </a:solidFill>
                <a:latin typeface="Poppins Bold"/>
                <a:ea typeface="Poppins Bold"/>
                <a:cs typeface="Poppins Bold"/>
                <a:sym typeface="Poppins Bold"/>
              </a:rPr>
              <a:t>Applies the theory to Isaac’s experiences</a:t>
            </a:r>
            <a:endParaRPr lang="en-US" sz="6000" b="1" dirty="0">
              <a:solidFill>
                <a:srgbClr val="099B59"/>
              </a:solidFill>
              <a:latin typeface="Poppins Bold"/>
              <a:ea typeface="Poppins Bold"/>
              <a:cs typeface="Poppins Bold"/>
              <a:sym typeface="Poppins Bold"/>
            </a:endParaRPr>
          </a:p>
        </p:txBody>
      </p:sp>
      <p:sp>
        <p:nvSpPr>
          <p:cNvPr id="13" name="TextBox 13"/>
          <p:cNvSpPr txBox="1"/>
          <p:nvPr/>
        </p:nvSpPr>
        <p:spPr>
          <a:xfrm>
            <a:off x="857192" y="3580071"/>
            <a:ext cx="13924841" cy="1661993"/>
          </a:xfrm>
          <a:prstGeom prst="rect">
            <a:avLst/>
          </a:prstGeom>
        </p:spPr>
        <p:txBody>
          <a:bodyPr wrap="square" lIns="0" tIns="0" rIns="0" bIns="0" rtlCol="0" anchor="t">
            <a:spAutoFit/>
          </a:bodyPr>
          <a:lstStyle/>
          <a:p>
            <a:pPr algn="just">
              <a:lnSpc>
                <a:spcPct val="150000"/>
              </a:lnSpc>
            </a:pPr>
            <a:r>
              <a:rPr lang="en-GB" sz="2400" b="1" u="sng" dirty="0"/>
              <a:t>Limited social interaction</a:t>
            </a:r>
            <a:endParaRPr lang="en-IN" sz="2400" b="1" u="sng" dirty="0"/>
          </a:p>
          <a:p>
            <a:pPr algn="just">
              <a:lnSpc>
                <a:spcPct val="150000"/>
              </a:lnSpc>
            </a:pPr>
            <a:r>
              <a:rPr lang="en-GB" sz="2400" dirty="0"/>
              <a:t>Isaac's experiences of less social interaction could have an influence his </a:t>
            </a:r>
            <a:r>
              <a:rPr lang="en-GB" sz="2400" b="1" dirty="0"/>
              <a:t>development and wellbeing</a:t>
            </a:r>
            <a:r>
              <a:rPr lang="en-GB" sz="2400" dirty="0"/>
              <a:t>, as well as limiting communication, cooperative play, and confidence. </a:t>
            </a:r>
            <a:endParaRPr lang="en-IN" sz="2400" dirty="0"/>
          </a:p>
        </p:txBody>
      </p:sp>
      <p:sp>
        <p:nvSpPr>
          <p:cNvPr id="14" name="TextBox 14"/>
          <p:cNvSpPr txBox="1"/>
          <p:nvPr/>
        </p:nvSpPr>
        <p:spPr>
          <a:xfrm>
            <a:off x="857192" y="5429252"/>
            <a:ext cx="13781965" cy="2031325"/>
          </a:xfrm>
          <a:prstGeom prst="rect">
            <a:avLst/>
          </a:prstGeom>
        </p:spPr>
        <p:txBody>
          <a:bodyPr wrap="square" lIns="0" tIns="0" rIns="0" bIns="0" rtlCol="0" anchor="t">
            <a:spAutoFit/>
          </a:bodyPr>
          <a:lstStyle/>
          <a:p>
            <a:r>
              <a:rPr lang="en-GB" sz="2400" b="1" u="sng" dirty="0"/>
              <a:t>Emotional responses</a:t>
            </a:r>
            <a:endParaRPr lang="en-IN" sz="2400" b="1" u="sng" dirty="0"/>
          </a:p>
          <a:p>
            <a:pPr algn="just">
              <a:lnSpc>
                <a:spcPct val="150000"/>
              </a:lnSpc>
            </a:pPr>
            <a:r>
              <a:rPr lang="en-GB" sz="2400" b="1" dirty="0" err="1"/>
              <a:t>Vygotsky's</a:t>
            </a:r>
            <a:r>
              <a:rPr lang="en-GB" sz="2400" b="1" dirty="0"/>
              <a:t> </a:t>
            </a:r>
            <a:r>
              <a:rPr lang="en-GB" sz="2400" b="1" dirty="0" err="1"/>
              <a:t>Sociocultural</a:t>
            </a:r>
            <a:r>
              <a:rPr lang="en-GB" sz="2400" b="1" dirty="0"/>
              <a:t> Theory</a:t>
            </a:r>
            <a:r>
              <a:rPr lang="en-GB" sz="2400" dirty="0"/>
              <a:t> emphasizes the importance of supportive relationships as a key factor in children's learning. Issues of separation and withdrawal can affect </a:t>
            </a:r>
            <a:r>
              <a:rPr lang="en-GB" sz="2400" b="1" dirty="0"/>
              <a:t>Isaac's development and wellbeing</a:t>
            </a:r>
            <a:r>
              <a:rPr lang="en-GB" sz="2400" dirty="0"/>
              <a:t> by affecting participation in shared activities and positive social interactions.</a:t>
            </a:r>
            <a:endParaRPr lang="en-IN" sz="2400" dirty="0"/>
          </a:p>
        </p:txBody>
      </p:sp>
      <p:sp>
        <p:nvSpPr>
          <p:cNvPr id="18" name="TextBox 14"/>
          <p:cNvSpPr txBox="1"/>
          <p:nvPr/>
        </p:nvSpPr>
        <p:spPr>
          <a:xfrm>
            <a:off x="862761" y="7643830"/>
            <a:ext cx="13781965" cy="2158732"/>
          </a:xfrm>
          <a:prstGeom prst="rect">
            <a:avLst/>
          </a:prstGeom>
        </p:spPr>
        <p:txBody>
          <a:bodyPr wrap="square" lIns="0" tIns="0" rIns="0" bIns="0" rtlCol="0" anchor="t">
            <a:spAutoFit/>
          </a:bodyPr>
          <a:lstStyle/>
          <a:p>
            <a:pPr algn="just">
              <a:lnSpc>
                <a:spcPct val="150000"/>
              </a:lnSpc>
            </a:pPr>
            <a:r>
              <a:rPr lang="en-GB" sz="2400" b="1" u="sng" dirty="0"/>
              <a:t>Language delay</a:t>
            </a:r>
            <a:endParaRPr lang="en-IN" sz="2400" b="1" u="sng" dirty="0"/>
          </a:p>
          <a:p>
            <a:pPr algn="just">
              <a:lnSpc>
                <a:spcPct val="150000"/>
              </a:lnSpc>
            </a:pPr>
            <a:r>
              <a:rPr lang="en-GB" sz="2400" dirty="0"/>
              <a:t>According to </a:t>
            </a:r>
            <a:r>
              <a:rPr lang="en-GB" sz="2400" b="1" dirty="0" err="1"/>
              <a:t>Vygotsky's</a:t>
            </a:r>
            <a:r>
              <a:rPr lang="en-GB" sz="2400" b="1" dirty="0"/>
              <a:t> </a:t>
            </a:r>
            <a:r>
              <a:rPr lang="en-GB" sz="2400" b="1" dirty="0" err="1"/>
              <a:t>Sociocultural</a:t>
            </a:r>
            <a:r>
              <a:rPr lang="en-GB" sz="2400" b="1" dirty="0"/>
              <a:t> Theory</a:t>
            </a:r>
            <a:r>
              <a:rPr lang="en-GB" sz="2400" dirty="0"/>
              <a:t>, language is one of the bases of cognitive development. Languages delays experienced by Isaac may </a:t>
            </a:r>
            <a:r>
              <a:rPr lang="en-GB" sz="2400" b="1" dirty="0"/>
              <a:t>influence his development and wellbeing</a:t>
            </a:r>
            <a:r>
              <a:rPr lang="en-GB" sz="2400" dirty="0"/>
              <a:t> as it will affect their communication, social participation and opportunities for guided learning.</a:t>
            </a:r>
            <a:endParaRPr lang="en-IN"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uk-UA"/>
          </a:p>
        </p:txBody>
      </p:sp>
      <p:sp>
        <p:nvSpPr>
          <p:cNvPr id="3" name="Freeform 3"/>
          <p:cNvSpPr/>
          <p:nvPr/>
        </p:nvSpPr>
        <p:spPr>
          <a:xfrm>
            <a:off x="13010807" y="5010771"/>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4">
              <a:alphaModFix amt="17000"/>
            </a:blip>
            <a:stretch>
              <a:fillRect/>
            </a:stretch>
          </a:blipFill>
        </p:spPr>
        <p:txBody>
          <a:bodyPr/>
          <a:lstStyle/>
          <a:p>
            <a:endParaRPr lang="uk-UA"/>
          </a:p>
        </p:txBody>
      </p:sp>
      <p:grpSp>
        <p:nvGrpSpPr>
          <p:cNvPr id="4" name="Group 4"/>
          <p:cNvGrpSpPr/>
          <p:nvPr/>
        </p:nvGrpSpPr>
        <p:grpSpPr>
          <a:xfrm>
            <a:off x="197776" y="142876"/>
            <a:ext cx="13446818" cy="9929846"/>
            <a:chOff x="0" y="0"/>
            <a:chExt cx="2432930" cy="1693333"/>
          </a:xfrm>
        </p:grpSpPr>
        <p:sp>
          <p:nvSpPr>
            <p:cNvPr id="5" name="Freeform 5"/>
            <p:cNvSpPr/>
            <p:nvPr/>
          </p:nvSpPr>
          <p:spPr>
            <a:xfrm>
              <a:off x="0" y="0"/>
              <a:ext cx="2432930" cy="1693333"/>
            </a:xfrm>
            <a:custGeom>
              <a:avLst/>
              <a:gdLst/>
              <a:ahLst/>
              <a:cxnLst/>
              <a:rect l="l" t="t" r="r" b="b"/>
              <a:pathLst>
                <a:path w="2432930" h="1693333">
                  <a:moveTo>
                    <a:pt x="12788" y="0"/>
                  </a:moveTo>
                  <a:lnTo>
                    <a:pt x="2420141" y="0"/>
                  </a:lnTo>
                  <a:cubicBezTo>
                    <a:pt x="2427204" y="0"/>
                    <a:pt x="2432930" y="5726"/>
                    <a:pt x="2432930" y="12788"/>
                  </a:cubicBezTo>
                  <a:lnTo>
                    <a:pt x="2432930" y="1680545"/>
                  </a:lnTo>
                  <a:cubicBezTo>
                    <a:pt x="2432930" y="1683937"/>
                    <a:pt x="2431582" y="1687189"/>
                    <a:pt x="2429184" y="1689588"/>
                  </a:cubicBezTo>
                  <a:cubicBezTo>
                    <a:pt x="2426786" y="1691986"/>
                    <a:pt x="2423533" y="1693333"/>
                    <a:pt x="2420141" y="1693333"/>
                  </a:cubicBezTo>
                  <a:lnTo>
                    <a:pt x="12788" y="1693333"/>
                  </a:lnTo>
                  <a:cubicBezTo>
                    <a:pt x="5726" y="1693333"/>
                    <a:pt x="0" y="1687608"/>
                    <a:pt x="0" y="1680545"/>
                  </a:cubicBezTo>
                  <a:lnTo>
                    <a:pt x="0" y="12788"/>
                  </a:lnTo>
                  <a:cubicBezTo>
                    <a:pt x="0" y="9397"/>
                    <a:pt x="1347" y="6144"/>
                    <a:pt x="3746" y="3746"/>
                  </a:cubicBezTo>
                  <a:cubicBezTo>
                    <a:pt x="6144" y="1347"/>
                    <a:pt x="9397" y="0"/>
                    <a:pt x="12788" y="0"/>
                  </a:cubicBezTo>
                  <a:close/>
                </a:path>
              </a:pathLst>
            </a:custGeom>
            <a:solidFill>
              <a:srgbClr val="FFFFFF"/>
            </a:solidFill>
          </p:spPr>
          <p:txBody>
            <a:bodyPr/>
            <a:lstStyle/>
            <a:p>
              <a:endParaRPr lang="uk-UA"/>
            </a:p>
          </p:txBody>
        </p:sp>
        <p:sp>
          <p:nvSpPr>
            <p:cNvPr id="6" name="TextBox 6"/>
            <p:cNvSpPr txBox="1"/>
            <p:nvPr/>
          </p:nvSpPr>
          <p:spPr>
            <a:xfrm>
              <a:off x="0" y="38100"/>
              <a:ext cx="2432930" cy="1655233"/>
            </a:xfrm>
            <a:prstGeom prst="rect">
              <a:avLst/>
            </a:prstGeom>
          </p:spPr>
          <p:txBody>
            <a:bodyPr lIns="50800" tIns="50800" rIns="50800" bIns="50800" rtlCol="0" anchor="ctr"/>
            <a:lstStyle/>
            <a:p>
              <a:pPr algn="ctr">
                <a:lnSpc>
                  <a:spcPts val="2232"/>
                </a:lnSpc>
              </a:pPr>
              <a:endParaRPr/>
            </a:p>
          </p:txBody>
        </p:sp>
      </p:grpSp>
      <p:sp>
        <p:nvSpPr>
          <p:cNvPr id="7" name="Freeform 7"/>
          <p:cNvSpPr/>
          <p:nvPr/>
        </p:nvSpPr>
        <p:spPr>
          <a:xfrm>
            <a:off x="14573288" y="357154"/>
            <a:ext cx="888467" cy="750741"/>
          </a:xfrm>
          <a:custGeom>
            <a:avLst/>
            <a:gdLst/>
            <a:ahLst/>
            <a:cxnLst/>
            <a:rect l="l" t="t" r="r" b="b"/>
            <a:pathLst>
              <a:path w="888467" h="750741">
                <a:moveTo>
                  <a:pt x="0" y="0"/>
                </a:moveTo>
                <a:lnTo>
                  <a:pt x="888467" y="0"/>
                </a:lnTo>
                <a:lnTo>
                  <a:pt x="888467" y="750742"/>
                </a:lnTo>
                <a:lnTo>
                  <a:pt x="0" y="750742"/>
                </a:lnTo>
                <a:lnTo>
                  <a:pt x="0" y="0"/>
                </a:lnTo>
                <a:close/>
              </a:path>
            </a:pathLst>
          </a:custGeom>
          <a:blipFill>
            <a:blip cstate="print">
              <a:extLst>
                <a:ext uri="{96DAC541-7B7A-43D3-8B79-37D633B846F1}">
                  <asvg:svgBlip xmlns:asvg="http://schemas.microsoft.com/office/drawing/2016/SVG/main" r:embed="rId5"/>
                </a:ext>
              </a:extLst>
            </a:blip>
            <a:stretch>
              <a:fillRect/>
            </a:stretch>
          </a:blipFill>
        </p:spPr>
        <p:txBody>
          <a:bodyPr/>
          <a:lstStyle/>
          <a:p>
            <a:endParaRPr lang="uk-UA"/>
          </a:p>
        </p:txBody>
      </p:sp>
      <p:sp>
        <p:nvSpPr>
          <p:cNvPr id="10" name="Freeform 10"/>
          <p:cNvSpPr/>
          <p:nvPr/>
        </p:nvSpPr>
        <p:spPr>
          <a:xfrm>
            <a:off x="11889135" y="1367323"/>
            <a:ext cx="1121673" cy="1123716"/>
          </a:xfrm>
          <a:custGeom>
            <a:avLst/>
            <a:gdLst/>
            <a:ahLst/>
            <a:cxnLst/>
            <a:rect l="l" t="t" r="r" b="b"/>
            <a:pathLst>
              <a:path w="1121673" h="1123716">
                <a:moveTo>
                  <a:pt x="0" y="0"/>
                </a:moveTo>
                <a:lnTo>
                  <a:pt x="1121672" y="0"/>
                </a:lnTo>
                <a:lnTo>
                  <a:pt x="1121672" y="1123716"/>
                </a:lnTo>
                <a:lnTo>
                  <a:pt x="0" y="1123716"/>
                </a:lnTo>
                <a:lnTo>
                  <a:pt x="0" y="0"/>
                </a:lnTo>
                <a:close/>
              </a:path>
            </a:pathLst>
          </a:custGeom>
          <a:blipFill>
            <a:blip cstate="print">
              <a:extLst>
                <a:ext uri="{96DAC541-7B7A-43D3-8B79-37D633B846F1}">
                  <asvg:svgBlip xmlns:asvg="http://schemas.microsoft.com/office/drawing/2016/SVG/main" r:embed="rId6"/>
                </a:ext>
              </a:extLst>
            </a:blip>
            <a:stretch>
              <a:fillRect/>
            </a:stretch>
          </a:blipFill>
        </p:spPr>
        <p:txBody>
          <a:bodyPr/>
          <a:lstStyle/>
          <a:p>
            <a:endParaRPr lang="uk-UA"/>
          </a:p>
        </p:txBody>
      </p:sp>
      <p:sp>
        <p:nvSpPr>
          <p:cNvPr id="11" name="Freeform 11"/>
          <p:cNvSpPr/>
          <p:nvPr/>
        </p:nvSpPr>
        <p:spPr>
          <a:xfrm flipH="1">
            <a:off x="857191" y="8215334"/>
            <a:ext cx="1500198" cy="1034956"/>
          </a:xfrm>
          <a:custGeom>
            <a:avLst/>
            <a:gdLst/>
            <a:ahLst/>
            <a:cxnLst/>
            <a:rect l="l" t="t" r="r" b="b"/>
            <a:pathLst>
              <a:path w="723657" h="820642">
                <a:moveTo>
                  <a:pt x="723657" y="0"/>
                </a:moveTo>
                <a:lnTo>
                  <a:pt x="0" y="0"/>
                </a:lnTo>
                <a:lnTo>
                  <a:pt x="0" y="820643"/>
                </a:lnTo>
                <a:lnTo>
                  <a:pt x="723657" y="820643"/>
                </a:lnTo>
                <a:lnTo>
                  <a:pt x="723657" y="0"/>
                </a:lnTo>
                <a:close/>
              </a:path>
            </a:pathLst>
          </a:custGeom>
          <a:blipFill>
            <a:blip r:embed="rId7" cstate="print"/>
            <a:stretch>
              <a:fillRect/>
            </a:stretch>
          </a:blipFill>
        </p:spPr>
        <p:txBody>
          <a:bodyPr/>
          <a:lstStyle/>
          <a:p>
            <a:endParaRPr lang="uk-UA"/>
          </a:p>
        </p:txBody>
      </p:sp>
      <p:sp>
        <p:nvSpPr>
          <p:cNvPr id="13" name="Freeform 13"/>
          <p:cNvSpPr/>
          <p:nvPr/>
        </p:nvSpPr>
        <p:spPr>
          <a:xfrm>
            <a:off x="13787470" y="4571996"/>
            <a:ext cx="4071902" cy="5357814"/>
          </a:xfrm>
          <a:custGeom>
            <a:avLst/>
            <a:gdLst/>
            <a:ahLst/>
            <a:cxnLst/>
            <a:rect l="l" t="t" r="r" b="b"/>
            <a:pathLst>
              <a:path w="8550234" h="8229600">
                <a:moveTo>
                  <a:pt x="0" y="0"/>
                </a:moveTo>
                <a:lnTo>
                  <a:pt x="8550233" y="0"/>
                </a:lnTo>
                <a:lnTo>
                  <a:pt x="8550233" y="8229600"/>
                </a:lnTo>
                <a:lnTo>
                  <a:pt x="0" y="8229600"/>
                </a:lnTo>
                <a:lnTo>
                  <a:pt x="0" y="0"/>
                </a:lnTo>
                <a:close/>
              </a:path>
            </a:pathLst>
          </a:custGeom>
          <a:blipFill>
            <a:blip r:embed="rId8" cstate="print"/>
            <a:stretch>
              <a:fillRect/>
            </a:stretch>
          </a:blipFill>
        </p:spPr>
        <p:txBody>
          <a:bodyPr/>
          <a:lstStyle/>
          <a:p>
            <a:endParaRPr lang="uk-UA"/>
          </a:p>
        </p:txBody>
      </p:sp>
      <p:sp>
        <p:nvSpPr>
          <p:cNvPr id="14" name="TextBox 14"/>
          <p:cNvSpPr txBox="1"/>
          <p:nvPr/>
        </p:nvSpPr>
        <p:spPr>
          <a:xfrm>
            <a:off x="357126" y="500030"/>
            <a:ext cx="9103012" cy="1651734"/>
          </a:xfrm>
          <a:prstGeom prst="rect">
            <a:avLst/>
          </a:prstGeom>
        </p:spPr>
        <p:txBody>
          <a:bodyPr lIns="0" tIns="0" rIns="0" bIns="0" rtlCol="0" anchor="t">
            <a:spAutoFit/>
          </a:bodyPr>
          <a:lstStyle/>
          <a:p>
            <a:pPr>
              <a:lnSpc>
                <a:spcPts val="6420"/>
              </a:lnSpc>
            </a:pPr>
            <a:r>
              <a:rPr lang="en-US" sz="6000" b="1" dirty="0">
                <a:solidFill>
                  <a:srgbClr val="099B59"/>
                </a:solidFill>
                <a:latin typeface="Poppins Bold"/>
                <a:ea typeface="Poppins Bold"/>
                <a:cs typeface="Poppins Bold"/>
                <a:sym typeface="Poppins Bold"/>
              </a:rPr>
              <a:t>Considers nature and nurture</a:t>
            </a:r>
          </a:p>
        </p:txBody>
      </p:sp>
      <p:sp>
        <p:nvSpPr>
          <p:cNvPr id="15" name="TextBox 15"/>
          <p:cNvSpPr txBox="1"/>
          <p:nvPr/>
        </p:nvSpPr>
        <p:spPr>
          <a:xfrm>
            <a:off x="428564" y="2500294"/>
            <a:ext cx="7863776" cy="4431983"/>
          </a:xfrm>
          <a:prstGeom prst="rect">
            <a:avLst/>
          </a:prstGeom>
        </p:spPr>
        <p:txBody>
          <a:bodyPr lIns="0" tIns="0" rIns="0" bIns="0" rtlCol="0" anchor="t">
            <a:spAutoFit/>
          </a:bodyPr>
          <a:lstStyle/>
          <a:p>
            <a:pPr algn="just">
              <a:lnSpc>
                <a:spcPct val="150000"/>
              </a:lnSpc>
            </a:pPr>
            <a:r>
              <a:rPr lang="en-GB" sz="2400" b="1" u="sng" dirty="0"/>
              <a:t>Biological influences</a:t>
            </a:r>
            <a:endParaRPr lang="en-IN" sz="2400" b="1" u="sng" dirty="0"/>
          </a:p>
          <a:p>
            <a:pPr algn="just">
              <a:lnSpc>
                <a:spcPct val="150000"/>
              </a:lnSpc>
            </a:pPr>
            <a:r>
              <a:rPr lang="en-GB" sz="2400" dirty="0" err="1"/>
              <a:t>Vygotsky's</a:t>
            </a:r>
            <a:r>
              <a:rPr lang="en-GB" sz="2400" dirty="0"/>
              <a:t> </a:t>
            </a:r>
            <a:r>
              <a:rPr lang="en-GB" sz="2400" dirty="0" err="1"/>
              <a:t>Sociocultural</a:t>
            </a:r>
            <a:r>
              <a:rPr lang="en-GB" sz="2400" dirty="0"/>
              <a:t> Theory emphasizes both children's personal factors and social experiences, seeing the influence of one on the other (Sarmiento-Campos </a:t>
            </a:r>
            <a:r>
              <a:rPr lang="en-GB" sz="2400" i="1" dirty="0"/>
              <a:t>et.al</a:t>
            </a:r>
            <a:r>
              <a:rPr lang="en-GB" sz="2400" dirty="0"/>
              <a:t> 2022). </a:t>
            </a:r>
          </a:p>
          <a:p>
            <a:pPr algn="just">
              <a:lnSpc>
                <a:spcPct val="150000"/>
              </a:lnSpc>
            </a:pPr>
            <a:r>
              <a:rPr lang="en-GB" sz="2400" dirty="0"/>
              <a:t>As a result of his </a:t>
            </a:r>
            <a:r>
              <a:rPr lang="en-GB" sz="2400" b="1" dirty="0"/>
              <a:t>temperament</a:t>
            </a:r>
            <a:r>
              <a:rPr lang="en-GB" sz="2400" dirty="0"/>
              <a:t> and </a:t>
            </a:r>
            <a:r>
              <a:rPr lang="en-GB" sz="2400" b="1" dirty="0"/>
              <a:t>early brain development</a:t>
            </a:r>
            <a:r>
              <a:rPr lang="en-GB" sz="2400"/>
              <a:t>, Isaac might </a:t>
            </a:r>
            <a:r>
              <a:rPr lang="en-GB" sz="2400" dirty="0"/>
              <a:t>not be able to regulate his emotions, feel confident, and respond to new learning opportunities, which impacts his development and wellbeing.</a:t>
            </a:r>
            <a:endParaRPr lang="en-IN" sz="2400" dirty="0"/>
          </a:p>
        </p:txBody>
      </p:sp>
      <p:sp>
        <p:nvSpPr>
          <p:cNvPr id="16" name="TextBox 16"/>
          <p:cNvSpPr txBox="1"/>
          <p:nvPr/>
        </p:nvSpPr>
        <p:spPr>
          <a:xfrm>
            <a:off x="5714976" y="7715268"/>
            <a:ext cx="7435636" cy="2158732"/>
          </a:xfrm>
          <a:prstGeom prst="rect">
            <a:avLst/>
          </a:prstGeom>
        </p:spPr>
        <p:txBody>
          <a:bodyPr lIns="0" tIns="0" rIns="0" bIns="0" rtlCol="0" anchor="t">
            <a:spAutoFit/>
          </a:bodyPr>
          <a:lstStyle/>
          <a:p>
            <a:pPr algn="just">
              <a:lnSpc>
                <a:spcPct val="150000"/>
              </a:lnSpc>
            </a:pPr>
            <a:r>
              <a:rPr lang="en-GB" sz="2400" b="1" u="sng" dirty="0"/>
              <a:t>Environmental influences</a:t>
            </a:r>
            <a:endParaRPr lang="en-IN" sz="2400" b="1" u="sng" dirty="0"/>
          </a:p>
          <a:p>
            <a:pPr algn="just">
              <a:lnSpc>
                <a:spcPct val="150000"/>
              </a:lnSpc>
            </a:pPr>
            <a:r>
              <a:rPr lang="en-GB" sz="2400" dirty="0" err="1"/>
              <a:t>Vygotsky's</a:t>
            </a:r>
            <a:r>
              <a:rPr lang="en-GB" sz="2400" dirty="0"/>
              <a:t> </a:t>
            </a:r>
            <a:r>
              <a:rPr lang="en-GB" sz="2400" dirty="0" err="1"/>
              <a:t>Sociocultural</a:t>
            </a:r>
            <a:r>
              <a:rPr lang="en-GB" sz="2400" dirty="0"/>
              <a:t> Theory highlights the importance of supportive </a:t>
            </a:r>
            <a:r>
              <a:rPr lang="en-GB" sz="2400" b="1" dirty="0" err="1"/>
              <a:t>caregiving</a:t>
            </a:r>
            <a:r>
              <a:rPr lang="en-GB" sz="2400" dirty="0"/>
              <a:t>, </a:t>
            </a:r>
            <a:r>
              <a:rPr lang="en-GB" sz="2400" b="1" dirty="0"/>
              <a:t>social interaction</a:t>
            </a:r>
            <a:r>
              <a:rPr lang="en-GB" sz="2400" dirty="0"/>
              <a:t>, and positive </a:t>
            </a:r>
            <a:r>
              <a:rPr lang="en-GB" sz="2400" b="1" dirty="0"/>
              <a:t>transitions </a:t>
            </a:r>
            <a:r>
              <a:rPr lang="en-GB" sz="2400" dirty="0"/>
              <a:t>in the learning process (</a:t>
            </a:r>
            <a:r>
              <a:rPr lang="en-GB" sz="2400" dirty="0" err="1"/>
              <a:t>Hiltrimartin</a:t>
            </a:r>
            <a:r>
              <a:rPr lang="en-GB" sz="2400" dirty="0"/>
              <a:t> </a:t>
            </a:r>
            <a:r>
              <a:rPr lang="en-GB" sz="2400" i="1" dirty="0"/>
              <a:t>et.al</a:t>
            </a:r>
            <a:r>
              <a:rPr lang="en-GB" sz="2400" dirty="0"/>
              <a:t> 2024). </a:t>
            </a:r>
            <a:endParaRPr lang="en-IN"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uk-UA"/>
          </a:p>
        </p:txBody>
      </p:sp>
      <p:sp>
        <p:nvSpPr>
          <p:cNvPr id="3" name="Freeform 3"/>
          <p:cNvSpPr/>
          <p:nvPr/>
        </p:nvSpPr>
        <p:spPr>
          <a:xfrm>
            <a:off x="13010807" y="5010771"/>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4">
              <a:alphaModFix amt="17000"/>
            </a:blip>
            <a:stretch>
              <a:fillRect/>
            </a:stretch>
          </a:blipFill>
        </p:spPr>
        <p:txBody>
          <a:bodyPr/>
          <a:lstStyle/>
          <a:p>
            <a:endParaRPr lang="uk-UA"/>
          </a:p>
        </p:txBody>
      </p:sp>
      <p:grpSp>
        <p:nvGrpSpPr>
          <p:cNvPr id="4" name="Group 4"/>
          <p:cNvGrpSpPr/>
          <p:nvPr/>
        </p:nvGrpSpPr>
        <p:grpSpPr>
          <a:xfrm>
            <a:off x="6000728" y="0"/>
            <a:ext cx="12287272" cy="10287000"/>
            <a:chOff x="0" y="0"/>
            <a:chExt cx="2432930" cy="1693333"/>
          </a:xfrm>
        </p:grpSpPr>
        <p:sp>
          <p:nvSpPr>
            <p:cNvPr id="5" name="Freeform 5"/>
            <p:cNvSpPr/>
            <p:nvPr/>
          </p:nvSpPr>
          <p:spPr>
            <a:xfrm>
              <a:off x="0" y="0"/>
              <a:ext cx="2432930" cy="1693333"/>
            </a:xfrm>
            <a:custGeom>
              <a:avLst/>
              <a:gdLst/>
              <a:ahLst/>
              <a:cxnLst/>
              <a:rect l="l" t="t" r="r" b="b"/>
              <a:pathLst>
                <a:path w="2432930" h="1693333">
                  <a:moveTo>
                    <a:pt x="12788" y="0"/>
                  </a:moveTo>
                  <a:lnTo>
                    <a:pt x="2420141" y="0"/>
                  </a:lnTo>
                  <a:cubicBezTo>
                    <a:pt x="2427204" y="0"/>
                    <a:pt x="2432930" y="5726"/>
                    <a:pt x="2432930" y="12788"/>
                  </a:cubicBezTo>
                  <a:lnTo>
                    <a:pt x="2432930" y="1680545"/>
                  </a:lnTo>
                  <a:cubicBezTo>
                    <a:pt x="2432930" y="1683937"/>
                    <a:pt x="2431582" y="1687189"/>
                    <a:pt x="2429184" y="1689588"/>
                  </a:cubicBezTo>
                  <a:cubicBezTo>
                    <a:pt x="2426786" y="1691986"/>
                    <a:pt x="2423533" y="1693333"/>
                    <a:pt x="2420141" y="1693333"/>
                  </a:cubicBezTo>
                  <a:lnTo>
                    <a:pt x="12788" y="1693333"/>
                  </a:lnTo>
                  <a:cubicBezTo>
                    <a:pt x="5726" y="1693333"/>
                    <a:pt x="0" y="1687608"/>
                    <a:pt x="0" y="1680545"/>
                  </a:cubicBezTo>
                  <a:lnTo>
                    <a:pt x="0" y="12788"/>
                  </a:lnTo>
                  <a:cubicBezTo>
                    <a:pt x="0" y="9397"/>
                    <a:pt x="1347" y="6144"/>
                    <a:pt x="3746" y="3746"/>
                  </a:cubicBezTo>
                  <a:cubicBezTo>
                    <a:pt x="6144" y="1347"/>
                    <a:pt x="9397" y="0"/>
                    <a:pt x="12788" y="0"/>
                  </a:cubicBezTo>
                  <a:close/>
                </a:path>
              </a:pathLst>
            </a:custGeom>
            <a:solidFill>
              <a:srgbClr val="FFFFFF"/>
            </a:solidFill>
          </p:spPr>
          <p:txBody>
            <a:bodyPr/>
            <a:lstStyle/>
            <a:p>
              <a:endParaRPr lang="uk-UA"/>
            </a:p>
          </p:txBody>
        </p:sp>
        <p:sp>
          <p:nvSpPr>
            <p:cNvPr id="6" name="TextBox 6"/>
            <p:cNvSpPr txBox="1"/>
            <p:nvPr/>
          </p:nvSpPr>
          <p:spPr>
            <a:xfrm>
              <a:off x="0" y="38100"/>
              <a:ext cx="2432930" cy="1655233"/>
            </a:xfrm>
            <a:prstGeom prst="rect">
              <a:avLst/>
            </a:prstGeom>
          </p:spPr>
          <p:txBody>
            <a:bodyPr lIns="50800" tIns="50800" rIns="50800" bIns="50800" rtlCol="0" anchor="ctr"/>
            <a:lstStyle/>
            <a:p>
              <a:pPr algn="ctr">
                <a:lnSpc>
                  <a:spcPts val="2232"/>
                </a:lnSpc>
              </a:pPr>
              <a:endParaRPr/>
            </a:p>
          </p:txBody>
        </p:sp>
      </p:grpSp>
      <p:sp>
        <p:nvSpPr>
          <p:cNvPr id="7" name="Freeform 7"/>
          <p:cNvSpPr/>
          <p:nvPr/>
        </p:nvSpPr>
        <p:spPr>
          <a:xfrm>
            <a:off x="1028700" y="653329"/>
            <a:ext cx="888467" cy="750741"/>
          </a:xfrm>
          <a:custGeom>
            <a:avLst/>
            <a:gdLst/>
            <a:ahLst/>
            <a:cxnLst/>
            <a:rect l="l" t="t" r="r" b="b"/>
            <a:pathLst>
              <a:path w="888467" h="750741">
                <a:moveTo>
                  <a:pt x="0" y="0"/>
                </a:moveTo>
                <a:lnTo>
                  <a:pt x="888467" y="0"/>
                </a:lnTo>
                <a:lnTo>
                  <a:pt x="888467" y="750742"/>
                </a:lnTo>
                <a:lnTo>
                  <a:pt x="0" y="750742"/>
                </a:lnTo>
                <a:lnTo>
                  <a:pt x="0" y="0"/>
                </a:lnTo>
                <a:close/>
              </a:path>
            </a:pathLst>
          </a:custGeom>
          <a:blipFill>
            <a:blip cstate="print">
              <a:extLst>
                <a:ext uri="{96DAC541-7B7A-43D3-8B79-37D633B846F1}">
                  <asvg:svgBlip xmlns:asvg="http://schemas.microsoft.com/office/drawing/2016/SVG/main" r:embed="rId5"/>
                </a:ext>
              </a:extLst>
            </a:blip>
            <a:stretch>
              <a:fillRect/>
            </a:stretch>
          </a:blipFill>
        </p:spPr>
        <p:txBody>
          <a:bodyPr/>
          <a:lstStyle/>
          <a:p>
            <a:endParaRPr lang="uk-UA"/>
          </a:p>
        </p:txBody>
      </p:sp>
      <p:sp>
        <p:nvSpPr>
          <p:cNvPr id="10" name="Freeform 10"/>
          <p:cNvSpPr/>
          <p:nvPr/>
        </p:nvSpPr>
        <p:spPr>
          <a:xfrm>
            <a:off x="17166327" y="0"/>
            <a:ext cx="1121673" cy="1123716"/>
          </a:xfrm>
          <a:custGeom>
            <a:avLst/>
            <a:gdLst/>
            <a:ahLst/>
            <a:cxnLst/>
            <a:rect l="l" t="t" r="r" b="b"/>
            <a:pathLst>
              <a:path w="1121673" h="1123716">
                <a:moveTo>
                  <a:pt x="0" y="0"/>
                </a:moveTo>
                <a:lnTo>
                  <a:pt x="1121673" y="0"/>
                </a:lnTo>
                <a:lnTo>
                  <a:pt x="1121673" y="1123716"/>
                </a:lnTo>
                <a:lnTo>
                  <a:pt x="0" y="1123716"/>
                </a:lnTo>
                <a:lnTo>
                  <a:pt x="0" y="0"/>
                </a:lnTo>
                <a:close/>
              </a:path>
            </a:pathLst>
          </a:custGeom>
          <a:blipFill>
            <a:blip cstate="print">
              <a:extLst>
                <a:ext uri="{96DAC541-7B7A-43D3-8B79-37D633B846F1}">
                  <asvg:svgBlip xmlns:asvg="http://schemas.microsoft.com/office/drawing/2016/SVG/main" r:embed="rId6"/>
                </a:ext>
              </a:extLst>
            </a:blip>
            <a:stretch>
              <a:fillRect/>
            </a:stretch>
          </a:blipFill>
        </p:spPr>
        <p:txBody>
          <a:bodyPr/>
          <a:lstStyle/>
          <a:p>
            <a:endParaRPr lang="uk-UA"/>
          </a:p>
        </p:txBody>
      </p:sp>
      <p:sp>
        <p:nvSpPr>
          <p:cNvPr id="11" name="Freeform 11"/>
          <p:cNvSpPr/>
          <p:nvPr/>
        </p:nvSpPr>
        <p:spPr>
          <a:xfrm>
            <a:off x="142876" y="5286376"/>
            <a:ext cx="5143472" cy="4786310"/>
          </a:xfrm>
          <a:custGeom>
            <a:avLst/>
            <a:gdLst/>
            <a:ahLst/>
            <a:cxnLst/>
            <a:rect l="l" t="t" r="r" b="b"/>
            <a:pathLst>
              <a:path w="7627957" h="6998650">
                <a:moveTo>
                  <a:pt x="0" y="0"/>
                </a:moveTo>
                <a:lnTo>
                  <a:pt x="7627956" y="0"/>
                </a:lnTo>
                <a:lnTo>
                  <a:pt x="7627956" y="6998650"/>
                </a:lnTo>
                <a:lnTo>
                  <a:pt x="0" y="6998650"/>
                </a:lnTo>
                <a:lnTo>
                  <a:pt x="0" y="0"/>
                </a:lnTo>
                <a:close/>
              </a:path>
            </a:pathLst>
          </a:custGeom>
          <a:blipFill>
            <a:blip r:embed="rId7" cstate="print"/>
            <a:stretch>
              <a:fillRect/>
            </a:stretch>
          </a:blipFill>
        </p:spPr>
        <p:txBody>
          <a:bodyPr/>
          <a:lstStyle/>
          <a:p>
            <a:endParaRPr lang="uk-UA"/>
          </a:p>
        </p:txBody>
      </p:sp>
      <p:sp>
        <p:nvSpPr>
          <p:cNvPr id="12" name="TextBox 12"/>
          <p:cNvSpPr txBox="1"/>
          <p:nvPr/>
        </p:nvSpPr>
        <p:spPr>
          <a:xfrm>
            <a:off x="6072166" y="357154"/>
            <a:ext cx="12644526" cy="1641475"/>
          </a:xfrm>
          <a:prstGeom prst="rect">
            <a:avLst/>
          </a:prstGeom>
        </p:spPr>
        <p:txBody>
          <a:bodyPr wrap="square" lIns="0" tIns="0" rIns="0" bIns="0" rtlCol="0" anchor="t">
            <a:spAutoFit/>
          </a:bodyPr>
          <a:lstStyle/>
          <a:p>
            <a:pPr>
              <a:lnSpc>
                <a:spcPts val="6420"/>
              </a:lnSpc>
            </a:pPr>
            <a:r>
              <a:rPr lang="en-US" sz="6000" b="1" dirty="0">
                <a:solidFill>
                  <a:srgbClr val="099B59"/>
                </a:solidFill>
                <a:latin typeface="Poppins Bold"/>
                <a:ea typeface="Poppins Bold"/>
                <a:cs typeface="Poppins Bold"/>
                <a:sym typeface="Poppins Bold"/>
              </a:rPr>
              <a:t>Proposes practical, theory-informed strategies</a:t>
            </a:r>
          </a:p>
        </p:txBody>
      </p:sp>
      <p:sp>
        <p:nvSpPr>
          <p:cNvPr id="13" name="TextBox 13"/>
          <p:cNvSpPr txBox="1"/>
          <p:nvPr/>
        </p:nvSpPr>
        <p:spPr>
          <a:xfrm>
            <a:off x="7429488" y="2214542"/>
            <a:ext cx="8658892" cy="2158732"/>
          </a:xfrm>
          <a:prstGeom prst="rect">
            <a:avLst/>
          </a:prstGeom>
        </p:spPr>
        <p:txBody>
          <a:bodyPr lIns="0" tIns="0" rIns="0" bIns="0" rtlCol="0" anchor="t">
            <a:spAutoFit/>
          </a:bodyPr>
          <a:lstStyle/>
          <a:p>
            <a:pPr algn="just">
              <a:lnSpc>
                <a:spcPct val="150000"/>
              </a:lnSpc>
            </a:pPr>
            <a:r>
              <a:rPr lang="en-GB" sz="2400" b="1" u="sng" dirty="0"/>
              <a:t>Attachment-based approaches</a:t>
            </a:r>
            <a:endParaRPr lang="en-IN" sz="2400" b="1" u="sng" dirty="0"/>
          </a:p>
          <a:p>
            <a:pPr algn="just">
              <a:lnSpc>
                <a:spcPct val="150000"/>
              </a:lnSpc>
            </a:pPr>
            <a:r>
              <a:rPr lang="en-GB" sz="2400" dirty="0"/>
              <a:t>According to </a:t>
            </a:r>
            <a:r>
              <a:rPr lang="en-GB" sz="2400" b="1" dirty="0" err="1"/>
              <a:t>Vygotsky’s</a:t>
            </a:r>
            <a:r>
              <a:rPr lang="en-GB" sz="2400" b="1" dirty="0"/>
              <a:t> </a:t>
            </a:r>
            <a:r>
              <a:rPr lang="en-GB" sz="2400" b="1" dirty="0" err="1"/>
              <a:t>Sociocultural</a:t>
            </a:r>
            <a:r>
              <a:rPr lang="en-GB" sz="2400" b="1" dirty="0"/>
              <a:t> Theory</a:t>
            </a:r>
            <a:r>
              <a:rPr lang="en-GB" sz="2400" dirty="0"/>
              <a:t>, the relationships of adults that is suitable for the children's learning is important (</a:t>
            </a:r>
            <a:r>
              <a:rPr lang="en-GB" sz="2400" dirty="0" err="1"/>
              <a:t>Rosborough</a:t>
            </a:r>
            <a:r>
              <a:rPr lang="en-GB" sz="2400" dirty="0"/>
              <a:t> and </a:t>
            </a:r>
            <a:r>
              <a:rPr lang="en-GB" sz="2400" dirty="0" err="1"/>
              <a:t>Wimmer</a:t>
            </a:r>
            <a:r>
              <a:rPr lang="en-GB" sz="2400" dirty="0"/>
              <a:t>, 2023). </a:t>
            </a:r>
            <a:endParaRPr lang="en-IN" sz="2400" dirty="0"/>
          </a:p>
        </p:txBody>
      </p:sp>
      <p:sp>
        <p:nvSpPr>
          <p:cNvPr id="14" name="TextBox 14"/>
          <p:cNvSpPr txBox="1"/>
          <p:nvPr/>
        </p:nvSpPr>
        <p:spPr>
          <a:xfrm>
            <a:off x="7500926" y="4786310"/>
            <a:ext cx="8658892" cy="2712730"/>
          </a:xfrm>
          <a:prstGeom prst="rect">
            <a:avLst/>
          </a:prstGeom>
        </p:spPr>
        <p:txBody>
          <a:bodyPr lIns="0" tIns="0" rIns="0" bIns="0" rtlCol="0" anchor="t">
            <a:spAutoFit/>
          </a:bodyPr>
          <a:lstStyle/>
          <a:p>
            <a:pPr algn="just">
              <a:lnSpc>
                <a:spcPct val="150000"/>
              </a:lnSpc>
            </a:pPr>
            <a:r>
              <a:rPr lang="en-GB" sz="2400" b="1" u="sng" dirty="0"/>
              <a:t>Play-based learning</a:t>
            </a:r>
            <a:endParaRPr lang="en-IN" sz="2400" b="1" u="sng" dirty="0"/>
          </a:p>
          <a:p>
            <a:pPr algn="just">
              <a:lnSpc>
                <a:spcPct val="150000"/>
              </a:lnSpc>
            </a:pPr>
            <a:r>
              <a:rPr lang="en-GB" sz="2400" dirty="0"/>
              <a:t>Practitioners should offer cooperative play methods with modelling and fading of support. This demonstrates </a:t>
            </a:r>
            <a:r>
              <a:rPr lang="en-GB" sz="2400" b="1" dirty="0" err="1"/>
              <a:t>Vygotsky's</a:t>
            </a:r>
            <a:r>
              <a:rPr lang="en-GB" sz="2400" b="1" dirty="0"/>
              <a:t> </a:t>
            </a:r>
            <a:r>
              <a:rPr lang="en-GB" sz="2400" b="1" dirty="0" err="1"/>
              <a:t>Sociocultural</a:t>
            </a:r>
            <a:r>
              <a:rPr lang="en-GB" sz="2400" b="1" dirty="0"/>
              <a:t> Theory</a:t>
            </a:r>
            <a:r>
              <a:rPr lang="en-GB" sz="2400" dirty="0"/>
              <a:t> through the provision of scaffolding to build Isaac's confidence, communication and problem solving.</a:t>
            </a:r>
            <a:endParaRPr lang="en-IN" sz="2400" dirty="0"/>
          </a:p>
        </p:txBody>
      </p:sp>
      <p:sp>
        <p:nvSpPr>
          <p:cNvPr id="16" name="TextBox 14"/>
          <p:cNvSpPr txBox="1"/>
          <p:nvPr/>
        </p:nvSpPr>
        <p:spPr>
          <a:xfrm>
            <a:off x="7429488" y="8001020"/>
            <a:ext cx="8658892" cy="1604735"/>
          </a:xfrm>
          <a:prstGeom prst="rect">
            <a:avLst/>
          </a:prstGeom>
        </p:spPr>
        <p:txBody>
          <a:bodyPr lIns="0" tIns="0" rIns="0" bIns="0" rtlCol="0" anchor="t">
            <a:spAutoFit/>
          </a:bodyPr>
          <a:lstStyle/>
          <a:p>
            <a:pPr algn="just">
              <a:lnSpc>
                <a:spcPct val="150000"/>
              </a:lnSpc>
            </a:pPr>
            <a:r>
              <a:rPr lang="en-GB" sz="2400" b="1" u="sng" dirty="0"/>
              <a:t>Language-rich environments</a:t>
            </a:r>
            <a:endParaRPr lang="en-IN" sz="2400" b="1" u="sng" dirty="0"/>
          </a:p>
          <a:p>
            <a:pPr algn="just">
              <a:lnSpc>
                <a:spcPct val="150000"/>
              </a:lnSpc>
            </a:pPr>
            <a:r>
              <a:rPr lang="en-GB" sz="2400" dirty="0"/>
              <a:t>It is important that practitioners provide language-rich experiences, using stories, songs, role play and open-ended conversations</a:t>
            </a:r>
            <a:endParaRPr lang="en-IN"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uk-UA"/>
          </a:p>
        </p:txBody>
      </p:sp>
      <p:sp>
        <p:nvSpPr>
          <p:cNvPr id="3" name="Freeform 3"/>
          <p:cNvSpPr/>
          <p:nvPr/>
        </p:nvSpPr>
        <p:spPr>
          <a:xfrm>
            <a:off x="13010807" y="5010771"/>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4">
              <a:alphaModFix amt="17000"/>
            </a:blip>
            <a:stretch>
              <a:fillRect/>
            </a:stretch>
          </a:blipFill>
        </p:spPr>
        <p:txBody>
          <a:bodyPr/>
          <a:lstStyle/>
          <a:p>
            <a:endParaRPr lang="uk-UA"/>
          </a:p>
        </p:txBody>
      </p:sp>
      <p:grpSp>
        <p:nvGrpSpPr>
          <p:cNvPr id="4" name="Group 4"/>
          <p:cNvGrpSpPr/>
          <p:nvPr/>
        </p:nvGrpSpPr>
        <p:grpSpPr>
          <a:xfrm>
            <a:off x="285688" y="0"/>
            <a:ext cx="13716096" cy="10287000"/>
            <a:chOff x="0" y="0"/>
            <a:chExt cx="2432930" cy="1693333"/>
          </a:xfrm>
        </p:grpSpPr>
        <p:sp>
          <p:nvSpPr>
            <p:cNvPr id="5" name="Freeform 5"/>
            <p:cNvSpPr/>
            <p:nvPr/>
          </p:nvSpPr>
          <p:spPr>
            <a:xfrm>
              <a:off x="0" y="0"/>
              <a:ext cx="2432930" cy="1693333"/>
            </a:xfrm>
            <a:custGeom>
              <a:avLst/>
              <a:gdLst/>
              <a:ahLst/>
              <a:cxnLst/>
              <a:rect l="l" t="t" r="r" b="b"/>
              <a:pathLst>
                <a:path w="2432930" h="1693333">
                  <a:moveTo>
                    <a:pt x="12788" y="0"/>
                  </a:moveTo>
                  <a:lnTo>
                    <a:pt x="2420141" y="0"/>
                  </a:lnTo>
                  <a:cubicBezTo>
                    <a:pt x="2427204" y="0"/>
                    <a:pt x="2432930" y="5726"/>
                    <a:pt x="2432930" y="12788"/>
                  </a:cubicBezTo>
                  <a:lnTo>
                    <a:pt x="2432930" y="1680545"/>
                  </a:lnTo>
                  <a:cubicBezTo>
                    <a:pt x="2432930" y="1683937"/>
                    <a:pt x="2431582" y="1687189"/>
                    <a:pt x="2429184" y="1689588"/>
                  </a:cubicBezTo>
                  <a:cubicBezTo>
                    <a:pt x="2426786" y="1691986"/>
                    <a:pt x="2423533" y="1693333"/>
                    <a:pt x="2420141" y="1693333"/>
                  </a:cubicBezTo>
                  <a:lnTo>
                    <a:pt x="12788" y="1693333"/>
                  </a:lnTo>
                  <a:cubicBezTo>
                    <a:pt x="5726" y="1693333"/>
                    <a:pt x="0" y="1687608"/>
                    <a:pt x="0" y="1680545"/>
                  </a:cubicBezTo>
                  <a:lnTo>
                    <a:pt x="0" y="12788"/>
                  </a:lnTo>
                  <a:cubicBezTo>
                    <a:pt x="0" y="9397"/>
                    <a:pt x="1347" y="6144"/>
                    <a:pt x="3746" y="3746"/>
                  </a:cubicBezTo>
                  <a:cubicBezTo>
                    <a:pt x="6144" y="1347"/>
                    <a:pt x="9397" y="0"/>
                    <a:pt x="12788" y="0"/>
                  </a:cubicBezTo>
                  <a:close/>
                </a:path>
              </a:pathLst>
            </a:custGeom>
            <a:solidFill>
              <a:srgbClr val="FFFFFF"/>
            </a:solidFill>
          </p:spPr>
          <p:txBody>
            <a:bodyPr/>
            <a:lstStyle/>
            <a:p>
              <a:endParaRPr lang="uk-UA"/>
            </a:p>
          </p:txBody>
        </p:sp>
        <p:sp>
          <p:nvSpPr>
            <p:cNvPr id="6" name="TextBox 6"/>
            <p:cNvSpPr txBox="1"/>
            <p:nvPr/>
          </p:nvSpPr>
          <p:spPr>
            <a:xfrm>
              <a:off x="0" y="38100"/>
              <a:ext cx="2432930" cy="1655233"/>
            </a:xfrm>
            <a:prstGeom prst="rect">
              <a:avLst/>
            </a:prstGeom>
          </p:spPr>
          <p:txBody>
            <a:bodyPr lIns="50800" tIns="50800" rIns="50800" bIns="50800" rtlCol="0" anchor="ctr"/>
            <a:lstStyle/>
            <a:p>
              <a:pPr algn="ctr">
                <a:lnSpc>
                  <a:spcPts val="2232"/>
                </a:lnSpc>
              </a:pPr>
              <a:endParaRPr/>
            </a:p>
          </p:txBody>
        </p:sp>
      </p:grpSp>
      <p:sp>
        <p:nvSpPr>
          <p:cNvPr id="7" name="Freeform 7"/>
          <p:cNvSpPr/>
          <p:nvPr/>
        </p:nvSpPr>
        <p:spPr>
          <a:xfrm>
            <a:off x="13925579" y="653329"/>
            <a:ext cx="888467" cy="750741"/>
          </a:xfrm>
          <a:custGeom>
            <a:avLst/>
            <a:gdLst/>
            <a:ahLst/>
            <a:cxnLst/>
            <a:rect l="l" t="t" r="r" b="b"/>
            <a:pathLst>
              <a:path w="888467" h="750741">
                <a:moveTo>
                  <a:pt x="0" y="0"/>
                </a:moveTo>
                <a:lnTo>
                  <a:pt x="888467" y="0"/>
                </a:lnTo>
                <a:lnTo>
                  <a:pt x="888467" y="750742"/>
                </a:lnTo>
                <a:lnTo>
                  <a:pt x="0" y="750742"/>
                </a:lnTo>
                <a:lnTo>
                  <a:pt x="0" y="0"/>
                </a:lnTo>
                <a:close/>
              </a:path>
            </a:pathLst>
          </a:custGeom>
          <a:blipFill>
            <a:blip cstate="print">
              <a:extLst>
                <a:ext uri="{96DAC541-7B7A-43D3-8B79-37D633B846F1}">
                  <asvg:svgBlip xmlns:asvg="http://schemas.microsoft.com/office/drawing/2016/SVG/main" r:embed="rId5"/>
                </a:ext>
              </a:extLst>
            </a:blip>
            <a:stretch>
              <a:fillRect/>
            </a:stretch>
          </a:blipFill>
        </p:spPr>
        <p:txBody>
          <a:bodyPr/>
          <a:lstStyle/>
          <a:p>
            <a:endParaRPr lang="uk-UA"/>
          </a:p>
        </p:txBody>
      </p:sp>
      <p:sp>
        <p:nvSpPr>
          <p:cNvPr id="10" name="Freeform 10"/>
          <p:cNvSpPr/>
          <p:nvPr/>
        </p:nvSpPr>
        <p:spPr>
          <a:xfrm>
            <a:off x="11889135" y="1367323"/>
            <a:ext cx="1121673" cy="1123716"/>
          </a:xfrm>
          <a:custGeom>
            <a:avLst/>
            <a:gdLst/>
            <a:ahLst/>
            <a:cxnLst/>
            <a:rect l="l" t="t" r="r" b="b"/>
            <a:pathLst>
              <a:path w="1121673" h="1123716">
                <a:moveTo>
                  <a:pt x="0" y="0"/>
                </a:moveTo>
                <a:lnTo>
                  <a:pt x="1121672" y="0"/>
                </a:lnTo>
                <a:lnTo>
                  <a:pt x="1121672" y="1123716"/>
                </a:lnTo>
                <a:lnTo>
                  <a:pt x="0" y="1123716"/>
                </a:lnTo>
                <a:lnTo>
                  <a:pt x="0" y="0"/>
                </a:lnTo>
                <a:close/>
              </a:path>
            </a:pathLst>
          </a:custGeom>
          <a:blipFill>
            <a:blip cstate="print">
              <a:extLst>
                <a:ext uri="{96DAC541-7B7A-43D3-8B79-37D633B846F1}">
                  <asvg:svgBlip xmlns:asvg="http://schemas.microsoft.com/office/drawing/2016/SVG/main" r:embed="rId6"/>
                </a:ext>
              </a:extLst>
            </a:blip>
            <a:stretch>
              <a:fillRect/>
            </a:stretch>
          </a:blipFill>
        </p:spPr>
        <p:txBody>
          <a:bodyPr/>
          <a:lstStyle/>
          <a:p>
            <a:endParaRPr lang="uk-UA"/>
          </a:p>
        </p:txBody>
      </p:sp>
      <p:sp>
        <p:nvSpPr>
          <p:cNvPr id="13" name="Freeform 13"/>
          <p:cNvSpPr/>
          <p:nvPr/>
        </p:nvSpPr>
        <p:spPr>
          <a:xfrm>
            <a:off x="13287404" y="4143368"/>
            <a:ext cx="4591127" cy="5387029"/>
          </a:xfrm>
          <a:custGeom>
            <a:avLst/>
            <a:gdLst/>
            <a:ahLst/>
            <a:cxnLst/>
            <a:rect l="l" t="t" r="r" b="b"/>
            <a:pathLst>
              <a:path w="7667563" h="7370445">
                <a:moveTo>
                  <a:pt x="0" y="0"/>
                </a:moveTo>
                <a:lnTo>
                  <a:pt x="7667563" y="0"/>
                </a:lnTo>
                <a:lnTo>
                  <a:pt x="7667563" y="7370445"/>
                </a:lnTo>
                <a:lnTo>
                  <a:pt x="0" y="7370445"/>
                </a:lnTo>
                <a:lnTo>
                  <a:pt x="0" y="0"/>
                </a:lnTo>
                <a:close/>
              </a:path>
            </a:pathLst>
          </a:custGeom>
          <a:blipFill>
            <a:blip r:embed="rId7"/>
            <a:stretch>
              <a:fillRect/>
            </a:stretch>
          </a:blipFill>
        </p:spPr>
        <p:txBody>
          <a:bodyPr/>
          <a:lstStyle/>
          <a:p>
            <a:endParaRPr lang="uk-UA"/>
          </a:p>
        </p:txBody>
      </p:sp>
      <p:sp>
        <p:nvSpPr>
          <p:cNvPr id="14" name="TextBox 14"/>
          <p:cNvSpPr txBox="1"/>
          <p:nvPr/>
        </p:nvSpPr>
        <p:spPr>
          <a:xfrm>
            <a:off x="428564" y="285716"/>
            <a:ext cx="12215898" cy="1641475"/>
          </a:xfrm>
          <a:prstGeom prst="rect">
            <a:avLst/>
          </a:prstGeom>
        </p:spPr>
        <p:txBody>
          <a:bodyPr wrap="square" lIns="0" tIns="0" rIns="0" bIns="0" rtlCol="0" anchor="t">
            <a:spAutoFit/>
          </a:bodyPr>
          <a:lstStyle/>
          <a:p>
            <a:pPr>
              <a:lnSpc>
                <a:spcPts val="6420"/>
              </a:lnSpc>
            </a:pPr>
            <a:r>
              <a:rPr lang="en-US" sz="6000" b="1" dirty="0">
                <a:solidFill>
                  <a:srgbClr val="099B59"/>
                </a:solidFill>
                <a:latin typeface="Poppins Bold"/>
                <a:ea typeface="Poppins Bold"/>
                <a:cs typeface="Poppins Bold"/>
                <a:sym typeface="Poppins Bold"/>
              </a:rPr>
              <a:t>Proposes practical, theory-informed strategies</a:t>
            </a:r>
          </a:p>
        </p:txBody>
      </p:sp>
      <p:sp>
        <p:nvSpPr>
          <p:cNvPr id="15" name="TextBox 15"/>
          <p:cNvSpPr txBox="1"/>
          <p:nvPr/>
        </p:nvSpPr>
        <p:spPr>
          <a:xfrm>
            <a:off x="500002" y="2357418"/>
            <a:ext cx="10787138" cy="1661993"/>
          </a:xfrm>
          <a:prstGeom prst="rect">
            <a:avLst/>
          </a:prstGeom>
        </p:spPr>
        <p:txBody>
          <a:bodyPr wrap="square" lIns="0" tIns="0" rIns="0" bIns="0" rtlCol="0" anchor="t">
            <a:spAutoFit/>
          </a:bodyPr>
          <a:lstStyle/>
          <a:p>
            <a:pPr algn="just">
              <a:lnSpc>
                <a:spcPct val="150000"/>
              </a:lnSpc>
            </a:pPr>
            <a:r>
              <a:rPr lang="en-GB" sz="2400" b="1" u="sng" dirty="0"/>
              <a:t>Parental support and modelling</a:t>
            </a:r>
            <a:endParaRPr lang="en-IN" sz="2400" b="1" u="sng" dirty="0"/>
          </a:p>
          <a:p>
            <a:pPr algn="just">
              <a:lnSpc>
                <a:spcPct val="150000"/>
              </a:lnSpc>
            </a:pPr>
            <a:r>
              <a:rPr lang="en-GB" sz="2400" b="1" dirty="0" err="1"/>
              <a:t>Vygotsky's</a:t>
            </a:r>
            <a:r>
              <a:rPr lang="en-GB" sz="2400" b="1" dirty="0"/>
              <a:t> </a:t>
            </a:r>
            <a:r>
              <a:rPr lang="en-GB" sz="2400" b="1" dirty="0" err="1"/>
              <a:t>Sociocultural</a:t>
            </a:r>
            <a:r>
              <a:rPr lang="en-GB" sz="2400" b="1" dirty="0"/>
              <a:t> Theory</a:t>
            </a:r>
            <a:r>
              <a:rPr lang="en-GB" sz="2400" dirty="0"/>
              <a:t> is important in consistent adult modelling that will enhance children's learning in early years and home settings.</a:t>
            </a:r>
            <a:endParaRPr lang="en-IN" sz="2400" dirty="0"/>
          </a:p>
        </p:txBody>
      </p:sp>
      <p:sp>
        <p:nvSpPr>
          <p:cNvPr id="16" name="TextBox 16"/>
          <p:cNvSpPr txBox="1"/>
          <p:nvPr/>
        </p:nvSpPr>
        <p:spPr>
          <a:xfrm>
            <a:off x="428564" y="4857748"/>
            <a:ext cx="10930014" cy="1661993"/>
          </a:xfrm>
          <a:prstGeom prst="rect">
            <a:avLst/>
          </a:prstGeom>
        </p:spPr>
        <p:txBody>
          <a:bodyPr wrap="square" lIns="0" tIns="0" rIns="0" bIns="0" rtlCol="0" anchor="t">
            <a:spAutoFit/>
          </a:bodyPr>
          <a:lstStyle/>
          <a:p>
            <a:pPr algn="just">
              <a:lnSpc>
                <a:spcPct val="150000"/>
              </a:lnSpc>
            </a:pPr>
            <a:r>
              <a:rPr lang="en-GB" sz="2400" b="1" u="sng" dirty="0"/>
              <a:t>Multi-agency collaboration</a:t>
            </a:r>
            <a:endParaRPr lang="en-IN" sz="2400" b="1" u="sng" dirty="0"/>
          </a:p>
          <a:p>
            <a:pPr algn="just">
              <a:lnSpc>
                <a:spcPct val="150000"/>
              </a:lnSpc>
            </a:pPr>
            <a:r>
              <a:rPr lang="en-GB" sz="2400" dirty="0"/>
              <a:t>When professionals work together, it enhances early childhood intervention and ensures continuity of care and support for children's development (</a:t>
            </a:r>
            <a:r>
              <a:rPr lang="en-GB" sz="2400" dirty="0" err="1"/>
              <a:t>Kozulin</a:t>
            </a:r>
            <a:r>
              <a:rPr lang="en-GB" sz="2400" dirty="0"/>
              <a:t>, 2023). </a:t>
            </a:r>
            <a:endParaRPr lang="en-IN" sz="2400" dirty="0"/>
          </a:p>
        </p:txBody>
      </p:sp>
      <p:sp>
        <p:nvSpPr>
          <p:cNvPr id="18" name="TextBox 16"/>
          <p:cNvSpPr txBox="1"/>
          <p:nvPr/>
        </p:nvSpPr>
        <p:spPr>
          <a:xfrm>
            <a:off x="428564" y="7643830"/>
            <a:ext cx="11287204" cy="1661993"/>
          </a:xfrm>
          <a:prstGeom prst="rect">
            <a:avLst/>
          </a:prstGeom>
        </p:spPr>
        <p:txBody>
          <a:bodyPr wrap="square" lIns="0" tIns="0" rIns="0" bIns="0" rtlCol="0" anchor="t">
            <a:spAutoFit/>
          </a:bodyPr>
          <a:lstStyle/>
          <a:p>
            <a:pPr algn="just">
              <a:lnSpc>
                <a:spcPct val="150000"/>
              </a:lnSpc>
            </a:pPr>
            <a:r>
              <a:rPr lang="en-GB" sz="2400" b="1" u="sng" dirty="0"/>
              <a:t>Emotional regulation strategies</a:t>
            </a:r>
            <a:endParaRPr lang="en-IN" sz="2400" b="1" u="sng" dirty="0"/>
          </a:p>
          <a:p>
            <a:pPr algn="just">
              <a:lnSpc>
                <a:spcPct val="150000"/>
              </a:lnSpc>
            </a:pPr>
            <a:r>
              <a:rPr lang="en-GB" sz="2400" dirty="0"/>
              <a:t>Practitioners should introduce the emotion cards, calming routines and adult coaching to assist in the identification of emotions and the management thereof, for Isaac. </a:t>
            </a:r>
            <a:endParaRPr lang="en-IN"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uk-UA"/>
          </a:p>
        </p:txBody>
      </p:sp>
      <p:grpSp>
        <p:nvGrpSpPr>
          <p:cNvPr id="4" name="Group 4"/>
          <p:cNvGrpSpPr/>
          <p:nvPr/>
        </p:nvGrpSpPr>
        <p:grpSpPr>
          <a:xfrm>
            <a:off x="285688" y="0"/>
            <a:ext cx="17573748" cy="10287000"/>
            <a:chOff x="0" y="0"/>
            <a:chExt cx="2432930" cy="1693333"/>
          </a:xfrm>
        </p:grpSpPr>
        <p:sp>
          <p:nvSpPr>
            <p:cNvPr id="5" name="Freeform 5"/>
            <p:cNvSpPr/>
            <p:nvPr/>
          </p:nvSpPr>
          <p:spPr>
            <a:xfrm>
              <a:off x="0" y="0"/>
              <a:ext cx="2432930" cy="1693333"/>
            </a:xfrm>
            <a:custGeom>
              <a:avLst/>
              <a:gdLst/>
              <a:ahLst/>
              <a:cxnLst/>
              <a:rect l="l" t="t" r="r" b="b"/>
              <a:pathLst>
                <a:path w="2432930" h="1693333">
                  <a:moveTo>
                    <a:pt x="12788" y="0"/>
                  </a:moveTo>
                  <a:lnTo>
                    <a:pt x="2420141" y="0"/>
                  </a:lnTo>
                  <a:cubicBezTo>
                    <a:pt x="2427204" y="0"/>
                    <a:pt x="2432930" y="5726"/>
                    <a:pt x="2432930" y="12788"/>
                  </a:cubicBezTo>
                  <a:lnTo>
                    <a:pt x="2432930" y="1680545"/>
                  </a:lnTo>
                  <a:cubicBezTo>
                    <a:pt x="2432930" y="1683937"/>
                    <a:pt x="2431582" y="1687189"/>
                    <a:pt x="2429184" y="1689588"/>
                  </a:cubicBezTo>
                  <a:cubicBezTo>
                    <a:pt x="2426786" y="1691986"/>
                    <a:pt x="2423533" y="1693333"/>
                    <a:pt x="2420141" y="1693333"/>
                  </a:cubicBezTo>
                  <a:lnTo>
                    <a:pt x="12788" y="1693333"/>
                  </a:lnTo>
                  <a:cubicBezTo>
                    <a:pt x="5726" y="1693333"/>
                    <a:pt x="0" y="1687608"/>
                    <a:pt x="0" y="1680545"/>
                  </a:cubicBezTo>
                  <a:lnTo>
                    <a:pt x="0" y="12788"/>
                  </a:lnTo>
                  <a:cubicBezTo>
                    <a:pt x="0" y="9397"/>
                    <a:pt x="1347" y="6144"/>
                    <a:pt x="3746" y="3746"/>
                  </a:cubicBezTo>
                  <a:cubicBezTo>
                    <a:pt x="6144" y="1347"/>
                    <a:pt x="9397" y="0"/>
                    <a:pt x="12788" y="0"/>
                  </a:cubicBezTo>
                  <a:close/>
                </a:path>
              </a:pathLst>
            </a:custGeom>
            <a:solidFill>
              <a:srgbClr val="FFFFFF"/>
            </a:solidFill>
          </p:spPr>
          <p:txBody>
            <a:bodyPr/>
            <a:lstStyle/>
            <a:p>
              <a:endParaRPr lang="uk-UA"/>
            </a:p>
          </p:txBody>
        </p:sp>
        <p:sp>
          <p:nvSpPr>
            <p:cNvPr id="6" name="TextBox 6"/>
            <p:cNvSpPr txBox="1"/>
            <p:nvPr/>
          </p:nvSpPr>
          <p:spPr>
            <a:xfrm>
              <a:off x="0" y="38100"/>
              <a:ext cx="2432930" cy="1655233"/>
            </a:xfrm>
            <a:prstGeom prst="rect">
              <a:avLst/>
            </a:prstGeom>
          </p:spPr>
          <p:txBody>
            <a:bodyPr lIns="50800" tIns="50800" rIns="50800" bIns="50800" rtlCol="0" anchor="ctr"/>
            <a:lstStyle/>
            <a:p>
              <a:pPr algn="ctr">
                <a:lnSpc>
                  <a:spcPts val="2232"/>
                </a:lnSpc>
              </a:pPr>
              <a:endParaRPr/>
            </a:p>
          </p:txBody>
        </p:sp>
      </p:grpSp>
      <p:sp>
        <p:nvSpPr>
          <p:cNvPr id="7" name="Freeform 7"/>
          <p:cNvSpPr/>
          <p:nvPr/>
        </p:nvSpPr>
        <p:spPr>
          <a:xfrm>
            <a:off x="16644990" y="285716"/>
            <a:ext cx="888467" cy="750741"/>
          </a:xfrm>
          <a:custGeom>
            <a:avLst/>
            <a:gdLst/>
            <a:ahLst/>
            <a:cxnLst/>
            <a:rect l="l" t="t" r="r" b="b"/>
            <a:pathLst>
              <a:path w="888467" h="750741">
                <a:moveTo>
                  <a:pt x="0" y="0"/>
                </a:moveTo>
                <a:lnTo>
                  <a:pt x="888467" y="0"/>
                </a:lnTo>
                <a:lnTo>
                  <a:pt x="888467" y="750742"/>
                </a:lnTo>
                <a:lnTo>
                  <a:pt x="0" y="750742"/>
                </a:lnTo>
                <a:lnTo>
                  <a:pt x="0" y="0"/>
                </a:lnTo>
                <a:close/>
              </a:path>
            </a:pathLst>
          </a:custGeom>
          <a:blipFill>
            <a:blip cstate="print">
              <a:extLst>
                <a:ext uri="{96DAC541-7B7A-43D3-8B79-37D633B846F1}">
                  <asvg:svgBlip xmlns:asvg="http://schemas.microsoft.com/office/drawing/2016/SVG/main" r:embed="rId4"/>
                </a:ext>
              </a:extLst>
            </a:blip>
            <a:stretch>
              <a:fillRect/>
            </a:stretch>
          </a:blipFill>
        </p:spPr>
        <p:txBody>
          <a:bodyPr/>
          <a:lstStyle/>
          <a:p>
            <a:endParaRPr lang="uk-UA"/>
          </a:p>
        </p:txBody>
      </p:sp>
      <p:sp>
        <p:nvSpPr>
          <p:cNvPr id="10" name="Freeform 10"/>
          <p:cNvSpPr/>
          <p:nvPr/>
        </p:nvSpPr>
        <p:spPr>
          <a:xfrm>
            <a:off x="428564" y="0"/>
            <a:ext cx="1121673" cy="1123716"/>
          </a:xfrm>
          <a:custGeom>
            <a:avLst/>
            <a:gdLst/>
            <a:ahLst/>
            <a:cxnLst/>
            <a:rect l="l" t="t" r="r" b="b"/>
            <a:pathLst>
              <a:path w="1121673" h="1123716">
                <a:moveTo>
                  <a:pt x="0" y="0"/>
                </a:moveTo>
                <a:lnTo>
                  <a:pt x="1121672" y="0"/>
                </a:lnTo>
                <a:lnTo>
                  <a:pt x="1121672" y="1123716"/>
                </a:lnTo>
                <a:lnTo>
                  <a:pt x="0" y="1123716"/>
                </a:lnTo>
                <a:lnTo>
                  <a:pt x="0" y="0"/>
                </a:lnTo>
                <a:close/>
              </a:path>
            </a:pathLst>
          </a:custGeom>
          <a:blipFill>
            <a:blip cstate="print">
              <a:extLst>
                <a:ext uri="{96DAC541-7B7A-43D3-8B79-37D633B846F1}">
                  <asvg:svgBlip xmlns:asvg="http://schemas.microsoft.com/office/drawing/2016/SVG/main" r:embed="rId5"/>
                </a:ext>
              </a:extLst>
            </a:blip>
            <a:stretch>
              <a:fillRect/>
            </a:stretch>
          </a:blipFill>
        </p:spPr>
        <p:txBody>
          <a:bodyPr/>
          <a:lstStyle/>
          <a:p>
            <a:endParaRPr lang="uk-UA"/>
          </a:p>
        </p:txBody>
      </p:sp>
      <p:sp>
        <p:nvSpPr>
          <p:cNvPr id="14" name="TextBox 14"/>
          <p:cNvSpPr txBox="1"/>
          <p:nvPr/>
        </p:nvSpPr>
        <p:spPr>
          <a:xfrm>
            <a:off x="2214514" y="428592"/>
            <a:ext cx="12215898" cy="830997"/>
          </a:xfrm>
          <a:prstGeom prst="rect">
            <a:avLst/>
          </a:prstGeom>
        </p:spPr>
        <p:txBody>
          <a:bodyPr wrap="square" lIns="0" tIns="0" rIns="0" bIns="0" rtlCol="0" anchor="t">
            <a:spAutoFit/>
          </a:bodyPr>
          <a:lstStyle/>
          <a:p>
            <a:pPr>
              <a:lnSpc>
                <a:spcPts val="6420"/>
              </a:lnSpc>
            </a:pPr>
            <a:r>
              <a:rPr lang="en-US" sz="6000" b="1" dirty="0">
                <a:solidFill>
                  <a:srgbClr val="099B59"/>
                </a:solidFill>
                <a:latin typeface="Poppins Bold"/>
                <a:ea typeface="Poppins Bold"/>
                <a:cs typeface="Poppins Bold"/>
                <a:sym typeface="Poppins Bold"/>
              </a:rPr>
              <a:t>Critically evaluate the theory</a:t>
            </a:r>
          </a:p>
        </p:txBody>
      </p:sp>
      <p:sp>
        <p:nvSpPr>
          <p:cNvPr id="15" name="TextBox 15"/>
          <p:cNvSpPr txBox="1"/>
          <p:nvPr/>
        </p:nvSpPr>
        <p:spPr>
          <a:xfrm>
            <a:off x="500002" y="1643038"/>
            <a:ext cx="17073682" cy="1661993"/>
          </a:xfrm>
          <a:prstGeom prst="rect">
            <a:avLst/>
          </a:prstGeom>
        </p:spPr>
        <p:txBody>
          <a:bodyPr wrap="square" lIns="0" tIns="0" rIns="0" bIns="0" rtlCol="0" anchor="t">
            <a:spAutoFit/>
          </a:bodyPr>
          <a:lstStyle/>
          <a:p>
            <a:pPr algn="just">
              <a:lnSpc>
                <a:spcPct val="150000"/>
              </a:lnSpc>
            </a:pPr>
            <a:r>
              <a:rPr lang="en-GB" sz="2400" b="1" u="sng" dirty="0"/>
              <a:t>Strengths and usefulness</a:t>
            </a:r>
            <a:endParaRPr lang="en-IN" sz="2400" b="1" u="sng" dirty="0"/>
          </a:p>
          <a:p>
            <a:pPr algn="just">
              <a:lnSpc>
                <a:spcPct val="150000"/>
              </a:lnSpc>
            </a:pPr>
            <a:r>
              <a:rPr lang="en-GB" sz="2400" dirty="0"/>
              <a:t>According to </a:t>
            </a:r>
            <a:r>
              <a:rPr lang="en-GB" sz="2400" dirty="0" err="1"/>
              <a:t>Luong</a:t>
            </a:r>
            <a:r>
              <a:rPr lang="en-GB" sz="2400" dirty="0"/>
              <a:t> (2022), </a:t>
            </a:r>
            <a:r>
              <a:rPr lang="en-GB" sz="2400" b="1" dirty="0" err="1"/>
              <a:t>Vygotsky's</a:t>
            </a:r>
            <a:r>
              <a:rPr lang="en-GB" sz="2400" b="1" dirty="0"/>
              <a:t> </a:t>
            </a:r>
            <a:r>
              <a:rPr lang="en-GB" sz="2400" b="1" dirty="0" err="1"/>
              <a:t>Sociocultural</a:t>
            </a:r>
            <a:r>
              <a:rPr lang="en-GB" sz="2400" b="1" dirty="0"/>
              <a:t> theory</a:t>
            </a:r>
            <a:r>
              <a:rPr lang="en-GB" sz="2400" dirty="0"/>
              <a:t> emphasizes on the </a:t>
            </a:r>
            <a:r>
              <a:rPr lang="en-GB" sz="2400" b="1" dirty="0"/>
              <a:t>usefulness</a:t>
            </a:r>
            <a:r>
              <a:rPr lang="en-GB" sz="2400" dirty="0"/>
              <a:t> of social interaction and scaffolding in children's learning. The </a:t>
            </a:r>
            <a:r>
              <a:rPr lang="en-GB" sz="2400" b="1" dirty="0"/>
              <a:t>strengths</a:t>
            </a:r>
            <a:r>
              <a:rPr lang="en-GB" sz="2400" dirty="0"/>
              <a:t> enhance early years practice by supporting language development and collaborative learning.</a:t>
            </a:r>
            <a:endParaRPr lang="en-IN" sz="2400" dirty="0"/>
          </a:p>
        </p:txBody>
      </p:sp>
      <p:sp>
        <p:nvSpPr>
          <p:cNvPr id="16" name="TextBox 16"/>
          <p:cNvSpPr txBox="1"/>
          <p:nvPr/>
        </p:nvSpPr>
        <p:spPr>
          <a:xfrm>
            <a:off x="428564" y="3714740"/>
            <a:ext cx="17216558" cy="1661993"/>
          </a:xfrm>
          <a:prstGeom prst="rect">
            <a:avLst/>
          </a:prstGeom>
        </p:spPr>
        <p:txBody>
          <a:bodyPr wrap="square" lIns="0" tIns="0" rIns="0" bIns="0" rtlCol="0" anchor="t">
            <a:spAutoFit/>
          </a:bodyPr>
          <a:lstStyle/>
          <a:p>
            <a:pPr algn="just">
              <a:lnSpc>
                <a:spcPct val="150000"/>
              </a:lnSpc>
            </a:pPr>
            <a:r>
              <a:rPr lang="en-GB" sz="2400" b="1" u="sng" dirty="0"/>
              <a:t>Limitations</a:t>
            </a:r>
            <a:endParaRPr lang="en-IN" sz="2400" b="1" u="sng" dirty="0"/>
          </a:p>
          <a:p>
            <a:pPr algn="just">
              <a:lnSpc>
                <a:spcPct val="150000"/>
              </a:lnSpc>
            </a:pPr>
            <a:r>
              <a:rPr lang="en-GB" sz="2400" dirty="0"/>
              <a:t>On the contrary, Ahmed (2024) argued that the </a:t>
            </a:r>
            <a:r>
              <a:rPr lang="en-GB" sz="2400" b="1" dirty="0" err="1"/>
              <a:t>Vygotsky’s</a:t>
            </a:r>
            <a:r>
              <a:rPr lang="en-GB" sz="2400" b="1" dirty="0"/>
              <a:t> </a:t>
            </a:r>
            <a:r>
              <a:rPr lang="en-GB" sz="2400" b="1" dirty="0" err="1"/>
              <a:t>Sociocultural</a:t>
            </a:r>
            <a:r>
              <a:rPr lang="en-GB" sz="2400" b="1" dirty="0"/>
              <a:t> Theory </a:t>
            </a:r>
            <a:r>
              <a:rPr lang="en-GB" sz="2400" dirty="0"/>
              <a:t>lacks emphasis on biological development and individual differences. These </a:t>
            </a:r>
            <a:r>
              <a:rPr lang="en-GB" sz="2400" b="1" dirty="0"/>
              <a:t>limitations </a:t>
            </a:r>
            <a:r>
              <a:rPr lang="en-GB" sz="2400" dirty="0"/>
              <a:t>can be a barrier to better understanding children's developmental needs and ability.</a:t>
            </a:r>
            <a:endParaRPr lang="en-IN" sz="2400" dirty="0"/>
          </a:p>
        </p:txBody>
      </p:sp>
      <p:sp>
        <p:nvSpPr>
          <p:cNvPr id="18" name="TextBox 16"/>
          <p:cNvSpPr txBox="1"/>
          <p:nvPr/>
        </p:nvSpPr>
        <p:spPr>
          <a:xfrm>
            <a:off x="428564" y="5715004"/>
            <a:ext cx="17145120" cy="2215991"/>
          </a:xfrm>
          <a:prstGeom prst="rect">
            <a:avLst/>
          </a:prstGeom>
        </p:spPr>
        <p:txBody>
          <a:bodyPr wrap="square" lIns="0" tIns="0" rIns="0" bIns="0" rtlCol="0" anchor="t">
            <a:spAutoFit/>
          </a:bodyPr>
          <a:lstStyle/>
          <a:p>
            <a:pPr algn="just">
              <a:lnSpc>
                <a:spcPct val="150000"/>
              </a:lnSpc>
            </a:pPr>
            <a:r>
              <a:rPr lang="en-GB" sz="2400" b="1" u="sng" dirty="0"/>
              <a:t>Cultural and social considerations</a:t>
            </a:r>
            <a:endParaRPr lang="en-IN" sz="2400" b="1" u="sng" dirty="0"/>
          </a:p>
          <a:p>
            <a:pPr algn="just">
              <a:lnSpc>
                <a:spcPct val="150000"/>
              </a:lnSpc>
            </a:pPr>
            <a:r>
              <a:rPr lang="en-GB" sz="2400" b="1" dirty="0" err="1"/>
              <a:t>Vygotsky’s</a:t>
            </a:r>
            <a:r>
              <a:rPr lang="en-GB" sz="2400" b="1" dirty="0"/>
              <a:t> </a:t>
            </a:r>
            <a:r>
              <a:rPr lang="en-GB" sz="2400" b="1" dirty="0" err="1"/>
              <a:t>Sociocultural</a:t>
            </a:r>
            <a:r>
              <a:rPr lang="en-GB" sz="2400" b="1" dirty="0"/>
              <a:t> Theory</a:t>
            </a:r>
            <a:r>
              <a:rPr lang="en-GB" sz="2400" dirty="0"/>
              <a:t> recognises that children's learning is influenced by cultural and social considerations. </a:t>
            </a:r>
            <a:r>
              <a:rPr lang="en-GB" sz="2400" b="1" dirty="0"/>
              <a:t>Cultural considerations</a:t>
            </a:r>
            <a:r>
              <a:rPr lang="en-GB" sz="2400" dirty="0"/>
              <a:t> encompass cultural diversity and home language, and </a:t>
            </a:r>
            <a:r>
              <a:rPr lang="en-GB" sz="2400" b="1" dirty="0"/>
              <a:t>social considerations</a:t>
            </a:r>
            <a:r>
              <a:rPr lang="en-GB" sz="2400" dirty="0"/>
              <a:t> encompass family relationships and social interaction (</a:t>
            </a:r>
            <a:r>
              <a:rPr lang="en-GB" sz="2400" dirty="0" err="1"/>
              <a:t>Grageda</a:t>
            </a:r>
            <a:r>
              <a:rPr lang="en-GB" sz="2400" dirty="0"/>
              <a:t> </a:t>
            </a:r>
            <a:r>
              <a:rPr lang="en-GB" sz="2400" i="1" dirty="0"/>
              <a:t>et.al</a:t>
            </a:r>
            <a:r>
              <a:rPr lang="en-GB" sz="2400" dirty="0"/>
              <a:t> 2022).</a:t>
            </a:r>
            <a:endParaRPr lang="en-IN" sz="2400" dirty="0"/>
          </a:p>
        </p:txBody>
      </p:sp>
      <p:sp>
        <p:nvSpPr>
          <p:cNvPr id="19" name="TextBox 16"/>
          <p:cNvSpPr txBox="1"/>
          <p:nvPr/>
        </p:nvSpPr>
        <p:spPr>
          <a:xfrm>
            <a:off x="428564" y="8358210"/>
            <a:ext cx="17216558" cy="1604735"/>
          </a:xfrm>
          <a:prstGeom prst="rect">
            <a:avLst/>
          </a:prstGeom>
        </p:spPr>
        <p:txBody>
          <a:bodyPr wrap="square" lIns="0" tIns="0" rIns="0" bIns="0" rtlCol="0" anchor="t">
            <a:spAutoFit/>
          </a:bodyPr>
          <a:lstStyle/>
          <a:p>
            <a:pPr algn="just">
              <a:lnSpc>
                <a:spcPct val="150000"/>
              </a:lnSpc>
            </a:pPr>
            <a:r>
              <a:rPr lang="en-GB" sz="2400" b="1" u="sng" dirty="0"/>
              <a:t>Relevance to London's diverse communities</a:t>
            </a:r>
            <a:endParaRPr lang="en-IN" sz="2400" b="1" u="sng" dirty="0"/>
          </a:p>
          <a:p>
            <a:pPr algn="just">
              <a:lnSpc>
                <a:spcPct val="150000"/>
              </a:lnSpc>
            </a:pPr>
            <a:r>
              <a:rPr lang="en-GB" sz="2400" b="1" dirty="0" err="1"/>
              <a:t>Vygotsky's</a:t>
            </a:r>
            <a:r>
              <a:rPr lang="en-GB" sz="2400" b="1" dirty="0"/>
              <a:t> </a:t>
            </a:r>
            <a:r>
              <a:rPr lang="en-GB" sz="2400" b="1" dirty="0" err="1"/>
              <a:t>Sociocultural</a:t>
            </a:r>
            <a:r>
              <a:rPr lang="en-GB" sz="2400" b="1" dirty="0"/>
              <a:t> Theory</a:t>
            </a:r>
            <a:r>
              <a:rPr lang="en-GB" sz="2400" dirty="0"/>
              <a:t> is relevant to the communities in London. Practitioners can plan appropriately for language, culture and family differences, ensuring that all children are included, participate equally and develop positively.</a:t>
            </a:r>
            <a:endParaRPr lang="en-IN"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uk-UA"/>
          </a:p>
        </p:txBody>
      </p:sp>
      <p:sp>
        <p:nvSpPr>
          <p:cNvPr id="3" name="Freeform 3"/>
          <p:cNvSpPr/>
          <p:nvPr/>
        </p:nvSpPr>
        <p:spPr>
          <a:xfrm>
            <a:off x="13010807" y="5010771"/>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4">
              <a:alphaModFix amt="17000"/>
            </a:blip>
            <a:stretch>
              <a:fillRect/>
            </a:stretch>
          </a:blipFill>
        </p:spPr>
        <p:txBody>
          <a:bodyPr/>
          <a:lstStyle/>
          <a:p>
            <a:endParaRPr lang="uk-UA"/>
          </a:p>
        </p:txBody>
      </p:sp>
      <p:grpSp>
        <p:nvGrpSpPr>
          <p:cNvPr id="4" name="Group 4"/>
          <p:cNvGrpSpPr/>
          <p:nvPr/>
        </p:nvGrpSpPr>
        <p:grpSpPr>
          <a:xfrm>
            <a:off x="5435262" y="1028700"/>
            <a:ext cx="11824038" cy="8229600"/>
            <a:chOff x="0" y="0"/>
            <a:chExt cx="2432930" cy="1693333"/>
          </a:xfrm>
        </p:grpSpPr>
        <p:sp>
          <p:nvSpPr>
            <p:cNvPr id="5" name="Freeform 5"/>
            <p:cNvSpPr/>
            <p:nvPr/>
          </p:nvSpPr>
          <p:spPr>
            <a:xfrm>
              <a:off x="0" y="0"/>
              <a:ext cx="2432930" cy="1693333"/>
            </a:xfrm>
            <a:custGeom>
              <a:avLst/>
              <a:gdLst/>
              <a:ahLst/>
              <a:cxnLst/>
              <a:rect l="l" t="t" r="r" b="b"/>
              <a:pathLst>
                <a:path w="2432930" h="1693333">
                  <a:moveTo>
                    <a:pt x="12788" y="0"/>
                  </a:moveTo>
                  <a:lnTo>
                    <a:pt x="2420141" y="0"/>
                  </a:lnTo>
                  <a:cubicBezTo>
                    <a:pt x="2427204" y="0"/>
                    <a:pt x="2432930" y="5726"/>
                    <a:pt x="2432930" y="12788"/>
                  </a:cubicBezTo>
                  <a:lnTo>
                    <a:pt x="2432930" y="1680545"/>
                  </a:lnTo>
                  <a:cubicBezTo>
                    <a:pt x="2432930" y="1683937"/>
                    <a:pt x="2431582" y="1687189"/>
                    <a:pt x="2429184" y="1689588"/>
                  </a:cubicBezTo>
                  <a:cubicBezTo>
                    <a:pt x="2426786" y="1691986"/>
                    <a:pt x="2423533" y="1693333"/>
                    <a:pt x="2420141" y="1693333"/>
                  </a:cubicBezTo>
                  <a:lnTo>
                    <a:pt x="12788" y="1693333"/>
                  </a:lnTo>
                  <a:cubicBezTo>
                    <a:pt x="5726" y="1693333"/>
                    <a:pt x="0" y="1687608"/>
                    <a:pt x="0" y="1680545"/>
                  </a:cubicBezTo>
                  <a:lnTo>
                    <a:pt x="0" y="12788"/>
                  </a:lnTo>
                  <a:cubicBezTo>
                    <a:pt x="0" y="9397"/>
                    <a:pt x="1347" y="6144"/>
                    <a:pt x="3746" y="3746"/>
                  </a:cubicBezTo>
                  <a:cubicBezTo>
                    <a:pt x="6144" y="1347"/>
                    <a:pt x="9397" y="0"/>
                    <a:pt x="12788" y="0"/>
                  </a:cubicBezTo>
                  <a:close/>
                </a:path>
              </a:pathLst>
            </a:custGeom>
            <a:solidFill>
              <a:srgbClr val="FFFFFF"/>
            </a:solidFill>
          </p:spPr>
          <p:txBody>
            <a:bodyPr/>
            <a:lstStyle/>
            <a:p>
              <a:endParaRPr lang="uk-UA"/>
            </a:p>
          </p:txBody>
        </p:sp>
        <p:sp>
          <p:nvSpPr>
            <p:cNvPr id="6" name="TextBox 6"/>
            <p:cNvSpPr txBox="1"/>
            <p:nvPr/>
          </p:nvSpPr>
          <p:spPr>
            <a:xfrm>
              <a:off x="0" y="38100"/>
              <a:ext cx="2432930" cy="1655233"/>
            </a:xfrm>
            <a:prstGeom prst="rect">
              <a:avLst/>
            </a:prstGeom>
          </p:spPr>
          <p:txBody>
            <a:bodyPr lIns="50800" tIns="50800" rIns="50800" bIns="50800" rtlCol="0" anchor="ctr"/>
            <a:lstStyle/>
            <a:p>
              <a:pPr algn="ctr">
                <a:lnSpc>
                  <a:spcPts val="2232"/>
                </a:lnSpc>
              </a:pPr>
              <a:endParaRPr/>
            </a:p>
          </p:txBody>
        </p:sp>
      </p:grpSp>
      <p:sp>
        <p:nvSpPr>
          <p:cNvPr id="7" name="Freeform 7"/>
          <p:cNvSpPr/>
          <p:nvPr/>
        </p:nvSpPr>
        <p:spPr>
          <a:xfrm>
            <a:off x="1028700" y="653329"/>
            <a:ext cx="888467" cy="750741"/>
          </a:xfrm>
          <a:custGeom>
            <a:avLst/>
            <a:gdLst/>
            <a:ahLst/>
            <a:cxnLst/>
            <a:rect l="l" t="t" r="r" b="b"/>
            <a:pathLst>
              <a:path w="888467" h="750741">
                <a:moveTo>
                  <a:pt x="0" y="0"/>
                </a:moveTo>
                <a:lnTo>
                  <a:pt x="888467" y="0"/>
                </a:lnTo>
                <a:lnTo>
                  <a:pt x="888467" y="750742"/>
                </a:lnTo>
                <a:lnTo>
                  <a:pt x="0" y="750742"/>
                </a:lnTo>
                <a:lnTo>
                  <a:pt x="0" y="0"/>
                </a:lnTo>
                <a:close/>
              </a:path>
            </a:pathLst>
          </a:custGeom>
          <a:blipFill>
            <a:blip cstate="print">
              <a:extLst>
                <a:ext uri="{96DAC541-7B7A-43D3-8B79-37D633B846F1}">
                  <asvg:svgBlip xmlns:asvg="http://schemas.microsoft.com/office/drawing/2016/SVG/main" r:embed="rId5"/>
                </a:ext>
              </a:extLst>
            </a:blip>
            <a:stretch>
              <a:fillRect/>
            </a:stretch>
          </a:blipFill>
        </p:spPr>
        <p:txBody>
          <a:bodyPr/>
          <a:lstStyle/>
          <a:p>
            <a:endParaRPr lang="uk-UA"/>
          </a:p>
        </p:txBody>
      </p:sp>
      <p:sp>
        <p:nvSpPr>
          <p:cNvPr id="8" name="Freeform 8"/>
          <p:cNvSpPr/>
          <p:nvPr/>
        </p:nvSpPr>
        <p:spPr>
          <a:xfrm>
            <a:off x="14918033" y="7450396"/>
            <a:ext cx="3686145" cy="2990385"/>
          </a:xfrm>
          <a:custGeom>
            <a:avLst/>
            <a:gdLst/>
            <a:ahLst/>
            <a:cxnLst/>
            <a:rect l="l" t="t" r="r" b="b"/>
            <a:pathLst>
              <a:path w="3686145" h="2990385">
                <a:moveTo>
                  <a:pt x="0" y="0"/>
                </a:moveTo>
                <a:lnTo>
                  <a:pt x="3686145" y="0"/>
                </a:lnTo>
                <a:lnTo>
                  <a:pt x="3686145" y="2990385"/>
                </a:lnTo>
                <a:lnTo>
                  <a:pt x="0" y="2990385"/>
                </a:lnTo>
                <a:lnTo>
                  <a:pt x="0" y="0"/>
                </a:lnTo>
                <a:close/>
              </a:path>
            </a:pathLst>
          </a:custGeom>
          <a:blipFill>
            <a:blip r:embed="rId6"/>
            <a:stretch>
              <a:fillRect/>
            </a:stretch>
          </a:blipFill>
        </p:spPr>
        <p:txBody>
          <a:bodyPr/>
          <a:lstStyle/>
          <a:p>
            <a:endParaRPr lang="uk-UA"/>
          </a:p>
        </p:txBody>
      </p:sp>
      <p:sp>
        <p:nvSpPr>
          <p:cNvPr id="9" name="Freeform 9"/>
          <p:cNvSpPr/>
          <p:nvPr/>
        </p:nvSpPr>
        <p:spPr>
          <a:xfrm>
            <a:off x="16347536" y="3335596"/>
            <a:ext cx="1556143" cy="4114800"/>
          </a:xfrm>
          <a:custGeom>
            <a:avLst/>
            <a:gdLst/>
            <a:ahLst/>
            <a:cxnLst/>
            <a:rect l="l" t="t" r="r" b="b"/>
            <a:pathLst>
              <a:path w="1556143" h="4114800">
                <a:moveTo>
                  <a:pt x="0" y="0"/>
                </a:moveTo>
                <a:lnTo>
                  <a:pt x="1556143" y="0"/>
                </a:lnTo>
                <a:lnTo>
                  <a:pt x="1556143" y="4114800"/>
                </a:lnTo>
                <a:lnTo>
                  <a:pt x="0" y="411480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uk-UA"/>
          </a:p>
        </p:txBody>
      </p:sp>
      <p:sp>
        <p:nvSpPr>
          <p:cNvPr id="10" name="Freeform 10"/>
          <p:cNvSpPr/>
          <p:nvPr/>
        </p:nvSpPr>
        <p:spPr>
          <a:xfrm>
            <a:off x="15786700" y="1367323"/>
            <a:ext cx="1121673" cy="1123716"/>
          </a:xfrm>
          <a:custGeom>
            <a:avLst/>
            <a:gdLst/>
            <a:ahLst/>
            <a:cxnLst/>
            <a:rect l="l" t="t" r="r" b="b"/>
            <a:pathLst>
              <a:path w="1121673" h="1123716">
                <a:moveTo>
                  <a:pt x="0" y="0"/>
                </a:moveTo>
                <a:lnTo>
                  <a:pt x="1121673" y="0"/>
                </a:lnTo>
                <a:lnTo>
                  <a:pt x="1121673" y="1123716"/>
                </a:lnTo>
                <a:lnTo>
                  <a:pt x="0" y="1123716"/>
                </a:lnTo>
                <a:lnTo>
                  <a:pt x="0" y="0"/>
                </a:lnTo>
                <a:close/>
              </a:path>
            </a:pathLst>
          </a:custGeom>
          <a:blipFill>
            <a:blip cstate="print">
              <a:extLst>
                <a:ext uri="{96DAC541-7B7A-43D3-8B79-37D633B846F1}">
                  <asvg:svgBlip xmlns:asvg="http://schemas.microsoft.com/office/drawing/2016/SVG/main" r:embed="rId8"/>
                </a:ext>
              </a:extLst>
            </a:blip>
            <a:stretch>
              <a:fillRect/>
            </a:stretch>
          </a:blipFill>
        </p:spPr>
        <p:txBody>
          <a:bodyPr/>
          <a:lstStyle/>
          <a:p>
            <a:endParaRPr lang="uk-UA"/>
          </a:p>
        </p:txBody>
      </p:sp>
      <p:sp>
        <p:nvSpPr>
          <p:cNvPr id="11" name="Freeform 11"/>
          <p:cNvSpPr/>
          <p:nvPr/>
        </p:nvSpPr>
        <p:spPr>
          <a:xfrm flipH="1">
            <a:off x="-448434" y="3335596"/>
            <a:ext cx="5883696" cy="7164318"/>
          </a:xfrm>
          <a:custGeom>
            <a:avLst/>
            <a:gdLst/>
            <a:ahLst/>
            <a:cxnLst/>
            <a:rect l="l" t="t" r="r" b="b"/>
            <a:pathLst>
              <a:path w="5883696" h="7164318">
                <a:moveTo>
                  <a:pt x="5883696" y="0"/>
                </a:moveTo>
                <a:lnTo>
                  <a:pt x="0" y="0"/>
                </a:lnTo>
                <a:lnTo>
                  <a:pt x="0" y="7164318"/>
                </a:lnTo>
                <a:lnTo>
                  <a:pt x="5883696" y="7164318"/>
                </a:lnTo>
                <a:lnTo>
                  <a:pt x="5883696" y="0"/>
                </a:lnTo>
                <a:close/>
              </a:path>
            </a:pathLst>
          </a:custGeom>
          <a:blipFill>
            <a:blip r:embed="rId9"/>
            <a:stretch>
              <a:fillRect/>
            </a:stretch>
          </a:blipFill>
        </p:spPr>
        <p:txBody>
          <a:bodyPr/>
          <a:lstStyle/>
          <a:p>
            <a:endParaRPr lang="uk-UA"/>
          </a:p>
        </p:txBody>
      </p:sp>
      <p:sp>
        <p:nvSpPr>
          <p:cNvPr id="12" name="TextBox 12"/>
          <p:cNvSpPr txBox="1"/>
          <p:nvPr/>
        </p:nvSpPr>
        <p:spPr>
          <a:xfrm>
            <a:off x="6123141" y="1608462"/>
            <a:ext cx="9103012" cy="815340"/>
          </a:xfrm>
          <a:prstGeom prst="rect">
            <a:avLst/>
          </a:prstGeom>
        </p:spPr>
        <p:txBody>
          <a:bodyPr lIns="0" tIns="0" rIns="0" bIns="0" rtlCol="0" anchor="t">
            <a:spAutoFit/>
          </a:bodyPr>
          <a:lstStyle/>
          <a:p>
            <a:pPr algn="l">
              <a:lnSpc>
                <a:spcPts val="5580"/>
              </a:lnSpc>
            </a:pPr>
            <a:r>
              <a:rPr lang="en-US" sz="6000" b="1">
                <a:solidFill>
                  <a:srgbClr val="099B59"/>
                </a:solidFill>
                <a:latin typeface="Poppins Bold"/>
                <a:ea typeface="Poppins Bold"/>
                <a:cs typeface="Poppins Bold"/>
                <a:sym typeface="Poppins Bold"/>
              </a:rPr>
              <a:t> Conclusion</a:t>
            </a:r>
          </a:p>
        </p:txBody>
      </p:sp>
      <p:sp>
        <p:nvSpPr>
          <p:cNvPr id="13" name="TextBox 13"/>
          <p:cNvSpPr txBox="1"/>
          <p:nvPr/>
        </p:nvSpPr>
        <p:spPr>
          <a:xfrm>
            <a:off x="6123141" y="3580071"/>
            <a:ext cx="8658892" cy="1054519"/>
          </a:xfrm>
          <a:prstGeom prst="rect">
            <a:avLst/>
          </a:prstGeom>
        </p:spPr>
        <p:txBody>
          <a:bodyPr lIns="0" tIns="0" rIns="0" bIns="0" rtlCol="0" anchor="t">
            <a:spAutoFit/>
          </a:bodyPr>
          <a:lstStyle/>
          <a:p>
            <a:pPr algn="just">
              <a:lnSpc>
                <a:spcPct val="150000"/>
              </a:lnSpc>
            </a:pPr>
            <a:r>
              <a:rPr lang="en-GB" sz="2400" dirty="0"/>
              <a:t>The </a:t>
            </a:r>
            <a:r>
              <a:rPr lang="en-GB" sz="2400" dirty="0" err="1"/>
              <a:t>Sociocultural</a:t>
            </a:r>
            <a:r>
              <a:rPr lang="en-GB" sz="2400" dirty="0"/>
              <a:t> Theory of </a:t>
            </a:r>
            <a:r>
              <a:rPr lang="en-GB" sz="2400" dirty="0" err="1"/>
              <a:t>Vygotsky</a:t>
            </a:r>
            <a:r>
              <a:rPr lang="en-GB" sz="2400" dirty="0"/>
              <a:t> offers a helpful perspective on the factors influencing Isaac's development and wellbeing.</a:t>
            </a:r>
            <a:endParaRPr lang="en-US" sz="2400" dirty="0">
              <a:solidFill>
                <a:srgbClr val="000000"/>
              </a:solidFill>
              <a:latin typeface="Poppins"/>
              <a:ea typeface="Poppins"/>
              <a:cs typeface="Poppins"/>
              <a:sym typeface="Poppin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uk-UA"/>
          </a:p>
        </p:txBody>
      </p:sp>
      <p:sp>
        <p:nvSpPr>
          <p:cNvPr id="3" name="Freeform 3"/>
          <p:cNvSpPr/>
          <p:nvPr/>
        </p:nvSpPr>
        <p:spPr>
          <a:xfrm>
            <a:off x="13010807" y="5010771"/>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4">
              <a:alphaModFix amt="17000"/>
            </a:blip>
            <a:stretch>
              <a:fillRect/>
            </a:stretch>
          </a:blipFill>
        </p:spPr>
        <p:txBody>
          <a:bodyPr/>
          <a:lstStyle/>
          <a:p>
            <a:endParaRPr lang="uk-UA"/>
          </a:p>
        </p:txBody>
      </p:sp>
      <p:grpSp>
        <p:nvGrpSpPr>
          <p:cNvPr id="4" name="Group 4"/>
          <p:cNvGrpSpPr/>
          <p:nvPr/>
        </p:nvGrpSpPr>
        <p:grpSpPr>
          <a:xfrm>
            <a:off x="5435262" y="1028700"/>
            <a:ext cx="11824038" cy="8901146"/>
            <a:chOff x="0" y="0"/>
            <a:chExt cx="2432930" cy="1693333"/>
          </a:xfrm>
        </p:grpSpPr>
        <p:sp>
          <p:nvSpPr>
            <p:cNvPr id="5" name="Freeform 5"/>
            <p:cNvSpPr/>
            <p:nvPr/>
          </p:nvSpPr>
          <p:spPr>
            <a:xfrm>
              <a:off x="0" y="0"/>
              <a:ext cx="2432930" cy="1693333"/>
            </a:xfrm>
            <a:custGeom>
              <a:avLst/>
              <a:gdLst/>
              <a:ahLst/>
              <a:cxnLst/>
              <a:rect l="l" t="t" r="r" b="b"/>
              <a:pathLst>
                <a:path w="2432930" h="1693333">
                  <a:moveTo>
                    <a:pt x="12788" y="0"/>
                  </a:moveTo>
                  <a:lnTo>
                    <a:pt x="2420141" y="0"/>
                  </a:lnTo>
                  <a:cubicBezTo>
                    <a:pt x="2427204" y="0"/>
                    <a:pt x="2432930" y="5726"/>
                    <a:pt x="2432930" y="12788"/>
                  </a:cubicBezTo>
                  <a:lnTo>
                    <a:pt x="2432930" y="1680545"/>
                  </a:lnTo>
                  <a:cubicBezTo>
                    <a:pt x="2432930" y="1683937"/>
                    <a:pt x="2431582" y="1687189"/>
                    <a:pt x="2429184" y="1689588"/>
                  </a:cubicBezTo>
                  <a:cubicBezTo>
                    <a:pt x="2426786" y="1691986"/>
                    <a:pt x="2423533" y="1693333"/>
                    <a:pt x="2420141" y="1693333"/>
                  </a:cubicBezTo>
                  <a:lnTo>
                    <a:pt x="12788" y="1693333"/>
                  </a:lnTo>
                  <a:cubicBezTo>
                    <a:pt x="5726" y="1693333"/>
                    <a:pt x="0" y="1687608"/>
                    <a:pt x="0" y="1680545"/>
                  </a:cubicBezTo>
                  <a:lnTo>
                    <a:pt x="0" y="12788"/>
                  </a:lnTo>
                  <a:cubicBezTo>
                    <a:pt x="0" y="9397"/>
                    <a:pt x="1347" y="6144"/>
                    <a:pt x="3746" y="3746"/>
                  </a:cubicBezTo>
                  <a:cubicBezTo>
                    <a:pt x="6144" y="1347"/>
                    <a:pt x="9397" y="0"/>
                    <a:pt x="12788" y="0"/>
                  </a:cubicBezTo>
                  <a:close/>
                </a:path>
              </a:pathLst>
            </a:custGeom>
            <a:solidFill>
              <a:srgbClr val="FFFFFF"/>
            </a:solidFill>
          </p:spPr>
          <p:txBody>
            <a:bodyPr/>
            <a:lstStyle/>
            <a:p>
              <a:endParaRPr lang="uk-UA"/>
            </a:p>
          </p:txBody>
        </p:sp>
        <p:sp>
          <p:nvSpPr>
            <p:cNvPr id="6" name="TextBox 6"/>
            <p:cNvSpPr txBox="1"/>
            <p:nvPr/>
          </p:nvSpPr>
          <p:spPr>
            <a:xfrm>
              <a:off x="0" y="38100"/>
              <a:ext cx="2432930" cy="1655233"/>
            </a:xfrm>
            <a:prstGeom prst="rect">
              <a:avLst/>
            </a:prstGeom>
          </p:spPr>
          <p:txBody>
            <a:bodyPr lIns="50800" tIns="50800" rIns="50800" bIns="50800" rtlCol="0" anchor="ctr"/>
            <a:lstStyle/>
            <a:p>
              <a:pPr algn="ctr">
                <a:lnSpc>
                  <a:spcPts val="2232"/>
                </a:lnSpc>
              </a:pPr>
              <a:endParaRPr/>
            </a:p>
          </p:txBody>
        </p:sp>
      </p:grpSp>
      <p:sp>
        <p:nvSpPr>
          <p:cNvPr id="7" name="Freeform 7"/>
          <p:cNvSpPr/>
          <p:nvPr/>
        </p:nvSpPr>
        <p:spPr>
          <a:xfrm>
            <a:off x="1028700" y="653329"/>
            <a:ext cx="888467" cy="750741"/>
          </a:xfrm>
          <a:custGeom>
            <a:avLst/>
            <a:gdLst/>
            <a:ahLst/>
            <a:cxnLst/>
            <a:rect l="l" t="t" r="r" b="b"/>
            <a:pathLst>
              <a:path w="888467" h="750741">
                <a:moveTo>
                  <a:pt x="0" y="0"/>
                </a:moveTo>
                <a:lnTo>
                  <a:pt x="888467" y="0"/>
                </a:lnTo>
                <a:lnTo>
                  <a:pt x="888467" y="750742"/>
                </a:lnTo>
                <a:lnTo>
                  <a:pt x="0" y="750742"/>
                </a:lnTo>
                <a:lnTo>
                  <a:pt x="0" y="0"/>
                </a:lnTo>
                <a:close/>
              </a:path>
            </a:pathLst>
          </a:custGeom>
          <a:blipFill>
            <a:blip cstate="print">
              <a:extLst>
                <a:ext uri="{96DAC541-7B7A-43D3-8B79-37D633B846F1}">
                  <asvg:svgBlip xmlns:asvg="http://schemas.microsoft.com/office/drawing/2016/SVG/main" r:embed="rId5"/>
                </a:ext>
              </a:extLst>
            </a:blip>
            <a:stretch>
              <a:fillRect/>
            </a:stretch>
          </a:blipFill>
        </p:spPr>
        <p:txBody>
          <a:bodyPr/>
          <a:lstStyle/>
          <a:p>
            <a:endParaRPr lang="uk-UA"/>
          </a:p>
        </p:txBody>
      </p:sp>
      <p:sp>
        <p:nvSpPr>
          <p:cNvPr id="8" name="Freeform 8"/>
          <p:cNvSpPr/>
          <p:nvPr/>
        </p:nvSpPr>
        <p:spPr>
          <a:xfrm>
            <a:off x="14530481" y="7225213"/>
            <a:ext cx="3686145" cy="2990385"/>
          </a:xfrm>
          <a:custGeom>
            <a:avLst/>
            <a:gdLst/>
            <a:ahLst/>
            <a:cxnLst/>
            <a:rect l="l" t="t" r="r" b="b"/>
            <a:pathLst>
              <a:path w="3686145" h="2990385">
                <a:moveTo>
                  <a:pt x="0" y="0"/>
                </a:moveTo>
                <a:lnTo>
                  <a:pt x="3686145" y="0"/>
                </a:lnTo>
                <a:lnTo>
                  <a:pt x="3686145" y="2990385"/>
                </a:lnTo>
                <a:lnTo>
                  <a:pt x="0" y="2990385"/>
                </a:lnTo>
                <a:lnTo>
                  <a:pt x="0" y="0"/>
                </a:lnTo>
                <a:close/>
              </a:path>
            </a:pathLst>
          </a:custGeom>
          <a:blipFill>
            <a:blip r:embed="rId6"/>
            <a:stretch>
              <a:fillRect/>
            </a:stretch>
          </a:blipFill>
        </p:spPr>
        <p:txBody>
          <a:bodyPr/>
          <a:lstStyle/>
          <a:p>
            <a:endParaRPr lang="uk-UA"/>
          </a:p>
        </p:txBody>
      </p:sp>
      <p:sp>
        <p:nvSpPr>
          <p:cNvPr id="9" name="Freeform 9"/>
          <p:cNvSpPr/>
          <p:nvPr/>
        </p:nvSpPr>
        <p:spPr>
          <a:xfrm>
            <a:off x="16347536" y="2428856"/>
            <a:ext cx="1556143" cy="4114800"/>
          </a:xfrm>
          <a:custGeom>
            <a:avLst/>
            <a:gdLst/>
            <a:ahLst/>
            <a:cxnLst/>
            <a:rect l="l" t="t" r="r" b="b"/>
            <a:pathLst>
              <a:path w="1556143" h="4114800">
                <a:moveTo>
                  <a:pt x="0" y="0"/>
                </a:moveTo>
                <a:lnTo>
                  <a:pt x="1556143" y="0"/>
                </a:lnTo>
                <a:lnTo>
                  <a:pt x="1556143" y="4114800"/>
                </a:lnTo>
                <a:lnTo>
                  <a:pt x="0" y="411480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uk-UA"/>
          </a:p>
        </p:txBody>
      </p:sp>
      <p:sp>
        <p:nvSpPr>
          <p:cNvPr id="10" name="Freeform 10"/>
          <p:cNvSpPr/>
          <p:nvPr/>
        </p:nvSpPr>
        <p:spPr>
          <a:xfrm>
            <a:off x="15786700" y="1142972"/>
            <a:ext cx="1121673" cy="1123716"/>
          </a:xfrm>
          <a:custGeom>
            <a:avLst/>
            <a:gdLst/>
            <a:ahLst/>
            <a:cxnLst/>
            <a:rect l="l" t="t" r="r" b="b"/>
            <a:pathLst>
              <a:path w="1121673" h="1123716">
                <a:moveTo>
                  <a:pt x="0" y="0"/>
                </a:moveTo>
                <a:lnTo>
                  <a:pt x="1121673" y="0"/>
                </a:lnTo>
                <a:lnTo>
                  <a:pt x="1121673" y="1123716"/>
                </a:lnTo>
                <a:lnTo>
                  <a:pt x="0" y="1123716"/>
                </a:lnTo>
                <a:lnTo>
                  <a:pt x="0" y="0"/>
                </a:lnTo>
                <a:close/>
              </a:path>
            </a:pathLst>
          </a:custGeom>
          <a:blipFill>
            <a:blip cstate="print">
              <a:extLst>
                <a:ext uri="{96DAC541-7B7A-43D3-8B79-37D633B846F1}">
                  <asvg:svgBlip xmlns:asvg="http://schemas.microsoft.com/office/drawing/2016/SVG/main" r:embed="rId8"/>
                </a:ext>
              </a:extLst>
            </a:blip>
            <a:stretch>
              <a:fillRect/>
            </a:stretch>
          </a:blipFill>
        </p:spPr>
        <p:txBody>
          <a:bodyPr/>
          <a:lstStyle/>
          <a:p>
            <a:endParaRPr lang="uk-UA"/>
          </a:p>
        </p:txBody>
      </p:sp>
      <p:sp>
        <p:nvSpPr>
          <p:cNvPr id="12" name="TextBox 12"/>
          <p:cNvSpPr txBox="1"/>
          <p:nvPr/>
        </p:nvSpPr>
        <p:spPr>
          <a:xfrm>
            <a:off x="6123141" y="1608462"/>
            <a:ext cx="9103012" cy="754053"/>
          </a:xfrm>
          <a:prstGeom prst="rect">
            <a:avLst/>
          </a:prstGeom>
        </p:spPr>
        <p:txBody>
          <a:bodyPr lIns="0" tIns="0" rIns="0" bIns="0" rtlCol="0" anchor="t">
            <a:spAutoFit/>
          </a:bodyPr>
          <a:lstStyle/>
          <a:p>
            <a:pPr>
              <a:lnSpc>
                <a:spcPts val="5580"/>
              </a:lnSpc>
            </a:pPr>
            <a:r>
              <a:rPr lang="en-US" sz="6000" b="1" dirty="0">
                <a:solidFill>
                  <a:srgbClr val="099B59"/>
                </a:solidFill>
                <a:latin typeface="Poppins Bold"/>
                <a:ea typeface="Poppins Bold"/>
                <a:cs typeface="Poppins Bold"/>
                <a:sym typeface="Poppins Bold"/>
              </a:rPr>
              <a:t>References</a:t>
            </a:r>
          </a:p>
        </p:txBody>
      </p:sp>
      <p:sp>
        <p:nvSpPr>
          <p:cNvPr id="13" name="TextBox 13"/>
          <p:cNvSpPr txBox="1"/>
          <p:nvPr/>
        </p:nvSpPr>
        <p:spPr>
          <a:xfrm>
            <a:off x="6000728" y="2500294"/>
            <a:ext cx="8658892" cy="7078861"/>
          </a:xfrm>
          <a:prstGeom prst="rect">
            <a:avLst/>
          </a:prstGeom>
        </p:spPr>
        <p:txBody>
          <a:bodyPr lIns="0" tIns="0" rIns="0" bIns="0" rtlCol="0" anchor="t">
            <a:spAutoFit/>
          </a:bodyPr>
          <a:lstStyle/>
          <a:p>
            <a:pPr algn="just"/>
            <a:r>
              <a:rPr lang="en-GB" sz="2000" dirty="0"/>
              <a:t>Ahmed, A.A., (2024). Lev </a:t>
            </a:r>
            <a:r>
              <a:rPr lang="en-GB" sz="2000" dirty="0" err="1"/>
              <a:t>Vygotsky’s</a:t>
            </a:r>
            <a:r>
              <a:rPr lang="en-GB" sz="2000" dirty="0"/>
              <a:t> Revolutionary Socio Cultural Theory of Psychological Development. </a:t>
            </a:r>
            <a:r>
              <a:rPr lang="en-GB" sz="2000" i="1" dirty="0" err="1"/>
              <a:t>Minna</a:t>
            </a:r>
            <a:r>
              <a:rPr lang="en-GB" sz="2000" i="1" dirty="0"/>
              <a:t> Journal of Educational Studies</a:t>
            </a:r>
            <a:r>
              <a:rPr lang="en-GB" sz="2000" dirty="0"/>
              <a:t>, </a:t>
            </a:r>
            <a:r>
              <a:rPr lang="en-GB" sz="2000" i="1" dirty="0"/>
              <a:t>9</a:t>
            </a:r>
            <a:r>
              <a:rPr lang="en-GB" sz="2000" dirty="0"/>
              <a:t>(1), pp.50-56.</a:t>
            </a:r>
            <a:endParaRPr lang="en-IN" sz="2000" dirty="0"/>
          </a:p>
          <a:p>
            <a:pPr algn="just"/>
            <a:r>
              <a:rPr lang="en-GB" sz="2000" dirty="0" err="1"/>
              <a:t>Grageda</a:t>
            </a:r>
            <a:r>
              <a:rPr lang="en-GB" sz="2000" dirty="0"/>
              <a:t>, C., </a:t>
            </a:r>
            <a:r>
              <a:rPr lang="en-GB" sz="2000" dirty="0" err="1"/>
              <a:t>Tinapay</a:t>
            </a:r>
            <a:r>
              <a:rPr lang="en-GB" sz="2000" dirty="0"/>
              <a:t>, A.O., Tirol, S.L. and </a:t>
            </a:r>
            <a:r>
              <a:rPr lang="en-GB" sz="2000" dirty="0" err="1"/>
              <a:t>Abadiano</a:t>
            </a:r>
            <a:r>
              <a:rPr lang="en-GB" sz="2000" dirty="0"/>
              <a:t>, M.N., (2022). Socio-Cultural theory in the cognitive development perspective. </a:t>
            </a:r>
            <a:r>
              <a:rPr lang="en-GB" sz="2000" i="1" dirty="0" err="1"/>
              <a:t>NeuroQuantology</a:t>
            </a:r>
            <a:r>
              <a:rPr lang="en-GB" sz="2000" dirty="0"/>
              <a:t>, </a:t>
            </a:r>
            <a:r>
              <a:rPr lang="en-GB" sz="2000" i="1" dirty="0"/>
              <a:t>20</a:t>
            </a:r>
            <a:r>
              <a:rPr lang="en-GB" sz="2000" dirty="0"/>
              <a:t>(16), p.1482.</a:t>
            </a:r>
            <a:endParaRPr lang="en-IN" sz="2000" dirty="0"/>
          </a:p>
          <a:p>
            <a:pPr algn="just"/>
            <a:r>
              <a:rPr lang="en-GB" sz="2000" dirty="0" err="1"/>
              <a:t>Hiltrimartin</a:t>
            </a:r>
            <a:r>
              <a:rPr lang="en-GB" sz="2000" dirty="0"/>
              <a:t>, C., </a:t>
            </a:r>
            <a:r>
              <a:rPr lang="en-GB" sz="2000" dirty="0" err="1"/>
              <a:t>Afifah</a:t>
            </a:r>
            <a:r>
              <a:rPr lang="en-GB" sz="2000" dirty="0"/>
              <a:t>, A., </a:t>
            </a:r>
            <a:r>
              <a:rPr lang="en-GB" sz="2000" dirty="0" err="1"/>
              <a:t>Pratiwi</a:t>
            </a:r>
            <a:r>
              <a:rPr lang="en-GB" sz="2000" dirty="0"/>
              <a:t>, W.D., </a:t>
            </a:r>
            <a:r>
              <a:rPr lang="en-GB" sz="2000" dirty="0" err="1"/>
              <a:t>Handrianto</a:t>
            </a:r>
            <a:r>
              <a:rPr lang="en-GB" sz="2000" dirty="0"/>
              <a:t>, C. and </a:t>
            </a:r>
            <a:r>
              <a:rPr lang="en-GB" sz="2000" dirty="0" err="1"/>
              <a:t>Rahman</a:t>
            </a:r>
            <a:r>
              <a:rPr lang="en-GB" sz="2000" dirty="0"/>
              <a:t>, M.A., (2024). Analyzing students’ thinking in mathematical problem solving using </a:t>
            </a:r>
            <a:r>
              <a:rPr lang="en-GB" sz="2000" dirty="0" err="1"/>
              <a:t>Vygotskian</a:t>
            </a:r>
            <a:r>
              <a:rPr lang="en-GB" sz="2000" dirty="0"/>
              <a:t> </a:t>
            </a:r>
            <a:r>
              <a:rPr lang="en-GB" sz="2000" dirty="0" err="1"/>
              <a:t>sociocultural</a:t>
            </a:r>
            <a:r>
              <a:rPr lang="en-GB" sz="2000" dirty="0"/>
              <a:t> theory. </a:t>
            </a:r>
            <a:r>
              <a:rPr lang="en-GB" sz="2000" i="1" dirty="0" err="1"/>
              <a:t>Revista</a:t>
            </a:r>
            <a:r>
              <a:rPr lang="en-GB" sz="2000" i="1" dirty="0"/>
              <a:t> de </a:t>
            </a:r>
            <a:r>
              <a:rPr lang="en-GB" sz="2000" i="1" dirty="0" err="1"/>
              <a:t>Gestão</a:t>
            </a:r>
            <a:r>
              <a:rPr lang="en-GB" sz="2000" i="1" dirty="0"/>
              <a:t> Social e </a:t>
            </a:r>
            <a:r>
              <a:rPr lang="en-GB" sz="2000" i="1" dirty="0" err="1"/>
              <a:t>Ambiental</a:t>
            </a:r>
            <a:r>
              <a:rPr lang="en-GB" sz="2000" dirty="0"/>
              <a:t>, </a:t>
            </a:r>
            <a:r>
              <a:rPr lang="en-GB" sz="2000" i="1" dirty="0"/>
              <a:t>18</a:t>
            </a:r>
            <a:r>
              <a:rPr lang="en-GB" sz="2000" dirty="0"/>
              <a:t>(1), pp.e04802-e04802.</a:t>
            </a:r>
            <a:endParaRPr lang="en-IN" sz="2000" dirty="0"/>
          </a:p>
          <a:p>
            <a:pPr algn="just"/>
            <a:r>
              <a:rPr lang="en-GB" sz="2000" dirty="0" err="1"/>
              <a:t>Kozulin</a:t>
            </a:r>
            <a:r>
              <a:rPr lang="en-GB" sz="2000" dirty="0"/>
              <a:t>, A., (2023). </a:t>
            </a:r>
            <a:r>
              <a:rPr lang="en-GB" sz="2000" i="1" dirty="0"/>
              <a:t>The cultural mind: The </a:t>
            </a:r>
            <a:r>
              <a:rPr lang="en-GB" sz="2000" i="1" dirty="0" err="1"/>
              <a:t>sociocultural</a:t>
            </a:r>
            <a:r>
              <a:rPr lang="en-GB" sz="2000" i="1" dirty="0"/>
              <a:t> theory of learning</a:t>
            </a:r>
            <a:r>
              <a:rPr lang="en-GB" sz="2000" dirty="0"/>
              <a:t>. Cambridge University Press.</a:t>
            </a:r>
            <a:endParaRPr lang="en-IN" sz="2000" dirty="0"/>
          </a:p>
          <a:p>
            <a:pPr algn="just"/>
            <a:r>
              <a:rPr lang="en-GB" sz="2000" dirty="0" err="1"/>
              <a:t>Luong</a:t>
            </a:r>
            <a:r>
              <a:rPr lang="en-GB" sz="2000" dirty="0"/>
              <a:t>, P.A., (2022). Applying the concepts of “community” and “social interaction” from </a:t>
            </a:r>
            <a:r>
              <a:rPr lang="en-GB" sz="2000" dirty="0" err="1"/>
              <a:t>Vygotsky’s</a:t>
            </a:r>
            <a:r>
              <a:rPr lang="en-GB" sz="2000" dirty="0"/>
              <a:t> </a:t>
            </a:r>
            <a:r>
              <a:rPr lang="en-GB" sz="2000" dirty="0" err="1"/>
              <a:t>sociocultural</a:t>
            </a:r>
            <a:r>
              <a:rPr lang="en-GB" sz="2000" dirty="0"/>
              <a:t> theory of cognitive development in math teaching to develop learner’s math communication competencies. </a:t>
            </a:r>
            <a:r>
              <a:rPr lang="en-GB" sz="2000" i="1" dirty="0"/>
              <a:t>Journal of Contemporary Educational Policies and Practices</a:t>
            </a:r>
            <a:r>
              <a:rPr lang="en-GB" sz="2000" dirty="0"/>
              <a:t>, pp.209-215.</a:t>
            </a:r>
            <a:endParaRPr lang="en-IN" sz="2000" dirty="0"/>
          </a:p>
          <a:p>
            <a:pPr algn="just"/>
            <a:r>
              <a:rPr lang="en-GB" sz="2000" dirty="0" err="1"/>
              <a:t>Rosborough</a:t>
            </a:r>
            <a:r>
              <a:rPr lang="en-GB" sz="2000" dirty="0"/>
              <a:t>, A. and </a:t>
            </a:r>
            <a:r>
              <a:rPr lang="en-GB" sz="2000" dirty="0" err="1"/>
              <a:t>Wimmer</a:t>
            </a:r>
            <a:r>
              <a:rPr lang="en-GB" sz="2000" dirty="0"/>
              <a:t>, J., (2023). </a:t>
            </a:r>
            <a:r>
              <a:rPr lang="en-GB" sz="2000" dirty="0" err="1"/>
              <a:t>Vygotskian</a:t>
            </a:r>
            <a:r>
              <a:rPr lang="en-GB" sz="2000" dirty="0"/>
              <a:t> </a:t>
            </a:r>
            <a:r>
              <a:rPr lang="en-GB" sz="2000" dirty="0" err="1"/>
              <a:t>sociocultural</a:t>
            </a:r>
            <a:r>
              <a:rPr lang="en-GB" sz="2000" dirty="0"/>
              <a:t> theory for second language learners: Addressing in/commensurabilities with popular </a:t>
            </a:r>
            <a:r>
              <a:rPr lang="en-GB" sz="2000" dirty="0" err="1"/>
              <a:t>schoolbased</a:t>
            </a:r>
            <a:r>
              <a:rPr lang="en-GB" sz="2000" dirty="0"/>
              <a:t> curricula. </a:t>
            </a:r>
            <a:r>
              <a:rPr lang="en-GB" sz="2000" i="1" dirty="0"/>
              <a:t>Journal of Applied Linguistics and Applied Literature: Dynamics and Advances</a:t>
            </a:r>
            <a:r>
              <a:rPr lang="en-GB" sz="2000" dirty="0"/>
              <a:t>, </a:t>
            </a:r>
            <a:r>
              <a:rPr lang="en-GB" sz="2000" i="1" dirty="0"/>
              <a:t>11</a:t>
            </a:r>
            <a:r>
              <a:rPr lang="en-GB" sz="2000" dirty="0"/>
              <a:t>(2), pp.183-204.</a:t>
            </a:r>
            <a:endParaRPr lang="en-IN" sz="2000" dirty="0"/>
          </a:p>
          <a:p>
            <a:pPr algn="just"/>
            <a:r>
              <a:rPr lang="en-GB" sz="2000" dirty="0"/>
              <a:t>Sarmiento-Campos, N.V., </a:t>
            </a:r>
            <a:r>
              <a:rPr lang="en-GB" sz="2000" dirty="0" err="1"/>
              <a:t>Lázaro</a:t>
            </a:r>
            <a:r>
              <a:rPr lang="en-GB" sz="2000" dirty="0"/>
              <a:t>-Guillermo, J.C., </a:t>
            </a:r>
            <a:r>
              <a:rPr lang="en-GB" sz="2000" dirty="0" err="1"/>
              <a:t>Silvera-Alarcón</a:t>
            </a:r>
            <a:r>
              <a:rPr lang="en-GB" sz="2000" dirty="0"/>
              <a:t>, E.N., Cuellar-</a:t>
            </a:r>
            <a:r>
              <a:rPr lang="en-GB" sz="2000" dirty="0" err="1"/>
              <a:t>Quispe</a:t>
            </a:r>
            <a:r>
              <a:rPr lang="en-GB" sz="2000" dirty="0"/>
              <a:t>, S., </a:t>
            </a:r>
            <a:r>
              <a:rPr lang="en-GB" sz="2000" dirty="0" err="1"/>
              <a:t>Huamán-Romaní</a:t>
            </a:r>
            <a:r>
              <a:rPr lang="en-GB" sz="2000" dirty="0"/>
              <a:t>, Y.L., </a:t>
            </a:r>
            <a:r>
              <a:rPr lang="en-GB" sz="2000" dirty="0" err="1"/>
              <a:t>Apaza</a:t>
            </a:r>
            <a:r>
              <a:rPr lang="en-GB" sz="2000" dirty="0"/>
              <a:t>, O.A. and </a:t>
            </a:r>
            <a:r>
              <a:rPr lang="en-GB" sz="2000" dirty="0" err="1"/>
              <a:t>Sorkheh</a:t>
            </a:r>
            <a:r>
              <a:rPr lang="en-GB" sz="2000" dirty="0"/>
              <a:t>, A., (2022). A look at </a:t>
            </a:r>
            <a:r>
              <a:rPr lang="en-GB" sz="2000" dirty="0" err="1"/>
              <a:t>Vygotsky’s</a:t>
            </a:r>
            <a:r>
              <a:rPr lang="en-GB" sz="2000" dirty="0"/>
              <a:t> </a:t>
            </a:r>
            <a:r>
              <a:rPr lang="en-GB" sz="2000" dirty="0" err="1"/>
              <a:t>sociocultural</a:t>
            </a:r>
            <a:r>
              <a:rPr lang="en-GB" sz="2000" dirty="0"/>
              <a:t> theory (SCT): The effectiveness of scaffolding method on EFL learners’ speaking achievement. </a:t>
            </a:r>
            <a:r>
              <a:rPr lang="en-GB" sz="2000" i="1" dirty="0"/>
              <a:t>Education Research International</a:t>
            </a:r>
            <a:r>
              <a:rPr lang="en-GB" sz="2000" dirty="0"/>
              <a:t>, </a:t>
            </a:r>
            <a:r>
              <a:rPr lang="en-GB" sz="2000" i="1" dirty="0"/>
              <a:t>2022</a:t>
            </a:r>
            <a:r>
              <a:rPr lang="en-GB" sz="2000" dirty="0"/>
              <a:t>(1), p.3514892.</a:t>
            </a:r>
            <a:endParaRPr lang="en-IN" sz="2000" dirty="0"/>
          </a:p>
        </p:txBody>
      </p:sp>
      <p:pic>
        <p:nvPicPr>
          <p:cNvPr id="28674" name="Picture 2"/>
          <p:cNvPicPr>
            <a:picLocks noChangeAspect="1" noChangeArrowheads="1"/>
          </p:cNvPicPr>
          <p:nvPr/>
        </p:nvPicPr>
        <p:blipFill>
          <a:blip r:embed="rId9"/>
          <a:srcRect/>
          <a:stretch>
            <a:fillRect/>
          </a:stretch>
        </p:blipFill>
        <p:spPr bwMode="auto">
          <a:xfrm>
            <a:off x="857192" y="5099670"/>
            <a:ext cx="4214842" cy="4158644"/>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TotalTime>
  <Words>1675</Words>
  <Application>Microsoft Office PowerPoint</Application>
  <PresentationFormat>Custom</PresentationFormat>
  <Paragraphs>113</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Poppins Bold</vt:lpstr>
      <vt:lpstr>Arial</vt:lpstr>
      <vt:lpstr>Calibri</vt:lpstr>
      <vt:lpstr>Poppins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LESIA OSTAPIUK</cp:lastModifiedBy>
  <cp:revision>5</cp:revision>
  <dcterms:created xsi:type="dcterms:W3CDTF">2006-08-16T00:00:00Z</dcterms:created>
  <dcterms:modified xsi:type="dcterms:W3CDTF">2026-07-13T10:21:31Z</dcterms:modified>
  <dc:identifier>DAHOmR6NDlM</dc:identifier>
</cp:coreProperties>
</file>