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0" r:id="rId1"/>
  </p:sldMasterIdLst>
  <p:sldIdLst>
    <p:sldId id="256" r:id="rId2"/>
    <p:sldId id="257" r:id="rId3"/>
    <p:sldId id="272" r:id="rId4"/>
    <p:sldId id="258" r:id="rId5"/>
    <p:sldId id="266" r:id="rId6"/>
    <p:sldId id="259" r:id="rId7"/>
    <p:sldId id="273" r:id="rId8"/>
    <p:sldId id="260" r:id="rId9"/>
    <p:sldId id="267" r:id="rId10"/>
    <p:sldId id="274" r:id="rId11"/>
    <p:sldId id="261" r:id="rId12"/>
    <p:sldId id="268" r:id="rId13"/>
    <p:sldId id="275" r:id="rId14"/>
    <p:sldId id="262" r:id="rId15"/>
    <p:sldId id="269" r:id="rId16"/>
    <p:sldId id="276" r:id="rId17"/>
    <p:sldId id="263" r:id="rId18"/>
    <p:sldId id="270" r:id="rId19"/>
    <p:sldId id="277" r:id="rId20"/>
    <p:sldId id="264" r:id="rId21"/>
    <p:sldId id="265" r:id="rId22"/>
    <p:sldId id="271"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p>
            <a:fld id="{27720E64-5C1E-4E18-A473-D3BDC6778939}" type="datetimeFigureOut">
              <a:rPr lang="en-GB" smtClean="0"/>
              <a:t>15/10/2019</a:t>
            </a:fld>
            <a:endParaRPr lang="en-GB"/>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BEF2CE56-8632-4EA9-B3D2-29DFB407F5A1}" type="slidenum">
              <a:rPr lang="en-GB" smtClean="0"/>
              <a:t>‹#›</a:t>
            </a:fld>
            <a:endParaRPr lang="en-GB"/>
          </a:p>
        </p:txBody>
      </p:sp>
      <p:sp>
        <p:nvSpPr>
          <p:cNvPr id="12" name="Footer Placeholder 11"/>
          <p:cNvSpPr>
            <a:spLocks noGrp="1"/>
          </p:cNvSpPr>
          <p:nvPr>
            <p:ph type="ftr" sz="quarter" idx="12"/>
          </p:nvPr>
        </p:nvSpPr>
        <p:spPr>
          <a:xfrm>
            <a:off x="1600200" y="6509004"/>
            <a:ext cx="3907464" cy="274320"/>
          </a:xfrm>
        </p:spPr>
        <p:txBody>
          <a:bodyPr vert="horz" rtlCol="0"/>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7720E64-5C1E-4E18-A473-D3BDC6778939}" type="datetimeFigureOut">
              <a:rPr lang="en-GB" smtClean="0"/>
              <a:t>15/10/2019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F2CE56-8632-4EA9-B3D2-29DFB407F5A1}"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p>
            <a:fld id="{27720E64-5C1E-4E18-A473-D3BDC6778939}" type="datetimeFigureOut">
              <a:rPr lang="en-GB" smtClean="0"/>
              <a:t>15/10/2019</a:t>
            </a:fld>
            <a:endParaRPr lang="en-GB"/>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BEF2CE56-8632-4EA9-B3D2-29DFB407F5A1}" type="slidenum">
              <a:rPr lang="en-GB" smtClean="0"/>
              <a:t>‹#›</a:t>
            </a:fld>
            <a:endParaRPr lang="en-GB"/>
          </a:p>
        </p:txBody>
      </p:sp>
      <p:sp>
        <p:nvSpPr>
          <p:cNvPr id="10" name="Footer Placeholder 9"/>
          <p:cNvSpPr>
            <a:spLocks noGrp="1"/>
          </p:cNvSpPr>
          <p:nvPr>
            <p:ph type="ftr" sz="quarter" idx="12"/>
          </p:nvPr>
        </p:nvSpPr>
        <p:spPr>
          <a:xfrm>
            <a:off x="1600200" y="6513670"/>
            <a:ext cx="3907464" cy="274320"/>
          </a:xfrm>
        </p:spPr>
        <p:txBody>
          <a:bodyPr vert="horz" rtlCol="0"/>
          <a:lstStyle/>
          <a:p>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7720E64-5C1E-4E18-A473-D3BDC6778939}" type="datetimeFigureOut">
              <a:rPr lang="en-GB" smtClean="0"/>
              <a:t>15/10/2019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641080" y="6514568"/>
            <a:ext cx="464288" cy="274320"/>
          </a:xfrm>
        </p:spPr>
        <p:txBody>
          <a:bodyPr/>
          <a:lstStyle/>
          <a:p>
            <a:fld id="{BEF2CE56-8632-4EA9-B3D2-29DFB407F5A1}" type="slidenum">
              <a:rPr lang="en-GB" smtClean="0"/>
              <a:t>‹#›</a:t>
            </a:fld>
            <a:endParaRPr lang="en-GB"/>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27720E64-5C1E-4E18-A473-D3BDC6778939}" type="datetimeFigureOut">
              <a:rPr lang="en-GB" smtClean="0"/>
              <a:t>15/10/2019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a:xfrm>
            <a:off x="8641080" y="6514568"/>
            <a:ext cx="464288" cy="274320"/>
          </a:xfrm>
        </p:spPr>
        <p:txBody>
          <a:bodyPr/>
          <a:lstStyle/>
          <a:p>
            <a:fld id="{BEF2CE56-8632-4EA9-B3D2-29DFB407F5A1}"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7720E64-5C1E-4E18-A473-D3BDC6778939}" type="datetimeFigureOut">
              <a:rPr lang="en-GB" smtClean="0"/>
              <a:t>15/10/2019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EF2CE56-8632-4EA9-B3D2-29DFB407F5A1}" type="slidenum">
              <a:rPr lang="en-GB" smtClean="0"/>
              <a:t>‹#›</a:t>
            </a:fld>
            <a:endParaRPr lang="en-GB"/>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720E64-5C1E-4E18-A473-D3BDC6778939}" type="datetimeFigureOut">
              <a:rPr lang="en-GB" smtClean="0"/>
              <a:t>15/10/2019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EF2CE56-8632-4EA9-B3D2-29DFB407F5A1}"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p>
            <a:fld id="{27720E64-5C1E-4E18-A473-D3BDC6778939}" type="datetimeFigureOut">
              <a:rPr lang="en-GB" smtClean="0"/>
              <a:t>15/10/2019</a:t>
            </a:fld>
            <a:endParaRPr lang="en-GB"/>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BEF2CE56-8632-4EA9-B3D2-29DFB407F5A1}" type="slidenum">
              <a:rPr lang="en-GB" smtClean="0"/>
              <a:t>‹#›</a:t>
            </a:fld>
            <a:endParaRPr lang="en-GB"/>
          </a:p>
        </p:txBody>
      </p:sp>
      <p:sp>
        <p:nvSpPr>
          <p:cNvPr id="11" name="Footer Placeholder 10"/>
          <p:cNvSpPr>
            <a:spLocks noGrp="1"/>
          </p:cNvSpPr>
          <p:nvPr>
            <p:ph type="ftr" sz="quarter" idx="12"/>
          </p:nvPr>
        </p:nvSpPr>
        <p:spPr>
          <a:xfrm>
            <a:off x="1600200" y="6513670"/>
            <a:ext cx="3907464" cy="274320"/>
          </a:xfrm>
        </p:spPr>
        <p:txBody>
          <a:bodyPr vert="horz" rtlCol="0"/>
          <a:lstStyle/>
          <a:p>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p>
            <a:fld id="{27720E64-5C1E-4E18-A473-D3BDC6778939}" type="datetimeFigureOut">
              <a:rPr lang="en-GB" smtClean="0"/>
              <a:t>15/10/2019</a:t>
            </a:fld>
            <a:endParaRPr lang="en-GB"/>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BEF2CE56-8632-4EA9-B3D2-29DFB407F5A1}" type="slidenum">
              <a:rPr lang="en-GB" smtClean="0"/>
              <a:t>‹#›</a:t>
            </a:fld>
            <a:endParaRPr lang="en-GB"/>
          </a:p>
        </p:txBody>
      </p:sp>
      <p:sp>
        <p:nvSpPr>
          <p:cNvPr id="10" name="Footer Placeholder 9"/>
          <p:cNvSpPr>
            <a:spLocks noGrp="1"/>
          </p:cNvSpPr>
          <p:nvPr>
            <p:ph type="ftr" sz="quarter" idx="12"/>
          </p:nvPr>
        </p:nvSpPr>
        <p:spPr>
          <a:xfrm>
            <a:off x="1600200" y="6509004"/>
            <a:ext cx="3907464" cy="274320"/>
          </a:xfrm>
        </p:spPr>
        <p:txBody>
          <a:bodyPr vert="horz" rtlCol="0"/>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7720E64-5C1E-4E18-A473-D3BDC6778939}" type="datetimeFigureOut">
              <a:rPr lang="en-GB" smtClean="0"/>
              <a:t>15/10/2019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F2CE56-8632-4EA9-B3D2-29DFB407F5A1}"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7720E64-5C1E-4E18-A473-D3BDC6778939}" type="datetimeFigureOut">
              <a:rPr lang="en-GB" smtClean="0"/>
              <a:t>15/10/2019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F2CE56-8632-4EA9-B3D2-29DFB407F5A1}"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n-GB"/>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27720E64-5C1E-4E18-A473-D3BDC6778939}" type="datetimeFigureOut">
              <a:rPr lang="en-GB" smtClean="0"/>
              <a:t>15/10/2019</a:t>
            </a:fld>
            <a:endParaRPr lang="en-GB"/>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BEF2CE56-8632-4EA9-B3D2-29DFB407F5A1}" type="slidenum">
              <a:rPr lang="en-GB" smtClean="0"/>
              <a:t>‹#›</a:t>
            </a:fld>
            <a:endParaRPr lang="en-GB"/>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clickv.ie/w/rnF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What Part does Sustainability Play in Strategic Management?</a:t>
            </a:r>
            <a:endParaRPr lang="en-GB" dirty="0"/>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856" y="3717032"/>
            <a:ext cx="2719189" cy="2707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34458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96752"/>
            <a:ext cx="8229600" cy="1143000"/>
          </a:xfrm>
        </p:spPr>
        <p:txBody>
          <a:bodyPr>
            <a:normAutofit fontScale="90000"/>
          </a:bodyPr>
          <a:lstStyle/>
          <a:p>
            <a:r>
              <a:rPr lang="en-GB" dirty="0"/>
              <a:t>The Comprehensive Business Case for Sustainability</a:t>
            </a:r>
            <a:br>
              <a:rPr lang="en-GB" dirty="0"/>
            </a:br>
            <a:endParaRPr lang="en-GB" dirty="0"/>
          </a:p>
        </p:txBody>
      </p:sp>
      <p:sp>
        <p:nvSpPr>
          <p:cNvPr id="3" name="Content Placeholder 2"/>
          <p:cNvSpPr>
            <a:spLocks noGrp="1"/>
          </p:cNvSpPr>
          <p:nvPr>
            <p:ph idx="1"/>
          </p:nvPr>
        </p:nvSpPr>
        <p:spPr/>
        <p:txBody>
          <a:bodyPr>
            <a:normAutofit/>
          </a:bodyPr>
          <a:lstStyle/>
          <a:p>
            <a:endParaRPr lang="en-GB" dirty="0" smtClean="0"/>
          </a:p>
          <a:p>
            <a:pPr marL="0" indent="0">
              <a:buNone/>
            </a:pPr>
            <a:r>
              <a:rPr lang="en-GB" dirty="0" smtClean="0"/>
              <a:t>by </a:t>
            </a:r>
            <a:r>
              <a:rPr lang="en-GB" dirty="0" err="1" smtClean="0"/>
              <a:t>Tensie</a:t>
            </a:r>
            <a:r>
              <a:rPr lang="en-GB" dirty="0" smtClean="0"/>
              <a:t> Whelan and Carly Fink</a:t>
            </a:r>
          </a:p>
          <a:p>
            <a:pPr marL="0" indent="0">
              <a:buNone/>
            </a:pPr>
            <a:r>
              <a:rPr lang="en-GB" dirty="0" smtClean="0"/>
              <a:t>October 21, 2016 Harvard Business Review</a:t>
            </a:r>
          </a:p>
          <a:p>
            <a:pPr marL="0" indent="0">
              <a:buNone/>
            </a:pPr>
            <a:endParaRPr lang="en-GB" dirty="0"/>
          </a:p>
          <a:p>
            <a:pPr marL="0" indent="0">
              <a:buNone/>
            </a:pPr>
            <a:r>
              <a:rPr lang="en-GB" dirty="0" smtClean="0"/>
              <a:t>Suggests </a:t>
            </a:r>
            <a:r>
              <a:rPr lang="en-GB" dirty="0"/>
              <a:t>a sustainability business case for the 21st century corporate executive</a:t>
            </a:r>
          </a:p>
        </p:txBody>
      </p:sp>
    </p:spTree>
    <p:extLst>
      <p:ext uri="{BB962C8B-B14F-4D97-AF65-F5344CB8AC3E}">
        <p14:creationId xmlns:p14="http://schemas.microsoft.com/office/powerpoint/2010/main" val="18384736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205615"/>
            <a:ext cx="6120680" cy="4512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0" y="0"/>
            <a:ext cx="9036496" cy="2215991"/>
          </a:xfrm>
          <a:prstGeom prst="rect">
            <a:avLst/>
          </a:prstGeom>
        </p:spPr>
        <p:txBody>
          <a:bodyPr wrap="square">
            <a:spAutoFit/>
          </a:bodyPr>
          <a:lstStyle/>
          <a:p>
            <a:r>
              <a:rPr lang="en-GB" sz="4600" dirty="0">
                <a:solidFill>
                  <a:srgbClr val="CAF278">
                    <a:tint val="100000"/>
                    <a:shade val="90000"/>
                    <a:satMod val="250000"/>
                    <a:alpha val="100000"/>
                  </a:srgbClr>
                </a:solidFill>
                <a:effectLst>
                  <a:outerShdw blurRad="38100" dist="25500" dir="5400000" algn="tl" rotWithShape="0">
                    <a:srgbClr val="000000">
                      <a:satMod val="180000"/>
                      <a:alpha val="75000"/>
                    </a:srgbClr>
                  </a:outerShdw>
                </a:effectLst>
                <a:ea typeface="+mj-ea"/>
                <a:cs typeface="+mj-cs"/>
              </a:rPr>
              <a:t>1. Driving competitive advantage through stakeholder </a:t>
            </a:r>
            <a:r>
              <a:rPr lang="en-GB" sz="4600" dirty="0" smtClean="0">
                <a:solidFill>
                  <a:srgbClr val="CAF278">
                    <a:tint val="100000"/>
                    <a:shade val="90000"/>
                    <a:satMod val="250000"/>
                    <a:alpha val="100000"/>
                  </a:srgbClr>
                </a:solidFill>
                <a:effectLst>
                  <a:outerShdw blurRad="38100" dist="25500" dir="5400000" algn="tl" rotWithShape="0">
                    <a:srgbClr val="000000">
                      <a:satMod val="180000"/>
                      <a:alpha val="75000"/>
                    </a:srgbClr>
                  </a:outerShdw>
                </a:effectLst>
                <a:ea typeface="+mj-ea"/>
                <a:cs typeface="+mj-cs"/>
              </a:rPr>
              <a:t>engagement</a:t>
            </a:r>
            <a:endParaRPr lang="en-GB" dirty="0"/>
          </a:p>
        </p:txBody>
      </p:sp>
    </p:spTree>
    <p:extLst>
      <p:ext uri="{BB962C8B-B14F-4D97-AF65-F5344CB8AC3E}">
        <p14:creationId xmlns:p14="http://schemas.microsoft.com/office/powerpoint/2010/main" val="39151283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767853"/>
          </a:xfrm>
        </p:spPr>
        <p:txBody>
          <a:bodyPr/>
          <a:lstStyle/>
          <a:p>
            <a:pPr marL="0" indent="0">
              <a:buNone/>
            </a:pPr>
            <a:r>
              <a:rPr lang="en-GB" dirty="0"/>
              <a:t>Traditional business models aim to create value for shareholders, often at the expense of other stakeholders.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1" y="2060848"/>
            <a:ext cx="4643388" cy="4452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1492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04664"/>
            <a:ext cx="8229600" cy="4526280"/>
          </a:xfrm>
        </p:spPr>
        <p:txBody>
          <a:bodyPr>
            <a:normAutofit/>
          </a:bodyPr>
          <a:lstStyle/>
          <a:p>
            <a:r>
              <a:rPr lang="en-GB" sz="2800" dirty="0"/>
              <a:t>Sustainable businesses are redefining the corporate ecosystem by designing models that create value for all stakeholders, including employees, shareholders, supply chains, civil society, and the planet.</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2852936"/>
            <a:ext cx="3816424" cy="36520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439580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332656"/>
            <a:ext cx="8229600" cy="4526280"/>
          </a:xfrm>
        </p:spPr>
        <p:txBody>
          <a:bodyPr>
            <a:normAutofit/>
          </a:bodyPr>
          <a:lstStyle/>
          <a:p>
            <a:r>
              <a:rPr lang="en-GB" sz="2800" dirty="0" smtClean="0"/>
              <a:t>Through regular dialogue with stakeholders and continual iteration, a company with a sustainability agenda is better positioned to anticipate and react to economic, social, environmental, and regulatory changes as they arise.</a:t>
            </a:r>
            <a:endParaRPr lang="en-GB" sz="28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0375" y="3026862"/>
            <a:ext cx="6143625"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50871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2. Improving risk management </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3703" y="1628800"/>
            <a:ext cx="4968552" cy="496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85687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260648"/>
            <a:ext cx="8229600" cy="4526280"/>
          </a:xfrm>
        </p:spPr>
        <p:txBody>
          <a:bodyPr>
            <a:normAutofit/>
          </a:bodyPr>
          <a:lstStyle/>
          <a:p>
            <a:r>
              <a:rPr lang="en-GB" sz="2400" dirty="0" smtClean="0"/>
              <a:t>In a study on climate change data and corporations on the US, 8,000 supplier companies (that sell to 75 multinationals) reported on their level of climate risk. 72% said that climate change presents risks that could significantly impact their operations, revenue, or expenditures.</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3212976"/>
            <a:ext cx="7010733" cy="3439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5043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31656"/>
            <a:ext cx="8229600" cy="4526280"/>
          </a:xfrm>
        </p:spPr>
        <p:txBody>
          <a:bodyPr/>
          <a:lstStyle/>
          <a:p>
            <a:r>
              <a:rPr lang="en-GB" sz="2400" dirty="0"/>
              <a:t>Unlike traditional forms of business risk, social and environmental risks manifest themselves over a longer term, often affect the business on many dimensions, and are largely outside the </a:t>
            </a:r>
            <a:r>
              <a:rPr lang="en-GB" sz="2400" dirty="0" smtClean="0"/>
              <a:t>organisation’s </a:t>
            </a:r>
            <a:r>
              <a:rPr lang="en-GB" sz="2400" dirty="0"/>
              <a:t>control. Managing risks therefore requires making investment decisions today for longer-term capacity building and developing adaptive strategies.</a:t>
            </a:r>
          </a:p>
          <a:p>
            <a:endParaRPr lang="en-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500" y="2852936"/>
            <a:ext cx="5715000"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49167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3. Fostering innovation </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628800"/>
            <a:ext cx="7385516" cy="4959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48916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88640"/>
            <a:ext cx="8229600" cy="4526280"/>
          </a:xfrm>
        </p:spPr>
        <p:txBody>
          <a:bodyPr>
            <a:normAutofit/>
          </a:bodyPr>
          <a:lstStyle/>
          <a:p>
            <a:r>
              <a:rPr lang="en-GB" dirty="0" smtClean="0"/>
              <a:t>Investing in sustainability is not only a risk management tool; it can also drive innovation.  Redesigning products to meet environmental standards or social needs offers new business opportunities.</a:t>
            </a:r>
          </a:p>
          <a:p>
            <a:pPr marL="0" indent="0">
              <a:buNone/>
            </a:pPr>
            <a:endParaRPr lang="en-GB"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458133"/>
            <a:ext cx="7715672" cy="2772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36012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692696"/>
            <a:ext cx="8229600" cy="5328592"/>
          </a:xfrm>
        </p:spPr>
        <p:txBody>
          <a:bodyPr>
            <a:normAutofit/>
          </a:bodyPr>
          <a:lstStyle/>
          <a:p>
            <a:r>
              <a:rPr lang="en-GB" sz="2400" dirty="0"/>
              <a:t>Facing strict regulation on chemical release and competition from flowers from Africa, the Dutch flower industry developed a closed-loop system that grows flowers hydroponically in greenhouses, lowering risk of infestation and reducing the use of fertilizers and pesticides. The system also improves product quality by creating regulated growing conditions. Their innovative system has increased productivity and quality, reduced environmental impact and costs, and increased global competitiveness</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4221088"/>
            <a:ext cx="1914525" cy="2390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1397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4. Improving Financial Performance</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484783"/>
            <a:ext cx="7560840" cy="5009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2940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332656"/>
            <a:ext cx="8229600" cy="4526280"/>
          </a:xfrm>
        </p:spPr>
        <p:txBody>
          <a:bodyPr>
            <a:normAutofit/>
          </a:bodyPr>
          <a:lstStyle/>
          <a:p>
            <a:r>
              <a:rPr lang="en-GB" sz="2400" dirty="0" smtClean="0"/>
              <a:t>Many business leaders have the erroneous perception that one can have profits or sustainability, but not both.  This probably has its roots in Milton Friedman’s 50-year old, but still influential, thesis that the only business of a business is profit as well as a hangover from the 1970s and 80s, when low quality, high priced environmental products failed in the market and early socially responsible investing delivered low returns. That conventional wisdom has now reversed.</a:t>
            </a:r>
          </a:p>
          <a:p>
            <a:endParaRPr lang="en-GB" dirty="0" smtClean="0"/>
          </a:p>
          <a:p>
            <a:endParaRPr lang="en-GB"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3645024"/>
            <a:ext cx="5715000"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81296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623837"/>
          </a:xfrm>
        </p:spPr>
        <p:txBody>
          <a:bodyPr/>
          <a:lstStyle/>
          <a:p>
            <a:r>
              <a:rPr lang="en-GB" sz="2400" dirty="0"/>
              <a:t>In addition to the financial benefits that accrue from increased competitive advantage and innovation as discussed earlier, companies are realizing significant cost savings through environmental sustainability-related operational efficiencies</a:t>
            </a:r>
          </a:p>
          <a:p>
            <a:endParaRPr lang="en-GB"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2487627"/>
            <a:ext cx="6048671" cy="3938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21823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5. Building Customer Loyalty</a:t>
            </a: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1676543"/>
            <a:ext cx="4968552" cy="44785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5924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332656"/>
            <a:ext cx="8229600" cy="4526280"/>
          </a:xfrm>
        </p:spPr>
        <p:txBody>
          <a:bodyPr>
            <a:normAutofit/>
          </a:bodyPr>
          <a:lstStyle/>
          <a:p>
            <a:r>
              <a:rPr lang="en-GB" sz="2400" dirty="0" smtClean="0"/>
              <a:t>Companies are </a:t>
            </a:r>
            <a:r>
              <a:rPr lang="en-GB" sz="2400" dirty="0" err="1" smtClean="0"/>
              <a:t>skeptical</a:t>
            </a:r>
            <a:r>
              <a:rPr lang="en-GB" sz="2400" dirty="0" smtClean="0"/>
              <a:t> about consumer interest in sustainable products – especially where willingness-to-pay is concerned.  Some of that is self-inflicted, as early on companies tended to increase “sustainable” product prices substantially and in some cases sold inferior products (e.g. pricy natural cleaning products that did not work).</a:t>
            </a:r>
          </a:p>
          <a:p>
            <a:endParaRPr lang="en-GB" dirty="0" smtClean="0"/>
          </a:p>
          <a:p>
            <a:endParaRPr lang="en-GB"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2757729"/>
            <a:ext cx="4248472" cy="3768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62364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623837"/>
          </a:xfrm>
        </p:spPr>
        <p:txBody>
          <a:bodyPr>
            <a:normAutofit/>
          </a:bodyPr>
          <a:lstStyle/>
          <a:p>
            <a:r>
              <a:rPr lang="en-GB" sz="2400" dirty="0"/>
              <a:t>However, a shift is occurring in the minds of consumers. Today’s consumers expect more transparency, honesty, and tangible global impact from companies and can choose from a raft of sustainable, competitively priced, high quality products.  In fact, one study found that among numerous factors surveyed, the news coverage regarding environmental and social responsibility was the only significant factor that affected respondents’ evaluation of a firm and intent to buy.</a:t>
            </a:r>
          </a:p>
          <a:p>
            <a:endParaRPr lang="en-GB"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4077072"/>
            <a:ext cx="3312368" cy="2405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716727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6. Attracting and Engaging Employees</a:t>
            </a:r>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649096"/>
            <a:ext cx="6702311" cy="5020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370197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88640"/>
            <a:ext cx="8229600" cy="4526280"/>
          </a:xfrm>
        </p:spPr>
        <p:txBody>
          <a:bodyPr>
            <a:normAutofit/>
          </a:bodyPr>
          <a:lstStyle/>
          <a:p>
            <a:r>
              <a:rPr lang="en-GB" dirty="0" smtClean="0"/>
              <a:t>Corporate sustainability initiatives aimed at improving performance and proving value to society can increase employee loyalty, efficiency, and productivity and improve HR statistics related to recruitment, retention, and morale.</a:t>
            </a:r>
          </a:p>
          <a:p>
            <a:endParaRPr lang="en-GB" dirty="0" smtClean="0"/>
          </a:p>
          <a:p>
            <a:endParaRPr lang="en-GB" dirty="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3573015"/>
            <a:ext cx="4752528" cy="2989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27960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95845"/>
          </a:xfrm>
        </p:spPr>
        <p:txBody>
          <a:bodyPr>
            <a:normAutofit/>
          </a:bodyPr>
          <a:lstStyle/>
          <a:p>
            <a:r>
              <a:rPr lang="en-GB" sz="2400" dirty="0"/>
              <a:t>Research is finding that 21st century employees are focusing more on mission, purpose, and work-life balance. Companies that invest in sustainability initiatives tend to create sought-after culture and engagement due to company strategy focusing more on purpose and providing value to society.  </a:t>
            </a:r>
            <a:endParaRPr lang="en-GB" sz="2400" dirty="0" smtClean="0"/>
          </a:p>
          <a:p>
            <a:endParaRPr lang="en-GB" dirty="0"/>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4005064"/>
            <a:ext cx="3905250" cy="2195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77715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479821"/>
          </a:xfrm>
        </p:spPr>
        <p:txBody>
          <a:bodyPr/>
          <a:lstStyle/>
          <a:p>
            <a:pPr marL="0" indent="0">
              <a:buNone/>
            </a:pPr>
            <a:r>
              <a:rPr lang="en-GB" dirty="0"/>
              <a:t>Environmental Sustainability in Business: A Case Study </a:t>
            </a:r>
            <a:endParaRPr lang="en-GB" dirty="0" smtClean="0"/>
          </a:p>
          <a:p>
            <a:pPr marL="0" indent="0">
              <a:buNone/>
            </a:pPr>
            <a:endParaRPr lang="en-GB" dirty="0"/>
          </a:p>
          <a:p>
            <a:pPr marL="0" indent="0">
              <a:buNone/>
            </a:pPr>
            <a:r>
              <a:rPr lang="en-GB" dirty="0">
                <a:hlinkClick r:id="rId2"/>
              </a:rPr>
              <a:t>https://</a:t>
            </a:r>
            <a:r>
              <a:rPr lang="en-GB" dirty="0" smtClean="0">
                <a:hlinkClick r:id="rId2"/>
              </a:rPr>
              <a:t>clickv.ie/w/rnFg</a:t>
            </a:r>
            <a:endParaRPr lang="en-GB" dirty="0" smtClean="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04091125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2611</TotalTime>
  <Words>700</Words>
  <Application>Microsoft Office PowerPoint</Application>
  <PresentationFormat>On-screen Show (4:3)</PresentationFormat>
  <Paragraphs>29</Paragraphs>
  <Slides>22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22</vt:i4>
      </vt:variant>
    </vt:vector>
  </HeadingPairs>
  <TitlesOfParts>
    <vt:vector size="25" baseType="lpstr">
      <vt:lpstr>Rockwell</vt:lpstr>
      <vt:lpstr>Wingdings 2</vt:lpstr>
      <vt:lpstr>Foundry</vt:lpstr>
      <vt:lpstr>What Part does Sustainability Play in Strategic Management?</vt:lpstr>
      <vt:lpstr>The Comprehensive Business Case for Sustainability </vt:lpstr>
      <vt:lpstr>PowerPoint Presentation</vt:lpstr>
      <vt:lpstr>PowerPoint Presentation</vt:lpstr>
      <vt:lpstr>PowerPoint Presentation</vt:lpstr>
      <vt:lpstr>PowerPoint Presentation</vt:lpstr>
      <vt:lpstr>2. Improving risk management </vt:lpstr>
      <vt:lpstr>PowerPoint Presentation</vt:lpstr>
      <vt:lpstr>PowerPoint Presentation</vt:lpstr>
      <vt:lpstr>3. Fostering innovation </vt:lpstr>
      <vt:lpstr>PowerPoint Presentation</vt:lpstr>
      <vt:lpstr>PowerPoint Presentation</vt:lpstr>
      <vt:lpstr>4. Improving Financial Performance</vt:lpstr>
      <vt:lpstr>PowerPoint Presentation</vt:lpstr>
      <vt:lpstr>PowerPoint Presentation</vt:lpstr>
      <vt:lpstr>5. Building Customer Loyalty</vt:lpstr>
      <vt:lpstr>PowerPoint Presentation</vt:lpstr>
      <vt:lpstr>PowerPoint Presentation</vt:lpstr>
      <vt:lpstr>6. Attracting and Engaging Employees</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Louise Emanuel</dc:creator>
  <cp:lastModifiedBy>UWTSD</cp:lastModifiedBy>
  <cp:revision>21</cp:revision>
  <dcterms:created xsi:type="dcterms:W3CDTF">2016-11-14T21:04:49Z</dcterms:created>
  <dcterms:modified xsi:type="dcterms:W3CDTF">2019-10-15T15:27:08Z</dcterms:modified>
</cp:coreProperties>
</file>