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71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50" d="100"/>
          <a:sy n="150" d="100"/>
        </p:scale>
        <p:origin x="654" y="1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zad Shah" userId="b70f65ff0e1b64e2" providerId="LiveId" clId="{4C10C09A-A0C2-40C4-A5C9-889B750F746B}"/>
    <pc:docChg chg="custSel modSld">
      <pc:chgData name="Shazad Shah" userId="b70f65ff0e1b64e2" providerId="LiveId" clId="{4C10C09A-A0C2-40C4-A5C9-889B750F746B}" dt="2026-10-11T15:57:16.076" v="105" actId="1076"/>
      <pc:docMkLst>
        <pc:docMk/>
      </pc:docMkLst>
      <pc:sldChg chg="addSp modSp mod">
        <pc:chgData name="Shazad Shah" userId="b70f65ff0e1b64e2" providerId="LiveId" clId="{4C10C09A-A0C2-40C4-A5C9-889B750F746B}" dt="2026-10-11T15:57:16.076" v="105" actId="1076"/>
        <pc:sldMkLst>
          <pc:docMk/>
          <pc:sldMk cId="0" sldId="256"/>
        </pc:sldMkLst>
        <pc:spChg chg="add mod">
          <ac:chgData name="Shazad Shah" userId="b70f65ff0e1b64e2" providerId="LiveId" clId="{4C10C09A-A0C2-40C4-A5C9-889B750F746B}" dt="2026-10-11T15:57:16.076" v="105" actId="1076"/>
          <ac:spMkLst>
            <pc:docMk/>
            <pc:sldMk cId="0" sldId="256"/>
            <ac:spMk id="3" creationId="{F54B924E-27AA-A6E2-140F-84731B6E0ECF}"/>
          </ac:spMkLst>
        </pc:spChg>
      </pc:sldChg>
      <pc:sldChg chg="modSp mod">
        <pc:chgData name="Shazad Shah" userId="b70f65ff0e1b64e2" providerId="LiveId" clId="{4C10C09A-A0C2-40C4-A5C9-889B750F746B}" dt="2026-10-11T15:55:08.661" v="1" actId="27636"/>
        <pc:sldMkLst>
          <pc:docMk/>
          <pc:sldMk cId="0" sldId="257"/>
        </pc:sldMkLst>
        <pc:spChg chg="mod">
          <ac:chgData name="Shazad Shah" userId="b70f65ff0e1b64e2" providerId="LiveId" clId="{4C10C09A-A0C2-40C4-A5C9-889B750F746B}" dt="2026-10-11T15:55:08.661" v="1" actId="27636"/>
          <ac:spMkLst>
            <pc:docMk/>
            <pc:sldMk cId="0" sldId="257"/>
            <ac:spMk id="16" creationId="{00000000-0000-0000-0000-000000000000}"/>
          </ac:spMkLst>
        </pc:spChg>
      </pc:sldChg>
      <pc:sldChg chg="modSp mod">
        <pc:chgData name="Shazad Shah" userId="b70f65ff0e1b64e2" providerId="LiveId" clId="{4C10C09A-A0C2-40C4-A5C9-889B750F746B}" dt="2026-10-11T15:55:08.667" v="2" actId="27636"/>
        <pc:sldMkLst>
          <pc:docMk/>
          <pc:sldMk cId="0" sldId="260"/>
        </pc:sldMkLst>
        <pc:spChg chg="mod">
          <ac:chgData name="Shazad Shah" userId="b70f65ff0e1b64e2" providerId="LiveId" clId="{4C10C09A-A0C2-40C4-A5C9-889B750F746B}" dt="2026-10-11T15:55:08.667" v="2" actId="27636"/>
          <ac:spMkLst>
            <pc:docMk/>
            <pc:sldMk cId="0" sldId="260"/>
            <ac:spMk id="13" creationId="{00000000-0000-0000-0000-000000000000}"/>
          </ac:spMkLst>
        </pc:spChg>
      </pc:sldChg>
      <pc:sldChg chg="modSp mod">
        <pc:chgData name="Shazad Shah" userId="b70f65ff0e1b64e2" providerId="LiveId" clId="{4C10C09A-A0C2-40C4-A5C9-889B750F746B}" dt="2026-10-11T15:55:08.671" v="3" actId="27636"/>
        <pc:sldMkLst>
          <pc:docMk/>
          <pc:sldMk cId="0" sldId="261"/>
        </pc:sldMkLst>
        <pc:spChg chg="mod">
          <ac:chgData name="Shazad Shah" userId="b70f65ff0e1b64e2" providerId="LiveId" clId="{4C10C09A-A0C2-40C4-A5C9-889B750F746B}" dt="2026-10-11T15:55:08.671" v="3" actId="27636"/>
          <ac:spMkLst>
            <pc:docMk/>
            <pc:sldMk cId="0" sldId="261"/>
            <ac:spMk id="13" creationId="{00000000-0000-0000-0000-000000000000}"/>
          </ac:spMkLst>
        </pc:spChg>
      </pc:sldChg>
      <pc:sldChg chg="modSp mod">
        <pc:chgData name="Shazad Shah" userId="b70f65ff0e1b64e2" providerId="LiveId" clId="{4C10C09A-A0C2-40C4-A5C9-889B750F746B}" dt="2026-10-11T15:55:08.673" v="4" actId="27636"/>
        <pc:sldMkLst>
          <pc:docMk/>
          <pc:sldMk cId="0" sldId="263"/>
        </pc:sldMkLst>
        <pc:spChg chg="mod">
          <ac:chgData name="Shazad Shah" userId="b70f65ff0e1b64e2" providerId="LiveId" clId="{4C10C09A-A0C2-40C4-A5C9-889B750F746B}" dt="2026-10-11T15:55:08.673" v="4" actId="27636"/>
          <ac:spMkLst>
            <pc:docMk/>
            <pc:sldMk cId="0" sldId="263"/>
            <ac:spMk id="10" creationId="{00000000-0000-0000-0000-000000000000}"/>
          </ac:spMkLst>
        </pc:spChg>
      </pc:sldChg>
      <pc:sldChg chg="modSp mod">
        <pc:chgData name="Shazad Shah" userId="b70f65ff0e1b64e2" providerId="LiveId" clId="{4C10C09A-A0C2-40C4-A5C9-889B750F746B}" dt="2026-10-11T15:55:08.678" v="7" actId="27636"/>
        <pc:sldMkLst>
          <pc:docMk/>
          <pc:sldMk cId="0" sldId="264"/>
        </pc:sldMkLst>
        <pc:spChg chg="mod">
          <ac:chgData name="Shazad Shah" userId="b70f65ff0e1b64e2" providerId="LiveId" clId="{4C10C09A-A0C2-40C4-A5C9-889B750F746B}" dt="2026-10-11T15:55:08.677" v="5" actId="27636"/>
          <ac:spMkLst>
            <pc:docMk/>
            <pc:sldMk cId="0" sldId="264"/>
            <ac:spMk id="7" creationId="{00000000-0000-0000-0000-000000000000}"/>
          </ac:spMkLst>
        </pc:spChg>
        <pc:spChg chg="mod">
          <ac:chgData name="Shazad Shah" userId="b70f65ff0e1b64e2" providerId="LiveId" clId="{4C10C09A-A0C2-40C4-A5C9-889B750F746B}" dt="2026-10-11T15:55:08.677" v="6" actId="27636"/>
          <ac:spMkLst>
            <pc:docMk/>
            <pc:sldMk cId="0" sldId="264"/>
            <ac:spMk id="10" creationId="{00000000-0000-0000-0000-000000000000}"/>
          </ac:spMkLst>
        </pc:spChg>
        <pc:spChg chg="mod">
          <ac:chgData name="Shazad Shah" userId="b70f65ff0e1b64e2" providerId="LiveId" clId="{4C10C09A-A0C2-40C4-A5C9-889B750F746B}" dt="2026-10-11T15:55:08.678" v="7" actId="27636"/>
          <ac:spMkLst>
            <pc:docMk/>
            <pc:sldMk cId="0" sldId="264"/>
            <ac:spMk id="13" creationId="{00000000-0000-0000-0000-000000000000}"/>
          </ac:spMkLst>
        </pc:spChg>
      </pc:sldChg>
      <pc:sldChg chg="modSp mod">
        <pc:chgData name="Shazad Shah" userId="b70f65ff0e1b64e2" providerId="LiveId" clId="{4C10C09A-A0C2-40C4-A5C9-889B750F746B}" dt="2026-10-11T15:55:08.682" v="9" actId="27636"/>
        <pc:sldMkLst>
          <pc:docMk/>
          <pc:sldMk cId="0" sldId="266"/>
        </pc:sldMkLst>
        <pc:spChg chg="mod">
          <ac:chgData name="Shazad Shah" userId="b70f65ff0e1b64e2" providerId="LiveId" clId="{4C10C09A-A0C2-40C4-A5C9-889B750F746B}" dt="2026-10-11T15:55:08.681" v="8" actId="27636"/>
          <ac:spMkLst>
            <pc:docMk/>
            <pc:sldMk cId="0" sldId="266"/>
            <ac:spMk id="10" creationId="{00000000-0000-0000-0000-000000000000}"/>
          </ac:spMkLst>
        </pc:spChg>
        <pc:spChg chg="mod">
          <ac:chgData name="Shazad Shah" userId="b70f65ff0e1b64e2" providerId="LiveId" clId="{4C10C09A-A0C2-40C4-A5C9-889B750F746B}" dt="2026-10-11T15:55:08.682" v="9" actId="27636"/>
          <ac:spMkLst>
            <pc:docMk/>
            <pc:sldMk cId="0" sldId="266"/>
            <ac:spMk id="16" creationId="{00000000-0000-0000-0000-000000000000}"/>
          </ac:spMkLst>
        </pc:spChg>
      </pc:sldChg>
      <pc:sldChg chg="modSp mod">
        <pc:chgData name="Shazad Shah" userId="b70f65ff0e1b64e2" providerId="LiveId" clId="{4C10C09A-A0C2-40C4-A5C9-889B750F746B}" dt="2026-10-11T15:55:08.684" v="10" actId="27636"/>
        <pc:sldMkLst>
          <pc:docMk/>
          <pc:sldMk cId="0" sldId="267"/>
        </pc:sldMkLst>
        <pc:spChg chg="mod">
          <ac:chgData name="Shazad Shah" userId="b70f65ff0e1b64e2" providerId="LiveId" clId="{4C10C09A-A0C2-40C4-A5C9-889B750F746B}" dt="2026-10-11T15:55:08.684" v="10" actId="27636"/>
          <ac:spMkLst>
            <pc:docMk/>
            <pc:sldMk cId="0" sldId="267"/>
            <ac:spMk id="1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37160"/>
          </a:xfrm>
          <a:prstGeom prst="rect">
            <a:avLst/>
          </a:prstGeom>
          <a:solidFill>
            <a:srgbClr val="00757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54B924E-27AA-A6E2-140F-84731B6E0ECF}"/>
              </a:ext>
            </a:extLst>
          </p:cNvPr>
          <p:cNvSpPr txBox="1"/>
          <p:nvPr/>
        </p:nvSpPr>
        <p:spPr>
          <a:xfrm>
            <a:off x="812800" y="2565400"/>
            <a:ext cx="60896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Name: Anila Allah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Ditta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number: 2232190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Module: Psychology in Health and Social Care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Module code: Psychology in Health and Social Care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37160"/>
          </a:xfrm>
          <a:prstGeom prst="rect">
            <a:avLst/>
          </a:prstGeom>
          <a:solidFill>
            <a:srgbClr val="00757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320040"/>
            <a:ext cx="1097280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3100" b="1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Supporting Shona at nursery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960120"/>
            <a:ext cx="1097280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0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Understanding development through attachment and supported play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30352" y="1691640"/>
            <a:ext cx="5440680" cy="1536192"/>
          </a:xfrm>
          <a:prstGeom prst="roundRect">
            <a:avLst/>
          </a:prstGeom>
          <a:solidFill>
            <a:srgbClr val="EEF6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713232" y="1856232"/>
            <a:ext cx="50749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Focus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13232" y="2249424"/>
            <a:ext cx="5074920" cy="8412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0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A 3-year-old settling into nursery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181344" y="1691640"/>
            <a:ext cx="5440680" cy="1536192"/>
          </a:xfrm>
          <a:prstGeom prst="roundRect">
            <a:avLst/>
          </a:prstGeom>
          <a:solidFill>
            <a:srgbClr val="EEF6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6364224" y="1856232"/>
            <a:ext cx="50749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Main theory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364224" y="2249424"/>
            <a:ext cx="5074920" cy="841248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800" b="0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Bowlby’s attachment theory</a:t>
            </a:r>
            <a:r>
              <a:rPr sz="1500">
                <a:latin typeface="Arial"/>
              </a:rPr>
              <a:t> (Hohmann, 2024)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530352" y="3410712"/>
            <a:ext cx="5440680" cy="1536192"/>
          </a:xfrm>
          <a:prstGeom prst="roundRect">
            <a:avLst/>
          </a:prstGeom>
          <a:solidFill>
            <a:srgbClr val="EEF6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713232" y="3575304"/>
            <a:ext cx="50749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Second perspective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13232" y="3968496"/>
            <a:ext cx="5074920" cy="841248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800" b="0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Vygotsky’s sociocultural theory</a:t>
            </a:r>
            <a:r>
              <a:rPr sz="1500">
                <a:latin typeface="Arial"/>
              </a:rPr>
              <a:t> (Skene et al., 2022)</a:t>
            </a:r>
          </a:p>
        </p:txBody>
      </p:sp>
    </p:spTree>
    <p:extLst>
      <p:ext uri="{BB962C8B-B14F-4D97-AF65-F5344CB8AC3E}">
        <p14:creationId xmlns:p14="http://schemas.microsoft.com/office/powerpoint/2010/main" val="35224337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37160"/>
          </a:xfrm>
          <a:prstGeom prst="rect">
            <a:avLst/>
          </a:prstGeom>
          <a:solidFill>
            <a:srgbClr val="00757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320040"/>
            <a:ext cx="1097280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3100" b="1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Starting with Shona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960120"/>
            <a:ext cx="1097280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0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The child, not a label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30352" y="1691640"/>
            <a:ext cx="5440680" cy="1536192"/>
          </a:xfrm>
          <a:prstGeom prst="roundRect">
            <a:avLst/>
          </a:prstGeom>
          <a:solidFill>
            <a:srgbClr val="EEF6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713232" y="1856232"/>
            <a:ext cx="50749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What we notice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13232" y="2249424"/>
            <a:ext cx="5074920" cy="8412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0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Shona becomes upset when her carers leave.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181344" y="1691640"/>
            <a:ext cx="5440680" cy="1536192"/>
          </a:xfrm>
          <a:prstGeom prst="roundRect">
            <a:avLst/>
          </a:prstGeom>
          <a:solidFill>
            <a:srgbClr val="EEF6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6364224" y="1856232"/>
            <a:ext cx="50749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Communication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364224" y="2249424"/>
            <a:ext cx="5074920" cy="8412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0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She speaks very little in the nursery.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530352" y="3410712"/>
            <a:ext cx="5440680" cy="1536192"/>
          </a:xfrm>
          <a:prstGeom prst="roundRect">
            <a:avLst/>
          </a:prstGeom>
          <a:solidFill>
            <a:srgbClr val="EEF6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713232" y="3575304"/>
            <a:ext cx="50749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Play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13232" y="3968496"/>
            <a:ext cx="5074920" cy="8412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0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She finds it hard to join group activities.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6181344" y="3410712"/>
            <a:ext cx="5440680" cy="1536192"/>
          </a:xfrm>
          <a:prstGeom prst="roundRect">
            <a:avLst/>
          </a:prstGeom>
          <a:solidFill>
            <a:srgbClr val="EEF6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6364224" y="3575304"/>
            <a:ext cx="50749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What we do not know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364224" y="3968496"/>
            <a:ext cx="5074920" cy="841248"/>
          </a:xfrm>
          <a:prstGeom prst="rect">
            <a:avLst/>
          </a:prstGeom>
          <a:noFill/>
        </p:spPr>
        <p:txBody>
          <a:bodyPr wrap="square">
            <a:normAutofit lnSpcReduction="10000"/>
          </a:bodyPr>
          <a:lstStyle/>
          <a:p>
            <a:pPr>
              <a:defRPr sz="1800" b="0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How she behaves at home, her language history or how long she has been settling in.</a:t>
            </a:r>
            <a:r>
              <a:rPr sz="1500">
                <a:latin typeface="Arial"/>
              </a:rPr>
              <a:t> (Ofsted, 2024)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37160"/>
          </a:xfrm>
          <a:prstGeom prst="rect">
            <a:avLst/>
          </a:prstGeom>
          <a:solidFill>
            <a:srgbClr val="00757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320040"/>
            <a:ext cx="1097280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3100" b="1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Bowlby: attachment theory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960120"/>
            <a:ext cx="1097280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0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Feeling safe can make exploration easier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30352" y="1691640"/>
            <a:ext cx="5440680" cy="1536192"/>
          </a:xfrm>
          <a:prstGeom prst="roundRect">
            <a:avLst/>
          </a:prstGeom>
          <a:solidFill>
            <a:srgbClr val="EEF6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713232" y="1856232"/>
            <a:ext cx="50749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Attachment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13232" y="2249424"/>
            <a:ext cx="5074920" cy="841248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800" b="0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A close emotional relationship with a familiar carer.</a:t>
            </a:r>
            <a:r>
              <a:rPr sz="1500">
                <a:latin typeface="Arial"/>
              </a:rPr>
              <a:t> (Hohmann, 2024)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181344" y="1691640"/>
            <a:ext cx="5440680" cy="1536192"/>
          </a:xfrm>
          <a:prstGeom prst="roundRect">
            <a:avLst/>
          </a:prstGeom>
          <a:solidFill>
            <a:srgbClr val="EEF6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6364224" y="1856232"/>
            <a:ext cx="50749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Safe haven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364224" y="2249424"/>
            <a:ext cx="5074920" cy="841248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800" b="0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A trusted adult offers comfort when a child is upset.</a:t>
            </a:r>
            <a:r>
              <a:rPr sz="1500">
                <a:latin typeface="Arial"/>
              </a:rPr>
              <a:t> (Hohmann, 2024)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530352" y="3410712"/>
            <a:ext cx="5440680" cy="1536192"/>
          </a:xfrm>
          <a:prstGeom prst="roundRect">
            <a:avLst/>
          </a:prstGeom>
          <a:solidFill>
            <a:srgbClr val="EEF6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713232" y="3575304"/>
            <a:ext cx="50749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Secure base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13232" y="3968496"/>
            <a:ext cx="5074920" cy="841248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800" b="0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When reassured, a child may feel ready to explore and play.</a:t>
            </a:r>
            <a:r>
              <a:rPr sz="1500">
                <a:latin typeface="Arial"/>
              </a:rPr>
              <a:t> (Hohmann, 2024)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6181344" y="3410712"/>
            <a:ext cx="5440680" cy="1536192"/>
          </a:xfrm>
          <a:prstGeom prst="roundRect">
            <a:avLst/>
          </a:prstGeom>
          <a:solidFill>
            <a:srgbClr val="EEF6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6364224" y="3575304"/>
            <a:ext cx="50749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Important caution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364224" y="3968496"/>
            <a:ext cx="5074920" cy="841248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800" b="0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Separation distress does not by itself show insecure attachment.</a:t>
            </a:r>
            <a:r>
              <a:rPr sz="1500">
                <a:latin typeface="Arial"/>
              </a:rPr>
              <a:t> (Hohmann, 2024)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37160"/>
          </a:xfrm>
          <a:prstGeom prst="rect">
            <a:avLst/>
          </a:prstGeom>
          <a:solidFill>
            <a:srgbClr val="00757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320040"/>
            <a:ext cx="1097280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3100" b="1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Applying attachment theory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960120"/>
            <a:ext cx="1097280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0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Why the nursery transition may feel difficult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30352" y="1691640"/>
            <a:ext cx="5440680" cy="1536192"/>
          </a:xfrm>
          <a:prstGeom prst="roundRect">
            <a:avLst/>
          </a:prstGeom>
          <a:solidFill>
            <a:srgbClr val="EEF6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713232" y="1856232"/>
            <a:ext cx="50749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Change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13232" y="2249424"/>
            <a:ext cx="5074920" cy="841248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800" b="0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New people, rooms and routines may feel unfamiliar.</a:t>
            </a:r>
            <a:r>
              <a:rPr sz="1500">
                <a:latin typeface="Arial"/>
              </a:rPr>
              <a:t> (Hohmann, 2024)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181344" y="1691640"/>
            <a:ext cx="5440680" cy="1536192"/>
          </a:xfrm>
          <a:prstGeom prst="roundRect">
            <a:avLst/>
          </a:prstGeom>
          <a:solidFill>
            <a:srgbClr val="EEF6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6364224" y="1856232"/>
            <a:ext cx="50749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Behaviour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364224" y="2249424"/>
            <a:ext cx="5074920" cy="841248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800" b="0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Crying or staying close to an adult may be a request for reassurance.</a:t>
            </a:r>
            <a:r>
              <a:rPr sz="1500">
                <a:latin typeface="Arial"/>
              </a:rPr>
              <a:t> (Hohmann, 2024)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530352" y="3410712"/>
            <a:ext cx="5440680" cy="1536192"/>
          </a:xfrm>
          <a:prstGeom prst="roundRect">
            <a:avLst/>
          </a:prstGeom>
          <a:solidFill>
            <a:srgbClr val="EEF6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713232" y="3575304"/>
            <a:ext cx="50749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Need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13232" y="3968496"/>
            <a:ext cx="5074920" cy="841248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800" b="0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Shona may benefit from a reliable key person and predictable daily routines.</a:t>
            </a:r>
            <a:r>
              <a:rPr sz="1500">
                <a:latin typeface="Arial"/>
              </a:rPr>
              <a:t> (Hohmann, 2024)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6181344" y="3410712"/>
            <a:ext cx="5440680" cy="1536192"/>
          </a:xfrm>
          <a:prstGeom prst="roundRect">
            <a:avLst/>
          </a:prstGeom>
          <a:solidFill>
            <a:srgbClr val="EEF6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6364224" y="3575304"/>
            <a:ext cx="50749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Aim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364224" y="3968496"/>
            <a:ext cx="5074920" cy="841248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800" b="0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Build trust while respecting her pace.</a:t>
            </a:r>
            <a:r>
              <a:rPr sz="1500">
                <a:latin typeface="Arial"/>
              </a:rPr>
              <a:t> (Hohmann, 2024)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37160"/>
          </a:xfrm>
          <a:prstGeom prst="rect">
            <a:avLst/>
          </a:prstGeom>
          <a:solidFill>
            <a:srgbClr val="00757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320040"/>
            <a:ext cx="1097280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3100" b="1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Vygotsky: sociocultural theory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960120"/>
            <a:ext cx="1097280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0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Children learn with other people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30352" y="1691640"/>
            <a:ext cx="5440680" cy="1536192"/>
          </a:xfrm>
          <a:prstGeom prst="roundRect">
            <a:avLst/>
          </a:prstGeom>
          <a:solidFill>
            <a:srgbClr val="EEF6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713232" y="1856232"/>
            <a:ext cx="50749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Social learning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13232" y="2249424"/>
            <a:ext cx="5074920" cy="841248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800" b="0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Language, thinking and play develop through shared activity.</a:t>
            </a:r>
            <a:r>
              <a:rPr sz="1500">
                <a:latin typeface="Arial"/>
              </a:rPr>
              <a:t> (Skene et al., 2022)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181344" y="1691640"/>
            <a:ext cx="5440680" cy="1536192"/>
          </a:xfrm>
          <a:prstGeom prst="roundRect">
            <a:avLst/>
          </a:prstGeom>
          <a:solidFill>
            <a:srgbClr val="EEF6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6364224" y="1856232"/>
            <a:ext cx="50749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Zone of proximal development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364224" y="2249424"/>
            <a:ext cx="5074920" cy="841248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800" b="0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Skills Shona can manage with help, but not yet alone.</a:t>
            </a:r>
            <a:r>
              <a:rPr sz="1500">
                <a:latin typeface="Arial"/>
              </a:rPr>
              <a:t> (Skene et al., 2022)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530352" y="3410712"/>
            <a:ext cx="5440680" cy="1536192"/>
          </a:xfrm>
          <a:prstGeom prst="roundRect">
            <a:avLst/>
          </a:prstGeom>
          <a:solidFill>
            <a:srgbClr val="EEF6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713232" y="3575304"/>
            <a:ext cx="50749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Scaffolding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13232" y="3968496"/>
            <a:ext cx="5074920" cy="841248"/>
          </a:xfrm>
          <a:prstGeom prst="rect">
            <a:avLst/>
          </a:prstGeom>
          <a:noFill/>
        </p:spPr>
        <p:txBody>
          <a:bodyPr wrap="square">
            <a:normAutofit lnSpcReduction="10000"/>
          </a:bodyPr>
          <a:lstStyle/>
          <a:p>
            <a:pPr>
              <a:defRPr sz="1800" b="0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An adult offers small prompts, models or support, then gradually steps back.</a:t>
            </a:r>
            <a:r>
              <a:rPr sz="1500">
                <a:latin typeface="Arial"/>
              </a:rPr>
              <a:t> (Skene et al., 2022)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6181344" y="3410712"/>
            <a:ext cx="5440680" cy="1536192"/>
          </a:xfrm>
          <a:prstGeom prst="roundRect">
            <a:avLst/>
          </a:prstGeom>
          <a:solidFill>
            <a:srgbClr val="EEF6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6364224" y="3575304"/>
            <a:ext cx="50749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Play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364224" y="3968496"/>
            <a:ext cx="5074920" cy="841248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800" b="0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Supported play creates chances to communicate and take turns.</a:t>
            </a:r>
            <a:r>
              <a:rPr sz="1500">
                <a:latin typeface="Arial"/>
              </a:rPr>
              <a:t> (Skene et al., 2022)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37160"/>
          </a:xfrm>
          <a:prstGeom prst="rect">
            <a:avLst/>
          </a:prstGeom>
          <a:solidFill>
            <a:srgbClr val="00757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320040"/>
            <a:ext cx="1097280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3100" b="1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Applying both theories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960120"/>
            <a:ext cx="1097280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0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Safety first; participation next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30352" y="1691640"/>
            <a:ext cx="5440680" cy="1536192"/>
          </a:xfrm>
          <a:prstGeom prst="roundRect">
            <a:avLst/>
          </a:prstGeom>
          <a:solidFill>
            <a:srgbClr val="EEF6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713232" y="1856232"/>
            <a:ext cx="50749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Attachment lens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13232" y="2249424"/>
            <a:ext cx="5074920" cy="841248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800" b="0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“Who helps Shona feel safe here?”</a:t>
            </a:r>
            <a:r>
              <a:rPr sz="1500">
                <a:latin typeface="Arial"/>
              </a:rPr>
              <a:t> (Hohmann, 2024)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181344" y="1691640"/>
            <a:ext cx="5440680" cy="1536192"/>
          </a:xfrm>
          <a:prstGeom prst="roundRect">
            <a:avLst/>
          </a:prstGeom>
          <a:solidFill>
            <a:srgbClr val="EEF6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6364224" y="1856232"/>
            <a:ext cx="50749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Sociocultural lens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364224" y="2249424"/>
            <a:ext cx="5074920" cy="841248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800" b="0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“What small help lets Shona take part?”</a:t>
            </a:r>
            <a:r>
              <a:rPr sz="1500">
                <a:latin typeface="Arial"/>
              </a:rPr>
              <a:t> (Skene et al., 2022)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530352" y="3410712"/>
            <a:ext cx="5440680" cy="1536192"/>
          </a:xfrm>
          <a:prstGeom prst="roundRect">
            <a:avLst/>
          </a:prstGeom>
          <a:solidFill>
            <a:srgbClr val="EEF6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713232" y="3575304"/>
            <a:ext cx="50749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Combined example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13232" y="3968496"/>
            <a:ext cx="5074920" cy="841248"/>
          </a:xfrm>
          <a:prstGeom prst="rect">
            <a:avLst/>
          </a:prstGeom>
          <a:noFill/>
        </p:spPr>
        <p:txBody>
          <a:bodyPr wrap="square">
            <a:normAutofit lnSpcReduction="10000"/>
          </a:bodyPr>
          <a:lstStyle/>
          <a:p>
            <a:pPr>
              <a:defRPr sz="1800" b="0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Key person joins a favourite game; then invites one familiar child.</a:t>
            </a:r>
            <a:r>
              <a:rPr sz="1500">
                <a:latin typeface="Arial"/>
              </a:rPr>
              <a:t> (Hohmann, 2024; Skene et al., 2022)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6181344" y="3410712"/>
            <a:ext cx="5440680" cy="1536192"/>
          </a:xfrm>
          <a:prstGeom prst="roundRect">
            <a:avLst/>
          </a:prstGeom>
          <a:solidFill>
            <a:srgbClr val="EEF6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6364224" y="3575304"/>
            <a:ext cx="50749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Observe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364224" y="3968496"/>
            <a:ext cx="5074920" cy="841248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800" b="0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Does Shona become calmer, communicate more or join in for longer?</a:t>
            </a:r>
            <a:r>
              <a:rPr sz="1500">
                <a:latin typeface="Arial"/>
              </a:rPr>
              <a:t> (Skene et al., 2022)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37160"/>
          </a:xfrm>
          <a:prstGeom prst="rect">
            <a:avLst/>
          </a:prstGeom>
          <a:solidFill>
            <a:srgbClr val="00757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320040"/>
            <a:ext cx="1097280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3100" b="1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Everyday emotional support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960120"/>
            <a:ext cx="1097280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0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A calmer arrival and a trusted adult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30352" y="1691640"/>
            <a:ext cx="5440680" cy="1536192"/>
          </a:xfrm>
          <a:prstGeom prst="roundRect">
            <a:avLst/>
          </a:prstGeom>
          <a:solidFill>
            <a:srgbClr val="EEF6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713232" y="1856232"/>
            <a:ext cx="50749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At the door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13232" y="2249424"/>
            <a:ext cx="5074920" cy="841248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800" b="0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Agree a short, consistent goodbye routine with carers.</a:t>
            </a:r>
            <a:r>
              <a:rPr sz="1500">
                <a:latin typeface="Arial"/>
              </a:rPr>
              <a:t> (Hohmann, 2024)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181344" y="1691640"/>
            <a:ext cx="5440680" cy="1536192"/>
          </a:xfrm>
          <a:prstGeom prst="roundRect">
            <a:avLst/>
          </a:prstGeom>
          <a:solidFill>
            <a:srgbClr val="EEF6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6364224" y="1856232"/>
            <a:ext cx="50749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Throughout the day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364224" y="2249424"/>
            <a:ext cx="5074920" cy="841248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800" b="0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Keep a named key person and a known back-up adult.</a:t>
            </a:r>
            <a:r>
              <a:rPr sz="1500">
                <a:latin typeface="Arial"/>
              </a:rPr>
              <a:t> (Hohmann, 2024)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530352" y="3410712"/>
            <a:ext cx="5440680" cy="1536192"/>
          </a:xfrm>
          <a:prstGeom prst="roundRect">
            <a:avLst/>
          </a:prstGeom>
          <a:solidFill>
            <a:srgbClr val="EEF6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713232" y="3575304"/>
            <a:ext cx="50749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For reassurance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13232" y="3968496"/>
            <a:ext cx="5074920" cy="841248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800" b="0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Offer a family photograph or familiar comfort object.</a:t>
            </a:r>
            <a:r>
              <a:rPr sz="1500">
                <a:latin typeface="Arial"/>
              </a:rPr>
              <a:t> (Hohmann, 2024)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6181344" y="3410712"/>
            <a:ext cx="5440680" cy="1536192"/>
          </a:xfrm>
          <a:prstGeom prst="roundRect">
            <a:avLst/>
          </a:prstGeom>
          <a:solidFill>
            <a:srgbClr val="EEF6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6364224" y="3575304"/>
            <a:ext cx="50749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When upset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364224" y="3968496"/>
            <a:ext cx="5074920" cy="841248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800" b="0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Respond warmly; do not rush or shame her for crying.</a:t>
            </a:r>
            <a:r>
              <a:rPr sz="1500">
                <a:latin typeface="Arial"/>
              </a:rPr>
              <a:t> (England-Mason et al., 2023)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37160"/>
          </a:xfrm>
          <a:prstGeom prst="rect">
            <a:avLst/>
          </a:prstGeom>
          <a:solidFill>
            <a:srgbClr val="00757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320040"/>
            <a:ext cx="1097280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3100" b="1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Communication and group play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960120"/>
            <a:ext cx="1097280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0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Small steps with no pressure to speak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30352" y="1691640"/>
            <a:ext cx="5440680" cy="1536192"/>
          </a:xfrm>
          <a:prstGeom prst="roundRect">
            <a:avLst/>
          </a:prstGeom>
          <a:solidFill>
            <a:srgbClr val="EEF6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713232" y="1856232"/>
            <a:ext cx="50749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First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13232" y="2249424"/>
            <a:ext cx="5074920" cy="841248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800" b="0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Follow Shona’s interests in one-to-one play.</a:t>
            </a:r>
            <a:r>
              <a:rPr sz="1500">
                <a:latin typeface="Arial"/>
              </a:rPr>
              <a:t> (Education Endowment Foundation, 2023)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181344" y="1691640"/>
            <a:ext cx="5440680" cy="1536192"/>
          </a:xfrm>
          <a:prstGeom prst="roundRect">
            <a:avLst/>
          </a:prstGeom>
          <a:solidFill>
            <a:srgbClr val="EEF6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6364224" y="1856232"/>
            <a:ext cx="50749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Next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364224" y="2249424"/>
            <a:ext cx="5074920" cy="841248"/>
          </a:xfrm>
          <a:prstGeom prst="rect">
            <a:avLst/>
          </a:prstGeom>
          <a:noFill/>
        </p:spPr>
        <p:txBody>
          <a:bodyPr wrap="square">
            <a:normAutofit lnSpcReduction="10000"/>
          </a:bodyPr>
          <a:lstStyle/>
          <a:p>
            <a:pPr>
              <a:defRPr sz="1800" b="0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Use short sentences, pictures, gestures and time to respond.</a:t>
            </a:r>
            <a:r>
              <a:rPr sz="1500">
                <a:latin typeface="Arial"/>
              </a:rPr>
              <a:t> (Education Endowment Foundation, 2023)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530352" y="3410712"/>
            <a:ext cx="5440680" cy="1536192"/>
          </a:xfrm>
          <a:prstGeom prst="roundRect">
            <a:avLst/>
          </a:prstGeom>
          <a:solidFill>
            <a:srgbClr val="EEF6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713232" y="3575304"/>
            <a:ext cx="50749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Then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13232" y="3968496"/>
            <a:ext cx="5074920" cy="841248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800" b="0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Introduce one supportive peer for a simple turn-taking game.</a:t>
            </a:r>
            <a:r>
              <a:rPr sz="1500">
                <a:latin typeface="Arial"/>
              </a:rPr>
              <a:t> (Skene et al., 2022)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6181344" y="3410712"/>
            <a:ext cx="5440680" cy="1536192"/>
          </a:xfrm>
          <a:prstGeom prst="roundRect">
            <a:avLst/>
          </a:prstGeom>
          <a:solidFill>
            <a:srgbClr val="EEF6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6364224" y="3575304"/>
            <a:ext cx="50749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Later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364224" y="3968496"/>
            <a:ext cx="5074920" cy="841248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800" b="0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Offer short small-group play when she seems ready.</a:t>
            </a:r>
            <a:r>
              <a:rPr sz="1500">
                <a:latin typeface="Arial"/>
              </a:rPr>
              <a:t> (Skene et al., 2022)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37160"/>
          </a:xfrm>
          <a:prstGeom prst="rect">
            <a:avLst/>
          </a:prstGeom>
          <a:solidFill>
            <a:srgbClr val="00757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320040"/>
            <a:ext cx="1097280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3100" b="1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Nature and nurture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960120"/>
            <a:ext cx="1097280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0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Development is shaped by both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30352" y="1691640"/>
            <a:ext cx="5440680" cy="1536192"/>
          </a:xfrm>
          <a:prstGeom prst="roundRect">
            <a:avLst/>
          </a:prstGeom>
          <a:solidFill>
            <a:srgbClr val="EEF6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713232" y="1856232"/>
            <a:ext cx="50749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Nature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13232" y="2249424"/>
            <a:ext cx="5074920" cy="841248"/>
          </a:xfrm>
          <a:prstGeom prst="rect">
            <a:avLst/>
          </a:prstGeom>
          <a:noFill/>
        </p:spPr>
        <p:txBody>
          <a:bodyPr wrap="square">
            <a:normAutofit lnSpcReduction="10000"/>
          </a:bodyPr>
          <a:lstStyle/>
          <a:p>
            <a:pPr>
              <a:defRPr sz="1800" b="0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Temperament, biological maturation and individual differences may affect responses to change.</a:t>
            </a:r>
            <a:r>
              <a:rPr sz="1500">
                <a:latin typeface="Arial"/>
              </a:rPr>
              <a:t> (Liu et al., 2023)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181344" y="1691640"/>
            <a:ext cx="5440680" cy="1536192"/>
          </a:xfrm>
          <a:prstGeom prst="roundRect">
            <a:avLst/>
          </a:prstGeom>
          <a:solidFill>
            <a:srgbClr val="EEF6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6364224" y="1856232"/>
            <a:ext cx="50749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Nurture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364224" y="2249424"/>
            <a:ext cx="5074920" cy="841248"/>
          </a:xfrm>
          <a:prstGeom prst="rect">
            <a:avLst/>
          </a:prstGeom>
          <a:noFill/>
        </p:spPr>
        <p:txBody>
          <a:bodyPr wrap="square">
            <a:normAutofit lnSpcReduction="10000"/>
          </a:bodyPr>
          <a:lstStyle/>
          <a:p>
            <a:pPr>
              <a:defRPr sz="1800" b="0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Relationships, routines, culture, language and the play environment also matter.</a:t>
            </a:r>
            <a:r>
              <a:rPr sz="1500">
                <a:latin typeface="Arial"/>
              </a:rPr>
              <a:t> (Tamblyn et al., 2023)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530352" y="3410712"/>
            <a:ext cx="5440680" cy="1536192"/>
          </a:xfrm>
          <a:prstGeom prst="roundRect">
            <a:avLst/>
          </a:prstGeom>
          <a:solidFill>
            <a:srgbClr val="EEF6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713232" y="3575304"/>
            <a:ext cx="50749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Interaction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13232" y="3968496"/>
            <a:ext cx="5074920" cy="841248"/>
          </a:xfrm>
          <a:prstGeom prst="rect">
            <a:avLst/>
          </a:prstGeom>
          <a:noFill/>
        </p:spPr>
        <p:txBody>
          <a:bodyPr wrap="square">
            <a:normAutofit lnSpcReduction="10000"/>
          </a:bodyPr>
          <a:lstStyle/>
          <a:p>
            <a:pPr>
              <a:defRPr sz="1800" b="0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A child who is naturally cautious may do well with a calm, responsive nursery routine.</a:t>
            </a:r>
            <a:r>
              <a:rPr sz="1500">
                <a:latin typeface="Arial"/>
              </a:rPr>
              <a:t> (Aaron, Caley and Kiel, 2024)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6181344" y="3410712"/>
            <a:ext cx="5440680" cy="1536192"/>
          </a:xfrm>
          <a:prstGeom prst="roundRect">
            <a:avLst/>
          </a:prstGeom>
          <a:solidFill>
            <a:srgbClr val="EEF6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6364224" y="3575304"/>
            <a:ext cx="50749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Avoid assumptions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364224" y="3968496"/>
            <a:ext cx="5074920" cy="841248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800" b="0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We cannot tell the cause of Shona’s behaviour from a few observations.</a:t>
            </a:r>
            <a:r>
              <a:rPr sz="1500">
                <a:latin typeface="Arial"/>
              </a:rPr>
              <a:t> (Liu et al., 2023)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37160"/>
          </a:xfrm>
          <a:prstGeom prst="rect">
            <a:avLst/>
          </a:prstGeom>
          <a:solidFill>
            <a:srgbClr val="00757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320040"/>
            <a:ext cx="1097280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3100" b="1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Supporting the whole child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960120"/>
            <a:ext cx="1097280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0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Wellbeing involves linked areas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30352" y="1691640"/>
            <a:ext cx="5440680" cy="1536192"/>
          </a:xfrm>
          <a:prstGeom prst="roundRect">
            <a:avLst/>
          </a:prstGeom>
          <a:solidFill>
            <a:srgbClr val="EEF6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713232" y="1856232"/>
            <a:ext cx="50749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Emotional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13232" y="2249424"/>
            <a:ext cx="5074920" cy="841248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800" b="0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Reassurance, trust and a quiet space.</a:t>
            </a:r>
            <a:r>
              <a:rPr sz="1500">
                <a:latin typeface="Arial"/>
              </a:rPr>
              <a:t> (Hohmann, 2024)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181344" y="1691640"/>
            <a:ext cx="5440680" cy="1536192"/>
          </a:xfrm>
          <a:prstGeom prst="roundRect">
            <a:avLst/>
          </a:prstGeom>
          <a:solidFill>
            <a:srgbClr val="EEF6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6364224" y="1856232"/>
            <a:ext cx="50749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Social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364224" y="2249424"/>
            <a:ext cx="5074920" cy="841248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800" b="0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One-to-one play, then supported peer interaction.</a:t>
            </a:r>
            <a:r>
              <a:rPr sz="1500">
                <a:latin typeface="Arial"/>
              </a:rPr>
              <a:t> (Skene et al., 2022)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530352" y="3410712"/>
            <a:ext cx="5440680" cy="1536192"/>
          </a:xfrm>
          <a:prstGeom prst="roundRect">
            <a:avLst/>
          </a:prstGeom>
          <a:solidFill>
            <a:srgbClr val="EEF6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713232" y="3575304"/>
            <a:ext cx="50749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Cognitive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13232" y="3968496"/>
            <a:ext cx="5074920" cy="841248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800" b="0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Simple puzzles, pretend play, choice and guided discovery.</a:t>
            </a:r>
            <a:r>
              <a:rPr sz="1500">
                <a:latin typeface="Arial"/>
              </a:rPr>
              <a:t> (Skene et al., 2022)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6181344" y="3410712"/>
            <a:ext cx="5440680" cy="1536192"/>
          </a:xfrm>
          <a:prstGeom prst="roundRect">
            <a:avLst/>
          </a:prstGeom>
          <a:solidFill>
            <a:srgbClr val="EEF6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6364224" y="3575304"/>
            <a:ext cx="50749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Physical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364224" y="3968496"/>
            <a:ext cx="5074920" cy="841248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800" b="0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Movement outdoors, rest, sensory comfort and access to play.</a:t>
            </a:r>
            <a:r>
              <a:rPr sz="1500">
                <a:latin typeface="Arial"/>
              </a:rPr>
              <a:t> (Tamblyn et al., 2023)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37160"/>
          </a:xfrm>
          <a:prstGeom prst="rect">
            <a:avLst/>
          </a:prstGeom>
          <a:solidFill>
            <a:srgbClr val="00757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320040"/>
            <a:ext cx="1097280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3100" b="1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Critical evaluation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960120"/>
            <a:ext cx="109728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0">
                <a:solidFill>
                  <a:srgbClr val="00757C"/>
                </a:solidFill>
                <a:latin typeface="Arial"/>
              </a:defRPr>
            </a:pPr>
            <a:r>
              <a:rPr dirty="0">
                <a:latin typeface="Arial"/>
              </a:rPr>
              <a:t>What the theories explain </a:t>
            </a:r>
            <a:r>
              <a:rPr lang="en-GB" dirty="0">
                <a:latin typeface="Arial"/>
              </a:rPr>
              <a:t>-</a:t>
            </a:r>
            <a:r>
              <a:rPr dirty="0">
                <a:latin typeface="Arial"/>
              </a:rPr>
              <a:t> and what they miss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30352" y="1691640"/>
            <a:ext cx="5440680" cy="1536192"/>
          </a:xfrm>
          <a:prstGeom prst="roundRect">
            <a:avLst/>
          </a:prstGeom>
          <a:solidFill>
            <a:srgbClr val="EEF6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713232" y="1856232"/>
            <a:ext cx="50749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Bowlby helps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13232" y="2249424"/>
            <a:ext cx="5074920" cy="841248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800" b="0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Shows why trusted relationships and comfort may matter.</a:t>
            </a:r>
            <a:r>
              <a:rPr sz="1500">
                <a:latin typeface="Arial"/>
              </a:rPr>
              <a:t> (Hohmann, 2024)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181344" y="1691640"/>
            <a:ext cx="5440680" cy="1536192"/>
          </a:xfrm>
          <a:prstGeom prst="roundRect">
            <a:avLst/>
          </a:prstGeom>
          <a:solidFill>
            <a:srgbClr val="EEF6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6364224" y="1856232"/>
            <a:ext cx="50749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Bowlby limits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364224" y="2249424"/>
            <a:ext cx="5074920" cy="841248"/>
          </a:xfrm>
          <a:prstGeom prst="rect">
            <a:avLst/>
          </a:prstGeom>
          <a:noFill/>
        </p:spPr>
        <p:txBody>
          <a:bodyPr wrap="square">
            <a:normAutofit lnSpcReduction="10000"/>
          </a:bodyPr>
          <a:lstStyle/>
          <a:p>
            <a:pPr>
              <a:defRPr sz="1800" b="0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Cannot diagnose attachment from nursery separation behaviour; culture and context matter.</a:t>
            </a:r>
            <a:r>
              <a:rPr sz="1500">
                <a:latin typeface="Arial"/>
              </a:rPr>
              <a:t> (Hohmann, 2024)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530352" y="3410712"/>
            <a:ext cx="5440680" cy="1536192"/>
          </a:xfrm>
          <a:prstGeom prst="roundRect">
            <a:avLst/>
          </a:prstGeom>
          <a:solidFill>
            <a:srgbClr val="EEF6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713232" y="3575304"/>
            <a:ext cx="50749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Vygotsky helps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13232" y="3968496"/>
            <a:ext cx="5074920" cy="841248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800" b="0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Offers practical ways to support talking, learning and play.</a:t>
            </a:r>
            <a:r>
              <a:rPr sz="1500">
                <a:latin typeface="Arial"/>
              </a:rPr>
              <a:t> (Skene et al., 2022)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6181344" y="3410712"/>
            <a:ext cx="5440680" cy="1536192"/>
          </a:xfrm>
          <a:prstGeom prst="roundRect">
            <a:avLst/>
          </a:prstGeom>
          <a:solidFill>
            <a:srgbClr val="EEF6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6364224" y="3575304"/>
            <a:ext cx="50749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Vygotsky limits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364224" y="3968496"/>
            <a:ext cx="5074920" cy="841248"/>
          </a:xfrm>
          <a:prstGeom prst="rect">
            <a:avLst/>
          </a:prstGeom>
          <a:noFill/>
        </p:spPr>
        <p:txBody>
          <a:bodyPr wrap="square">
            <a:normAutofit lnSpcReduction="10000"/>
          </a:bodyPr>
          <a:lstStyle/>
          <a:p>
            <a:pPr>
              <a:defRPr sz="1800" b="0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Does not fully explain separation distress or possible speech and language needs.</a:t>
            </a:r>
            <a:r>
              <a:rPr sz="1500">
                <a:latin typeface="Arial"/>
              </a:rPr>
              <a:t> (Ofsted, 2024)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37160"/>
          </a:xfrm>
          <a:prstGeom prst="rect">
            <a:avLst/>
          </a:prstGeom>
          <a:solidFill>
            <a:srgbClr val="00757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320040"/>
            <a:ext cx="1097280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3100" b="1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Action plan and review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960120"/>
            <a:ext cx="1097280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0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A shared four-week starting plan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30352" y="1691640"/>
            <a:ext cx="5440680" cy="1536192"/>
          </a:xfrm>
          <a:prstGeom prst="roundRect">
            <a:avLst/>
          </a:prstGeom>
          <a:solidFill>
            <a:srgbClr val="EEF6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713232" y="1856232"/>
            <a:ext cx="50749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Week 1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13232" y="2249424"/>
            <a:ext cx="5074920" cy="841248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800" b="0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Listen to carers; agree routines; observe arrival, play and communication.</a:t>
            </a:r>
            <a:r>
              <a:rPr sz="1500">
                <a:latin typeface="Arial"/>
              </a:rPr>
              <a:t> (Ofsted, 2024)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181344" y="1691640"/>
            <a:ext cx="5440680" cy="1536192"/>
          </a:xfrm>
          <a:prstGeom prst="roundRect">
            <a:avLst/>
          </a:prstGeom>
          <a:solidFill>
            <a:srgbClr val="EEF6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6364224" y="1856232"/>
            <a:ext cx="50749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Weeks 1–2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364224" y="2249424"/>
            <a:ext cx="5074920" cy="841248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800" b="0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Use consistent key-person support and interest-led one-to-one play.</a:t>
            </a:r>
            <a:r>
              <a:rPr sz="1500">
                <a:latin typeface="Arial"/>
              </a:rPr>
              <a:t> (Hohmann, 2024)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530352" y="3410712"/>
            <a:ext cx="5440680" cy="1536192"/>
          </a:xfrm>
          <a:prstGeom prst="roundRect">
            <a:avLst/>
          </a:prstGeom>
          <a:solidFill>
            <a:srgbClr val="EEF6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713232" y="3575304"/>
            <a:ext cx="50749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Weeks 2–4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13232" y="3968496"/>
            <a:ext cx="5074920" cy="841248"/>
          </a:xfrm>
          <a:prstGeom prst="rect">
            <a:avLst/>
          </a:prstGeom>
          <a:noFill/>
        </p:spPr>
        <p:txBody>
          <a:bodyPr wrap="square">
            <a:normAutofit lnSpcReduction="10000"/>
          </a:bodyPr>
          <a:lstStyle/>
          <a:p>
            <a:pPr>
              <a:defRPr sz="1800" b="0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Offer supported peer games and rich but gentle communication.</a:t>
            </a:r>
            <a:r>
              <a:rPr sz="1500">
                <a:latin typeface="Arial"/>
              </a:rPr>
              <a:t> (Education Endowment Foundation, 2023)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6181344" y="3410712"/>
            <a:ext cx="5440680" cy="1536192"/>
          </a:xfrm>
          <a:prstGeom prst="roundRect">
            <a:avLst/>
          </a:prstGeom>
          <a:solidFill>
            <a:srgbClr val="EEF6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6364224" y="3575304"/>
            <a:ext cx="50749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Review together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364224" y="3968496"/>
            <a:ext cx="5074920" cy="841248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800" b="0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Check time needed to settle, involvement in play and ways of communicating.</a:t>
            </a:r>
            <a:r>
              <a:rPr sz="1500">
                <a:latin typeface="Arial"/>
              </a:rPr>
              <a:t> (Ofsted, 2024)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37160"/>
          </a:xfrm>
          <a:prstGeom prst="rect">
            <a:avLst/>
          </a:prstGeom>
          <a:solidFill>
            <a:srgbClr val="00757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320040"/>
            <a:ext cx="1097280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3100" b="1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Conclusion and questions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960120"/>
            <a:ext cx="1097280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0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One child, two helpful perspectives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30352" y="1691640"/>
            <a:ext cx="5440680" cy="1536192"/>
          </a:xfrm>
          <a:prstGeom prst="roundRect">
            <a:avLst/>
          </a:prstGeom>
          <a:solidFill>
            <a:srgbClr val="EEF6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713232" y="1856232"/>
            <a:ext cx="50749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Key message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13232" y="2249424"/>
            <a:ext cx="5074920" cy="841248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800" b="0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Help Shona feel safe and understood.</a:t>
            </a:r>
            <a:r>
              <a:rPr sz="1500">
                <a:latin typeface="Arial"/>
              </a:rPr>
              <a:t> (Hohmann, 2024)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181344" y="1691640"/>
            <a:ext cx="5440680" cy="1536192"/>
          </a:xfrm>
          <a:prstGeom prst="roundRect">
            <a:avLst/>
          </a:prstGeom>
          <a:solidFill>
            <a:srgbClr val="EEF6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6364224" y="1856232"/>
            <a:ext cx="50749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Next step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364224" y="2249424"/>
            <a:ext cx="5074920" cy="841248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800" b="0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Build communication and play through gentle, supported experiences.</a:t>
            </a:r>
            <a:r>
              <a:rPr sz="1500">
                <a:latin typeface="Arial"/>
              </a:rPr>
              <a:t> (Skene et al., 2022)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530352" y="3410712"/>
            <a:ext cx="5440680" cy="1536192"/>
          </a:xfrm>
          <a:prstGeom prst="roundRect">
            <a:avLst/>
          </a:prstGeom>
          <a:solidFill>
            <a:srgbClr val="EEF6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713232" y="3575304"/>
            <a:ext cx="50749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Professional judgement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13232" y="3968496"/>
            <a:ext cx="5074920" cy="841248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800" b="0">
                <a:solidFill>
                  <a:srgbClr val="142A3F"/>
                </a:solidFill>
                <a:latin typeface="Arial"/>
              </a:defRPr>
            </a:pPr>
            <a:r>
              <a:rPr dirty="0">
                <a:latin typeface="Arial"/>
              </a:rPr>
              <a:t>Use evidence, family views and observations </a:t>
            </a:r>
            <a:r>
              <a:rPr lang="en-GB" dirty="0">
                <a:latin typeface="Arial"/>
              </a:rPr>
              <a:t>-</a:t>
            </a:r>
            <a:r>
              <a:rPr dirty="0">
                <a:latin typeface="Arial"/>
              </a:rPr>
              <a:t> never one theory alone.</a:t>
            </a:r>
            <a:r>
              <a:rPr sz="1500" dirty="0">
                <a:latin typeface="Arial"/>
              </a:rPr>
              <a:t> (Ofsted, 2024)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6181344" y="3410712"/>
            <a:ext cx="5440680" cy="1536192"/>
          </a:xfrm>
          <a:prstGeom prst="roundRect">
            <a:avLst/>
          </a:prstGeom>
          <a:solidFill>
            <a:srgbClr val="EEF6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6364224" y="3575304"/>
            <a:ext cx="5074920" cy="347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00757C"/>
                </a:solidFill>
                <a:latin typeface="Arial"/>
              </a:defRPr>
            </a:pPr>
            <a:r>
              <a:rPr>
                <a:latin typeface="Arial"/>
              </a:rPr>
              <a:t>Discussion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364224" y="3968496"/>
            <a:ext cx="5074920" cy="8412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0">
                <a:solidFill>
                  <a:srgbClr val="142A3F"/>
                </a:solidFill>
                <a:latin typeface="Arial"/>
              </a:defRPr>
            </a:pPr>
            <a:r>
              <a:rPr>
                <a:latin typeface="Arial"/>
              </a:rPr>
              <a:t>Questions and answers: 5 minutes.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76072" y="411480"/>
            <a:ext cx="2287778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900" b="1">
                <a:solidFill>
                  <a:srgbClr val="142A3F"/>
                </a:solidFill>
                <a:latin typeface="Arial"/>
              </a:defRPr>
            </a:pPr>
            <a:r>
              <a:rPr dirty="0"/>
              <a:t>References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8368" y="1280160"/>
            <a:ext cx="10881360" cy="11247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 b="0">
                <a:solidFill>
                  <a:srgbClr val="142A3F"/>
                </a:solidFill>
                <a:latin typeface="Arial"/>
              </a:defRPr>
            </a:pPr>
            <a:r>
              <a:rPr dirty="0"/>
              <a:t>Aaron, E.M., Caley, E. and Kiel, E.J. (2024) ‘Parenting as a moderator of the relation between child inhibited temperament and anxiety in Western contexts: A systematic review’, Clinical Child and Family Psychology Review, 27, pp. 807–831. https://doi.org/10.1007/s10567-024-00492-5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2505456"/>
            <a:ext cx="10881360" cy="11247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 b="0">
                <a:solidFill>
                  <a:srgbClr val="142A3F"/>
                </a:solidFill>
                <a:latin typeface="Arial"/>
              </a:defRPr>
            </a:pPr>
            <a:r>
              <a:rPr dirty="0"/>
              <a:t>England-Mason, G., Andrews, K., Atkinson, L. and Gonzalez, A. (2023) ‘Emotion socialization parenting interventions targeting emotional competence in young children: A systematic review and meta-analysis of randomized controlled trials’, Clinical Psychology Review, 100, 102252. https://doi.org/10.1016/j.cpr.2023.102252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58368" y="3730752"/>
            <a:ext cx="10881360" cy="11247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 b="0">
                <a:solidFill>
                  <a:srgbClr val="142A3F"/>
                </a:solidFill>
                <a:latin typeface="Arial"/>
              </a:defRPr>
            </a:pPr>
            <a:r>
              <a:rPr dirty="0"/>
              <a:t>Hohmann, U. (2024) ‘“Each child must be assigned a key person”: Context and interpretation of a statutory requirement in English Early Childhood Education and Care settings’, Children &amp; Society, 38(6), pp. 2168–2183. https://doi.org/10.1111/chso.12887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58368" y="4956048"/>
            <a:ext cx="10881360" cy="11247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 b="0">
                <a:solidFill>
                  <a:srgbClr val="142A3F"/>
                </a:solidFill>
                <a:latin typeface="Arial"/>
              </a:defRPr>
            </a:pPr>
            <a:r>
              <a:rPr dirty="0"/>
              <a:t>Liu, C., Zheng, Y., </a:t>
            </a:r>
            <a:r>
              <a:rPr dirty="0" err="1"/>
              <a:t>Ganiban</a:t>
            </a:r>
            <a:r>
              <a:rPr dirty="0"/>
              <a:t>, J.M. and Saudino, K.J. (2023) ‘Genetic and environmental influences on temperament development across the preschool period’, Journal of Child Psychology and Psychiatry, 64(1), pp. 59–70. https://doi.org/10.1111/jcpp.13667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76072" y="411480"/>
            <a:ext cx="2948178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900" b="1">
                <a:solidFill>
                  <a:srgbClr val="142A3F"/>
                </a:solidFill>
                <a:latin typeface="Arial"/>
              </a:defRPr>
            </a:pPr>
            <a:r>
              <a:rPr dirty="0"/>
              <a:t>References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8368" y="1280160"/>
            <a:ext cx="10881360" cy="11247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 b="0">
                <a:solidFill>
                  <a:srgbClr val="142A3F"/>
                </a:solidFill>
                <a:latin typeface="Arial"/>
              </a:defRPr>
            </a:pPr>
            <a:r>
              <a:rPr dirty="0"/>
              <a:t>Skene, K. et al. (2022) ‘Can guidance during play enhance children’s learning and development in educational contexts? A systematic review and meta-analysis’, Child Development, 93(4), pp. 1162–1180. https://doi.org/10.1111/cdev.13730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2505456"/>
            <a:ext cx="10881360" cy="11247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 b="0">
                <a:solidFill>
                  <a:srgbClr val="142A3F"/>
                </a:solidFill>
                <a:latin typeface="Arial"/>
              </a:defRPr>
            </a:pPr>
            <a:r>
              <a:rPr dirty="0"/>
              <a:t>Tamblyn, A. et al. (2023) ‘How do physical or sensory early childhood education and care environment factors affect children’s social and emotional development? A systematic scoping review’, Educational Research Review, 41, 100555. https://doi.org/10.1016/j.edurev.2023.100555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58368" y="3730752"/>
            <a:ext cx="10881360" cy="11247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 b="0">
                <a:solidFill>
                  <a:srgbClr val="142A3F"/>
                </a:solidFill>
                <a:latin typeface="Arial"/>
              </a:defRPr>
            </a:pPr>
            <a:r>
              <a:rPr dirty="0"/>
              <a:t>Education Endowment Foundation (2023) Communication and language approaches. Available at: https://educationendowmentfoundation.org.uk/early-years/toolkit/communication-and-language-approaches/ (Accessed: 11 October 2026).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58368" y="4956048"/>
            <a:ext cx="10881360" cy="11247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 b="0">
                <a:solidFill>
                  <a:srgbClr val="142A3F"/>
                </a:solidFill>
                <a:latin typeface="Arial"/>
              </a:defRPr>
            </a:pPr>
            <a:r>
              <a:rPr dirty="0"/>
              <a:t>Ofsted (2024) Best start in life, part 2: The 3 prime areas of learning. Available at: https://www.gov.uk/government/publications/best-start-in-life-a-research-review-for-early-years/best-start-in-life-part-2-the-3-prime-areas-of-learning (Accessed: 11 October 2026).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</TotalTime>
  <Words>1484</Words>
  <Application>Microsoft Office PowerPoint</Application>
  <PresentationFormat>Widescreen</PresentationFormat>
  <Paragraphs>142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Shazad Shah</cp:lastModifiedBy>
  <cp:revision>2</cp:revision>
  <dcterms:created xsi:type="dcterms:W3CDTF">2013-01-27T09:14:16Z</dcterms:created>
  <dcterms:modified xsi:type="dcterms:W3CDTF">2026-10-11T15:57:41Z</dcterms:modified>
  <cp:category/>
</cp:coreProperties>
</file>