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62" r:id="rId5"/>
    <p:sldId id="265" r:id="rId6"/>
    <p:sldId id="268" r:id="rId7"/>
    <p:sldId id="270" r:id="rId8"/>
    <p:sldId id="267" r:id="rId9"/>
    <p:sldId id="26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94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8000"/>
    <p:restoredTop sz="97131"/>
  </p:normalViewPr>
  <p:slideViewPr>
    <p:cSldViewPr snapToGrid="0">
      <p:cViewPr varScale="1">
        <p:scale>
          <a:sx n="132" d="100"/>
          <a:sy n="132" d="100"/>
        </p:scale>
        <p:origin x="200" y="816"/>
      </p:cViewPr>
      <p:guideLst/>
    </p:cSldViewPr>
  </p:slideViewPr>
  <p:outlineViewPr>
    <p:cViewPr>
      <p:scale>
        <a:sx n="33" d="100"/>
        <a:sy n="33" d="100"/>
      </p:scale>
      <p:origin x="0" y="-264"/>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125" d="100"/>
          <a:sy n="125" d="100"/>
        </p:scale>
        <p:origin x="1520"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2BBFA2-30EB-6642-AF9B-B43D9A2B05A9}"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265350-9A02-F348-9086-246BE624C3A9}" type="slidenum">
              <a:rPr lang="en-GB" smtClean="0"/>
              <a:t>‹#›</a:t>
            </a:fld>
            <a:endParaRPr lang="en-GB"/>
          </a:p>
        </p:txBody>
      </p:sp>
    </p:spTree>
    <p:extLst>
      <p:ext uri="{BB962C8B-B14F-4D97-AF65-F5344CB8AC3E}">
        <p14:creationId xmlns:p14="http://schemas.microsoft.com/office/powerpoint/2010/main" val="2494791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65350-9A02-F348-9086-246BE624C3A9}" type="slidenum">
              <a:rPr lang="en-GB" smtClean="0"/>
              <a:t>3</a:t>
            </a:fld>
            <a:endParaRPr lang="en-GB"/>
          </a:p>
        </p:txBody>
      </p:sp>
    </p:spTree>
    <p:extLst>
      <p:ext uri="{BB962C8B-B14F-4D97-AF65-F5344CB8AC3E}">
        <p14:creationId xmlns:p14="http://schemas.microsoft.com/office/powerpoint/2010/main" val="1373295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65350-9A02-F348-9086-246BE624C3A9}" type="slidenum">
              <a:rPr lang="en-GB" smtClean="0"/>
              <a:t>4</a:t>
            </a:fld>
            <a:endParaRPr lang="en-GB"/>
          </a:p>
        </p:txBody>
      </p:sp>
    </p:spTree>
    <p:extLst>
      <p:ext uri="{BB962C8B-B14F-4D97-AF65-F5344CB8AC3E}">
        <p14:creationId xmlns:p14="http://schemas.microsoft.com/office/powerpoint/2010/main" val="349859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65350-9A02-F348-9086-246BE624C3A9}" type="slidenum">
              <a:rPr lang="en-GB" smtClean="0"/>
              <a:t>5</a:t>
            </a:fld>
            <a:endParaRPr lang="en-GB"/>
          </a:p>
        </p:txBody>
      </p:sp>
    </p:spTree>
    <p:extLst>
      <p:ext uri="{BB962C8B-B14F-4D97-AF65-F5344CB8AC3E}">
        <p14:creationId xmlns:p14="http://schemas.microsoft.com/office/powerpoint/2010/main" val="40247447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BFB34-0075-820E-1972-C62399C3C090}"/>
              </a:ext>
            </a:extLst>
          </p:cNvPr>
          <p:cNvSpPr>
            <a:spLocks noGrp="1"/>
          </p:cNvSpPr>
          <p:nvPr>
            <p:ph type="ctrTitle"/>
          </p:nvPr>
        </p:nvSpPr>
        <p:spPr/>
        <p:txBody>
          <a:bodyPr/>
          <a:lstStyle/>
          <a:p>
            <a:r>
              <a:rPr lang="en-GB" dirty="0"/>
              <a:t>Student task – week 7</a:t>
            </a:r>
          </a:p>
        </p:txBody>
      </p:sp>
      <p:sp>
        <p:nvSpPr>
          <p:cNvPr id="3" name="Subtitle 2">
            <a:extLst>
              <a:ext uri="{FF2B5EF4-FFF2-40B4-BE49-F238E27FC236}">
                <a16:creationId xmlns:a16="http://schemas.microsoft.com/office/drawing/2014/main" id="{7F265F9A-B404-9E6E-073E-937381A47008}"/>
              </a:ext>
            </a:extLst>
          </p:cNvPr>
          <p:cNvSpPr>
            <a:spLocks noGrp="1"/>
          </p:cNvSpPr>
          <p:nvPr>
            <p:ph type="subTitle" idx="1"/>
          </p:nvPr>
        </p:nvSpPr>
        <p:spPr/>
        <p:txBody>
          <a:bodyPr/>
          <a:lstStyle/>
          <a:p>
            <a:r>
              <a:rPr lang="en-GB" dirty="0"/>
              <a:t>Brigitte cobb</a:t>
            </a:r>
          </a:p>
        </p:txBody>
      </p:sp>
    </p:spTree>
    <p:extLst>
      <p:ext uri="{BB962C8B-B14F-4D97-AF65-F5344CB8AC3E}">
        <p14:creationId xmlns:p14="http://schemas.microsoft.com/office/powerpoint/2010/main" val="1400929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11B03-CB52-EA8B-4662-B113492660AC}"/>
              </a:ext>
            </a:extLst>
          </p:cNvPr>
          <p:cNvSpPr>
            <a:spLocks noGrp="1"/>
          </p:cNvSpPr>
          <p:nvPr>
            <p:ph type="title"/>
          </p:nvPr>
        </p:nvSpPr>
        <p:spPr/>
        <p:txBody>
          <a:bodyPr/>
          <a:lstStyle/>
          <a:p>
            <a:r>
              <a:rPr lang="en-GB" dirty="0"/>
              <a:t>Omens and astrology</a:t>
            </a:r>
          </a:p>
        </p:txBody>
      </p:sp>
      <p:sp>
        <p:nvSpPr>
          <p:cNvPr id="3" name="Content Placeholder 2">
            <a:extLst>
              <a:ext uri="{FF2B5EF4-FFF2-40B4-BE49-F238E27FC236}">
                <a16:creationId xmlns:a16="http://schemas.microsoft.com/office/drawing/2014/main" id="{F9AB26E8-5F1A-EBC4-B9ED-3DF76A1F581E}"/>
              </a:ext>
            </a:extLst>
          </p:cNvPr>
          <p:cNvSpPr>
            <a:spLocks noGrp="1"/>
          </p:cNvSpPr>
          <p:nvPr>
            <p:ph idx="1"/>
          </p:nvPr>
        </p:nvSpPr>
        <p:spPr>
          <a:xfrm>
            <a:off x="685801" y="2065867"/>
            <a:ext cx="10131425" cy="4037556"/>
          </a:xfrm>
        </p:spPr>
        <p:txBody>
          <a:bodyPr>
            <a:normAutofit lnSpcReduction="10000"/>
          </a:bodyPr>
          <a:lstStyle/>
          <a:p>
            <a:r>
              <a:rPr lang="en-GB" dirty="0"/>
              <a:t>The renowned scholar of astrology, David Pingree, said about the ‘science of astrology’ and its origins, that astrology depends on:</a:t>
            </a:r>
          </a:p>
          <a:p>
            <a:r>
              <a:rPr lang="en-GB" dirty="0"/>
              <a:t>"...the notion that the planets, in their eternal rotations about the earth, transmit motion (change) to the four elements and to the assemblages of elements, animate and inanimate, in the sublunar world. This theory is completely different from that of celestial omens, in which the gods, whose physical manifestations are the constellations and planets, send messages concerning their intentions regarding kings and countries by means of celestial phenomena. That these divine intentions can be altered by the use of propitiatory rituals...emphasizes the fundamental conceptual difference between omens and astrology."</a:t>
            </a:r>
          </a:p>
          <a:p>
            <a:r>
              <a:rPr lang="en-GB" i="1" dirty="0"/>
              <a:t>From Astral Omens to Astrology: From Babylon to </a:t>
            </a:r>
            <a:r>
              <a:rPr lang="en-GB" i="1" dirty="0" err="1"/>
              <a:t>Bīkāner</a:t>
            </a:r>
            <a:r>
              <a:rPr lang="en-GB" dirty="0"/>
              <a:t>. Rome: </a:t>
            </a:r>
            <a:r>
              <a:rPr lang="en-GB" dirty="0" err="1"/>
              <a:t>Istituto</a:t>
            </a:r>
            <a:r>
              <a:rPr lang="en-GB" dirty="0"/>
              <a:t> </a:t>
            </a:r>
            <a:r>
              <a:rPr lang="en-GB" dirty="0" err="1"/>
              <a:t>italiano</a:t>
            </a:r>
            <a:r>
              <a:rPr lang="en-GB" dirty="0"/>
              <a:t> per </a:t>
            </a:r>
            <a:r>
              <a:rPr lang="en-GB" dirty="0" err="1"/>
              <a:t>l'Africa</a:t>
            </a:r>
            <a:r>
              <a:rPr lang="en-GB" dirty="0"/>
              <a:t> e </a:t>
            </a:r>
            <a:r>
              <a:rPr lang="en-GB" dirty="0" err="1"/>
              <a:t>l'Oriente</a:t>
            </a:r>
            <a:r>
              <a:rPr lang="en-GB" dirty="0"/>
              <a:t>, 1997, pp. 21-22. </a:t>
            </a:r>
          </a:p>
          <a:p>
            <a:r>
              <a:rPr lang="en-GB" dirty="0"/>
              <a:t>What do you think of Pingree’s position? Do you agree or disagree? Using primary sources and secondary scholarship, give </a:t>
            </a:r>
            <a:r>
              <a:rPr lang="en-GB" i="1" dirty="0"/>
              <a:t>pro </a:t>
            </a:r>
            <a:r>
              <a:rPr lang="en-GB" dirty="0"/>
              <a:t>and </a:t>
            </a:r>
            <a:r>
              <a:rPr lang="en-GB" i="1" dirty="0"/>
              <a:t>contra </a:t>
            </a:r>
            <a:r>
              <a:rPr lang="en-GB" dirty="0"/>
              <a:t>evidence for Pingree’s assessment.  </a:t>
            </a:r>
          </a:p>
          <a:p>
            <a:endParaRPr lang="en-GB" dirty="0"/>
          </a:p>
        </p:txBody>
      </p:sp>
      <p:sp>
        <p:nvSpPr>
          <p:cNvPr id="5" name="TextBox 4">
            <a:extLst>
              <a:ext uri="{FF2B5EF4-FFF2-40B4-BE49-F238E27FC236}">
                <a16:creationId xmlns:a16="http://schemas.microsoft.com/office/drawing/2014/main" id="{014FFF81-68DB-E2DE-3162-383045BC7F72}"/>
              </a:ext>
            </a:extLst>
          </p:cNvPr>
          <p:cNvSpPr txBox="1"/>
          <p:nvPr/>
        </p:nvSpPr>
        <p:spPr>
          <a:xfrm>
            <a:off x="8256040" y="5786735"/>
            <a:ext cx="3718961" cy="923330"/>
          </a:xfrm>
          <a:prstGeom prst="rect">
            <a:avLst/>
          </a:prstGeom>
          <a:solidFill>
            <a:schemeClr val="tx1"/>
          </a:solidFill>
        </p:spPr>
        <p:txBody>
          <a:bodyPr wrap="square" rtlCol="0">
            <a:spAutoFit/>
          </a:bodyPr>
          <a:lstStyle/>
          <a:p>
            <a:r>
              <a:rPr lang="en-GB" dirty="0">
                <a:solidFill>
                  <a:schemeClr val="bg1"/>
                </a:solidFill>
              </a:rPr>
              <a:t>This is a big topic.</a:t>
            </a:r>
          </a:p>
          <a:p>
            <a:r>
              <a:rPr lang="en-GB" dirty="0">
                <a:solidFill>
                  <a:schemeClr val="bg1"/>
                </a:solidFill>
              </a:rPr>
              <a:t>The more I read, the more I learnt so this presentation is just a start.</a:t>
            </a:r>
          </a:p>
        </p:txBody>
      </p:sp>
    </p:spTree>
    <p:extLst>
      <p:ext uri="{BB962C8B-B14F-4D97-AF65-F5344CB8AC3E}">
        <p14:creationId xmlns:p14="http://schemas.microsoft.com/office/powerpoint/2010/main" val="1554954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DE91D-E670-B7DB-D7AA-2E921107F9B3}"/>
              </a:ext>
            </a:extLst>
          </p:cNvPr>
          <p:cNvSpPr>
            <a:spLocks noGrp="1"/>
          </p:cNvSpPr>
          <p:nvPr>
            <p:ph type="title"/>
          </p:nvPr>
        </p:nvSpPr>
        <p:spPr/>
        <p:txBody>
          <a:bodyPr/>
          <a:lstStyle/>
          <a:p>
            <a:r>
              <a:rPr lang="en-GB" dirty="0"/>
              <a:t>Deconstructing Pingree’s statement - the difference between omens &amp; astrology</a:t>
            </a:r>
          </a:p>
        </p:txBody>
      </p:sp>
      <p:sp>
        <p:nvSpPr>
          <p:cNvPr id="3" name="Text Placeholder 2">
            <a:extLst>
              <a:ext uri="{FF2B5EF4-FFF2-40B4-BE49-F238E27FC236}">
                <a16:creationId xmlns:a16="http://schemas.microsoft.com/office/drawing/2014/main" id="{116CFB9D-007B-BA87-D51A-EE51ECCDDEEC}"/>
              </a:ext>
            </a:extLst>
          </p:cNvPr>
          <p:cNvSpPr>
            <a:spLocks noGrp="1"/>
          </p:cNvSpPr>
          <p:nvPr>
            <p:ph type="body" idx="1"/>
          </p:nvPr>
        </p:nvSpPr>
        <p:spPr/>
        <p:txBody>
          <a:bodyPr/>
          <a:lstStyle/>
          <a:p>
            <a:r>
              <a:rPr lang="en-GB" dirty="0"/>
              <a:t>Celestial Omens</a:t>
            </a:r>
          </a:p>
        </p:txBody>
      </p:sp>
      <p:sp>
        <p:nvSpPr>
          <p:cNvPr id="4" name="Content Placeholder 3">
            <a:extLst>
              <a:ext uri="{FF2B5EF4-FFF2-40B4-BE49-F238E27FC236}">
                <a16:creationId xmlns:a16="http://schemas.microsoft.com/office/drawing/2014/main" id="{3AB0738F-4554-3EDB-4E89-B9E258838CBD}"/>
              </a:ext>
            </a:extLst>
          </p:cNvPr>
          <p:cNvSpPr>
            <a:spLocks noGrp="1"/>
          </p:cNvSpPr>
          <p:nvPr>
            <p:ph sz="half" idx="2"/>
          </p:nvPr>
        </p:nvSpPr>
        <p:spPr>
          <a:xfrm>
            <a:off x="685801" y="2870200"/>
            <a:ext cx="4996923" cy="3378199"/>
          </a:xfrm>
        </p:spPr>
        <p:txBody>
          <a:bodyPr>
            <a:normAutofit fontScale="85000" lnSpcReduction="10000"/>
          </a:bodyPr>
          <a:lstStyle/>
          <a:p>
            <a:r>
              <a:rPr lang="en-GB" dirty="0"/>
              <a:t>SOURCE IS DIVINE:  Gods are the constellation and planets </a:t>
            </a:r>
          </a:p>
          <a:p>
            <a:r>
              <a:rPr lang="en-GB" dirty="0"/>
              <a:t>PURPOSE:  The gods communicate their intention to humanity via the planets</a:t>
            </a:r>
          </a:p>
          <a:p>
            <a:r>
              <a:rPr lang="en-GB" dirty="0"/>
              <a:t>SOME FREEWILL:  These intentions can be changed through propitiation</a:t>
            </a:r>
          </a:p>
          <a:p>
            <a:pPr marL="0" indent="0">
              <a:buNone/>
            </a:pPr>
            <a:endParaRPr lang="en-GB" dirty="0"/>
          </a:p>
          <a:p>
            <a:pPr marL="0" indent="0">
              <a:buNone/>
            </a:pPr>
            <a:r>
              <a:rPr lang="en-GB" dirty="0"/>
              <a:t>CONSIDERATIONS:</a:t>
            </a:r>
          </a:p>
          <a:p>
            <a:r>
              <a:rPr lang="en-GB" dirty="0"/>
              <a:t>Propitiation suggests that fate can be changed</a:t>
            </a:r>
          </a:p>
          <a:p>
            <a:r>
              <a:rPr lang="en-GB" dirty="0"/>
              <a:t>For Pingree, Celestial Omens do not appear to qualify as ‘astrology’, he says the science of astrology developed in the late 2</a:t>
            </a:r>
            <a:r>
              <a:rPr lang="en-GB" baseline="30000" dirty="0"/>
              <a:t>nd</a:t>
            </a:r>
            <a:r>
              <a:rPr lang="en-GB" dirty="0"/>
              <a:t> / 1</a:t>
            </a:r>
            <a:r>
              <a:rPr lang="en-GB" baseline="30000" dirty="0"/>
              <a:t>st</a:t>
            </a:r>
            <a:r>
              <a:rPr lang="en-GB" dirty="0"/>
              <a:t> century BCE.</a:t>
            </a:r>
          </a:p>
        </p:txBody>
      </p:sp>
      <p:sp>
        <p:nvSpPr>
          <p:cNvPr id="5" name="Text Placeholder 4">
            <a:extLst>
              <a:ext uri="{FF2B5EF4-FFF2-40B4-BE49-F238E27FC236}">
                <a16:creationId xmlns:a16="http://schemas.microsoft.com/office/drawing/2014/main" id="{EB0CC794-D2CE-D8C2-FB7B-0538942B36F8}"/>
              </a:ext>
            </a:extLst>
          </p:cNvPr>
          <p:cNvSpPr>
            <a:spLocks noGrp="1"/>
          </p:cNvSpPr>
          <p:nvPr>
            <p:ph type="body" sz="quarter" idx="3"/>
          </p:nvPr>
        </p:nvSpPr>
        <p:spPr/>
        <p:txBody>
          <a:bodyPr/>
          <a:lstStyle/>
          <a:p>
            <a:r>
              <a:rPr lang="en-GB" dirty="0"/>
              <a:t>Astrology</a:t>
            </a:r>
          </a:p>
        </p:txBody>
      </p:sp>
      <p:sp>
        <p:nvSpPr>
          <p:cNvPr id="6" name="Content Placeholder 5">
            <a:extLst>
              <a:ext uri="{FF2B5EF4-FFF2-40B4-BE49-F238E27FC236}">
                <a16:creationId xmlns:a16="http://schemas.microsoft.com/office/drawing/2014/main" id="{2A2A2CA3-34A1-421B-2350-CBB9B5324312}"/>
              </a:ext>
            </a:extLst>
          </p:cNvPr>
          <p:cNvSpPr>
            <a:spLocks noGrp="1"/>
          </p:cNvSpPr>
          <p:nvPr>
            <p:ph sz="quarter" idx="4"/>
          </p:nvPr>
        </p:nvSpPr>
        <p:spPr>
          <a:xfrm>
            <a:off x="5823483" y="2870200"/>
            <a:ext cx="4995334" cy="3771232"/>
          </a:xfrm>
        </p:spPr>
        <p:txBody>
          <a:bodyPr>
            <a:normAutofit fontScale="85000" lnSpcReduction="10000"/>
          </a:bodyPr>
          <a:lstStyle/>
          <a:p>
            <a:r>
              <a:rPr lang="en-GB" dirty="0"/>
              <a:t>SOURCE IS SYSTEMATIC:  Planets have cyclical motions that can be predicted in advance (eternal rotation)</a:t>
            </a:r>
          </a:p>
          <a:p>
            <a:r>
              <a:rPr lang="en-GB" dirty="0"/>
              <a:t>PURPOSE:  Those planetary cycles impact the material world (on earth) through the elements</a:t>
            </a:r>
          </a:p>
          <a:p>
            <a:r>
              <a:rPr lang="en-GB" dirty="0"/>
              <a:t>DETERMINISTIC:  No propitiation (celestial motions do not change)</a:t>
            </a:r>
          </a:p>
          <a:p>
            <a:pPr marL="0" indent="0">
              <a:buNone/>
            </a:pPr>
            <a:endParaRPr lang="en-GB" dirty="0"/>
          </a:p>
          <a:p>
            <a:pPr marL="0" indent="0">
              <a:buNone/>
            </a:pPr>
            <a:r>
              <a:rPr lang="en-GB" dirty="0"/>
              <a:t>CONSIDERATIONS:</a:t>
            </a:r>
          </a:p>
          <a:p>
            <a:r>
              <a:rPr lang="en-GB" dirty="0"/>
              <a:t>Not clear who sets the planets in motion, whether there is any divine influence</a:t>
            </a:r>
          </a:p>
          <a:p>
            <a:r>
              <a:rPr lang="en-GB" dirty="0"/>
              <a:t>Suggests that predictions cannot be changed</a:t>
            </a:r>
          </a:p>
          <a:p>
            <a:r>
              <a:rPr lang="en-GB" dirty="0"/>
              <a:t>Why was anything before late 2</a:t>
            </a:r>
            <a:r>
              <a:rPr lang="en-GB" baseline="30000" dirty="0"/>
              <a:t>nd</a:t>
            </a:r>
            <a:r>
              <a:rPr lang="en-GB" dirty="0"/>
              <a:t>/1</a:t>
            </a:r>
            <a:r>
              <a:rPr lang="en-GB" baseline="30000" dirty="0"/>
              <a:t>st</a:t>
            </a:r>
            <a:r>
              <a:rPr lang="en-GB" dirty="0"/>
              <a:t> century BCE not ‘astrology’, is the difference the word ‘science’?</a:t>
            </a:r>
          </a:p>
        </p:txBody>
      </p:sp>
    </p:spTree>
    <p:extLst>
      <p:ext uri="{BB962C8B-B14F-4D97-AF65-F5344CB8AC3E}">
        <p14:creationId xmlns:p14="http://schemas.microsoft.com/office/powerpoint/2010/main" val="200624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BCD4-FD96-6868-84C0-4A32CBCD7A93}"/>
              </a:ext>
            </a:extLst>
          </p:cNvPr>
          <p:cNvSpPr>
            <a:spLocks noGrp="1"/>
          </p:cNvSpPr>
          <p:nvPr>
            <p:ph type="title"/>
          </p:nvPr>
        </p:nvSpPr>
        <p:spPr/>
        <p:txBody>
          <a:bodyPr/>
          <a:lstStyle/>
          <a:p>
            <a:r>
              <a:rPr lang="en-GB" dirty="0"/>
              <a:t>James Holden’s view - Babylonian astrology</a:t>
            </a:r>
          </a:p>
        </p:txBody>
      </p:sp>
      <p:sp>
        <p:nvSpPr>
          <p:cNvPr id="3" name="Content Placeholder 2">
            <a:extLst>
              <a:ext uri="{FF2B5EF4-FFF2-40B4-BE49-F238E27FC236}">
                <a16:creationId xmlns:a16="http://schemas.microsoft.com/office/drawing/2014/main" id="{53D66C01-28EA-2485-734E-BE0BC943D59C}"/>
              </a:ext>
            </a:extLst>
          </p:cNvPr>
          <p:cNvSpPr>
            <a:spLocks noGrp="1"/>
          </p:cNvSpPr>
          <p:nvPr>
            <p:ph idx="1"/>
          </p:nvPr>
        </p:nvSpPr>
        <p:spPr>
          <a:xfrm>
            <a:off x="685801" y="1828799"/>
            <a:ext cx="6829815" cy="4419601"/>
          </a:xfrm>
        </p:spPr>
        <p:txBody>
          <a:bodyPr>
            <a:normAutofit fontScale="92500" lnSpcReduction="10000"/>
          </a:bodyPr>
          <a:lstStyle/>
          <a:p>
            <a:r>
              <a:rPr lang="en-GB" dirty="0"/>
              <a:t>In his book, Holden discusses the evolution of astrology in Babylon</a:t>
            </a:r>
          </a:p>
          <a:p>
            <a:r>
              <a:rPr lang="en-GB" dirty="0"/>
              <a:t>First, he refers to ‘Babylonian omen astrology’ (before 7</a:t>
            </a:r>
            <a:r>
              <a:rPr lang="en-GB" baseline="30000" dirty="0"/>
              <a:t>th</a:t>
            </a:r>
            <a:r>
              <a:rPr lang="en-GB" dirty="0"/>
              <a:t> century BCE)</a:t>
            </a:r>
          </a:p>
          <a:p>
            <a:pPr lvl="1"/>
            <a:r>
              <a:rPr lang="en-GB" dirty="0"/>
              <a:t>SOURCE IS DIVINE:  Celestial omens of divine origin impact events on earth</a:t>
            </a:r>
          </a:p>
          <a:p>
            <a:pPr lvl="1"/>
            <a:r>
              <a:rPr lang="en-GB" dirty="0"/>
              <a:t>PREDICTION:  No advanced record of planetary motions so gave interpretation near the celestial event or after</a:t>
            </a:r>
          </a:p>
          <a:p>
            <a:pPr lvl="1"/>
            <a:r>
              <a:rPr lang="en-GB" dirty="0"/>
              <a:t>SOME FREEWILL:  Some astrologers conducted propitiations</a:t>
            </a:r>
          </a:p>
          <a:p>
            <a:r>
              <a:rPr lang="en-GB" dirty="0"/>
              <a:t>Second, Holden says that once the Babylonian could predict planetary positions, it changed how they thought about astrology (c. 4</a:t>
            </a:r>
            <a:r>
              <a:rPr lang="en-GB" baseline="30000" dirty="0"/>
              <a:t>th</a:t>
            </a:r>
            <a:r>
              <a:rPr lang="en-GB" dirty="0"/>
              <a:t> century BCE).</a:t>
            </a:r>
          </a:p>
          <a:p>
            <a:pPr lvl="1"/>
            <a:r>
              <a:rPr lang="en-GB" dirty="0"/>
              <a:t>SOURCE IS SYSTEMATIC / CAN PREDICT IN ADVANCE:  Used to see planetary phenomenon as divine, now saw them as following mathematical rules (cyclical and can be predicted well in advance)</a:t>
            </a:r>
          </a:p>
          <a:p>
            <a:pPr lvl="1"/>
            <a:r>
              <a:rPr lang="en-GB" dirty="0"/>
              <a:t>FATE:  No point in propitiation as planets’ cycles are pre-determined.  Holden says this slowly reduced the link between astrology and religion and astrology became more a ‘technical art’</a:t>
            </a:r>
          </a:p>
        </p:txBody>
      </p:sp>
      <p:sp>
        <p:nvSpPr>
          <p:cNvPr id="4" name="TextBox 3">
            <a:extLst>
              <a:ext uri="{FF2B5EF4-FFF2-40B4-BE49-F238E27FC236}">
                <a16:creationId xmlns:a16="http://schemas.microsoft.com/office/drawing/2014/main" id="{437F651F-6B40-D994-64C0-6DEC73AA01F3}"/>
              </a:ext>
            </a:extLst>
          </p:cNvPr>
          <p:cNvSpPr txBox="1"/>
          <p:nvPr/>
        </p:nvSpPr>
        <p:spPr>
          <a:xfrm>
            <a:off x="8169412" y="1828799"/>
            <a:ext cx="3718961" cy="4247317"/>
          </a:xfrm>
          <a:prstGeom prst="rect">
            <a:avLst/>
          </a:prstGeom>
          <a:solidFill>
            <a:schemeClr val="tx1"/>
          </a:solidFill>
        </p:spPr>
        <p:txBody>
          <a:bodyPr wrap="square" rtlCol="0">
            <a:spAutoFit/>
          </a:bodyPr>
          <a:lstStyle/>
          <a:p>
            <a:r>
              <a:rPr lang="en-GB" dirty="0">
                <a:solidFill>
                  <a:schemeClr val="bg1"/>
                </a:solidFill>
              </a:rPr>
              <a:t>Key Points: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Similar position to Pingree except that he uses the word ‘astrology’ for omens</a:t>
            </a:r>
          </a:p>
          <a:p>
            <a:pPr marL="285750" indent="-285750">
              <a:buFont typeface="Arial" panose="020B0604020202020204" pitchFamily="34" charset="0"/>
              <a:buChar char="•"/>
            </a:pPr>
            <a:r>
              <a:rPr lang="en-GB" dirty="0">
                <a:solidFill>
                  <a:schemeClr val="bg1"/>
                </a:solidFill>
              </a:rPr>
              <a:t>Again not clear who is responsible for the planetary cycles</a:t>
            </a:r>
          </a:p>
          <a:p>
            <a:pPr marL="285750" indent="-285750">
              <a:buFont typeface="Arial" panose="020B0604020202020204" pitchFamily="34" charset="0"/>
              <a:buChar char="•"/>
            </a:pPr>
            <a:r>
              <a:rPr lang="en-GB" dirty="0">
                <a:solidFill>
                  <a:schemeClr val="bg1"/>
                </a:solidFill>
              </a:rPr>
              <a:t>Evolution from observation to a ‘system’ appears to have impacted the role of gods/religion – so science/ religious split here as well</a:t>
            </a:r>
          </a:p>
          <a:p>
            <a:pPr marL="285750" indent="-285750">
              <a:buFont typeface="Arial" panose="020B0604020202020204" pitchFamily="34" charset="0"/>
              <a:buChar char="•"/>
            </a:pPr>
            <a:r>
              <a:rPr lang="en-GB" dirty="0">
                <a:solidFill>
                  <a:schemeClr val="bg1"/>
                </a:solidFill>
              </a:rPr>
              <a:t>However religion and ‘science’ co-existed happily in the ancient world, separation is a modern construct.</a:t>
            </a:r>
          </a:p>
        </p:txBody>
      </p:sp>
      <p:cxnSp>
        <p:nvCxnSpPr>
          <p:cNvPr id="6" name="Straight Connector 5">
            <a:extLst>
              <a:ext uri="{FF2B5EF4-FFF2-40B4-BE49-F238E27FC236}">
                <a16:creationId xmlns:a16="http://schemas.microsoft.com/office/drawing/2014/main" id="{5F06ADE8-743F-253F-166D-D0836E1E1B8D}"/>
              </a:ext>
            </a:extLst>
          </p:cNvPr>
          <p:cNvCxnSpPr>
            <a:cxnSpLocks/>
          </p:cNvCxnSpPr>
          <p:nvPr/>
        </p:nvCxnSpPr>
        <p:spPr>
          <a:xfrm>
            <a:off x="889348" y="6248400"/>
            <a:ext cx="105218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0E284D8-2826-EC33-E708-66D879AB11DC}"/>
              </a:ext>
            </a:extLst>
          </p:cNvPr>
          <p:cNvSpPr txBox="1"/>
          <p:nvPr/>
        </p:nvSpPr>
        <p:spPr>
          <a:xfrm>
            <a:off x="801666" y="6386186"/>
            <a:ext cx="10521863" cy="400110"/>
          </a:xfrm>
          <a:prstGeom prst="rect">
            <a:avLst/>
          </a:prstGeom>
          <a:noFill/>
        </p:spPr>
        <p:txBody>
          <a:bodyPr wrap="square" rtlCol="0">
            <a:spAutoFit/>
          </a:bodyPr>
          <a:lstStyle/>
          <a:p>
            <a:r>
              <a:rPr lang="en-GB" sz="1000" dirty="0"/>
              <a:t>Holden, James Herschel.  </a:t>
            </a:r>
            <a:r>
              <a:rPr lang="en-GB" sz="1000" i="1" dirty="0"/>
              <a:t>A History of Horoscopic Astrology from the Babylonian Period to the Modern Age</a:t>
            </a:r>
            <a:r>
              <a:rPr lang="en-GB" sz="1000" dirty="0"/>
              <a:t>  (Tempe, AZ:  American Federation of Astrologers, 1996) pp 1-19</a:t>
            </a:r>
          </a:p>
          <a:p>
            <a:r>
              <a:rPr lang="en-GB" sz="1000" dirty="0"/>
              <a:t>Greenbaum, Dorian </a:t>
            </a:r>
            <a:r>
              <a:rPr lang="en-GB" sz="1000" i="1" dirty="0"/>
              <a:t>The Daimon in Hellenistic Astrology:  Origins and Influence </a:t>
            </a:r>
            <a:r>
              <a:rPr lang="en-GB" sz="1000" dirty="0"/>
              <a:t>(Boston:  Brill, 2015)</a:t>
            </a:r>
          </a:p>
        </p:txBody>
      </p:sp>
    </p:spTree>
    <p:extLst>
      <p:ext uri="{BB962C8B-B14F-4D97-AF65-F5344CB8AC3E}">
        <p14:creationId xmlns:p14="http://schemas.microsoft.com/office/powerpoint/2010/main" val="2930337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D7783-8ADE-0C63-E2B4-4E676E43D319}"/>
              </a:ext>
            </a:extLst>
          </p:cNvPr>
          <p:cNvSpPr>
            <a:spLocks noGrp="1"/>
          </p:cNvSpPr>
          <p:nvPr>
            <p:ph type="title"/>
          </p:nvPr>
        </p:nvSpPr>
        <p:spPr/>
        <p:txBody>
          <a:bodyPr/>
          <a:lstStyle/>
          <a:p>
            <a:r>
              <a:rPr lang="en-GB" dirty="0"/>
              <a:t>Barton’s View – development of astrology</a:t>
            </a:r>
          </a:p>
        </p:txBody>
      </p:sp>
      <p:sp>
        <p:nvSpPr>
          <p:cNvPr id="3" name="Content Placeholder 2">
            <a:extLst>
              <a:ext uri="{FF2B5EF4-FFF2-40B4-BE49-F238E27FC236}">
                <a16:creationId xmlns:a16="http://schemas.microsoft.com/office/drawing/2014/main" id="{CBE24D2A-DCC9-A257-0BF4-2254B9A3E40F}"/>
              </a:ext>
            </a:extLst>
          </p:cNvPr>
          <p:cNvSpPr>
            <a:spLocks noGrp="1"/>
          </p:cNvSpPr>
          <p:nvPr>
            <p:ph idx="1"/>
          </p:nvPr>
        </p:nvSpPr>
        <p:spPr>
          <a:xfrm>
            <a:off x="685800" y="1632042"/>
            <a:ext cx="7613247" cy="4478564"/>
          </a:xfrm>
        </p:spPr>
        <p:txBody>
          <a:bodyPr>
            <a:normAutofit fontScale="92500" lnSpcReduction="20000"/>
          </a:bodyPr>
          <a:lstStyle/>
          <a:p>
            <a:r>
              <a:rPr lang="en-GB" dirty="0"/>
              <a:t>Discusses inter-relations between Babylon, Egypt and Greece and how astrology evolved rather than a more linear suggestion</a:t>
            </a:r>
          </a:p>
          <a:p>
            <a:r>
              <a:rPr lang="en-GB" dirty="0"/>
              <a:t>Refers to the below as ‘omen literature’</a:t>
            </a:r>
          </a:p>
          <a:p>
            <a:pPr lvl="1"/>
            <a:r>
              <a:rPr lang="en-GB" dirty="0"/>
              <a:t>1,800 BCE - Earliest evidence of belief in stars influencing earth events (messages from gods)</a:t>
            </a:r>
          </a:p>
          <a:p>
            <a:pPr lvl="1"/>
            <a:r>
              <a:rPr lang="en-GB" dirty="0"/>
              <a:t>C. 1646 BCE:  Enuma Anu Enlil</a:t>
            </a:r>
          </a:p>
          <a:p>
            <a:pPr lvl="2"/>
            <a:r>
              <a:rPr lang="en-GB" dirty="0"/>
              <a:t>Divine omens, predictions made from observations</a:t>
            </a:r>
          </a:p>
          <a:p>
            <a:pPr lvl="2"/>
            <a:r>
              <a:rPr lang="en-GB" dirty="0"/>
              <a:t>However, says </a:t>
            </a:r>
            <a:r>
              <a:rPr lang="en-GB" i="1" dirty="0"/>
              <a:t>‘these omens seem a long way from what we would recognise as astrology’</a:t>
            </a:r>
          </a:p>
          <a:p>
            <a:r>
              <a:rPr lang="en-GB" dirty="0"/>
              <a:t>7</a:t>
            </a:r>
            <a:r>
              <a:rPr lang="en-GB" baseline="30000" dirty="0"/>
              <a:t>th</a:t>
            </a:r>
            <a:r>
              <a:rPr lang="en-GB" dirty="0"/>
              <a:t> Century BCE – begin documenting planetary movements (system)</a:t>
            </a:r>
          </a:p>
          <a:p>
            <a:r>
              <a:rPr lang="en-GB" dirty="0"/>
              <a:t>Start of ‘</a:t>
            </a:r>
            <a:r>
              <a:rPr lang="en-GB" dirty="0" err="1"/>
              <a:t>horoscopal</a:t>
            </a:r>
            <a:r>
              <a:rPr lang="en-GB" dirty="0"/>
              <a:t> astrology’</a:t>
            </a:r>
          </a:p>
          <a:p>
            <a:pPr lvl="1"/>
            <a:r>
              <a:rPr lang="en-GB" dirty="0"/>
              <a:t>464 BCE Zodiac is invented / astronomy incorporated /Horoscopes c.300 BCE Babylonians and c. 72 BCE Greeks</a:t>
            </a:r>
          </a:p>
          <a:p>
            <a:r>
              <a:rPr lang="en-GB" dirty="0"/>
              <a:t>Says:</a:t>
            </a:r>
          </a:p>
          <a:p>
            <a:pPr lvl="1"/>
            <a:r>
              <a:rPr lang="en-GB" dirty="0"/>
              <a:t>Mesopotamian texts are religious but astrological texts from Greco-Roman are secular</a:t>
            </a:r>
          </a:p>
          <a:p>
            <a:pPr lvl="1"/>
            <a:r>
              <a:rPr lang="en-GB" dirty="0"/>
              <a:t>Reminds us:  religion and science weren’t as divided in the ancient world</a:t>
            </a:r>
          </a:p>
        </p:txBody>
      </p:sp>
      <p:cxnSp>
        <p:nvCxnSpPr>
          <p:cNvPr id="4" name="Straight Connector 3">
            <a:extLst>
              <a:ext uri="{FF2B5EF4-FFF2-40B4-BE49-F238E27FC236}">
                <a16:creationId xmlns:a16="http://schemas.microsoft.com/office/drawing/2014/main" id="{2884C05E-8850-1D8B-CB25-B4BCBB863063}"/>
              </a:ext>
            </a:extLst>
          </p:cNvPr>
          <p:cNvCxnSpPr>
            <a:cxnSpLocks/>
          </p:cNvCxnSpPr>
          <p:nvPr/>
        </p:nvCxnSpPr>
        <p:spPr>
          <a:xfrm>
            <a:off x="889348" y="6248400"/>
            <a:ext cx="105218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06B645C-C52B-48F1-4DC6-1895DFDB9F9C}"/>
              </a:ext>
            </a:extLst>
          </p:cNvPr>
          <p:cNvSpPr txBox="1"/>
          <p:nvPr/>
        </p:nvSpPr>
        <p:spPr>
          <a:xfrm>
            <a:off x="801666" y="6386186"/>
            <a:ext cx="10521863" cy="246221"/>
          </a:xfrm>
          <a:prstGeom prst="rect">
            <a:avLst/>
          </a:prstGeom>
          <a:noFill/>
        </p:spPr>
        <p:txBody>
          <a:bodyPr wrap="square" rtlCol="0">
            <a:spAutoFit/>
          </a:bodyPr>
          <a:lstStyle/>
          <a:p>
            <a:r>
              <a:rPr lang="en-GB" sz="1000" dirty="0"/>
              <a:t>Barton, Tamsyn.  </a:t>
            </a:r>
            <a:r>
              <a:rPr lang="en-GB" sz="1000" i="1" dirty="0"/>
              <a:t>Ancient Astrology  </a:t>
            </a:r>
            <a:r>
              <a:rPr lang="en-GB" sz="1000" dirty="0"/>
              <a:t>(London/New York:  Routledge, 1994)</a:t>
            </a:r>
          </a:p>
        </p:txBody>
      </p:sp>
      <p:sp>
        <p:nvSpPr>
          <p:cNvPr id="6" name="TextBox 5">
            <a:extLst>
              <a:ext uri="{FF2B5EF4-FFF2-40B4-BE49-F238E27FC236}">
                <a16:creationId xmlns:a16="http://schemas.microsoft.com/office/drawing/2014/main" id="{381CCEDB-4399-1052-41C1-BDD4D51F1688}"/>
              </a:ext>
            </a:extLst>
          </p:cNvPr>
          <p:cNvSpPr txBox="1"/>
          <p:nvPr/>
        </p:nvSpPr>
        <p:spPr>
          <a:xfrm>
            <a:off x="8686720" y="2203652"/>
            <a:ext cx="3223629" cy="3416320"/>
          </a:xfrm>
          <a:prstGeom prst="rect">
            <a:avLst/>
          </a:prstGeom>
          <a:solidFill>
            <a:schemeClr val="tx1"/>
          </a:solidFill>
        </p:spPr>
        <p:txBody>
          <a:bodyPr wrap="square" rtlCol="0">
            <a:spAutoFit/>
          </a:bodyPr>
          <a:lstStyle/>
          <a:p>
            <a:r>
              <a:rPr lang="en-GB" dirty="0">
                <a:solidFill>
                  <a:schemeClr val="bg1"/>
                </a:solidFill>
              </a:rPr>
              <a:t>Key Points: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Astrology evolved from mixing cultural practices</a:t>
            </a:r>
          </a:p>
          <a:p>
            <a:pPr marL="285750" indent="-285750">
              <a:buFont typeface="Arial" panose="020B0604020202020204" pitchFamily="34" charset="0"/>
              <a:buChar char="•"/>
            </a:pPr>
            <a:r>
              <a:rPr lang="en-GB" dirty="0">
                <a:solidFill>
                  <a:schemeClr val="bg1"/>
                </a:solidFill>
              </a:rPr>
              <a:t>Similar to Pingree and Holden:  omens first then astrology and less religious as system evolved</a:t>
            </a:r>
          </a:p>
          <a:p>
            <a:pPr marL="285750" indent="-285750">
              <a:buFont typeface="Arial" panose="020B0604020202020204" pitchFamily="34" charset="0"/>
              <a:buChar char="•"/>
            </a:pPr>
            <a:r>
              <a:rPr lang="en-GB" dirty="0">
                <a:solidFill>
                  <a:schemeClr val="bg1"/>
                </a:solidFill>
              </a:rPr>
              <a:t>BUT system not necessarily divorced from the gods – </a:t>
            </a:r>
            <a:r>
              <a:rPr lang="en-GB" dirty="0" err="1">
                <a:solidFill>
                  <a:schemeClr val="bg1"/>
                </a:solidFill>
              </a:rPr>
              <a:t>pt</a:t>
            </a:r>
            <a:r>
              <a:rPr lang="en-GB" dirty="0">
                <a:solidFill>
                  <a:schemeClr val="bg1"/>
                </a:solidFill>
              </a:rPr>
              <a:t> about religion and science in the ancient world</a:t>
            </a:r>
          </a:p>
        </p:txBody>
      </p:sp>
    </p:spTree>
    <p:extLst>
      <p:ext uri="{BB962C8B-B14F-4D97-AF65-F5344CB8AC3E}">
        <p14:creationId xmlns:p14="http://schemas.microsoft.com/office/powerpoint/2010/main" val="4185419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65FEB-E50D-8EB4-B51F-68035A6B6E9C}"/>
              </a:ext>
            </a:extLst>
          </p:cNvPr>
          <p:cNvSpPr>
            <a:spLocks noGrp="1"/>
          </p:cNvSpPr>
          <p:nvPr>
            <p:ph type="title"/>
          </p:nvPr>
        </p:nvSpPr>
        <p:spPr/>
        <p:txBody>
          <a:bodyPr/>
          <a:lstStyle/>
          <a:p>
            <a:r>
              <a:rPr lang="en-GB" dirty="0"/>
              <a:t>Plato’s Influence</a:t>
            </a:r>
          </a:p>
        </p:txBody>
      </p:sp>
      <p:sp>
        <p:nvSpPr>
          <p:cNvPr id="3" name="Content Placeholder 2">
            <a:extLst>
              <a:ext uri="{FF2B5EF4-FFF2-40B4-BE49-F238E27FC236}">
                <a16:creationId xmlns:a16="http://schemas.microsoft.com/office/drawing/2014/main" id="{72BEB63B-D7AF-4E7A-4F06-C0DDFECEF7B9}"/>
              </a:ext>
            </a:extLst>
          </p:cNvPr>
          <p:cNvSpPr>
            <a:spLocks noGrp="1"/>
          </p:cNvSpPr>
          <p:nvPr>
            <p:ph idx="1"/>
          </p:nvPr>
        </p:nvSpPr>
        <p:spPr>
          <a:xfrm>
            <a:off x="685801" y="2142067"/>
            <a:ext cx="7300731" cy="3649133"/>
          </a:xfrm>
        </p:spPr>
        <p:txBody>
          <a:bodyPr>
            <a:normAutofit lnSpcReduction="10000"/>
          </a:bodyPr>
          <a:lstStyle/>
          <a:p>
            <a:r>
              <a:rPr lang="en-GB" dirty="0"/>
              <a:t>Plato was dismissive of celestial omens and of Babylonian astrology as he thought it lacked a mathematical basis</a:t>
            </a:r>
          </a:p>
          <a:p>
            <a:r>
              <a:rPr lang="en-GB" dirty="0"/>
              <a:t>He saw the universe as governed by mathematical laws and deterministic but he believed that we were responsible for our own faith (the soul has some agency)</a:t>
            </a:r>
          </a:p>
          <a:p>
            <a:pPr lvl="1"/>
            <a:r>
              <a:rPr lang="en-GB" dirty="0"/>
              <a:t>Gods are responsible for divine order of the cosmos but less directly involved with our fates, if we can read the cosmos, we can choose our own actions.</a:t>
            </a:r>
          </a:p>
          <a:p>
            <a:pPr lvl="1"/>
            <a:r>
              <a:rPr lang="en-GB" dirty="0"/>
              <a:t>Our souls are divine and ascend / descend going through the planetary spheres; and those who do good ascend to the stars and those who do bad, go to a place of correction under the earth.</a:t>
            </a:r>
          </a:p>
          <a:p>
            <a:pPr lvl="1"/>
            <a:r>
              <a:rPr lang="en-GB" dirty="0"/>
              <a:t>Plato promoted the idea of daimons mediating between gods and humans and of personal daimons, he was also respectful of Oracles</a:t>
            </a:r>
          </a:p>
        </p:txBody>
      </p:sp>
      <p:cxnSp>
        <p:nvCxnSpPr>
          <p:cNvPr id="4" name="Straight Connector 3">
            <a:extLst>
              <a:ext uri="{FF2B5EF4-FFF2-40B4-BE49-F238E27FC236}">
                <a16:creationId xmlns:a16="http://schemas.microsoft.com/office/drawing/2014/main" id="{6E9584BE-622E-A97A-CCEF-2D9CE0AAFBB2}"/>
              </a:ext>
            </a:extLst>
          </p:cNvPr>
          <p:cNvCxnSpPr>
            <a:cxnSpLocks/>
          </p:cNvCxnSpPr>
          <p:nvPr/>
        </p:nvCxnSpPr>
        <p:spPr>
          <a:xfrm>
            <a:off x="889348" y="6248400"/>
            <a:ext cx="105218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2D8326B-C527-5AA9-0043-13FC30781228}"/>
              </a:ext>
            </a:extLst>
          </p:cNvPr>
          <p:cNvSpPr txBox="1"/>
          <p:nvPr/>
        </p:nvSpPr>
        <p:spPr>
          <a:xfrm>
            <a:off x="801666" y="6386186"/>
            <a:ext cx="10521863" cy="400110"/>
          </a:xfrm>
          <a:prstGeom prst="rect">
            <a:avLst/>
          </a:prstGeom>
          <a:noFill/>
        </p:spPr>
        <p:txBody>
          <a:bodyPr wrap="square" rtlCol="0">
            <a:spAutoFit/>
          </a:bodyPr>
          <a:lstStyle/>
          <a:p>
            <a:r>
              <a:rPr lang="en-GB" sz="1000" dirty="0"/>
              <a:t>Campion, Nicholas </a:t>
            </a:r>
            <a:r>
              <a:rPr lang="en-GB" sz="1000" i="1" dirty="0"/>
              <a:t>A History of Western Astrology Volume 1 The Ancient World </a:t>
            </a:r>
            <a:r>
              <a:rPr lang="en-GB" sz="1000" dirty="0"/>
              <a:t>(London:  Bloomsbury, 2008)</a:t>
            </a:r>
          </a:p>
          <a:p>
            <a:r>
              <a:rPr lang="en-GB" sz="1000" dirty="0"/>
              <a:t>Greenbaum, Dorian </a:t>
            </a:r>
            <a:r>
              <a:rPr lang="en-GB" sz="1000" i="1" dirty="0"/>
              <a:t>The Daimon in Hellenistic Astrology:  Origins and Influence </a:t>
            </a:r>
            <a:r>
              <a:rPr lang="en-GB" sz="1000" dirty="0"/>
              <a:t>(Boston:  Brill, 2015)</a:t>
            </a:r>
          </a:p>
        </p:txBody>
      </p:sp>
      <p:sp>
        <p:nvSpPr>
          <p:cNvPr id="6" name="TextBox 5">
            <a:extLst>
              <a:ext uri="{FF2B5EF4-FFF2-40B4-BE49-F238E27FC236}">
                <a16:creationId xmlns:a16="http://schemas.microsoft.com/office/drawing/2014/main" id="{7437EBAA-FEE9-25D8-9992-D002A58DEAB3}"/>
              </a:ext>
            </a:extLst>
          </p:cNvPr>
          <p:cNvSpPr txBox="1"/>
          <p:nvPr/>
        </p:nvSpPr>
        <p:spPr>
          <a:xfrm>
            <a:off x="8264324" y="1543883"/>
            <a:ext cx="3599727" cy="4247317"/>
          </a:xfrm>
          <a:prstGeom prst="rect">
            <a:avLst/>
          </a:prstGeom>
          <a:solidFill>
            <a:schemeClr val="tx1"/>
          </a:solidFill>
        </p:spPr>
        <p:txBody>
          <a:bodyPr wrap="square" rtlCol="0">
            <a:spAutoFit/>
          </a:bodyPr>
          <a:lstStyle/>
          <a:p>
            <a:r>
              <a:rPr lang="en-GB" dirty="0">
                <a:solidFill>
                  <a:schemeClr val="bg1"/>
                </a:solidFill>
              </a:rPr>
              <a:t>Key Points: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Mix of divination and science, aligned to previous statement:  less of a divide in the ancient world</a:t>
            </a:r>
          </a:p>
          <a:p>
            <a:pPr marL="285750" indent="-285750">
              <a:buFont typeface="Arial" panose="020B0604020202020204" pitchFamily="34" charset="0"/>
              <a:buChar char="•"/>
            </a:pPr>
            <a:r>
              <a:rPr lang="en-GB" dirty="0">
                <a:solidFill>
                  <a:schemeClr val="bg1"/>
                </a:solidFill>
              </a:rPr>
              <a:t>More indirect divine influence with an element of freewill</a:t>
            </a:r>
          </a:p>
          <a:p>
            <a:pPr marL="285750" indent="-285750">
              <a:buFont typeface="Arial" panose="020B0604020202020204" pitchFamily="34" charset="0"/>
              <a:buChar char="•"/>
            </a:pPr>
            <a:r>
              <a:rPr lang="en-GB" dirty="0">
                <a:solidFill>
                  <a:schemeClr val="bg1"/>
                </a:solidFill>
              </a:rPr>
              <a:t>Importance of mathematics as evidence over observation and of order</a:t>
            </a:r>
          </a:p>
          <a:p>
            <a:pPr marL="285750" indent="-285750">
              <a:buFont typeface="Arial" panose="020B0604020202020204" pitchFamily="34" charset="0"/>
              <a:buChar char="•"/>
            </a:pPr>
            <a:r>
              <a:rPr lang="en-GB" dirty="0">
                <a:solidFill>
                  <a:schemeClr val="bg1"/>
                </a:solidFill>
              </a:rPr>
              <a:t>Believes that astrology should be more ‘systematic’ and ‘measurable’ but not excluding the divine from the equation</a:t>
            </a:r>
          </a:p>
        </p:txBody>
      </p:sp>
    </p:spTree>
    <p:extLst>
      <p:ext uri="{BB962C8B-B14F-4D97-AF65-F5344CB8AC3E}">
        <p14:creationId xmlns:p14="http://schemas.microsoft.com/office/powerpoint/2010/main" val="324857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5FF9-8B9C-BA9E-5ECF-ED86D881A98E}"/>
              </a:ext>
            </a:extLst>
          </p:cNvPr>
          <p:cNvSpPr>
            <a:spLocks noGrp="1"/>
          </p:cNvSpPr>
          <p:nvPr>
            <p:ph type="title"/>
          </p:nvPr>
        </p:nvSpPr>
        <p:spPr/>
        <p:txBody>
          <a:bodyPr>
            <a:normAutofit/>
          </a:bodyPr>
          <a:lstStyle/>
          <a:p>
            <a:r>
              <a:rPr lang="en-GB" dirty="0"/>
              <a:t>1</a:t>
            </a:r>
            <a:r>
              <a:rPr lang="en-GB" baseline="30000" dirty="0"/>
              <a:t>st</a:t>
            </a:r>
            <a:r>
              <a:rPr lang="en-GB" dirty="0"/>
              <a:t> / 2</a:t>
            </a:r>
            <a:r>
              <a:rPr lang="en-GB" baseline="30000" dirty="0"/>
              <a:t>nd</a:t>
            </a:r>
            <a:r>
              <a:rPr lang="en-GB" dirty="0"/>
              <a:t> Century CE - Hellenistic</a:t>
            </a:r>
          </a:p>
        </p:txBody>
      </p:sp>
      <p:sp>
        <p:nvSpPr>
          <p:cNvPr id="3" name="Content Placeholder 2">
            <a:extLst>
              <a:ext uri="{FF2B5EF4-FFF2-40B4-BE49-F238E27FC236}">
                <a16:creationId xmlns:a16="http://schemas.microsoft.com/office/drawing/2014/main" id="{28A65717-C4A4-5FD0-04BD-9AE2E9D9D6C2}"/>
              </a:ext>
            </a:extLst>
          </p:cNvPr>
          <p:cNvSpPr>
            <a:spLocks noGrp="1"/>
          </p:cNvSpPr>
          <p:nvPr>
            <p:ph idx="1"/>
          </p:nvPr>
        </p:nvSpPr>
        <p:spPr>
          <a:xfrm>
            <a:off x="685801" y="1607425"/>
            <a:ext cx="7740569" cy="4503188"/>
          </a:xfrm>
        </p:spPr>
        <p:txBody>
          <a:bodyPr>
            <a:normAutofit/>
          </a:bodyPr>
          <a:lstStyle/>
          <a:p>
            <a:r>
              <a:rPr lang="en-GB" dirty="0"/>
              <a:t>Plutarch (lived just before Valens) – Platonic Philosopher &amp; Priest</a:t>
            </a:r>
          </a:p>
          <a:p>
            <a:pPr lvl="1"/>
            <a:r>
              <a:rPr lang="en-GB" dirty="0"/>
              <a:t>Daimons mediate between gods and humans, without them the order of the cosmos would be disrupted.  The gods are like the sun and stars and the daimons are like the moon, between heaven and earth. </a:t>
            </a:r>
          </a:p>
          <a:p>
            <a:r>
              <a:rPr lang="en-GB" dirty="0"/>
              <a:t>Valens (born just after Plutarch’s death) – Hellenistic Astrologer</a:t>
            </a:r>
          </a:p>
          <a:p>
            <a:pPr lvl="1"/>
            <a:r>
              <a:rPr lang="en-GB" dirty="0"/>
              <a:t>Daimons as messengers of the gods, are important in his astrology so astrology is unlikely to be just ‘eternal motion of stars’</a:t>
            </a:r>
          </a:p>
          <a:p>
            <a:pPr lvl="1"/>
            <a:r>
              <a:rPr lang="en-GB" dirty="0"/>
              <a:t>Astrological knowledge comes through hard study and revelations.  The stars, as embodiment of destiny and divine providence, allow the astrologer to see the divine plan through the daimons – therefore not just a practice based on maths laws</a:t>
            </a:r>
          </a:p>
          <a:p>
            <a:pPr lvl="1"/>
            <a:r>
              <a:rPr lang="en-GB" dirty="0"/>
              <a:t>There is some element of freewill and, there is propitiation of deities related to daimons and fortune  (also the Greek Magical Papyri includes spells for changing the fated part of someone’s birth chart)</a:t>
            </a:r>
          </a:p>
        </p:txBody>
      </p:sp>
      <p:cxnSp>
        <p:nvCxnSpPr>
          <p:cNvPr id="4" name="Straight Connector 3">
            <a:extLst>
              <a:ext uri="{FF2B5EF4-FFF2-40B4-BE49-F238E27FC236}">
                <a16:creationId xmlns:a16="http://schemas.microsoft.com/office/drawing/2014/main" id="{219DAE7D-FE73-727E-556A-B4D9F4EA8BBE}"/>
              </a:ext>
            </a:extLst>
          </p:cNvPr>
          <p:cNvCxnSpPr>
            <a:cxnSpLocks/>
          </p:cNvCxnSpPr>
          <p:nvPr/>
        </p:nvCxnSpPr>
        <p:spPr>
          <a:xfrm>
            <a:off x="889348" y="6248400"/>
            <a:ext cx="105218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DF3710B-7B00-9062-28AA-D756AFAD3265}"/>
              </a:ext>
            </a:extLst>
          </p:cNvPr>
          <p:cNvSpPr txBox="1"/>
          <p:nvPr/>
        </p:nvSpPr>
        <p:spPr>
          <a:xfrm>
            <a:off x="801666" y="6386186"/>
            <a:ext cx="10521863" cy="246221"/>
          </a:xfrm>
          <a:prstGeom prst="rect">
            <a:avLst/>
          </a:prstGeom>
          <a:noFill/>
        </p:spPr>
        <p:txBody>
          <a:bodyPr wrap="square" rtlCol="0">
            <a:spAutoFit/>
          </a:bodyPr>
          <a:lstStyle/>
          <a:p>
            <a:r>
              <a:rPr lang="en-GB" sz="1000" dirty="0"/>
              <a:t>Greenbaum, Dorian </a:t>
            </a:r>
            <a:r>
              <a:rPr lang="en-GB" sz="1000" i="1" dirty="0"/>
              <a:t>The Daimon in Hellenistic Astrology:  Origins and Influence </a:t>
            </a:r>
            <a:r>
              <a:rPr lang="en-GB" sz="1000" dirty="0"/>
              <a:t>(Boston:  Brill, 2015)</a:t>
            </a:r>
          </a:p>
        </p:txBody>
      </p:sp>
      <p:sp>
        <p:nvSpPr>
          <p:cNvPr id="6" name="TextBox 5">
            <a:extLst>
              <a:ext uri="{FF2B5EF4-FFF2-40B4-BE49-F238E27FC236}">
                <a16:creationId xmlns:a16="http://schemas.microsoft.com/office/drawing/2014/main" id="{F57C0DFA-E36F-1EF2-F883-494E3CA4189F}"/>
              </a:ext>
            </a:extLst>
          </p:cNvPr>
          <p:cNvSpPr txBox="1"/>
          <p:nvPr/>
        </p:nvSpPr>
        <p:spPr>
          <a:xfrm>
            <a:off x="8738885" y="2171974"/>
            <a:ext cx="3217763" cy="3970318"/>
          </a:xfrm>
          <a:prstGeom prst="rect">
            <a:avLst/>
          </a:prstGeom>
          <a:solidFill>
            <a:schemeClr val="tx1"/>
          </a:solidFill>
        </p:spPr>
        <p:txBody>
          <a:bodyPr wrap="square" rtlCol="0">
            <a:spAutoFit/>
          </a:bodyPr>
          <a:lstStyle/>
          <a:p>
            <a:r>
              <a:rPr lang="en-GB" dirty="0">
                <a:solidFill>
                  <a:schemeClr val="bg1"/>
                </a:solidFill>
              </a:rPr>
              <a:t>Key Points: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The divine plan is in the sky so there is divine influence rather than just ‘motion’</a:t>
            </a:r>
          </a:p>
          <a:p>
            <a:pPr marL="285750" indent="-285750">
              <a:buFont typeface="Arial" panose="020B0604020202020204" pitchFamily="34" charset="0"/>
              <a:buChar char="•"/>
            </a:pPr>
            <a:r>
              <a:rPr lang="en-GB" dirty="0">
                <a:solidFill>
                  <a:schemeClr val="bg1"/>
                </a:solidFill>
              </a:rPr>
              <a:t>The daimons help the astrologer with reading this plan</a:t>
            </a:r>
          </a:p>
          <a:p>
            <a:pPr marL="285750" indent="-285750">
              <a:buFont typeface="Arial" panose="020B0604020202020204" pitchFamily="34" charset="0"/>
              <a:buChar char="•"/>
            </a:pPr>
            <a:r>
              <a:rPr lang="en-GB" dirty="0">
                <a:solidFill>
                  <a:schemeClr val="bg1"/>
                </a:solidFill>
              </a:rPr>
              <a:t>Complex model of fate which appear to allow some freewill</a:t>
            </a:r>
          </a:p>
          <a:p>
            <a:pPr marL="285750" indent="-285750">
              <a:buFont typeface="Arial" panose="020B0604020202020204" pitchFamily="34" charset="0"/>
              <a:buChar char="•"/>
            </a:pPr>
            <a:r>
              <a:rPr lang="en-GB" dirty="0">
                <a:solidFill>
                  <a:schemeClr val="bg1"/>
                </a:solidFill>
              </a:rPr>
              <a:t>Propitiation of deities practiced at the same time as Hellenistic astrology</a:t>
            </a:r>
          </a:p>
        </p:txBody>
      </p:sp>
    </p:spTree>
    <p:extLst>
      <p:ext uri="{BB962C8B-B14F-4D97-AF65-F5344CB8AC3E}">
        <p14:creationId xmlns:p14="http://schemas.microsoft.com/office/powerpoint/2010/main" val="1754869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2D559-4CC8-85C0-5EE4-39C674B29C83}"/>
              </a:ext>
            </a:extLst>
          </p:cNvPr>
          <p:cNvSpPr>
            <a:spLocks noGrp="1"/>
          </p:cNvSpPr>
          <p:nvPr>
            <p:ph type="title"/>
          </p:nvPr>
        </p:nvSpPr>
        <p:spPr>
          <a:xfrm>
            <a:off x="685801" y="0"/>
            <a:ext cx="10131425" cy="1456267"/>
          </a:xfrm>
        </p:spPr>
        <p:txBody>
          <a:bodyPr/>
          <a:lstStyle/>
          <a:p>
            <a:r>
              <a:rPr lang="en-GB" dirty="0"/>
              <a:t>Agree or disagree with Pingree</a:t>
            </a:r>
          </a:p>
        </p:txBody>
      </p:sp>
      <p:sp>
        <p:nvSpPr>
          <p:cNvPr id="3" name="Content Placeholder 2">
            <a:extLst>
              <a:ext uri="{FF2B5EF4-FFF2-40B4-BE49-F238E27FC236}">
                <a16:creationId xmlns:a16="http://schemas.microsoft.com/office/drawing/2014/main" id="{A7102BD6-A5BA-A75B-D69C-EE8927C3E590}"/>
              </a:ext>
            </a:extLst>
          </p:cNvPr>
          <p:cNvSpPr>
            <a:spLocks noGrp="1"/>
          </p:cNvSpPr>
          <p:nvPr>
            <p:ph idx="1"/>
          </p:nvPr>
        </p:nvSpPr>
        <p:spPr>
          <a:xfrm>
            <a:off x="685801" y="1192192"/>
            <a:ext cx="11120376" cy="5555849"/>
          </a:xfrm>
        </p:spPr>
        <p:txBody>
          <a:bodyPr>
            <a:normAutofit/>
          </a:bodyPr>
          <a:lstStyle/>
          <a:p>
            <a:r>
              <a:rPr lang="en-GB" dirty="0"/>
              <a:t>Depends what is called ‘astrology’ and some authors differentiate between earlier and later versions of the practice</a:t>
            </a:r>
          </a:p>
          <a:p>
            <a:pPr lvl="1"/>
            <a:r>
              <a:rPr lang="en-GB" dirty="0"/>
              <a:t>The differences appear to lie in the sophistication of the system and human ability to alter the results of predictions, as well as the role of the gods  [opinions on this vary]</a:t>
            </a:r>
          </a:p>
          <a:p>
            <a:r>
              <a:rPr lang="en-GB" dirty="0"/>
              <a:t>Divine influence seems to been less ’directive’ as astrological practice evolved but there does not seem to be as clear cut a divide as in Pingree’s statement</a:t>
            </a:r>
          </a:p>
          <a:p>
            <a:pPr lvl="1"/>
            <a:r>
              <a:rPr lang="en-GB" dirty="0"/>
              <a:t>Divinatory practices existed side by side with astrology</a:t>
            </a:r>
          </a:p>
          <a:p>
            <a:pPr lvl="1"/>
            <a:r>
              <a:rPr lang="en-GB" dirty="0"/>
              <a:t>We also need to consider the roles of the daimons</a:t>
            </a:r>
          </a:p>
          <a:p>
            <a:r>
              <a:rPr lang="en-GB" dirty="0"/>
              <a:t>Pingree suggests that omens can be changed with propitiation but not astrological predictions</a:t>
            </a:r>
          </a:p>
          <a:p>
            <a:pPr lvl="1"/>
            <a:r>
              <a:rPr lang="en-GB" dirty="0"/>
              <a:t>The Magical Papyri offers spells for changing the chart</a:t>
            </a:r>
          </a:p>
          <a:p>
            <a:pPr lvl="1"/>
            <a:r>
              <a:rPr lang="en-GB" dirty="0"/>
              <a:t>There is suggestion that the soul through knowledge and abiding by good ‘morals’ can transcend its destiny</a:t>
            </a:r>
          </a:p>
          <a:p>
            <a:r>
              <a:rPr lang="en-GB" dirty="0"/>
              <a:t>Pingree appears to be overlaying a modern view in his statement where religion and science are seen as separate and therefore celestial omens are religious and astrology is scientific</a:t>
            </a:r>
          </a:p>
          <a:p>
            <a:pPr lvl="1"/>
            <a:r>
              <a:rPr lang="en-GB" dirty="0"/>
              <a:t>In the ancient world, both religion and science co-existed so would not have been as divided as suggested</a:t>
            </a:r>
          </a:p>
          <a:p>
            <a:r>
              <a:rPr lang="en-GB" dirty="0"/>
              <a:t>Conclusion:  this is not as black and white as suggested in Pingree’s statement.</a:t>
            </a:r>
          </a:p>
        </p:txBody>
      </p:sp>
    </p:spTree>
    <p:extLst>
      <p:ext uri="{BB962C8B-B14F-4D97-AF65-F5344CB8AC3E}">
        <p14:creationId xmlns:p14="http://schemas.microsoft.com/office/powerpoint/2010/main" val="783328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AE594-275B-702B-607C-6769F68D79C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50EA255-95F9-7EA4-CEC1-BE983789B190}"/>
              </a:ext>
            </a:extLst>
          </p:cNvPr>
          <p:cNvSpPr>
            <a:spLocks noGrp="1"/>
          </p:cNvSpPr>
          <p:nvPr>
            <p:ph idx="1"/>
          </p:nvPr>
        </p:nvSpPr>
        <p:spPr/>
        <p:txBody>
          <a:bodyPr/>
          <a:lstStyle/>
          <a:p>
            <a:r>
              <a:rPr lang="en-GB" sz="1800" dirty="0"/>
              <a:t>Barton, Tamsyn.  </a:t>
            </a:r>
            <a:r>
              <a:rPr lang="en-GB" sz="1800" i="1" dirty="0"/>
              <a:t>Ancient Astrology  </a:t>
            </a:r>
            <a:r>
              <a:rPr lang="en-GB" sz="1800" dirty="0"/>
              <a:t>(London/New York:  Routledge, 1994)</a:t>
            </a:r>
          </a:p>
          <a:p>
            <a:r>
              <a:rPr lang="en-GB" sz="1800" dirty="0"/>
              <a:t>Campion, Nicholas </a:t>
            </a:r>
            <a:r>
              <a:rPr lang="en-GB" sz="1800" i="1" dirty="0"/>
              <a:t>A History of Western Astrology Volume 1 The Ancient World </a:t>
            </a:r>
            <a:r>
              <a:rPr lang="en-GB" sz="1800" dirty="0"/>
              <a:t>(London:  Bloomsbury, 2008)</a:t>
            </a:r>
          </a:p>
          <a:p>
            <a:r>
              <a:rPr lang="en-GB" sz="1800" dirty="0"/>
              <a:t>Greenbaum, Dorian </a:t>
            </a:r>
            <a:r>
              <a:rPr lang="en-GB" sz="1800" i="1" dirty="0"/>
              <a:t>The Daimon in Hellenistic Astrology:  Origins and Influence </a:t>
            </a:r>
            <a:r>
              <a:rPr lang="en-GB" sz="1800" dirty="0"/>
              <a:t>(Boston:  Brill, 2015)</a:t>
            </a:r>
          </a:p>
          <a:p>
            <a:r>
              <a:rPr lang="en-GB" sz="1800" dirty="0"/>
              <a:t>Holden, James Herschel.  </a:t>
            </a:r>
            <a:r>
              <a:rPr lang="en-GB" sz="1800" i="1" dirty="0"/>
              <a:t>A History of Horoscopic Astrology from the Babylonian Period to the Modern Age</a:t>
            </a:r>
            <a:r>
              <a:rPr lang="en-GB" sz="1800" dirty="0"/>
              <a:t>  (Tempe, AZ:  American Federation of Astrologers, 1996) pp 1-19</a:t>
            </a:r>
          </a:p>
          <a:p>
            <a:r>
              <a:rPr lang="en-GB" dirty="0"/>
              <a:t>Pingree, David.  </a:t>
            </a:r>
            <a:r>
              <a:rPr lang="en-GB" i="1" dirty="0"/>
              <a:t>From </a:t>
            </a:r>
            <a:r>
              <a:rPr lang="en-GB" i="1" dirty="0" err="1"/>
              <a:t>Astroal</a:t>
            </a:r>
            <a:r>
              <a:rPr lang="en-GB" i="1" dirty="0"/>
              <a:t> Omens to Astrology:  From Babylon to Bikane</a:t>
            </a:r>
            <a:r>
              <a:rPr lang="en-GB" dirty="0"/>
              <a:t>r (Rome: </a:t>
            </a:r>
            <a:r>
              <a:rPr lang="en-GB" dirty="0" err="1"/>
              <a:t>Istituto</a:t>
            </a:r>
            <a:r>
              <a:rPr lang="en-GB" dirty="0"/>
              <a:t> </a:t>
            </a:r>
            <a:r>
              <a:rPr lang="en-GB" dirty="0" err="1"/>
              <a:t>Italiano</a:t>
            </a:r>
            <a:r>
              <a:rPr lang="en-GB" dirty="0"/>
              <a:t> per </a:t>
            </a:r>
            <a:r>
              <a:rPr lang="en-GB" dirty="0" err="1"/>
              <a:t>l’Africa</a:t>
            </a:r>
            <a:r>
              <a:rPr lang="en-GB" dirty="0"/>
              <a:t> e </a:t>
            </a:r>
            <a:r>
              <a:rPr lang="en-GB" dirty="0" err="1"/>
              <a:t>l’Oriente</a:t>
            </a:r>
            <a:r>
              <a:rPr lang="en-GB" dirty="0"/>
              <a:t>, 1997)</a:t>
            </a:r>
            <a:endParaRPr lang="en-GB" sz="1800" dirty="0"/>
          </a:p>
          <a:p>
            <a:endParaRPr lang="en-GB" dirty="0"/>
          </a:p>
        </p:txBody>
      </p:sp>
    </p:spTree>
    <p:extLst>
      <p:ext uri="{BB962C8B-B14F-4D97-AF65-F5344CB8AC3E}">
        <p14:creationId xmlns:p14="http://schemas.microsoft.com/office/powerpoint/2010/main" val="1640807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4976</TotalTime>
  <Words>1699</Words>
  <Application>Microsoft Macintosh PowerPoint</Application>
  <PresentationFormat>Widescreen</PresentationFormat>
  <Paragraphs>112</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Celestial</vt:lpstr>
      <vt:lpstr>Student task – week 7</vt:lpstr>
      <vt:lpstr>Omens and astrology</vt:lpstr>
      <vt:lpstr>Deconstructing Pingree’s statement - the difference between omens &amp; astrology</vt:lpstr>
      <vt:lpstr>James Holden’s view - Babylonian astrology</vt:lpstr>
      <vt:lpstr>Barton’s View – development of astrology</vt:lpstr>
      <vt:lpstr>Plato’s Influence</vt:lpstr>
      <vt:lpstr>1st / 2nd Century CE - Hellenistic</vt:lpstr>
      <vt:lpstr>Agree or disagree with Pingree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Brigitte Cobb</dc:creator>
  <cp:lastModifiedBy>Brigitte Cobb</cp:lastModifiedBy>
  <cp:revision>342</cp:revision>
  <dcterms:created xsi:type="dcterms:W3CDTF">2023-03-04T11:26:35Z</dcterms:created>
  <dcterms:modified xsi:type="dcterms:W3CDTF">2023-03-28T14:50:12Z</dcterms:modified>
</cp:coreProperties>
</file>