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6" r:id="rId5"/>
    <p:sldId id="267" r:id="rId6"/>
    <p:sldId id="261" r:id="rId7"/>
    <p:sldId id="262"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0" d="100"/>
          <a:sy n="70" d="100"/>
        </p:scale>
        <p:origin x="512"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4/27/2026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4/27/2026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4/27/2026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p:cNvSpPr txBox="1"/>
          <p:nvPr/>
        </p:nvSpPr>
        <p:spPr>
          <a:xfrm>
            <a:off x="838200" y="1825625"/>
            <a:ext cx="5558489" cy="4351338"/>
          </a:xfrm>
          <a:prstGeom prst="rect">
            <a:avLst/>
          </a:prstGeom>
        </p:spPr>
        <p:txBody>
          <a:bodyPr vert="horz" lIns="91440" tIns="45720" rIns="91440" bIns="45720" rtlCol="0">
            <a:normAutofit/>
          </a:bodyPr>
          <a:lstStyle/>
          <a:p>
            <a:pPr defTabSz="914400">
              <a:lnSpc>
                <a:spcPct val="90000"/>
              </a:lnSpc>
              <a:spcAft>
                <a:spcPts val="600"/>
              </a:spcAft>
              <a:defRPr sz="1400">
                <a:solidFill>
                  <a:srgbClr val="12284C"/>
                </a:solidFill>
              </a:defRPr>
            </a:pPr>
            <a:r>
              <a:rPr lang="en-US" sz="2800" dirty="0"/>
              <a:t>Course: Digital Forensics Analysis</a:t>
            </a:r>
          </a:p>
          <a:p>
            <a:pPr defTabSz="914400">
              <a:lnSpc>
                <a:spcPct val="90000"/>
              </a:lnSpc>
              <a:spcAft>
                <a:spcPts val="600"/>
              </a:spcAft>
              <a:defRPr sz="1400">
                <a:solidFill>
                  <a:srgbClr val="12284C"/>
                </a:solidFill>
              </a:defRPr>
            </a:pPr>
            <a:r>
              <a:rPr lang="en-US" sz="2800" dirty="0"/>
              <a:t>Name: Ziaur Rahman Ramim</a:t>
            </a:r>
          </a:p>
          <a:p>
            <a:pPr defTabSz="914400">
              <a:lnSpc>
                <a:spcPct val="90000"/>
              </a:lnSpc>
              <a:spcAft>
                <a:spcPts val="600"/>
              </a:spcAft>
              <a:defRPr sz="1400">
                <a:solidFill>
                  <a:srgbClr val="12284C"/>
                </a:solidFill>
              </a:defRPr>
            </a:pPr>
            <a:r>
              <a:rPr lang="en-US" sz="2800" dirty="0"/>
              <a:t>ID: 2503796</a:t>
            </a:r>
          </a:p>
        </p:txBody>
      </p:sp>
      <p:sp>
        <p:nvSpPr>
          <p:cNvPr id="14" name="Oval 13">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Block Arc 2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7" name="Freeform: Shape 2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8" name="Straight Connector 2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4" name="Arc 23">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86834" y="1153572"/>
            <a:ext cx="3200400" cy="44611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kern="1200" dirty="0">
                <a:solidFill>
                  <a:srgbClr val="FFFFFF"/>
                </a:solidFill>
                <a:latin typeface="+mj-lt"/>
                <a:ea typeface="+mj-ea"/>
                <a:cs typeface="+mj-cs"/>
              </a:rPr>
              <a:t>Case Background</a:t>
            </a:r>
          </a:p>
        </p:txBody>
      </p:sp>
      <p:sp>
        <p:nvSpPr>
          <p:cNvPr id="24" name="Arc 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 name="TextBox 14">
            <a:extLst>
              <a:ext uri="{FF2B5EF4-FFF2-40B4-BE49-F238E27FC236}">
                <a16:creationId xmlns:a16="http://schemas.microsoft.com/office/drawing/2014/main" id="{5EC23EB0-C9AD-0085-68FF-1E22D893E9A7}"/>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algn="just"/>
            <a:r>
              <a:rPr lang="en-GB" dirty="0"/>
              <a:t>Quantum Tech discovered a breach of patent QT-AI-2025. It appears Emma acted as the internal source, utilizing Joe as a broker to coordinate a sale to Norman, who intended to funnel the technology to their competitor, NexGen.</a:t>
            </a:r>
          </a:p>
        </p:txBody>
      </p:sp>
      <p:sp>
        <p:nvSpPr>
          <p:cNvPr id="13" name="Rectangle 12"/>
          <p:cNvSpPr/>
          <p:nvPr/>
        </p:nvSpPr>
        <p:spPr>
          <a:xfrm>
            <a:off x="0" y="6537960"/>
            <a:ext cx="12191695" cy="320040"/>
          </a:xfrm>
          <a:prstGeom prst="rect">
            <a:avLst/>
          </a:prstGeom>
          <a:solidFill>
            <a:srgbClr val="0F294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86834" y="1153572"/>
            <a:ext cx="3200400" cy="44611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kern="1200">
                <a:solidFill>
                  <a:srgbClr val="FFFFFF"/>
                </a:solidFill>
                <a:latin typeface="+mj-lt"/>
                <a:ea typeface="+mj-ea"/>
                <a:cs typeface="+mj-cs"/>
              </a:rPr>
              <a:t>Aim &amp; Objectives</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p:cNvSpPr txBox="1"/>
          <p:nvPr/>
        </p:nvSpPr>
        <p:spPr>
          <a:xfrm>
            <a:off x="4167272" y="510318"/>
            <a:ext cx="6906491" cy="1243585"/>
          </a:xfrm>
          <a:prstGeom prst="rect">
            <a:avLst/>
          </a:prstGeom>
        </p:spPr>
        <p:txBody>
          <a:bodyPr vert="horz" lIns="91440" tIns="45720" rIns="91440" bIns="45720" rtlCol="0" anchor="ctr">
            <a:normAutofit/>
          </a:bodyPr>
          <a:lstStyle/>
          <a:p>
            <a:pPr defTabSz="914400">
              <a:lnSpc>
                <a:spcPct val="90000"/>
              </a:lnSpc>
              <a:spcAft>
                <a:spcPts val="600"/>
              </a:spcAft>
            </a:pPr>
            <a:r>
              <a:rPr lang="en-US" b="1" dirty="0"/>
              <a:t>Aim</a:t>
            </a:r>
          </a:p>
          <a:p>
            <a:r>
              <a:rPr lang="en-GB" dirty="0"/>
              <a:t>The investigation aims to evaluate whether recovered digital evidence substantiates claims that Emma sought to transfer protected patent data to Norman via an intermediary, Joe.</a:t>
            </a:r>
          </a:p>
        </p:txBody>
      </p:sp>
      <p:sp>
        <p:nvSpPr>
          <p:cNvPr id="5" name="TextBox 4"/>
          <p:cNvSpPr txBox="1"/>
          <p:nvPr/>
        </p:nvSpPr>
        <p:spPr>
          <a:xfrm>
            <a:off x="4190364" y="1756220"/>
            <a:ext cx="7587107" cy="1908215"/>
          </a:xfrm>
          <a:prstGeom prst="rect">
            <a:avLst/>
          </a:prstGeom>
          <a:noFill/>
        </p:spPr>
        <p:txBody>
          <a:bodyPr wrap="square">
            <a:spAutoFit/>
          </a:bodyPr>
          <a:lstStyle/>
          <a:p>
            <a:pPr marL="285750" indent="-285750" algn="just">
              <a:spcAft>
                <a:spcPts val="600"/>
              </a:spcAft>
              <a:buFont typeface="Arial" panose="020B0604020202020204" pitchFamily="34" charset="0"/>
              <a:buChar char="•"/>
              <a:defRPr sz="1800">
                <a:solidFill>
                  <a:srgbClr val="12284C"/>
                </a:solidFill>
              </a:defRPr>
            </a:pPr>
            <a:r>
              <a:rPr lang="en-GB" dirty="0"/>
              <a:t>Procuring and performing an initial check of all relevant digital evidence.</a:t>
            </a:r>
            <a:r>
              <a:rPr dirty="0"/>
              <a:t>Analyze messages, contacts, files, and metadata</a:t>
            </a:r>
          </a:p>
          <a:p>
            <a:pPr marL="285750" indent="-285750" algn="just">
              <a:spcAft>
                <a:spcPts val="600"/>
              </a:spcAft>
              <a:buFont typeface="Arial" panose="020B0604020202020204" pitchFamily="34" charset="0"/>
              <a:buChar char="•"/>
              <a:defRPr sz="1800">
                <a:solidFill>
                  <a:srgbClr val="12284C"/>
                </a:solidFill>
              </a:defRPr>
            </a:pPr>
            <a:r>
              <a:rPr lang="en-GB" dirty="0"/>
              <a:t>Auditing communication logs, contact lists, file transfers, and associated metadata.</a:t>
            </a:r>
            <a:r>
              <a:rPr dirty="0"/>
              <a:t>Determine suspect roles</a:t>
            </a:r>
          </a:p>
          <a:p>
            <a:pPr marL="285750" indent="-285750" algn="just">
              <a:spcAft>
                <a:spcPts val="600"/>
              </a:spcAft>
              <a:buFont typeface="Arial" panose="020B0604020202020204" pitchFamily="34" charset="0"/>
              <a:buChar char="•"/>
              <a:defRPr sz="1800">
                <a:solidFill>
                  <a:srgbClr val="12284C"/>
                </a:solidFill>
              </a:defRPr>
            </a:pPr>
            <a:r>
              <a:rPr lang="en-GB" dirty="0"/>
              <a:t>Mapping out the chronological order of events to visualize the flow of information.</a:t>
            </a:r>
            <a:endParaRPr dirty="0"/>
          </a:p>
        </p:txBody>
      </p:sp>
      <p:sp>
        <p:nvSpPr>
          <p:cNvPr id="6" name="TextBox 5"/>
          <p:cNvSpPr txBox="1"/>
          <p:nvPr/>
        </p:nvSpPr>
        <p:spPr>
          <a:xfrm>
            <a:off x="4190363" y="3706945"/>
            <a:ext cx="6883399" cy="1277273"/>
          </a:xfrm>
          <a:prstGeom prst="rect">
            <a:avLst/>
          </a:prstGeom>
          <a:noFill/>
        </p:spPr>
        <p:txBody>
          <a:bodyPr wrap="square">
            <a:spAutoFit/>
          </a:bodyPr>
          <a:lstStyle/>
          <a:p>
            <a:pPr marL="285750" indent="-285750" algn="just">
              <a:spcAft>
                <a:spcPts val="600"/>
              </a:spcAft>
              <a:buFont typeface="Arial" panose="020B0604020202020204" pitchFamily="34" charset="0"/>
              <a:buChar char="•"/>
              <a:defRPr sz="1800">
                <a:solidFill>
                  <a:srgbClr val="12284C"/>
                </a:solidFill>
              </a:defRPr>
            </a:pPr>
            <a:r>
              <a:rPr lang="en-GB" dirty="0"/>
              <a:t>Clarifying the specific involvement and responsibilities of each suspect.</a:t>
            </a:r>
            <a:endParaRPr dirty="0"/>
          </a:p>
          <a:p>
            <a:pPr marL="285750" indent="-285750" algn="just">
              <a:spcAft>
                <a:spcPts val="600"/>
              </a:spcAft>
              <a:buFont typeface="Arial" panose="020B0604020202020204" pitchFamily="34" charset="0"/>
              <a:buChar char="•"/>
              <a:defRPr sz="1800">
                <a:solidFill>
                  <a:srgbClr val="12284C"/>
                </a:solidFill>
              </a:defRPr>
            </a:pPr>
            <a:r>
              <a:rPr lang="en-GB" dirty="0"/>
              <a:t>Measuring the strength of the evidence against the criteria for corporate espionage.</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550F5B9-399F-4FAD-AE6C-ED65F9A43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062E60F-5CD4-4268-8359-80766346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288350"/>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841248" y="510047"/>
            <a:ext cx="3300984" cy="164592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800" b="1">
                <a:latin typeface="+mj-lt"/>
                <a:ea typeface="+mj-ea"/>
                <a:cs typeface="+mj-cs"/>
              </a:rPr>
              <a:t>Device Collection and Analyse</a:t>
            </a:r>
          </a:p>
        </p:txBody>
      </p:sp>
      <p:sp>
        <p:nvSpPr>
          <p:cNvPr id="21" name="Rectangle 20">
            <a:extLst>
              <a:ext uri="{FF2B5EF4-FFF2-40B4-BE49-F238E27FC236}">
                <a16:creationId xmlns:a16="http://schemas.microsoft.com/office/drawing/2014/main" id="{BB341EC3-1810-4D33-BA3F-E2D0AA0EC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980964"/>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10127CDE-2B99-47A8-BB3C-7D1751910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10864" y="1323863"/>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p:cNvSpPr txBox="1"/>
          <p:nvPr/>
        </p:nvSpPr>
        <p:spPr>
          <a:xfrm>
            <a:off x="4581144" y="510047"/>
            <a:ext cx="6858000" cy="1645920"/>
          </a:xfrm>
          <a:prstGeom prst="rect">
            <a:avLst/>
          </a:prstGeom>
        </p:spPr>
        <p:txBody>
          <a:bodyPr vert="horz" lIns="91440" tIns="45720" rIns="91440" bIns="45720" rtlCol="0" anchor="ctr">
            <a:normAutofit/>
          </a:bodyPr>
          <a:lstStyle/>
          <a:p>
            <a:pPr marL="285750" indent="-228600" defTabSz="914400">
              <a:lnSpc>
                <a:spcPct val="90000"/>
              </a:lnSpc>
              <a:spcAft>
                <a:spcPts val="600"/>
              </a:spcAft>
              <a:buFont typeface="Arial" panose="020B0604020202020204" pitchFamily="34" charset="0"/>
              <a:buChar char="•"/>
              <a:defRPr sz="1400">
                <a:solidFill>
                  <a:srgbClr val="12284C"/>
                </a:solidFill>
              </a:defRPr>
            </a:pPr>
            <a:r>
              <a:rPr lang="en-US" sz="1400"/>
              <a:t>UFED acquisition screenshots</a:t>
            </a:r>
          </a:p>
          <a:p>
            <a:pPr marL="285750" indent="-228600" defTabSz="914400">
              <a:lnSpc>
                <a:spcPct val="90000"/>
              </a:lnSpc>
              <a:spcAft>
                <a:spcPts val="600"/>
              </a:spcAft>
              <a:buFont typeface="Arial" panose="020B0604020202020204" pitchFamily="34" charset="0"/>
              <a:buChar char="•"/>
              <a:defRPr sz="1400">
                <a:solidFill>
                  <a:srgbClr val="12284C"/>
                </a:solidFill>
              </a:defRPr>
            </a:pPr>
            <a:r>
              <a:rPr lang="en-US" sz="1400"/>
              <a:t>Analysed in Physical Analyzer</a:t>
            </a:r>
          </a:p>
        </p:txBody>
      </p:sp>
      <p:pic>
        <p:nvPicPr>
          <p:cNvPr id="8" name="Picture 7"/>
          <p:cNvPicPr>
            <a:picLocks noChangeAspect="1"/>
          </p:cNvPicPr>
          <p:nvPr/>
        </p:nvPicPr>
        <p:blipFill>
          <a:blip r:embed="rId2"/>
          <a:stretch/>
        </p:blipFill>
        <p:spPr>
          <a:xfrm>
            <a:off x="557784" y="3417992"/>
            <a:ext cx="3584448" cy="2016251"/>
          </a:xfrm>
          <a:prstGeom prst="rect">
            <a:avLst/>
          </a:prstGeom>
        </p:spPr>
      </p:pic>
      <p:pic>
        <p:nvPicPr>
          <p:cNvPr id="9" name="Picture 8"/>
          <p:cNvPicPr>
            <a:picLocks noChangeAspect="1"/>
          </p:cNvPicPr>
          <p:nvPr/>
        </p:nvPicPr>
        <p:blipFill>
          <a:blip r:embed="rId3"/>
          <a:stretch/>
        </p:blipFill>
        <p:spPr>
          <a:xfrm>
            <a:off x="4347599" y="3417992"/>
            <a:ext cx="3584448" cy="2016251"/>
          </a:xfrm>
          <a:prstGeom prst="rect">
            <a:avLst/>
          </a:prstGeom>
        </p:spPr>
      </p:pic>
      <p:pic>
        <p:nvPicPr>
          <p:cNvPr id="12" name="Picture 11">
            <a:extLst>
              <a:ext uri="{FF2B5EF4-FFF2-40B4-BE49-F238E27FC236}">
                <a16:creationId xmlns:a16="http://schemas.microsoft.com/office/drawing/2014/main" id="{08C63ADC-2D87-8588-5CA0-CE8230C89CD4}"/>
              </a:ext>
            </a:extLst>
          </p:cNvPr>
          <p:cNvPicPr>
            <a:picLocks noChangeAspect="1"/>
          </p:cNvPicPr>
          <p:nvPr/>
        </p:nvPicPr>
        <p:blipFill>
          <a:blip r:embed="rId4"/>
          <a:stretch/>
        </p:blipFill>
        <p:spPr>
          <a:xfrm>
            <a:off x="8137415" y="3417992"/>
            <a:ext cx="3584448" cy="201625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426417" y="77343"/>
            <a:ext cx="4607052" cy="469408"/>
          </a:xfrm>
          <a:prstGeom prst="rect">
            <a:avLst/>
          </a:prstGeom>
        </p:spPr>
        <p:txBody>
          <a:bodyPr vert="horz" lIns="91440" tIns="45720" rIns="91440" bIns="45720" rtlCol="0" anchor="ctr">
            <a:normAutofit lnSpcReduction="10000"/>
          </a:bodyPr>
          <a:lstStyle/>
          <a:p>
            <a:pPr defTabSz="914400">
              <a:lnSpc>
                <a:spcPct val="90000"/>
              </a:lnSpc>
              <a:spcBef>
                <a:spcPct val="0"/>
              </a:spcBef>
              <a:spcAft>
                <a:spcPts val="600"/>
              </a:spcAft>
            </a:pPr>
            <a:r>
              <a:rPr lang="en-US" sz="2900" b="1" kern="1200">
                <a:solidFill>
                  <a:schemeClr val="tx1"/>
                </a:solidFill>
                <a:latin typeface="+mj-lt"/>
                <a:ea typeface="+mj-ea"/>
                <a:cs typeface="+mj-cs"/>
              </a:rPr>
              <a:t>Initiation</a:t>
            </a:r>
          </a:p>
        </p:txBody>
      </p:sp>
      <p:sp>
        <p:nvSpPr>
          <p:cNvPr id="23" name="Rectangle 22">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p:cNvSpPr txBox="1"/>
          <p:nvPr/>
        </p:nvSpPr>
        <p:spPr>
          <a:xfrm>
            <a:off x="494538" y="728456"/>
            <a:ext cx="4607052" cy="3502152"/>
          </a:xfrm>
          <a:prstGeom prst="rect">
            <a:avLst/>
          </a:prstGeom>
        </p:spPr>
        <p:txBody>
          <a:bodyPr vert="horz" lIns="91440" tIns="45720" rIns="91440" bIns="45720" rtlCol="0">
            <a:normAutofit/>
          </a:bodyPr>
          <a:lstStyle/>
          <a:p>
            <a:r>
              <a:rPr lang="en-GB" sz="2000" dirty="0"/>
              <a:t>The digital evidence indicates that the suspect, Emma, proactively initiated contact regarding restricted matters. By disclosing her access to significant AI intellectual property and using language that highlighted its importance, she demonstrated a conscious understanding of the information's sensitivity and market value.</a:t>
            </a:r>
          </a:p>
        </p:txBody>
      </p:sp>
      <p:pic>
        <p:nvPicPr>
          <p:cNvPr id="5" name="Picture 4">
            <a:extLst>
              <a:ext uri="{FF2B5EF4-FFF2-40B4-BE49-F238E27FC236}">
                <a16:creationId xmlns:a16="http://schemas.microsoft.com/office/drawing/2014/main" id="{FF7AA71F-8840-53FA-A57E-7B44F32677CD}"/>
              </a:ext>
            </a:extLst>
          </p:cNvPr>
          <p:cNvPicPr>
            <a:picLocks noChangeAspect="1"/>
          </p:cNvPicPr>
          <p:nvPr/>
        </p:nvPicPr>
        <p:blipFill>
          <a:blip r:embed="rId2"/>
          <a:stretch>
            <a:fillRect/>
          </a:stretch>
        </p:blipFill>
        <p:spPr>
          <a:xfrm>
            <a:off x="4986305" y="-58376"/>
            <a:ext cx="6912000" cy="3810283"/>
          </a:xfrm>
          <a:prstGeom prst="rect">
            <a:avLst/>
          </a:prstGeom>
        </p:spPr>
      </p:pic>
      <p:pic>
        <p:nvPicPr>
          <p:cNvPr id="7" name="Picture 6">
            <a:extLst>
              <a:ext uri="{FF2B5EF4-FFF2-40B4-BE49-F238E27FC236}">
                <a16:creationId xmlns:a16="http://schemas.microsoft.com/office/drawing/2014/main" id="{892D3366-0256-2E53-CBAA-BD6F7BF0C177}"/>
              </a:ext>
            </a:extLst>
          </p:cNvPr>
          <p:cNvPicPr>
            <a:picLocks noChangeAspect="1"/>
          </p:cNvPicPr>
          <p:nvPr/>
        </p:nvPicPr>
        <p:blipFill>
          <a:blip r:embed="rId3"/>
          <a:stretch>
            <a:fillRect/>
          </a:stretch>
        </p:blipFill>
        <p:spPr>
          <a:xfrm>
            <a:off x="701456" y="3733619"/>
            <a:ext cx="10789088" cy="322245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A51A0227-072A-4F5F-928C-E2C3E5CCD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30936" y="4440365"/>
            <a:ext cx="4245864" cy="1722691"/>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5400" b="1" dirty="0">
                <a:latin typeface="+mj-lt"/>
                <a:ea typeface="+mj-ea"/>
                <a:cs typeface="+mj-cs"/>
              </a:rPr>
              <a:t> Negotiation</a:t>
            </a:r>
          </a:p>
        </p:txBody>
      </p:sp>
      <p:pic>
        <p:nvPicPr>
          <p:cNvPr id="15" name="Picture 14">
            <a:extLst>
              <a:ext uri="{FF2B5EF4-FFF2-40B4-BE49-F238E27FC236}">
                <a16:creationId xmlns:a16="http://schemas.microsoft.com/office/drawing/2014/main" id="{124B1118-1EFC-F0BA-E0CE-15AACB03D21E}"/>
              </a:ext>
            </a:extLst>
          </p:cNvPr>
          <p:cNvPicPr>
            <a:picLocks noChangeAspect="1"/>
          </p:cNvPicPr>
          <p:nvPr/>
        </p:nvPicPr>
        <p:blipFill>
          <a:blip r:embed="rId2"/>
          <a:stretch/>
        </p:blipFill>
        <p:spPr>
          <a:xfrm>
            <a:off x="463296" y="744792"/>
            <a:ext cx="5471160" cy="3077527"/>
          </a:xfrm>
          <a:prstGeom prst="rect">
            <a:avLst/>
          </a:prstGeom>
        </p:spPr>
      </p:pic>
      <p:pic>
        <p:nvPicPr>
          <p:cNvPr id="11" name="Picture 10">
            <a:extLst>
              <a:ext uri="{FF2B5EF4-FFF2-40B4-BE49-F238E27FC236}">
                <a16:creationId xmlns:a16="http://schemas.microsoft.com/office/drawing/2014/main" id="{A94C0E25-3C85-4752-70E3-CE37D67D22D6}"/>
              </a:ext>
            </a:extLst>
          </p:cNvPr>
          <p:cNvPicPr>
            <a:picLocks noChangeAspect="1"/>
          </p:cNvPicPr>
          <p:nvPr/>
        </p:nvPicPr>
        <p:blipFill>
          <a:blip r:embed="rId3"/>
          <a:stretch/>
        </p:blipFill>
        <p:spPr>
          <a:xfrm>
            <a:off x="6254496" y="744792"/>
            <a:ext cx="5471160" cy="3077527"/>
          </a:xfrm>
          <a:prstGeom prst="rect">
            <a:avLst/>
          </a:prstGeom>
        </p:spPr>
      </p:pic>
      <p:sp>
        <p:nvSpPr>
          <p:cNvPr id="50" name="sketchy line">
            <a:extLst>
              <a:ext uri="{FF2B5EF4-FFF2-40B4-BE49-F238E27FC236}">
                <a16:creationId xmlns:a16="http://schemas.microsoft.com/office/drawing/2014/main" id="{35D99776-4B38-47DF-A302-11AD9AF87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37304" y="5292566"/>
            <a:ext cx="1554480" cy="18288"/>
          </a:xfrm>
          <a:custGeom>
            <a:avLst/>
            <a:gdLst>
              <a:gd name="csX0" fmla="*/ 0 w 1554480"/>
              <a:gd name="csY0" fmla="*/ 0 h 18288"/>
              <a:gd name="csX1" fmla="*/ 549250 w 1554480"/>
              <a:gd name="csY1" fmla="*/ 0 h 18288"/>
              <a:gd name="csX2" fmla="*/ 1082954 w 1554480"/>
              <a:gd name="csY2" fmla="*/ 0 h 18288"/>
              <a:gd name="csX3" fmla="*/ 1554480 w 1554480"/>
              <a:gd name="csY3" fmla="*/ 0 h 18288"/>
              <a:gd name="csX4" fmla="*/ 1554480 w 1554480"/>
              <a:gd name="csY4" fmla="*/ 18288 h 18288"/>
              <a:gd name="csX5" fmla="*/ 1067410 w 1554480"/>
              <a:gd name="csY5" fmla="*/ 18288 h 18288"/>
              <a:gd name="csX6" fmla="*/ 549250 w 1554480"/>
              <a:gd name="csY6" fmla="*/ 18288 h 18288"/>
              <a:gd name="csX7" fmla="*/ 0 w 1554480"/>
              <a:gd name="csY7" fmla="*/ 18288 h 18288"/>
              <a:gd name="csX8" fmla="*/ 0 w 1554480"/>
              <a:gd name="csY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333999" y="4440365"/>
            <a:ext cx="6214871" cy="1722691"/>
          </a:xfrm>
          <a:prstGeom prst="rect">
            <a:avLst/>
          </a:prstGeom>
        </p:spPr>
        <p:txBody>
          <a:bodyPr vert="horz" lIns="91440" tIns="45720" rIns="91440" bIns="45720" rtlCol="0" anchor="ctr">
            <a:normAutofit lnSpcReduction="10000"/>
          </a:bodyPr>
          <a:lstStyle/>
          <a:p>
            <a:r>
              <a:rPr lang="en-GB" sz="1600" dirty="0"/>
              <a:t>Digital evidence highlights the progression of the transaction, with Joe facilitating meetings and coordinating travel to Manchester to finalize terms. During the verification phase, Emma exercised caution by restricting the buyer's access to a detailed summary rather than the complete dataset. The culminating stage of the negotiation involved the coordination of offshore financial transfers and the confirmation of a 5M settlement.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51A0227-072A-4F5F-928C-E2C3E5CCD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30936" y="4440365"/>
            <a:ext cx="4245864" cy="1722691"/>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5400" b="1" dirty="0">
                <a:latin typeface="+mj-lt"/>
                <a:ea typeface="+mj-ea"/>
                <a:cs typeface="+mj-cs"/>
              </a:rPr>
              <a:t>Talk with Buyer</a:t>
            </a:r>
          </a:p>
        </p:txBody>
      </p:sp>
      <p:pic>
        <p:nvPicPr>
          <p:cNvPr id="5" name="Picture 4"/>
          <p:cNvPicPr>
            <a:picLocks noChangeAspect="1"/>
          </p:cNvPicPr>
          <p:nvPr/>
        </p:nvPicPr>
        <p:blipFill>
          <a:blip r:embed="rId2"/>
          <a:stretch/>
        </p:blipFill>
        <p:spPr>
          <a:xfrm>
            <a:off x="463296" y="744792"/>
            <a:ext cx="5471160" cy="3077527"/>
          </a:xfrm>
          <a:prstGeom prst="rect">
            <a:avLst/>
          </a:prstGeom>
        </p:spPr>
      </p:pic>
      <p:pic>
        <p:nvPicPr>
          <p:cNvPr id="6" name="Picture 5"/>
          <p:cNvPicPr>
            <a:picLocks noChangeAspect="1"/>
          </p:cNvPicPr>
          <p:nvPr/>
        </p:nvPicPr>
        <p:blipFill>
          <a:blip r:embed="rId3"/>
          <a:stretch/>
        </p:blipFill>
        <p:spPr>
          <a:xfrm>
            <a:off x="6254496" y="744792"/>
            <a:ext cx="5471160" cy="3077527"/>
          </a:xfrm>
          <a:prstGeom prst="rect">
            <a:avLst/>
          </a:prstGeom>
        </p:spPr>
      </p:pic>
      <p:sp>
        <p:nvSpPr>
          <p:cNvPr id="20" name="sketchy line">
            <a:extLst>
              <a:ext uri="{FF2B5EF4-FFF2-40B4-BE49-F238E27FC236}">
                <a16:creationId xmlns:a16="http://schemas.microsoft.com/office/drawing/2014/main" id="{35D99776-4B38-47DF-A302-11AD9AF87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37304" y="5292566"/>
            <a:ext cx="1554480" cy="18288"/>
          </a:xfrm>
          <a:custGeom>
            <a:avLst/>
            <a:gdLst>
              <a:gd name="csX0" fmla="*/ 0 w 1554480"/>
              <a:gd name="csY0" fmla="*/ 0 h 18288"/>
              <a:gd name="csX1" fmla="*/ 549250 w 1554480"/>
              <a:gd name="csY1" fmla="*/ 0 h 18288"/>
              <a:gd name="csX2" fmla="*/ 1082954 w 1554480"/>
              <a:gd name="csY2" fmla="*/ 0 h 18288"/>
              <a:gd name="csX3" fmla="*/ 1554480 w 1554480"/>
              <a:gd name="csY3" fmla="*/ 0 h 18288"/>
              <a:gd name="csX4" fmla="*/ 1554480 w 1554480"/>
              <a:gd name="csY4" fmla="*/ 18288 h 18288"/>
              <a:gd name="csX5" fmla="*/ 1067410 w 1554480"/>
              <a:gd name="csY5" fmla="*/ 18288 h 18288"/>
              <a:gd name="csX6" fmla="*/ 549250 w 1554480"/>
              <a:gd name="csY6" fmla="*/ 18288 h 18288"/>
              <a:gd name="csX7" fmla="*/ 0 w 1554480"/>
              <a:gd name="csY7" fmla="*/ 18288 h 18288"/>
              <a:gd name="csX8" fmla="*/ 0 w 1554480"/>
              <a:gd name="csY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333999" y="4440365"/>
            <a:ext cx="6214871" cy="1722691"/>
          </a:xfrm>
          <a:prstGeom prst="rect">
            <a:avLst/>
          </a:prstGeom>
        </p:spPr>
        <p:txBody>
          <a:bodyPr vert="horz" lIns="91440" tIns="45720" rIns="91440" bIns="45720" rtlCol="0" anchor="ctr">
            <a:normAutofit fontScale="92500"/>
          </a:bodyPr>
          <a:lstStyle/>
          <a:p>
            <a:pPr marL="171450" indent="-228600" defTabSz="914400">
              <a:lnSpc>
                <a:spcPct val="90000"/>
              </a:lnSpc>
              <a:spcAft>
                <a:spcPts val="600"/>
              </a:spcAft>
              <a:buFont typeface="Arial" panose="020B0604020202020204" pitchFamily="34" charset="0"/>
              <a:buChar char="•"/>
              <a:defRPr sz="1800">
                <a:solidFill>
                  <a:srgbClr val="12284C"/>
                </a:solidFill>
              </a:defRPr>
            </a:pPr>
            <a:r>
              <a:rPr lang="en-US" sz="2000" dirty="0"/>
              <a:t>Norman was linked directly to the transaction from buyer side.</a:t>
            </a:r>
          </a:p>
          <a:p>
            <a:pPr marL="171450" indent="-228600" defTabSz="914400">
              <a:lnSpc>
                <a:spcPct val="90000"/>
              </a:lnSpc>
              <a:spcAft>
                <a:spcPts val="600"/>
              </a:spcAft>
              <a:buFont typeface="Arial" panose="020B0604020202020204" pitchFamily="34" charset="0"/>
              <a:buChar char="•"/>
              <a:defRPr sz="1800">
                <a:solidFill>
                  <a:srgbClr val="12284C"/>
                </a:solidFill>
              </a:defRPr>
            </a:pPr>
            <a:r>
              <a:rPr lang="en-US" sz="2000" dirty="0"/>
              <a:t>The blueprint released in chunks rather than full release.</a:t>
            </a:r>
          </a:p>
          <a:p>
            <a:pPr marL="171450" indent="-228600" defTabSz="914400">
              <a:lnSpc>
                <a:spcPct val="90000"/>
              </a:lnSpc>
              <a:spcAft>
                <a:spcPts val="600"/>
              </a:spcAft>
              <a:buFont typeface="Arial" panose="020B0604020202020204" pitchFamily="34" charset="0"/>
              <a:buChar char="•"/>
              <a:defRPr sz="1800">
                <a:solidFill>
                  <a:srgbClr val="12284C"/>
                </a:solidFill>
              </a:defRPr>
            </a:pPr>
            <a:r>
              <a:rPr lang="en-US" sz="2000" dirty="0"/>
              <a:t>Offshore payment was indicated.</a:t>
            </a:r>
          </a:p>
          <a:p>
            <a:pPr marL="171450" indent="-228600" defTabSz="914400">
              <a:lnSpc>
                <a:spcPct val="90000"/>
              </a:lnSpc>
              <a:spcAft>
                <a:spcPts val="600"/>
              </a:spcAft>
              <a:buFont typeface="Arial" panose="020B0604020202020204" pitchFamily="34" charset="0"/>
              <a:buChar char="•"/>
              <a:defRPr sz="1800">
                <a:solidFill>
                  <a:srgbClr val="12284C"/>
                </a:solidFill>
              </a:defRPr>
            </a:pPr>
            <a:r>
              <a:rPr lang="en-US" sz="2000" dirty="0"/>
              <a:t>Delivery within 48 hours.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762000" y="169911"/>
            <a:ext cx="3893126" cy="1402470"/>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b="1" kern="1200" dirty="0">
                <a:solidFill>
                  <a:schemeClr val="tx1"/>
                </a:solidFill>
                <a:latin typeface="+mj-lt"/>
                <a:ea typeface="+mj-ea"/>
                <a:cs typeface="+mj-cs"/>
              </a:rPr>
              <a:t>Meeting with Clients</a:t>
            </a:r>
          </a:p>
        </p:txBody>
      </p:sp>
      <p:cxnSp>
        <p:nvCxnSpPr>
          <p:cNvPr id="40" name="Straight Connector 3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762000" y="1075896"/>
            <a:ext cx="3893126" cy="1481328"/>
          </a:xfrm>
          <a:prstGeom prst="rect">
            <a:avLst/>
          </a:prstGeom>
        </p:spPr>
        <p:txBody>
          <a:bodyPr vert="horz" lIns="91440" tIns="45720" rIns="91440" bIns="45720" rtlCol="0">
            <a:normAutofit/>
          </a:bodyPr>
          <a:lstStyle/>
          <a:p>
            <a:pPr marL="171450" indent="-228600" defTabSz="914400">
              <a:lnSpc>
                <a:spcPct val="90000"/>
              </a:lnSpc>
              <a:spcAft>
                <a:spcPts val="600"/>
              </a:spcAft>
              <a:buFont typeface="Arial" panose="020B0604020202020204" pitchFamily="34" charset="0"/>
              <a:buChar char="•"/>
              <a:defRPr sz="1800">
                <a:solidFill>
                  <a:srgbClr val="12284C"/>
                </a:solidFill>
              </a:defRPr>
            </a:pPr>
            <a:r>
              <a:rPr lang="en-US" sz="2000" dirty="0"/>
              <a:t>Location tagged images supported movement claims.</a:t>
            </a:r>
          </a:p>
          <a:p>
            <a:pPr marL="171450" indent="-228600" defTabSz="914400">
              <a:lnSpc>
                <a:spcPct val="90000"/>
              </a:lnSpc>
              <a:spcAft>
                <a:spcPts val="600"/>
              </a:spcAft>
              <a:buFont typeface="Arial" panose="020B0604020202020204" pitchFamily="34" charset="0"/>
              <a:buChar char="•"/>
              <a:defRPr sz="1800">
                <a:solidFill>
                  <a:srgbClr val="12284C"/>
                </a:solidFill>
              </a:defRPr>
            </a:pPr>
            <a:r>
              <a:rPr lang="en-US" sz="2000" dirty="0"/>
              <a:t>Travel evidence matched with the negotiation period.</a:t>
            </a:r>
          </a:p>
        </p:txBody>
      </p:sp>
      <p:pic>
        <p:nvPicPr>
          <p:cNvPr id="9" name="Picture 8">
            <a:extLst>
              <a:ext uri="{FF2B5EF4-FFF2-40B4-BE49-F238E27FC236}">
                <a16:creationId xmlns:a16="http://schemas.microsoft.com/office/drawing/2014/main" id="{114E3493-5CAA-D2B9-6231-977091CAD840}"/>
              </a:ext>
            </a:extLst>
          </p:cNvPr>
          <p:cNvPicPr>
            <a:picLocks noChangeAspect="1"/>
          </p:cNvPicPr>
          <p:nvPr/>
        </p:nvPicPr>
        <p:blipFill>
          <a:blip r:embed="rId2"/>
          <a:stretch>
            <a:fillRect/>
          </a:stretch>
        </p:blipFill>
        <p:spPr>
          <a:xfrm>
            <a:off x="64008" y="3120723"/>
            <a:ext cx="6656000" cy="3744000"/>
          </a:xfrm>
          <a:prstGeom prst="rect">
            <a:avLst/>
          </a:prstGeom>
        </p:spPr>
      </p:pic>
      <p:pic>
        <p:nvPicPr>
          <p:cNvPr id="7" name="Picture 6">
            <a:extLst>
              <a:ext uri="{FF2B5EF4-FFF2-40B4-BE49-F238E27FC236}">
                <a16:creationId xmlns:a16="http://schemas.microsoft.com/office/drawing/2014/main" id="{9BADAC43-38B3-7BBD-59CD-FF17946684D1}"/>
              </a:ext>
            </a:extLst>
          </p:cNvPr>
          <p:cNvPicPr>
            <a:picLocks noChangeAspect="1"/>
          </p:cNvPicPr>
          <p:nvPr/>
        </p:nvPicPr>
        <p:blipFill>
          <a:blip r:embed="rId3"/>
          <a:stretch>
            <a:fillRect/>
          </a:stretch>
        </p:blipFill>
        <p:spPr>
          <a:xfrm>
            <a:off x="4855464" y="0"/>
            <a:ext cx="6784000" cy="3816000"/>
          </a:xfrm>
          <a:prstGeom prst="rect">
            <a:avLst/>
          </a:prstGeom>
        </p:spPr>
      </p:pic>
      <p:pic>
        <p:nvPicPr>
          <p:cNvPr id="12" name="Picture 11">
            <a:extLst>
              <a:ext uri="{FF2B5EF4-FFF2-40B4-BE49-F238E27FC236}">
                <a16:creationId xmlns:a16="http://schemas.microsoft.com/office/drawing/2014/main" id="{96C49D69-51A7-42B7-3B84-618E793676DD}"/>
              </a:ext>
            </a:extLst>
          </p:cNvPr>
          <p:cNvPicPr>
            <a:picLocks noChangeAspect="1"/>
          </p:cNvPicPr>
          <p:nvPr/>
        </p:nvPicPr>
        <p:blipFill>
          <a:blip r:embed="rId4"/>
          <a:stretch>
            <a:fillRect/>
          </a:stretch>
        </p:blipFill>
        <p:spPr>
          <a:xfrm>
            <a:off x="6955536" y="3972361"/>
            <a:ext cx="4864000" cy="27360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86834" y="1153572"/>
            <a:ext cx="3200400" cy="44611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kern="1200">
                <a:solidFill>
                  <a:srgbClr val="FFFFFF"/>
                </a:solidFill>
                <a:latin typeface="+mj-lt"/>
                <a:ea typeface="+mj-ea"/>
                <a:cs typeface="+mj-cs"/>
              </a:rPr>
              <a:t>Findings and Conclusion</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p:cNvSpPr txBox="1"/>
          <p:nvPr/>
        </p:nvSpPr>
        <p:spPr>
          <a:xfrm>
            <a:off x="4363596" y="324422"/>
            <a:ext cx="5329044" cy="2263330"/>
          </a:xfrm>
          <a:prstGeom prst="rect">
            <a:avLst/>
          </a:prstGeom>
        </p:spPr>
        <p:txBody>
          <a:bodyPr vert="horz" lIns="91440" tIns="45720" rIns="91440" bIns="45720" rtlCol="0" anchor="ctr">
            <a:normAutofit/>
          </a:bodyPr>
          <a:lstStyle/>
          <a:p>
            <a:pPr algn="just" defTabSz="914400">
              <a:lnSpc>
                <a:spcPct val="90000"/>
              </a:lnSpc>
              <a:spcAft>
                <a:spcPts val="600"/>
              </a:spcAft>
            </a:pPr>
            <a:r>
              <a:rPr lang="en-US" b="1" dirty="0"/>
              <a:t>Findings</a:t>
            </a:r>
          </a:p>
          <a:p>
            <a:pPr indent="-228600" defTabSz="914400">
              <a:lnSpc>
                <a:spcPct val="90000"/>
              </a:lnSpc>
              <a:spcAft>
                <a:spcPts val="600"/>
              </a:spcAft>
              <a:buFont typeface="Arial" panose="020B0604020202020204" pitchFamily="34" charset="0"/>
              <a:buChar char="•"/>
              <a:defRPr sz="1400">
                <a:solidFill>
                  <a:srgbClr val="12284C"/>
                </a:solidFill>
              </a:defRPr>
            </a:pPr>
            <a:r>
              <a:rPr lang="en-GB" dirty="0"/>
              <a:t>Emma was the one who first reached out to Joe in confidence.</a:t>
            </a:r>
          </a:p>
          <a:p>
            <a:pPr indent="-228600" defTabSz="914400">
              <a:lnSpc>
                <a:spcPct val="90000"/>
              </a:lnSpc>
              <a:spcAft>
                <a:spcPts val="600"/>
              </a:spcAft>
              <a:buFont typeface="Arial" panose="020B0604020202020204" pitchFamily="34" charset="0"/>
              <a:buChar char="•"/>
              <a:defRPr sz="1400">
                <a:solidFill>
                  <a:srgbClr val="12284C"/>
                </a:solidFill>
              </a:defRPr>
            </a:pPr>
            <a:r>
              <a:rPr lang="en-GB" dirty="0"/>
              <a:t>Their messages indicated she had access to important AI‑related   material.</a:t>
            </a:r>
          </a:p>
          <a:p>
            <a:pPr indent="-228600" defTabSz="914400">
              <a:lnSpc>
                <a:spcPct val="90000"/>
              </a:lnSpc>
              <a:spcAft>
                <a:spcPts val="600"/>
              </a:spcAft>
              <a:buFont typeface="Arial" panose="020B0604020202020204" pitchFamily="34" charset="0"/>
              <a:buChar char="•"/>
              <a:defRPr sz="1400">
                <a:solidFill>
                  <a:srgbClr val="12284C"/>
                </a:solidFill>
              </a:defRPr>
            </a:pPr>
            <a:r>
              <a:rPr lang="en-GB" dirty="0"/>
              <a:t>Joe then shifted the conversation toward negotiating a purchase.</a:t>
            </a:r>
          </a:p>
          <a:p>
            <a:pPr indent="-228600" defTabSz="914400">
              <a:lnSpc>
                <a:spcPct val="90000"/>
              </a:lnSpc>
              <a:spcAft>
                <a:spcPts val="600"/>
              </a:spcAft>
              <a:buFont typeface="Arial" panose="020B0604020202020204" pitchFamily="34" charset="0"/>
              <a:buChar char="•"/>
              <a:defRPr sz="1400">
                <a:solidFill>
                  <a:srgbClr val="12284C"/>
                </a:solidFill>
              </a:defRPr>
            </a:pPr>
            <a:r>
              <a:rPr lang="en-GB" dirty="0"/>
              <a:t>Norman later showed up in the communication thread on the receiving side.</a:t>
            </a:r>
          </a:p>
        </p:txBody>
      </p:sp>
      <p:sp>
        <p:nvSpPr>
          <p:cNvPr id="6" name="TextBox 5"/>
          <p:cNvSpPr txBox="1"/>
          <p:nvPr/>
        </p:nvSpPr>
        <p:spPr>
          <a:xfrm>
            <a:off x="4363596" y="3433069"/>
            <a:ext cx="6609204" cy="1538883"/>
          </a:xfrm>
          <a:prstGeom prst="rect">
            <a:avLst/>
          </a:prstGeom>
          <a:noFill/>
        </p:spPr>
        <p:txBody>
          <a:bodyPr wrap="square">
            <a:spAutoFit/>
          </a:bodyPr>
          <a:lstStyle/>
          <a:p>
            <a:pPr>
              <a:spcAft>
                <a:spcPts val="600"/>
              </a:spcAft>
            </a:pPr>
            <a:r>
              <a:rPr sz="1800" b="1" dirty="0">
                <a:solidFill>
                  <a:srgbClr val="12284C"/>
                </a:solidFill>
              </a:rPr>
              <a:t>Conclusion</a:t>
            </a:r>
            <a:endParaRPr lang="en-GB" sz="1800" b="1" dirty="0">
              <a:solidFill>
                <a:srgbClr val="12284C"/>
              </a:solidFill>
            </a:endParaRPr>
          </a:p>
          <a:p>
            <a:pPr marL="285750" indent="-285750" algn="just">
              <a:spcAft>
                <a:spcPts val="600"/>
              </a:spcAft>
              <a:buFont typeface="Arial" panose="020B0604020202020204" pitchFamily="34" charset="0"/>
              <a:buChar char="•"/>
              <a:defRPr sz="1400">
                <a:solidFill>
                  <a:srgbClr val="12284C"/>
                </a:solidFill>
              </a:defRPr>
            </a:pPr>
            <a:r>
              <a:rPr dirty="0"/>
              <a:t>The</a:t>
            </a:r>
            <a:r>
              <a:rPr lang="en-GB" dirty="0"/>
              <a:t>se all information </a:t>
            </a:r>
            <a:r>
              <a:rPr dirty="0"/>
              <a:t>strongly support attempted corporate espionage.</a:t>
            </a:r>
            <a:endParaRPr lang="en-GB" dirty="0"/>
          </a:p>
          <a:p>
            <a:pPr marL="285750" indent="-285750" algn="just">
              <a:spcAft>
                <a:spcPts val="600"/>
              </a:spcAft>
              <a:buFont typeface="Arial" panose="020B0604020202020204" pitchFamily="34" charset="0"/>
              <a:buChar char="•"/>
              <a:defRPr sz="1400">
                <a:solidFill>
                  <a:srgbClr val="12284C"/>
                </a:solidFill>
              </a:defRPr>
            </a:pPr>
            <a:r>
              <a:rPr dirty="0"/>
              <a:t>Emma acted as the </a:t>
            </a:r>
            <a:r>
              <a:rPr lang="en-GB" dirty="0"/>
              <a:t>inside</a:t>
            </a:r>
            <a:r>
              <a:rPr dirty="0"/>
              <a:t> source.</a:t>
            </a:r>
            <a:endParaRPr lang="en-GB" dirty="0"/>
          </a:p>
          <a:p>
            <a:pPr marL="285750" indent="-285750" algn="just">
              <a:spcAft>
                <a:spcPts val="600"/>
              </a:spcAft>
              <a:buFont typeface="Arial" panose="020B0604020202020204" pitchFamily="34" charset="0"/>
              <a:buChar char="•"/>
              <a:defRPr sz="1400">
                <a:solidFill>
                  <a:srgbClr val="12284C"/>
                </a:solidFill>
              </a:defRPr>
            </a:pPr>
            <a:r>
              <a:rPr dirty="0"/>
              <a:t>Joe acted as the </a:t>
            </a:r>
            <a:r>
              <a:rPr lang="en-GB" dirty="0"/>
              <a:t>broker</a:t>
            </a:r>
            <a:r>
              <a:rPr dirty="0"/>
              <a:t>.</a:t>
            </a:r>
            <a:endParaRPr lang="en-GB" dirty="0"/>
          </a:p>
          <a:p>
            <a:pPr marL="285750" indent="-285750" algn="just">
              <a:spcAft>
                <a:spcPts val="600"/>
              </a:spcAft>
              <a:buFont typeface="Arial" panose="020B0604020202020204" pitchFamily="34" charset="0"/>
              <a:buChar char="•"/>
              <a:defRPr sz="1400">
                <a:solidFill>
                  <a:srgbClr val="12284C"/>
                </a:solidFill>
              </a:defRPr>
            </a:pPr>
            <a:r>
              <a:rPr dirty="0"/>
              <a:t>Norman acted as the </a:t>
            </a:r>
            <a:r>
              <a:rPr lang="en-GB" dirty="0"/>
              <a:t>intended </a:t>
            </a:r>
            <a:r>
              <a:rPr dirty="0"/>
              <a:t>buyer.</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280</TotalTime>
  <Words>426</Words>
  <PresentationFormat>Widescreen</PresentationFormat>
  <Paragraphs>39</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terms:created xsi:type="dcterms:W3CDTF">2013-01-27T09:14:16Z</dcterms:created>
  <dcterms:modified xsi:type="dcterms:W3CDTF">2026-04-27T19:54:59Z</dcterms:modified>
  <cp:category/>
</cp:coreProperties>
</file>