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1"/>
  </p:notesMasterIdLst>
  <p:sldIdLst>
    <p:sldId id="306" r:id="rId5"/>
    <p:sldId id="308" r:id="rId6"/>
    <p:sldId id="313" r:id="rId7"/>
    <p:sldId id="295" r:id="rId8"/>
    <p:sldId id="310" r:id="rId9"/>
    <p:sldId id="31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84967" autoAdjust="0"/>
  </p:normalViewPr>
  <p:slideViewPr>
    <p:cSldViewPr snapToGrid="0">
      <p:cViewPr varScale="1">
        <p:scale>
          <a:sx n="86" d="100"/>
          <a:sy n="86" d="100"/>
        </p:scale>
        <p:origin x="422" y="53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6/29/2022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1127029"/>
            <a:ext cx="6272784" cy="2843784"/>
          </a:xfrm>
        </p:spPr>
        <p:txBody>
          <a:bodyPr>
            <a:normAutofit fontScale="90000"/>
          </a:bodyPr>
          <a:lstStyle/>
          <a:p>
            <a:r>
              <a:rPr lang="en-US" sz="5400" spc="400" dirty="0">
                <a:solidFill>
                  <a:schemeClr val="bg1"/>
                </a:solidFill>
              </a:rPr>
              <a:t>Change &amp; stability management</a:t>
            </a:r>
            <a:br>
              <a:rPr lang="en-US" sz="5400" spc="400" dirty="0">
                <a:solidFill>
                  <a:schemeClr val="bg1"/>
                </a:solidFill>
              </a:rPr>
            </a:br>
            <a:br>
              <a:rPr lang="en-US" sz="5400" spc="400" dirty="0">
                <a:solidFill>
                  <a:schemeClr val="bg1"/>
                </a:solidFill>
              </a:rPr>
            </a:br>
            <a:r>
              <a:rPr lang="en-US" sz="5400" spc="400" dirty="0">
                <a:solidFill>
                  <a:schemeClr val="bg1"/>
                </a:solidFill>
              </a:rPr>
              <a:t>bmmb7000d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89" y="4389298"/>
            <a:ext cx="5093208" cy="119786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Mark Lewis</a:t>
            </a:r>
          </a:p>
          <a:p>
            <a:pPr algn="l"/>
            <a:r>
              <a:rPr lang="en-US" sz="2800" dirty="0"/>
              <a:t>2018552</a:t>
            </a:r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dirty="0"/>
              <a:t>Introduction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5710206" cy="334670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Astutis Limited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Health and safety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80% Face to Face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20% Online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Pandemic restricted normal business operation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Urgent change needed for survival</a:t>
            </a:r>
          </a:p>
          <a:p>
            <a:pPr algn="just"/>
            <a:endParaRPr lang="en-GB" sz="2000" dirty="0"/>
          </a:p>
          <a:p>
            <a:endParaRPr lang="en-US" dirty="0"/>
          </a:p>
        </p:txBody>
      </p:sp>
      <p:pic>
        <p:nvPicPr>
          <p:cNvPr id="8" name="Picture Placeholder 7" descr="mountains under the night sky just before dawn">
            <a:extLst>
              <a:ext uri="{FF2B5EF4-FFF2-40B4-BE49-F238E27FC236}">
                <a16:creationId xmlns:a16="http://schemas.microsoft.com/office/drawing/2014/main" id="{B53D1AAB-32B2-4F04-828F-AB1C758AF0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71" r="71"/>
          <a:stretch/>
        </p:blipFill>
        <p:spPr>
          <a:xfrm>
            <a:off x="7416454" y="1674397"/>
            <a:ext cx="4266960" cy="4266968"/>
          </a:xfr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026" name="Picture 2" descr="Astutis Health Safety and Environmental Training Courses and Consultancy">
            <a:extLst>
              <a:ext uri="{FF2B5EF4-FFF2-40B4-BE49-F238E27FC236}">
                <a16:creationId xmlns:a16="http://schemas.microsoft.com/office/drawing/2014/main" id="{CDEE1AFA-514F-9D0C-9796-615A55E86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817" y="3053918"/>
            <a:ext cx="4764004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5000" b="1"/>
              <a:t>FORCE FIELD ANALYSIS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orce Field Analysis - Decision-Making Skills from MindTools.com">
            <a:extLst>
              <a:ext uri="{FF2B5EF4-FFF2-40B4-BE49-F238E27FC236}">
                <a16:creationId xmlns:a16="http://schemas.microsoft.com/office/drawing/2014/main" id="{38E7D463-E050-AAF3-AA55-C777090A2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142" y="1590234"/>
            <a:ext cx="5221625" cy="367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FC09-2B01-29E6-DA74-E07D5C0F4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algn="just"/>
            <a:r>
              <a:rPr lang="en-GB" sz="1800" dirty="0"/>
              <a:t>Kurt Lewin's Force Field Analysis </a:t>
            </a:r>
          </a:p>
          <a:p>
            <a:pPr algn="just"/>
            <a:r>
              <a:rPr lang="en-GB" sz="1800" dirty="0"/>
              <a:t>Strategic tool </a:t>
            </a:r>
          </a:p>
          <a:p>
            <a:pPr algn="just"/>
            <a:r>
              <a:rPr lang="en-GB" sz="1800" dirty="0"/>
              <a:t>Establish what is needed for change.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Move heavily into e-learning</a:t>
            </a:r>
          </a:p>
          <a:p>
            <a:r>
              <a:rPr lang="en-GB" sz="1800" dirty="0"/>
              <a:t>Forces for change outweigh resisting forces</a:t>
            </a:r>
          </a:p>
          <a:p>
            <a:r>
              <a:rPr lang="en-GB" sz="1800" dirty="0"/>
              <a:t>Change has been forced upon the business</a:t>
            </a:r>
          </a:p>
          <a:p>
            <a:r>
              <a:rPr lang="en-GB" sz="1800" dirty="0"/>
              <a:t>No time to plan</a:t>
            </a:r>
          </a:p>
          <a:p>
            <a:endParaRPr lang="en-GB" sz="1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C290B8-BF94-4636-BFAB-9FD67F4AA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b="1" cap="all" spc="100" smtClean="0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 b="1" cap="all" spc="100">
              <a:solidFill>
                <a:schemeClr val="accent2"/>
              </a:solidFill>
            </a:endParaRPr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1492E9D-B9A3-0E8F-AD0A-7E5C8D2A40C0}"/>
              </a:ext>
            </a:extLst>
          </p:cNvPr>
          <p:cNvSpPr txBox="1"/>
          <p:nvPr/>
        </p:nvSpPr>
        <p:spPr>
          <a:xfrm>
            <a:off x="410105" y="2239264"/>
            <a:ext cx="18162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Survival of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B212CF-AC87-9A80-9E06-5402D80FC9FA}"/>
              </a:ext>
            </a:extLst>
          </p:cNvPr>
          <p:cNvSpPr txBox="1"/>
          <p:nvPr/>
        </p:nvSpPr>
        <p:spPr>
          <a:xfrm>
            <a:off x="410105" y="3026793"/>
            <a:ext cx="14494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Customer service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D076D8-F029-368A-7239-3FEFEA438B3F}"/>
              </a:ext>
            </a:extLst>
          </p:cNvPr>
          <p:cNvSpPr txBox="1"/>
          <p:nvPr/>
        </p:nvSpPr>
        <p:spPr>
          <a:xfrm>
            <a:off x="240055" y="3870280"/>
            <a:ext cx="21563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Cost saving/ Profit Margins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2AC0B1-912A-1EAF-151E-0B42302E5119}"/>
              </a:ext>
            </a:extLst>
          </p:cNvPr>
          <p:cNvSpPr txBox="1"/>
          <p:nvPr/>
        </p:nvSpPr>
        <p:spPr>
          <a:xfrm>
            <a:off x="410105" y="4617027"/>
            <a:ext cx="10855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Competition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31C858-90E7-2484-3406-4036AAD40157}"/>
              </a:ext>
            </a:extLst>
          </p:cNvPr>
          <p:cNvSpPr txBox="1"/>
          <p:nvPr/>
        </p:nvSpPr>
        <p:spPr>
          <a:xfrm>
            <a:off x="318602" y="5316805"/>
            <a:ext cx="19992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Government Restrictions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3AD16C-CBF8-53E7-00CB-2CA6CC29AE1F}"/>
              </a:ext>
            </a:extLst>
          </p:cNvPr>
          <p:cNvSpPr txBox="1"/>
          <p:nvPr/>
        </p:nvSpPr>
        <p:spPr>
          <a:xfrm>
            <a:off x="3883975" y="2184257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Staff concerned</a:t>
            </a:r>
          </a:p>
          <a:p>
            <a:r>
              <a:rPr lang="en-GB" sz="1200" dirty="0"/>
              <a:t> about jobs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712094-BF10-DB05-97D1-6C86B80275B6}"/>
              </a:ext>
            </a:extLst>
          </p:cNvPr>
          <p:cNvSpPr txBox="1"/>
          <p:nvPr/>
        </p:nvSpPr>
        <p:spPr>
          <a:xfrm>
            <a:off x="3675134" y="2967335"/>
            <a:ext cx="1842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Disagreement over the</a:t>
            </a:r>
          </a:p>
          <a:p>
            <a:r>
              <a:rPr lang="en-GB" sz="1200" dirty="0"/>
              <a:t>Change advantages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DB6706-8389-1888-0FCF-2988525C0466}"/>
              </a:ext>
            </a:extLst>
          </p:cNvPr>
          <p:cNvSpPr/>
          <p:nvPr/>
        </p:nvSpPr>
        <p:spPr>
          <a:xfrm>
            <a:off x="2534440" y="3303792"/>
            <a:ext cx="740445" cy="4861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25736B-4C6D-A298-2DCC-8770FEFB5AB7}"/>
              </a:ext>
            </a:extLst>
          </p:cNvPr>
          <p:cNvSpPr txBox="1"/>
          <p:nvPr/>
        </p:nvSpPr>
        <p:spPr>
          <a:xfrm>
            <a:off x="2226365" y="3254472"/>
            <a:ext cx="1415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Move heavily </a:t>
            </a:r>
          </a:p>
          <a:p>
            <a:r>
              <a:rPr lang="en-GB" sz="1400" dirty="0"/>
              <a:t>into e-learning</a:t>
            </a:r>
          </a:p>
        </p:txBody>
      </p:sp>
    </p:spTree>
    <p:extLst>
      <p:ext uri="{BB962C8B-B14F-4D97-AF65-F5344CB8AC3E}">
        <p14:creationId xmlns:p14="http://schemas.microsoft.com/office/powerpoint/2010/main" val="3085381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3600" b="1" dirty="0"/>
              <a:t>Power interest grid of stakeholders</a:t>
            </a:r>
            <a:endParaRPr lang="en-US" sz="36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C29764-AD7F-5A06-26F5-649196865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43" y="1327297"/>
            <a:ext cx="5221625" cy="42034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9F3B4-D231-DF35-7DEE-E874284D7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1800" dirty="0"/>
              <a:t>The power/interest grid is a matrix used for categorising stakeholders during a change project to allow them to be effectively managed.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CDE54D-4BD2-4764-A36A-8487DB61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b="1" cap="all" spc="100" smtClean="0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b="1" cap="all" spc="100">
              <a:solidFill>
                <a:schemeClr val="accent2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D506EC8-99AE-D3A6-CD3E-12F946016256}"/>
              </a:ext>
            </a:extLst>
          </p:cNvPr>
          <p:cNvSpPr/>
          <p:nvPr/>
        </p:nvSpPr>
        <p:spPr>
          <a:xfrm>
            <a:off x="798990" y="1979721"/>
            <a:ext cx="3764132" cy="2858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B34A866-A86D-8317-431B-D7A0F8589A84}"/>
              </a:ext>
            </a:extLst>
          </p:cNvPr>
          <p:cNvCxnSpPr>
            <a:cxnSpLocks/>
            <a:endCxn id="2" idx="2"/>
          </p:cNvCxnSpPr>
          <p:nvPr/>
        </p:nvCxnSpPr>
        <p:spPr>
          <a:xfrm>
            <a:off x="2663301" y="1327297"/>
            <a:ext cx="17755" cy="3511034"/>
          </a:xfrm>
          <a:prstGeom prst="line">
            <a:avLst/>
          </a:prstGeom>
          <a:ln w="3810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62344D-4784-0917-8E6B-19C19366C976}"/>
              </a:ext>
            </a:extLst>
          </p:cNvPr>
          <p:cNvCxnSpPr/>
          <p:nvPr/>
        </p:nvCxnSpPr>
        <p:spPr>
          <a:xfrm>
            <a:off x="807868" y="3429000"/>
            <a:ext cx="4101483" cy="0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07E6AD9-8AB9-1CF8-F24D-9EB9CC6FC898}"/>
              </a:ext>
            </a:extLst>
          </p:cNvPr>
          <p:cNvSpPr txBox="1"/>
          <p:nvPr/>
        </p:nvSpPr>
        <p:spPr>
          <a:xfrm>
            <a:off x="2807919" y="4525994"/>
            <a:ext cx="11192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Employees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ACF171-AF08-90B6-75A0-232138EB2A1E}"/>
              </a:ext>
            </a:extLst>
          </p:cNvPr>
          <p:cNvSpPr txBox="1"/>
          <p:nvPr/>
        </p:nvSpPr>
        <p:spPr>
          <a:xfrm>
            <a:off x="2910240" y="2004050"/>
            <a:ext cx="18394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Business owners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9A7836-31A6-8E3D-2E8C-4706C3226FE1}"/>
              </a:ext>
            </a:extLst>
          </p:cNvPr>
          <p:cNvSpPr txBox="1"/>
          <p:nvPr/>
        </p:nvSpPr>
        <p:spPr>
          <a:xfrm>
            <a:off x="1079141" y="3157904"/>
            <a:ext cx="1610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Customers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4462E9-8081-52D9-C5F5-4AB3845B3408}"/>
              </a:ext>
            </a:extLst>
          </p:cNvPr>
          <p:cNvSpPr txBox="1"/>
          <p:nvPr/>
        </p:nvSpPr>
        <p:spPr>
          <a:xfrm>
            <a:off x="2364830" y="4275077"/>
            <a:ext cx="2048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Suppliers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0CBCEEA-58B6-3EA2-BC51-92619F6A32A1}"/>
              </a:ext>
            </a:extLst>
          </p:cNvPr>
          <p:cNvSpPr txBox="1"/>
          <p:nvPr/>
        </p:nvSpPr>
        <p:spPr>
          <a:xfrm flipH="1">
            <a:off x="1110504" y="1989590"/>
            <a:ext cx="2097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Government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6DAEE0-371D-6ABB-9B4B-F253ACF3D235}"/>
              </a:ext>
            </a:extLst>
          </p:cNvPr>
          <p:cNvSpPr txBox="1"/>
          <p:nvPr/>
        </p:nvSpPr>
        <p:spPr>
          <a:xfrm>
            <a:off x="790113" y="2709295"/>
            <a:ext cx="1558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Competition</a:t>
            </a:r>
          </a:p>
        </p:txBody>
      </p:sp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DFB95-2803-4882-8DE6-333A75D37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54" y="415484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5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Bridges’ transition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C25C2-2815-4A92-A043-0CEC83591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7433" y="3007116"/>
            <a:ext cx="4937588" cy="3367051"/>
          </a:xfrm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</a:rPr>
              <a:t>T</a:t>
            </a: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ransition rather than change. </a:t>
            </a:r>
          </a:p>
          <a:p>
            <a:pPr algn="just">
              <a:lnSpc>
                <a:spcPct val="90000"/>
              </a:lnSpc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Ending, Losing, and Letting Go.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The Neutral Zone.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The New Beginning.</a:t>
            </a:r>
            <a:endParaRPr lang="en-US" sz="20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algn="just">
              <a:lnSpc>
                <a:spcPct val="90000"/>
              </a:lnSpc>
            </a:pPr>
            <a:endParaRPr lang="en-US" sz="20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algn="just">
              <a:lnSpc>
                <a:spcPct val="90000"/>
              </a:lnSpc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Alters the entire way that change management is approached</a:t>
            </a:r>
            <a:r>
              <a:rPr lang="en-US" sz="13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0D311A-C366-4A86-9404-C0F5CBF9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24937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9DC5EC8-B02A-7BF7-0EDE-712C8BD7F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0700" y="1470248"/>
            <a:ext cx="6019800" cy="410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47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B28F-C9D7-439B-B863-44B4E851A0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Next steps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0061247-EA4F-4DFA-AFCE-648487762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Prepare for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Craft a vision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Implement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Monitor the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2" name="Picture Placeholder 21" descr="mountains under near dusk sky">
            <a:extLst>
              <a:ext uri="{FF2B5EF4-FFF2-40B4-BE49-F238E27FC236}">
                <a16:creationId xmlns:a16="http://schemas.microsoft.com/office/drawing/2014/main" id="{D8AC51EB-1C22-4303-8354-FC97950C7D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63" b="63"/>
          <a:stretch/>
        </p:blipFill>
        <p:spPr/>
      </p:pic>
      <p:pic>
        <p:nvPicPr>
          <p:cNvPr id="18" name="Picture Placeholder 17" descr="mountains at sunset">
            <a:extLst>
              <a:ext uri="{FF2B5EF4-FFF2-40B4-BE49-F238E27FC236}">
                <a16:creationId xmlns:a16="http://schemas.microsoft.com/office/drawing/2014/main" id="{B503D699-E643-4969-9463-5C6331D0C86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177" b="177"/>
          <a:stretch/>
        </p:blipFill>
        <p:spPr/>
      </p:pic>
      <p:pic>
        <p:nvPicPr>
          <p:cNvPr id="20" name="Picture Placeholder 19" descr="mountains at sunset">
            <a:extLst>
              <a:ext uri="{FF2B5EF4-FFF2-40B4-BE49-F238E27FC236}">
                <a16:creationId xmlns:a16="http://schemas.microsoft.com/office/drawing/2014/main" id="{B8714555-7486-4DD7-A96C-52C2764835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209" b="209"/>
          <a:stretch/>
        </p:blipFill>
        <p:spPr/>
      </p:pic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9A686A52-7630-4675-B383-8C2AD252E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052024-4199-6D6B-130A-B76D26D250BF}"/>
              </a:ext>
            </a:extLst>
          </p:cNvPr>
          <p:cNvSpPr txBox="1"/>
          <p:nvPr/>
        </p:nvSpPr>
        <p:spPr>
          <a:xfrm>
            <a:off x="6267634" y="5033638"/>
            <a:ext cx="522122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Resources:</a:t>
            </a:r>
          </a:p>
          <a:p>
            <a:r>
              <a:rPr lang="en-GB" sz="1200" dirty="0"/>
              <a:t>Lewin, K. 1948. Resolving Social Conflicts</a:t>
            </a:r>
          </a:p>
          <a:p>
            <a:r>
              <a:rPr lang="en-GB" sz="1200" dirty="0"/>
              <a:t>www.Astutis.com</a:t>
            </a:r>
          </a:p>
          <a:p>
            <a:r>
              <a:rPr lang="en-GB" sz="1200" dirty="0"/>
              <a:t>www.improvementservcies.org</a:t>
            </a:r>
          </a:p>
          <a:p>
            <a:r>
              <a:rPr lang="en-GB" sz="1200" dirty="0"/>
              <a:t>www.wmbridges.com</a:t>
            </a:r>
          </a:p>
          <a:p>
            <a:r>
              <a:rPr lang="en-GB" sz="1200" dirty="0"/>
              <a:t>Ackermann &amp; Eden (2011) Strategic Management of Stakeholders: Theory and Practice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8477268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d98846c9-df54-48b3-9957-ec29985100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CC39C60782834E91A839D95264EBAF" ma:contentTypeVersion="13" ma:contentTypeDescription="Create a new document." ma:contentTypeScope="" ma:versionID="3f1415c3127dc579ddde8c753cb070c6">
  <xsd:schema xmlns:xsd="http://www.w3.org/2001/XMLSchema" xmlns:xs="http://www.w3.org/2001/XMLSchema" xmlns:p="http://schemas.microsoft.com/office/2006/metadata/properties" xmlns:ns3="d98846c9-df54-48b3-9957-ec299851009b" xmlns:ns4="ba4e6a20-be7c-4ab5-a2f8-ecd2dfdb5a0e" targetNamespace="http://schemas.microsoft.com/office/2006/metadata/properties" ma:root="true" ma:fieldsID="8039fc2c96bf3fb9524cf5513d7c5134" ns3:_="" ns4:_="">
    <xsd:import namespace="d98846c9-df54-48b3-9957-ec299851009b"/>
    <xsd:import namespace="ba4e6a20-be7c-4ab5-a2f8-ecd2dfdb5a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8846c9-df54-48b3-9957-ec29985100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e6a20-be7c-4ab5-a2f8-ecd2dfdb5a0e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9919F73-B6C2-4A43-95E2-833EC48925FE}">
  <ds:schemaRefs>
    <ds:schemaRef ds:uri="http://schemas.microsoft.com/office/2006/documentManagement/types"/>
    <ds:schemaRef ds:uri="d98846c9-df54-48b3-9957-ec299851009b"/>
    <ds:schemaRef ds:uri="http://purl.org/dc/elements/1.1/"/>
    <ds:schemaRef ds:uri="ba4e6a20-be7c-4ab5-a2f8-ecd2dfdb5a0e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23D970C-C21F-42D8-930F-838D549612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8846c9-df54-48b3-9957-ec299851009b"/>
    <ds:schemaRef ds:uri="ba4e6a20-be7c-4ab5-a2f8-ecd2dfdb5a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{9D48B25C-B3A0-4159-8398-6BD1335B5D63}tf89338750_win32</Template>
  <TotalTime>242</TotalTime>
  <Words>231</Words>
  <Application>Microsoft Office PowerPoint</Application>
  <PresentationFormat>Widescreen</PresentationFormat>
  <Paragraphs>62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Univers</vt:lpstr>
      <vt:lpstr>GradientUnivers</vt:lpstr>
      <vt:lpstr>Change &amp; stability management  bmmb7000d</vt:lpstr>
      <vt:lpstr>Introduction</vt:lpstr>
      <vt:lpstr>FORCE FIELD ANALYSIS</vt:lpstr>
      <vt:lpstr>Power interest grid of stakeholders</vt:lpstr>
      <vt:lpstr>Bridges’ transition model</vt:lpstr>
      <vt:lpstr>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&amp; stability management  bmmb7000d</dc:title>
  <dc:creator>Mark Lewis</dc:creator>
  <cp:lastModifiedBy>Mark Lewis</cp:lastModifiedBy>
  <cp:revision>3</cp:revision>
  <dcterms:created xsi:type="dcterms:W3CDTF">2022-06-26T12:11:57Z</dcterms:created>
  <dcterms:modified xsi:type="dcterms:W3CDTF">2022-06-29T19:17:01Z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0x0101004CCC39C60782834E91A839D95264EBAF</vt:lpwstr>
  </property>
</Properties>
</file>