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2" r:id="rId7"/>
    <p:sldId id="264" r:id="rId8"/>
    <p:sldId id="268" r:id="rId9"/>
    <p:sldId id="269" r:id="rId10"/>
    <p:sldId id="265" r:id="rId11"/>
    <p:sldId id="266" r:id="rId12"/>
    <p:sldId id="270" r:id="rId13"/>
    <p:sldId id="267" r:id="rId14"/>
    <p:sldId id="271" r:id="rId15"/>
    <p:sldId id="26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09" autoAdjust="0"/>
    <p:restoredTop sz="94660"/>
  </p:normalViewPr>
  <p:slideViewPr>
    <p:cSldViewPr snapToGrid="0">
      <p:cViewPr varScale="1">
        <p:scale>
          <a:sx n="101" d="100"/>
          <a:sy n="101" d="100"/>
        </p:scale>
        <p:origin x="84" y="3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pPr/>
              <a:t>2/16/2018</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pPr/>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pPr/>
              <a:t>2/16/2018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pPr/>
              <a:t>2/16/2018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pPr/>
              <a:t>2/16/2018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pPr/>
              <a:t>2/16/2018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pPr/>
              <a:t>2/16/2018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2/16/2018</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 </a:t>
            </a:r>
            <a:endParaRPr lang="en-GB" dirty="0"/>
          </a:p>
        </p:txBody>
      </p:sp>
      <p:sp>
        <p:nvSpPr>
          <p:cNvPr id="3" name="Subtitle 2"/>
          <p:cNvSpPr>
            <a:spLocks noGrp="1"/>
          </p:cNvSpPr>
          <p:nvPr>
            <p:ph type="subTitle" idx="1"/>
          </p:nvPr>
        </p:nvSpPr>
        <p:spPr>
          <a:xfrm>
            <a:off x="9324974" y="4902980"/>
            <a:ext cx="2867026" cy="1655762"/>
          </a:xfrm>
        </p:spPr>
        <p:txBody>
          <a:bodyPr/>
          <a:lstStyle/>
          <a:p>
            <a:r>
              <a:rPr lang="en-GB" dirty="0" smtClean="0">
                <a:solidFill>
                  <a:schemeClr val="tx1"/>
                </a:solidFill>
              </a:rPr>
              <a:t>Sharmin Ahmed </a:t>
            </a:r>
          </a:p>
          <a:p>
            <a:r>
              <a:rPr lang="en-GB" dirty="0" smtClean="0">
                <a:solidFill>
                  <a:schemeClr val="tx1"/>
                </a:solidFill>
              </a:rPr>
              <a:t>Caroline Lewis</a:t>
            </a:r>
          </a:p>
          <a:p>
            <a:r>
              <a:rPr lang="en-GB" dirty="0" smtClean="0">
                <a:solidFill>
                  <a:schemeClr val="tx1"/>
                </a:solidFill>
              </a:rPr>
              <a:t>p140990</a:t>
            </a:r>
          </a:p>
        </p:txBody>
      </p:sp>
      <p:sp>
        <p:nvSpPr>
          <p:cNvPr id="4" name="Title 1"/>
          <p:cNvSpPr txBox="1">
            <a:spLocks/>
          </p:cNvSpPr>
          <p:nvPr/>
        </p:nvSpPr>
        <p:spPr>
          <a:xfrm>
            <a:off x="2363384" y="383078"/>
            <a:ext cx="9905998" cy="147857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800" kern="1200" cap="all" baseline="0">
                <a:solidFill>
                  <a:schemeClr val="tx1"/>
                </a:solidFill>
                <a:latin typeface="+mj-lt"/>
                <a:ea typeface="+mj-ea"/>
                <a:cs typeface="+mj-cs"/>
              </a:defRPr>
            </a:lvl1pPr>
          </a:lstStyle>
          <a:p>
            <a:r>
              <a:rPr lang="en-GB" dirty="0" smtClean="0"/>
              <a:t>Assessment for learning</a:t>
            </a:r>
            <a:endParaRPr lang="en-GB" dirty="0"/>
          </a:p>
        </p:txBody>
      </p:sp>
      <p:pic>
        <p:nvPicPr>
          <p:cNvPr id="6" name="Picture 5"/>
          <p:cNvPicPr>
            <a:picLocks noChangeAspect="1"/>
          </p:cNvPicPr>
          <p:nvPr/>
        </p:nvPicPr>
        <p:blipFill>
          <a:blip r:embed="rId2"/>
          <a:stretch>
            <a:fillRect/>
          </a:stretch>
        </p:blipFill>
        <p:spPr>
          <a:xfrm>
            <a:off x="2991787" y="2600933"/>
            <a:ext cx="5287845" cy="3525230"/>
          </a:xfrm>
          <a:prstGeom prst="rect">
            <a:avLst/>
          </a:prstGeom>
          <a:ln>
            <a:noFill/>
          </a:ln>
          <a:effectLst>
            <a:softEdge rad="112500"/>
          </a:effectLst>
        </p:spPr>
      </p:pic>
    </p:spTree>
    <p:extLst>
      <p:ext uri="{BB962C8B-B14F-4D97-AF65-F5344CB8AC3E}">
        <p14:creationId xmlns:p14="http://schemas.microsoft.com/office/powerpoint/2010/main" val="13507609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4138" y="494693"/>
            <a:ext cx="9905998" cy="1478570"/>
          </a:xfrm>
        </p:spPr>
        <p:txBody>
          <a:bodyPr/>
          <a:lstStyle/>
          <a:p>
            <a:r>
              <a:rPr lang="en-GB" b="1" u="sng" dirty="0" smtClean="0"/>
              <a:t>Introduction</a:t>
            </a:r>
            <a:endParaRPr lang="en-GB" b="1" u="sng" dirty="0"/>
          </a:p>
        </p:txBody>
      </p:sp>
      <p:sp>
        <p:nvSpPr>
          <p:cNvPr id="3" name="Content Placeholder 2"/>
          <p:cNvSpPr>
            <a:spLocks noGrp="1"/>
          </p:cNvSpPr>
          <p:nvPr>
            <p:ph idx="1"/>
          </p:nvPr>
        </p:nvSpPr>
        <p:spPr/>
        <p:txBody>
          <a:bodyPr/>
          <a:lstStyle/>
          <a:p>
            <a:r>
              <a:rPr lang="en-GB" dirty="0" smtClean="0"/>
              <a:t> Primary school setting</a:t>
            </a:r>
          </a:p>
          <a:p>
            <a:r>
              <a:rPr lang="en-GB" dirty="0"/>
              <a:t> </a:t>
            </a:r>
            <a:r>
              <a:rPr lang="en-GB" dirty="0" smtClean="0"/>
              <a:t>Importance of Assessment FOR Learning</a:t>
            </a:r>
          </a:p>
          <a:p>
            <a:r>
              <a:rPr lang="en-GB" dirty="0"/>
              <a:t> </a:t>
            </a:r>
            <a:r>
              <a:rPr lang="en-GB" dirty="0" smtClean="0"/>
              <a:t>AFL benefiting children</a:t>
            </a:r>
          </a:p>
          <a:p>
            <a:r>
              <a:rPr lang="en-GB" dirty="0"/>
              <a:t> </a:t>
            </a:r>
            <a:r>
              <a:rPr lang="en-GB" dirty="0" smtClean="0"/>
              <a:t>Key aspects needed to benefit children’s learning experience</a:t>
            </a:r>
          </a:p>
          <a:p>
            <a:pPr marL="0" indent="0">
              <a:buNone/>
            </a:pPr>
            <a:endParaRPr lang="en-GB" dirty="0"/>
          </a:p>
        </p:txBody>
      </p:sp>
    </p:spTree>
    <p:extLst>
      <p:ext uri="{BB962C8B-B14F-4D97-AF65-F5344CB8AC3E}">
        <p14:creationId xmlns:p14="http://schemas.microsoft.com/office/powerpoint/2010/main" val="58462880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0424" y="335885"/>
            <a:ext cx="9905998" cy="1478570"/>
          </a:xfrm>
        </p:spPr>
        <p:txBody>
          <a:bodyPr/>
          <a:lstStyle/>
          <a:p>
            <a:r>
              <a:rPr lang="en-GB" b="1" u="sng" dirty="0" smtClean="0"/>
              <a:t>What is assessment for learning</a:t>
            </a:r>
            <a:endParaRPr lang="en-GB" b="1" u="sng" dirty="0"/>
          </a:p>
        </p:txBody>
      </p:sp>
      <p:sp>
        <p:nvSpPr>
          <p:cNvPr id="3" name="Content Placeholder 2"/>
          <p:cNvSpPr>
            <a:spLocks noGrp="1"/>
          </p:cNvSpPr>
          <p:nvPr>
            <p:ph idx="1"/>
          </p:nvPr>
        </p:nvSpPr>
        <p:spPr>
          <a:xfrm>
            <a:off x="1158038" y="1814454"/>
            <a:ext cx="9905999" cy="4287087"/>
          </a:xfrm>
        </p:spPr>
        <p:txBody>
          <a:bodyPr>
            <a:normAutofit fontScale="92500" lnSpcReduction="10000"/>
          </a:bodyPr>
          <a:lstStyle/>
          <a:p>
            <a:r>
              <a:rPr lang="en-GB" dirty="0" smtClean="0"/>
              <a:t> Carried out by exams/coursework/practical work</a:t>
            </a:r>
          </a:p>
          <a:p>
            <a:r>
              <a:rPr lang="en-GB" dirty="0"/>
              <a:t> </a:t>
            </a:r>
            <a:r>
              <a:rPr lang="en-GB" dirty="0" smtClean="0"/>
              <a:t>Effective procedure to find out how learning has been achieved</a:t>
            </a:r>
          </a:p>
          <a:p>
            <a:r>
              <a:rPr lang="en-GB" dirty="0" smtClean="0"/>
              <a:t>Main concept associated with assessment</a:t>
            </a:r>
          </a:p>
          <a:p>
            <a:r>
              <a:rPr lang="en-GB" dirty="0"/>
              <a:t> </a:t>
            </a:r>
            <a:r>
              <a:rPr lang="en-GB" dirty="0" smtClean="0"/>
              <a:t>Frequent reviews to track progress of pupils</a:t>
            </a:r>
          </a:p>
          <a:p>
            <a:r>
              <a:rPr lang="en-GB" dirty="0"/>
              <a:t> </a:t>
            </a:r>
            <a:r>
              <a:rPr lang="en-GB" dirty="0" smtClean="0"/>
              <a:t>Known as ‘Formative Assessment’</a:t>
            </a:r>
          </a:p>
          <a:p>
            <a:r>
              <a:rPr lang="en-GB" dirty="0"/>
              <a:t> </a:t>
            </a:r>
            <a:r>
              <a:rPr lang="en-GB" dirty="0" smtClean="0"/>
              <a:t>Giving and receiving feedback is essential to track progress and make pupils be aware of their best learning method</a:t>
            </a:r>
          </a:p>
          <a:p>
            <a:r>
              <a:rPr lang="en-GB" dirty="0"/>
              <a:t> </a:t>
            </a:r>
            <a:r>
              <a:rPr lang="en-GB" dirty="0" smtClean="0"/>
              <a:t>Based around Vygotsky’s &amp; Bruno’s ideas of education linked to constructivism models of learning.</a:t>
            </a:r>
            <a:endParaRPr lang="en-GB" dirty="0"/>
          </a:p>
        </p:txBody>
      </p:sp>
    </p:spTree>
    <p:extLst>
      <p:ext uri="{BB962C8B-B14F-4D97-AF65-F5344CB8AC3E}">
        <p14:creationId xmlns:p14="http://schemas.microsoft.com/office/powerpoint/2010/main" val="31681627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5565" y="352511"/>
            <a:ext cx="9905998" cy="1478570"/>
          </a:xfrm>
        </p:spPr>
        <p:txBody>
          <a:bodyPr/>
          <a:lstStyle/>
          <a:p>
            <a:r>
              <a:rPr lang="en-GB" b="1" u="sng" dirty="0" smtClean="0"/>
              <a:t>8 principles of assessment</a:t>
            </a:r>
            <a:endParaRPr lang="en-GB" b="1" u="sng" dirty="0"/>
          </a:p>
        </p:txBody>
      </p:sp>
      <p:sp>
        <p:nvSpPr>
          <p:cNvPr id="3" name="Content Placeholder 2"/>
          <p:cNvSpPr>
            <a:spLocks noGrp="1"/>
          </p:cNvSpPr>
          <p:nvPr>
            <p:ph idx="1"/>
          </p:nvPr>
        </p:nvSpPr>
        <p:spPr>
          <a:xfrm>
            <a:off x="1399107" y="1831081"/>
            <a:ext cx="9905999" cy="4445028"/>
          </a:xfrm>
        </p:spPr>
        <p:txBody>
          <a:bodyPr>
            <a:normAutofit lnSpcReduction="10000"/>
          </a:bodyPr>
          <a:lstStyle/>
          <a:p>
            <a:pPr marL="457200" indent="-457200">
              <a:buFont typeface="+mj-lt"/>
              <a:buAutoNum type="arabicPeriod"/>
            </a:pPr>
            <a:r>
              <a:rPr lang="en-GB" dirty="0" smtClean="0"/>
              <a:t>Accurate </a:t>
            </a:r>
            <a:r>
              <a:rPr lang="en-GB" dirty="0" smtClean="0"/>
              <a:t>and authentic</a:t>
            </a:r>
          </a:p>
          <a:p>
            <a:pPr marL="457200" indent="-457200">
              <a:buFont typeface="+mj-lt"/>
              <a:buAutoNum type="arabicPeriod"/>
            </a:pPr>
            <a:r>
              <a:rPr lang="en-GB" dirty="0" smtClean="0"/>
              <a:t>Reflect </a:t>
            </a:r>
            <a:r>
              <a:rPr lang="en-GB" dirty="0" smtClean="0"/>
              <a:t>on knowledge and understanding of pupil and how they learn</a:t>
            </a:r>
          </a:p>
          <a:p>
            <a:pPr marL="457200" indent="-457200">
              <a:buFont typeface="+mj-lt"/>
              <a:buAutoNum type="arabicPeriod"/>
            </a:pPr>
            <a:r>
              <a:rPr lang="en-GB" dirty="0" smtClean="0"/>
              <a:t>Fully </a:t>
            </a:r>
            <a:r>
              <a:rPr lang="en-GB" dirty="0" smtClean="0"/>
              <a:t>reflect practitioner’s values</a:t>
            </a:r>
          </a:p>
          <a:p>
            <a:pPr marL="457200" indent="-457200">
              <a:buFont typeface="+mj-lt"/>
              <a:buAutoNum type="arabicPeriod"/>
            </a:pPr>
            <a:r>
              <a:rPr lang="en-GB" dirty="0" smtClean="0"/>
              <a:t>Driven </a:t>
            </a:r>
            <a:r>
              <a:rPr lang="en-GB" dirty="0" smtClean="0"/>
              <a:t>by practitioner</a:t>
            </a:r>
          </a:p>
          <a:p>
            <a:pPr marL="457200" indent="-457200">
              <a:buFont typeface="+mj-lt"/>
              <a:buAutoNum type="arabicPeriod"/>
            </a:pPr>
            <a:r>
              <a:rPr lang="en-GB" dirty="0" smtClean="0"/>
              <a:t>Clear </a:t>
            </a:r>
            <a:r>
              <a:rPr lang="en-GB" dirty="0" smtClean="0"/>
              <a:t>purpose to support provision</a:t>
            </a:r>
          </a:p>
          <a:p>
            <a:pPr marL="457200" indent="-457200">
              <a:buFont typeface="+mj-lt"/>
              <a:buAutoNum type="arabicPeriod"/>
            </a:pPr>
            <a:r>
              <a:rPr lang="en-GB" dirty="0" smtClean="0"/>
              <a:t>Manageable</a:t>
            </a:r>
          </a:p>
          <a:p>
            <a:pPr marL="457200" indent="-457200">
              <a:buFont typeface="+mj-lt"/>
              <a:buAutoNum type="arabicPeriod"/>
            </a:pPr>
            <a:r>
              <a:rPr lang="en-GB" dirty="0" smtClean="0"/>
              <a:t>Incorporate </a:t>
            </a:r>
            <a:r>
              <a:rPr lang="en-GB" dirty="0" smtClean="0"/>
              <a:t>a means for accountability</a:t>
            </a:r>
          </a:p>
          <a:p>
            <a:pPr marL="457200" indent="-457200">
              <a:buFont typeface="+mj-lt"/>
              <a:buAutoNum type="arabicPeriod"/>
            </a:pPr>
            <a:r>
              <a:rPr lang="en-GB" dirty="0" smtClean="0"/>
              <a:t>Take </a:t>
            </a:r>
            <a:r>
              <a:rPr lang="en-GB" dirty="0" smtClean="0"/>
              <a:t>into account of ethical considerations</a:t>
            </a:r>
          </a:p>
          <a:p>
            <a:pPr marL="457200" indent="-457200">
              <a:buFont typeface="+mj-lt"/>
              <a:buAutoNum type="arabicPeriod"/>
            </a:pPr>
            <a:endParaRPr lang="en-GB" dirty="0" smtClean="0"/>
          </a:p>
          <a:p>
            <a:pPr marL="457200" indent="-457200">
              <a:buFont typeface="+mj-lt"/>
              <a:buAutoNum type="arabicPeriod"/>
            </a:pPr>
            <a:endParaRPr lang="en-GB" dirty="0"/>
          </a:p>
        </p:txBody>
      </p:sp>
    </p:spTree>
    <p:extLst>
      <p:ext uri="{BB962C8B-B14F-4D97-AF65-F5344CB8AC3E}">
        <p14:creationId xmlns:p14="http://schemas.microsoft.com/office/powerpoint/2010/main" val="30956342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2" y="328760"/>
            <a:ext cx="9905998" cy="1478570"/>
          </a:xfrm>
        </p:spPr>
        <p:txBody>
          <a:bodyPr/>
          <a:lstStyle/>
          <a:p>
            <a:r>
              <a:rPr lang="en-GB" b="1" u="sng" dirty="0" smtClean="0"/>
              <a:t>Importance of Assessment for learning</a:t>
            </a:r>
            <a:endParaRPr lang="en-GB" b="1" u="sng" dirty="0"/>
          </a:p>
        </p:txBody>
      </p:sp>
      <p:sp>
        <p:nvSpPr>
          <p:cNvPr id="3" name="Content Placeholder 2"/>
          <p:cNvSpPr>
            <a:spLocks noGrp="1"/>
          </p:cNvSpPr>
          <p:nvPr>
            <p:ph idx="1"/>
          </p:nvPr>
        </p:nvSpPr>
        <p:spPr>
          <a:xfrm>
            <a:off x="1166350" y="1833456"/>
            <a:ext cx="9905999" cy="4317567"/>
          </a:xfrm>
        </p:spPr>
        <p:txBody>
          <a:bodyPr>
            <a:normAutofit/>
          </a:bodyPr>
          <a:lstStyle/>
          <a:p>
            <a:r>
              <a:rPr lang="en-GB" dirty="0" smtClean="0"/>
              <a:t>Supports pupil’s learning</a:t>
            </a:r>
          </a:p>
          <a:p>
            <a:r>
              <a:rPr lang="en-GB" dirty="0" smtClean="0"/>
              <a:t>Allows pupils to consider the feelings towards what they are learning</a:t>
            </a:r>
          </a:p>
          <a:p>
            <a:r>
              <a:rPr lang="en-GB" dirty="0" smtClean="0"/>
              <a:t>Influences </a:t>
            </a:r>
            <a:r>
              <a:rPr lang="en-GB" dirty="0" smtClean="0"/>
              <a:t>motivation &amp; self-esteem</a:t>
            </a:r>
          </a:p>
          <a:p>
            <a:r>
              <a:rPr lang="en-GB" dirty="0" smtClean="0"/>
              <a:t>Teachers </a:t>
            </a:r>
            <a:r>
              <a:rPr lang="en-GB" dirty="0" smtClean="0"/>
              <a:t>constantly redirecting upon purpose and principles</a:t>
            </a:r>
          </a:p>
          <a:p>
            <a:r>
              <a:rPr lang="en-GB" dirty="0" smtClean="0"/>
              <a:t>Determines </a:t>
            </a:r>
            <a:r>
              <a:rPr lang="en-GB" dirty="0" smtClean="0"/>
              <a:t>whether learning objectives are being met</a:t>
            </a:r>
          </a:p>
          <a:p>
            <a:r>
              <a:rPr lang="en-GB" dirty="0" smtClean="0"/>
              <a:t>Enables </a:t>
            </a:r>
            <a:r>
              <a:rPr lang="en-GB" dirty="0" smtClean="0"/>
              <a:t>pupils to track their progress and making them aware if it is right for them </a:t>
            </a:r>
          </a:p>
        </p:txBody>
      </p:sp>
      <p:sp>
        <p:nvSpPr>
          <p:cNvPr id="4" name="TextBox 3"/>
          <p:cNvSpPr txBox="1"/>
          <p:nvPr/>
        </p:nvSpPr>
        <p:spPr>
          <a:xfrm>
            <a:off x="9156368" y="6400799"/>
            <a:ext cx="3133694" cy="307777"/>
          </a:xfrm>
          <a:prstGeom prst="rect">
            <a:avLst/>
          </a:prstGeom>
          <a:noFill/>
        </p:spPr>
        <p:txBody>
          <a:bodyPr wrap="square" rtlCol="0">
            <a:spAutoFit/>
          </a:bodyPr>
          <a:lstStyle/>
          <a:p>
            <a:r>
              <a:rPr lang="en-GB" sz="1400" i="1" dirty="0"/>
              <a:t>(Reading.ac.uk, 2018)</a:t>
            </a:r>
          </a:p>
        </p:txBody>
      </p:sp>
    </p:spTree>
    <p:extLst>
      <p:ext uri="{BB962C8B-B14F-4D97-AF65-F5344CB8AC3E}">
        <p14:creationId xmlns:p14="http://schemas.microsoft.com/office/powerpoint/2010/main" val="8638411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169" y="517578"/>
            <a:ext cx="9905998" cy="1478570"/>
          </a:xfrm>
        </p:spPr>
        <p:txBody>
          <a:bodyPr/>
          <a:lstStyle/>
          <a:p>
            <a:r>
              <a:rPr lang="en-GB" b="1" u="sng" dirty="0" smtClean="0"/>
              <a:t>Formative assessment provides in 5 components, these are:</a:t>
            </a:r>
            <a:endParaRPr lang="en-GB" b="1" u="sng" dirty="0"/>
          </a:p>
        </p:txBody>
      </p:sp>
      <p:sp>
        <p:nvSpPr>
          <p:cNvPr id="3" name="Content Placeholder 2"/>
          <p:cNvSpPr>
            <a:spLocks noGrp="1"/>
          </p:cNvSpPr>
          <p:nvPr>
            <p:ph idx="1"/>
          </p:nvPr>
        </p:nvSpPr>
        <p:spPr/>
        <p:txBody>
          <a:bodyPr/>
          <a:lstStyle/>
          <a:p>
            <a:pPr marL="457200" indent="-457200">
              <a:buFont typeface="+mj-lt"/>
              <a:buAutoNum type="arabicPeriod"/>
            </a:pPr>
            <a:r>
              <a:rPr lang="en-GB" dirty="0"/>
              <a:t> </a:t>
            </a:r>
            <a:r>
              <a:rPr lang="en-GB" dirty="0" smtClean="0"/>
              <a:t>The clarity of task which is the responsibility of the teachers</a:t>
            </a:r>
          </a:p>
          <a:p>
            <a:pPr marL="457200" indent="-457200">
              <a:buFont typeface="+mj-lt"/>
              <a:buAutoNum type="arabicPeriod"/>
            </a:pPr>
            <a:r>
              <a:rPr lang="en-GB" dirty="0"/>
              <a:t> </a:t>
            </a:r>
            <a:r>
              <a:rPr lang="en-GB" dirty="0" smtClean="0"/>
              <a:t>The child’s conceptual grasp of the task</a:t>
            </a:r>
          </a:p>
          <a:p>
            <a:pPr marL="457200" indent="-457200">
              <a:buFont typeface="+mj-lt"/>
              <a:buAutoNum type="arabicPeriod"/>
            </a:pPr>
            <a:r>
              <a:rPr lang="en-GB" dirty="0"/>
              <a:t> </a:t>
            </a:r>
            <a:r>
              <a:rPr lang="en-GB" dirty="0" smtClean="0"/>
              <a:t>The child’s willingness </a:t>
            </a:r>
            <a:r>
              <a:rPr lang="en-GB" dirty="0" smtClean="0"/>
              <a:t>to </a:t>
            </a:r>
            <a:r>
              <a:rPr lang="en-GB" dirty="0" smtClean="0"/>
              <a:t>preserve with the task</a:t>
            </a:r>
          </a:p>
          <a:p>
            <a:pPr marL="457200" indent="-457200">
              <a:buFont typeface="+mj-lt"/>
              <a:buAutoNum type="arabicPeriod"/>
            </a:pPr>
            <a:r>
              <a:rPr lang="en-GB" dirty="0" smtClean="0"/>
              <a:t>The Child’s self confidence</a:t>
            </a:r>
          </a:p>
          <a:p>
            <a:pPr marL="457200" indent="-457200">
              <a:buFont typeface="+mj-lt"/>
              <a:buAutoNum type="arabicPeriod"/>
            </a:pPr>
            <a:r>
              <a:rPr lang="en-GB" dirty="0"/>
              <a:t> </a:t>
            </a:r>
            <a:r>
              <a:rPr lang="en-GB" dirty="0" smtClean="0"/>
              <a:t>The extent of the child’s ultimate success in accomplishing the task</a:t>
            </a:r>
            <a:endParaRPr lang="en-GB" dirty="0"/>
          </a:p>
        </p:txBody>
      </p:sp>
      <p:sp>
        <p:nvSpPr>
          <p:cNvPr id="4" name="TextBox 3"/>
          <p:cNvSpPr txBox="1"/>
          <p:nvPr/>
        </p:nvSpPr>
        <p:spPr>
          <a:xfrm>
            <a:off x="8171411" y="6392486"/>
            <a:ext cx="3449578" cy="307777"/>
          </a:xfrm>
          <a:prstGeom prst="rect">
            <a:avLst/>
          </a:prstGeom>
          <a:noFill/>
        </p:spPr>
        <p:txBody>
          <a:bodyPr wrap="square" rtlCol="0">
            <a:spAutoFit/>
          </a:bodyPr>
          <a:lstStyle/>
          <a:p>
            <a:r>
              <a:rPr lang="en-GB" sz="1400" i="1" dirty="0"/>
              <a:t>(Assessmentforlearning.edu.au, 2018)</a:t>
            </a:r>
          </a:p>
        </p:txBody>
      </p:sp>
    </p:spTree>
    <p:extLst>
      <p:ext uri="{BB962C8B-B14F-4D97-AF65-F5344CB8AC3E}">
        <p14:creationId xmlns:p14="http://schemas.microsoft.com/office/powerpoint/2010/main" val="16877037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5296" y="464315"/>
            <a:ext cx="9905998" cy="1478570"/>
          </a:xfrm>
        </p:spPr>
        <p:txBody>
          <a:bodyPr/>
          <a:lstStyle/>
          <a:p>
            <a:r>
              <a:rPr lang="en-GB" b="1" u="sng" dirty="0" smtClean="0"/>
              <a:t>Strategies used in formative assessment</a:t>
            </a:r>
            <a:endParaRPr lang="en-GB" b="1" u="sng" dirty="0"/>
          </a:p>
        </p:txBody>
      </p:sp>
      <p:sp>
        <p:nvSpPr>
          <p:cNvPr id="3" name="Content Placeholder 2"/>
          <p:cNvSpPr>
            <a:spLocks noGrp="1"/>
          </p:cNvSpPr>
          <p:nvPr>
            <p:ph idx="1"/>
          </p:nvPr>
        </p:nvSpPr>
        <p:spPr>
          <a:xfrm>
            <a:off x="1166812" y="2317221"/>
            <a:ext cx="9905999" cy="3541714"/>
          </a:xfrm>
        </p:spPr>
        <p:txBody>
          <a:bodyPr/>
          <a:lstStyle/>
          <a:p>
            <a:pPr marL="457200" indent="-457200">
              <a:buFont typeface="+mj-lt"/>
              <a:buAutoNum type="arabicPeriod"/>
            </a:pPr>
            <a:r>
              <a:rPr lang="en-GB" dirty="0" smtClean="0"/>
              <a:t> Use of questioning</a:t>
            </a:r>
          </a:p>
          <a:p>
            <a:pPr marL="457200" indent="-457200">
              <a:buFont typeface="+mj-lt"/>
              <a:buAutoNum type="arabicPeriod"/>
            </a:pPr>
            <a:r>
              <a:rPr lang="en-GB" dirty="0"/>
              <a:t> </a:t>
            </a:r>
            <a:r>
              <a:rPr lang="en-GB" dirty="0" smtClean="0"/>
              <a:t>Effective teacher feedback</a:t>
            </a:r>
          </a:p>
          <a:p>
            <a:pPr marL="457200" indent="-457200">
              <a:buFont typeface="+mj-lt"/>
              <a:buAutoNum type="arabicPeriod"/>
            </a:pPr>
            <a:r>
              <a:rPr lang="en-GB" dirty="0"/>
              <a:t> </a:t>
            </a:r>
            <a:r>
              <a:rPr lang="en-GB" dirty="0" smtClean="0"/>
              <a:t>Peer feedback</a:t>
            </a:r>
          </a:p>
          <a:p>
            <a:pPr marL="457200" indent="-457200">
              <a:buFont typeface="+mj-lt"/>
              <a:buAutoNum type="arabicPeriod"/>
            </a:pPr>
            <a:r>
              <a:rPr lang="en-GB" dirty="0"/>
              <a:t> </a:t>
            </a:r>
            <a:r>
              <a:rPr lang="en-GB" dirty="0" smtClean="0"/>
              <a:t>Student self-assessment</a:t>
            </a:r>
            <a:endParaRPr lang="en-GB" dirty="0"/>
          </a:p>
        </p:txBody>
      </p:sp>
    </p:spTree>
    <p:extLst>
      <p:ext uri="{BB962C8B-B14F-4D97-AF65-F5344CB8AC3E}">
        <p14:creationId xmlns:p14="http://schemas.microsoft.com/office/powerpoint/2010/main" val="28866475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2260" y="248194"/>
            <a:ext cx="1941421" cy="1478570"/>
          </a:xfrm>
        </p:spPr>
        <p:txBody>
          <a:bodyPr/>
          <a:lstStyle/>
          <a:p>
            <a:r>
              <a:rPr lang="en-GB" b="1" u="sng" dirty="0" smtClean="0"/>
              <a:t>aims</a:t>
            </a:r>
            <a:endParaRPr lang="en-GB" b="1" u="sng" dirty="0"/>
          </a:p>
        </p:txBody>
      </p:sp>
      <p:sp>
        <p:nvSpPr>
          <p:cNvPr id="3" name="Content Placeholder 2"/>
          <p:cNvSpPr>
            <a:spLocks noGrp="1"/>
          </p:cNvSpPr>
          <p:nvPr>
            <p:ph idx="1"/>
          </p:nvPr>
        </p:nvSpPr>
        <p:spPr>
          <a:xfrm>
            <a:off x="1128349" y="1922916"/>
            <a:ext cx="9905999" cy="3541714"/>
          </a:xfrm>
        </p:spPr>
        <p:txBody>
          <a:bodyPr/>
          <a:lstStyle/>
          <a:p>
            <a:r>
              <a:rPr lang="en-GB" dirty="0" smtClean="0"/>
              <a:t> Observations</a:t>
            </a:r>
          </a:p>
          <a:p>
            <a:r>
              <a:rPr lang="en-GB" dirty="0" smtClean="0"/>
              <a:t> Rule out end of term assessments</a:t>
            </a:r>
          </a:p>
          <a:p>
            <a:r>
              <a:rPr lang="en-GB" dirty="0" smtClean="0"/>
              <a:t> Based around student self-assessment</a:t>
            </a:r>
          </a:p>
          <a:p>
            <a:r>
              <a:rPr lang="en-GB" dirty="0" smtClean="0"/>
              <a:t> Reduce low self-esteem</a:t>
            </a:r>
          </a:p>
          <a:p>
            <a:r>
              <a:rPr lang="en-GB" dirty="0" smtClean="0"/>
              <a:t> Listen to the voice of pupils</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2618" y="378823"/>
            <a:ext cx="4412222" cy="1437797"/>
          </a:xfrm>
        </p:spPr>
        <p:txBody>
          <a:bodyPr/>
          <a:lstStyle/>
          <a:p>
            <a:r>
              <a:rPr lang="en-GB" b="1" u="sng" dirty="0" smtClean="0"/>
              <a:t>strategies</a:t>
            </a:r>
            <a:endParaRPr lang="en-GB" b="1" u="sng" dirty="0"/>
          </a:p>
        </p:txBody>
      </p:sp>
      <p:sp>
        <p:nvSpPr>
          <p:cNvPr id="3" name="Content Placeholder 2"/>
          <p:cNvSpPr>
            <a:spLocks noGrp="1"/>
          </p:cNvSpPr>
          <p:nvPr>
            <p:ph idx="1"/>
          </p:nvPr>
        </p:nvSpPr>
        <p:spPr>
          <a:xfrm>
            <a:off x="1115287" y="2092732"/>
            <a:ext cx="9905999" cy="3541714"/>
          </a:xfrm>
        </p:spPr>
        <p:txBody>
          <a:bodyPr/>
          <a:lstStyle/>
          <a:p>
            <a:r>
              <a:rPr lang="en-GB" dirty="0" smtClean="0"/>
              <a:t> Play based learning</a:t>
            </a:r>
          </a:p>
          <a:p>
            <a:r>
              <a:rPr lang="en-GB" dirty="0" smtClean="0"/>
              <a:t> Observations</a:t>
            </a:r>
          </a:p>
          <a:p>
            <a:r>
              <a:rPr lang="en-GB" dirty="0" smtClean="0"/>
              <a:t> Student self-assessment</a:t>
            </a:r>
          </a:p>
          <a:p>
            <a:r>
              <a:rPr lang="en-GB" dirty="0" smtClean="0"/>
              <a:t> Hand signals</a:t>
            </a:r>
          </a:p>
          <a:p>
            <a:r>
              <a:rPr lang="en-GB" dirty="0" smtClean="0"/>
              <a:t> Class diary</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2808" y="631581"/>
            <a:ext cx="9905998" cy="1478570"/>
          </a:xfrm>
        </p:spPr>
        <p:txBody>
          <a:bodyPr/>
          <a:lstStyle/>
          <a:p>
            <a:r>
              <a:rPr lang="en-GB" b="1" u="sng" dirty="0" smtClean="0"/>
              <a:t>teaching</a:t>
            </a:r>
            <a:endParaRPr lang="en-GB" b="1" u="sng" dirty="0"/>
          </a:p>
        </p:txBody>
      </p:sp>
      <p:sp>
        <p:nvSpPr>
          <p:cNvPr id="3" name="Content Placeholder 2"/>
          <p:cNvSpPr>
            <a:spLocks noGrp="1"/>
          </p:cNvSpPr>
          <p:nvPr>
            <p:ph idx="1"/>
          </p:nvPr>
        </p:nvSpPr>
        <p:spPr/>
        <p:txBody>
          <a:bodyPr/>
          <a:lstStyle/>
          <a:p>
            <a:r>
              <a:rPr lang="en-GB" dirty="0" smtClean="0"/>
              <a:t> Aims and objectives</a:t>
            </a:r>
          </a:p>
          <a:p>
            <a:r>
              <a:rPr lang="en-GB" dirty="0" smtClean="0"/>
              <a:t> Pupil’s interest, values and preferred learning experiences</a:t>
            </a:r>
          </a:p>
          <a:p>
            <a:r>
              <a:rPr lang="en-GB" dirty="0" smtClean="0"/>
              <a:t> Provide motivation</a:t>
            </a:r>
          </a:p>
          <a:p>
            <a:r>
              <a:rPr lang="en-GB" dirty="0" smtClean="0"/>
              <a:t> Understanding of pupil’s ability</a:t>
            </a:r>
          </a:p>
          <a:p>
            <a:r>
              <a:rPr lang="en-GB" dirty="0" smtClean="0"/>
              <a:t> Show sensitive constructions</a:t>
            </a:r>
          </a:p>
          <a:p>
            <a:r>
              <a:rPr lang="en-GB" dirty="0" smtClean="0"/>
              <a:t> Show understanding of where pupil’s should improve</a:t>
            </a:r>
            <a:endParaRPr lang="en-GB" dirty="0"/>
          </a:p>
        </p:txBody>
      </p:sp>
      <p:sp>
        <p:nvSpPr>
          <p:cNvPr id="4" name="TextBox 3"/>
          <p:cNvSpPr txBox="1"/>
          <p:nvPr/>
        </p:nvSpPr>
        <p:spPr>
          <a:xfrm>
            <a:off x="7106194" y="6378079"/>
            <a:ext cx="4140925" cy="646331"/>
          </a:xfrm>
          <a:prstGeom prst="rect">
            <a:avLst/>
          </a:prstGeom>
          <a:noFill/>
        </p:spPr>
        <p:txBody>
          <a:bodyPr wrap="square" rtlCol="0">
            <a:spAutoFit/>
          </a:bodyPr>
          <a:lstStyle/>
          <a:p>
            <a:r>
              <a:rPr lang="en-GB" dirty="0" smtClean="0"/>
              <a:t>Assessment, Reform, Group, 2002</a:t>
            </a:r>
          </a:p>
          <a:p>
            <a:endParaRPr lang="en-GB" dirty="0"/>
          </a:p>
        </p:txBody>
      </p:sp>
    </p:spTree>
    <p:extLst>
      <p:ext uri="{BB962C8B-B14F-4D97-AF65-F5344CB8AC3E}">
        <p14:creationId xmlns:p14="http://schemas.microsoft.com/office/powerpoint/2010/main" val="1202843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6602" y="605455"/>
            <a:ext cx="9905998" cy="1478570"/>
          </a:xfrm>
        </p:spPr>
        <p:txBody>
          <a:bodyPr/>
          <a:lstStyle/>
          <a:p>
            <a:r>
              <a:rPr lang="en-GB" b="1" u="sng" dirty="0" smtClean="0"/>
              <a:t>learning</a:t>
            </a:r>
            <a:endParaRPr lang="en-GB" b="1" u="sng" dirty="0"/>
          </a:p>
        </p:txBody>
      </p:sp>
      <p:sp>
        <p:nvSpPr>
          <p:cNvPr id="3" name="Content Placeholder 2"/>
          <p:cNvSpPr>
            <a:spLocks noGrp="1"/>
          </p:cNvSpPr>
          <p:nvPr>
            <p:ph idx="1"/>
          </p:nvPr>
        </p:nvSpPr>
        <p:spPr/>
        <p:txBody>
          <a:bodyPr/>
          <a:lstStyle/>
          <a:p>
            <a:r>
              <a:rPr lang="en-GB" dirty="0" smtClean="0"/>
              <a:t> Provided </a:t>
            </a:r>
            <a:r>
              <a:rPr lang="en-GB" dirty="0" smtClean="0"/>
              <a:t>with pupil’s ability, understanding and interest</a:t>
            </a:r>
          </a:p>
          <a:p>
            <a:r>
              <a:rPr lang="en-GB" dirty="0" smtClean="0"/>
              <a:t> Familiar </a:t>
            </a:r>
            <a:r>
              <a:rPr lang="en-GB" dirty="0" smtClean="0"/>
              <a:t>resources which pupil’s are aware of and prefer</a:t>
            </a:r>
          </a:p>
          <a:p>
            <a:r>
              <a:rPr lang="en-GB" dirty="0" smtClean="0"/>
              <a:t> Hands on learning is essential</a:t>
            </a:r>
          </a:p>
          <a:p>
            <a:r>
              <a:rPr lang="en-GB" dirty="0" smtClean="0"/>
              <a:t> Play based learning</a:t>
            </a:r>
          </a:p>
          <a:p>
            <a:r>
              <a:rPr lang="en-GB" dirty="0" smtClean="0"/>
              <a:t> Teachers </a:t>
            </a:r>
            <a:r>
              <a:rPr lang="en-GB" dirty="0" smtClean="0"/>
              <a:t>demonstrate and provide examples </a:t>
            </a:r>
          </a:p>
          <a:p>
            <a:r>
              <a:rPr lang="en-GB" dirty="0" smtClean="0"/>
              <a:t> Provides reassurance </a:t>
            </a:r>
            <a:endParaRPr lang="en-GB" dirty="0"/>
          </a:p>
        </p:txBody>
      </p:sp>
    </p:spTree>
    <p:extLst>
      <p:ext uri="{BB962C8B-B14F-4D97-AF65-F5344CB8AC3E}">
        <p14:creationId xmlns:p14="http://schemas.microsoft.com/office/powerpoint/2010/main" val="247114555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7259" y="644644"/>
            <a:ext cx="9905998" cy="1478570"/>
          </a:xfrm>
        </p:spPr>
        <p:txBody>
          <a:bodyPr/>
          <a:lstStyle/>
          <a:p>
            <a:r>
              <a:rPr lang="en-GB" b="1" u="sng" dirty="0" smtClean="0"/>
              <a:t>Background information</a:t>
            </a:r>
            <a:endParaRPr lang="en-GB" b="1" u="sng" dirty="0"/>
          </a:p>
        </p:txBody>
      </p:sp>
      <p:sp>
        <p:nvSpPr>
          <p:cNvPr id="3" name="Content Placeholder 2"/>
          <p:cNvSpPr>
            <a:spLocks noGrp="1"/>
          </p:cNvSpPr>
          <p:nvPr>
            <p:ph idx="1"/>
          </p:nvPr>
        </p:nvSpPr>
        <p:spPr>
          <a:xfrm>
            <a:off x="1506900" y="2550250"/>
            <a:ext cx="9905999" cy="4545875"/>
          </a:xfrm>
        </p:spPr>
        <p:txBody>
          <a:bodyPr>
            <a:normAutofit fontScale="77500" lnSpcReduction="20000"/>
          </a:bodyPr>
          <a:lstStyle/>
          <a:p>
            <a:r>
              <a:rPr lang="en-GB" dirty="0" smtClean="0"/>
              <a:t> Wynne Harlen- motivation is a key aspect of children’s learning and development </a:t>
            </a:r>
            <a:r>
              <a:rPr lang="en-GB" i="1" dirty="0" smtClean="0"/>
              <a:t>(Gardner, 2012)</a:t>
            </a:r>
          </a:p>
          <a:p>
            <a:pPr>
              <a:buNone/>
            </a:pPr>
            <a:r>
              <a:rPr lang="en-GB" dirty="0" smtClean="0"/>
              <a:t> </a:t>
            </a:r>
          </a:p>
          <a:p>
            <a:r>
              <a:rPr lang="en-GB" dirty="0" smtClean="0"/>
              <a:t>Assessment Reform Group (2002)- how assessment has been carried out</a:t>
            </a:r>
          </a:p>
          <a:p>
            <a:endParaRPr lang="en-GB" dirty="0" smtClean="0"/>
          </a:p>
          <a:p>
            <a:r>
              <a:rPr lang="en-GB" dirty="0" smtClean="0"/>
              <a:t> Kirsty Williams, Cabinet Secretary for Education in </a:t>
            </a:r>
            <a:r>
              <a:rPr lang="en-GB" dirty="0" smtClean="0"/>
              <a:t>Wales-</a:t>
            </a:r>
          </a:p>
          <a:p>
            <a:pPr marL="0" indent="0">
              <a:buNone/>
            </a:pPr>
            <a:r>
              <a:rPr lang="en-GB" i="1" dirty="0" smtClean="0"/>
              <a:t>‘</a:t>
            </a:r>
            <a:r>
              <a:rPr lang="en-GB" i="1" dirty="0" smtClean="0"/>
              <a:t>Assessment and accountability are critical to raising standards. Assessment’s prime purpose must be to provide information that can guide decisions about how best to progress pupils’ learning and to report to their parents’. (Gov.wales, 2018)</a:t>
            </a:r>
          </a:p>
          <a:p>
            <a:endParaRPr lang="en-GB" dirty="0" smtClean="0"/>
          </a:p>
          <a:p>
            <a:pPr>
              <a:buNone/>
            </a:pPr>
            <a:r>
              <a:rPr lang="en-GB" dirty="0" smtClean="0"/>
              <a:t/>
            </a:r>
            <a:br>
              <a:rPr lang="en-GB" dirty="0" smtClean="0"/>
            </a:b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104" y="487890"/>
            <a:ext cx="9905998" cy="1478570"/>
          </a:xfrm>
        </p:spPr>
        <p:txBody>
          <a:bodyPr/>
          <a:lstStyle/>
          <a:p>
            <a:r>
              <a:rPr lang="en-GB" b="1" u="sng" dirty="0" smtClean="0"/>
              <a:t>Conclusion</a:t>
            </a:r>
            <a:endParaRPr lang="en-GB" b="1" u="sng" dirty="0"/>
          </a:p>
        </p:txBody>
      </p:sp>
      <p:sp>
        <p:nvSpPr>
          <p:cNvPr id="3" name="Content Placeholder 2"/>
          <p:cNvSpPr>
            <a:spLocks noGrp="1"/>
          </p:cNvSpPr>
          <p:nvPr>
            <p:ph idx="1"/>
          </p:nvPr>
        </p:nvSpPr>
        <p:spPr/>
        <p:txBody>
          <a:bodyPr/>
          <a:lstStyle/>
          <a:p>
            <a:r>
              <a:rPr lang="en-GB" dirty="0" smtClean="0"/>
              <a:t> Achieves pupil’s well being, self-esteem, learning development and experience</a:t>
            </a:r>
          </a:p>
          <a:p>
            <a:r>
              <a:rPr lang="en-GB" dirty="0" smtClean="0"/>
              <a:t>Use assessment method to motivate pupil to learn</a:t>
            </a:r>
          </a:p>
          <a:p>
            <a:r>
              <a:rPr lang="en-GB" dirty="0" smtClean="0"/>
              <a:t>Use method to support pupil’s not follow guidelines to make school have a good reputation</a:t>
            </a:r>
          </a:p>
          <a:p>
            <a:pPr>
              <a:buNone/>
            </a:pPr>
            <a:endParaRPr lang="en-GB" dirty="0"/>
          </a:p>
        </p:txBody>
      </p:sp>
    </p:spTree>
    <p:extLst>
      <p:ext uri="{BB962C8B-B14F-4D97-AF65-F5344CB8AC3E}">
        <p14:creationId xmlns:p14="http://schemas.microsoft.com/office/powerpoint/2010/main" val="17299769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6502" y="707418"/>
            <a:ext cx="9905998" cy="1478570"/>
          </a:xfrm>
        </p:spPr>
        <p:txBody>
          <a:bodyPr/>
          <a:lstStyle/>
          <a:p>
            <a:r>
              <a:rPr lang="en-GB" b="1" u="sng" dirty="0" smtClean="0"/>
              <a:t>Thank you for listening</a:t>
            </a:r>
            <a:endParaRPr lang="en-GB" b="1" u="sng" dirty="0"/>
          </a:p>
        </p:txBody>
      </p:sp>
      <p:pic>
        <p:nvPicPr>
          <p:cNvPr id="1026" name="Picture 2" descr="Related image"/>
          <p:cNvPicPr>
            <a:picLocks noChangeAspect="1" noChangeArrowheads="1"/>
          </p:cNvPicPr>
          <p:nvPr/>
        </p:nvPicPr>
        <p:blipFill>
          <a:blip r:embed="rId2"/>
          <a:srcRect/>
          <a:stretch>
            <a:fillRect/>
          </a:stretch>
        </p:blipFill>
        <p:spPr bwMode="auto">
          <a:xfrm>
            <a:off x="2733677" y="2543175"/>
            <a:ext cx="5042923" cy="3328989"/>
          </a:xfrm>
          <a:prstGeom prst="rect">
            <a:avLst/>
          </a:prstGeom>
          <a:ln>
            <a:noFill/>
          </a:ln>
          <a:effectLst>
            <a:softEdge rad="112500"/>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0402" y="250383"/>
            <a:ext cx="9905998" cy="1478570"/>
          </a:xfrm>
        </p:spPr>
        <p:txBody>
          <a:bodyPr/>
          <a:lstStyle/>
          <a:p>
            <a:r>
              <a:rPr lang="en-GB" b="1" u="sng" dirty="0" smtClean="0"/>
              <a:t>References</a:t>
            </a:r>
            <a:r>
              <a:rPr lang="en-GB" b="1" i="1" u="sng" dirty="0" smtClean="0"/>
              <a:t> </a:t>
            </a:r>
            <a:endParaRPr lang="en-GB" b="1" i="1" u="sng" dirty="0"/>
          </a:p>
        </p:txBody>
      </p:sp>
      <p:sp>
        <p:nvSpPr>
          <p:cNvPr id="3" name="Content Placeholder 2"/>
          <p:cNvSpPr>
            <a:spLocks noGrp="1"/>
          </p:cNvSpPr>
          <p:nvPr>
            <p:ph idx="1"/>
          </p:nvPr>
        </p:nvSpPr>
        <p:spPr>
          <a:xfrm>
            <a:off x="1074910" y="1709160"/>
            <a:ext cx="9905999" cy="3541714"/>
          </a:xfrm>
        </p:spPr>
        <p:txBody>
          <a:bodyPr>
            <a:normAutofit lnSpcReduction="10000"/>
          </a:bodyPr>
          <a:lstStyle/>
          <a:p>
            <a:r>
              <a:rPr lang="en-GB" sz="1400" i="1" dirty="0"/>
              <a:t>Reading.ac.uk. (2018). Why is assessment important? - Engage in Assessment - University of Reading. [online] Available at: https://www.reading.ac.uk/engageinassessment/why-is-assessment-important/eia-why-is-assessment-important.aspx [Accessed 13 Feb. 2018</a:t>
            </a:r>
            <a:r>
              <a:rPr lang="en-GB" sz="1400" i="1" dirty="0" smtClean="0"/>
              <a:t>].</a:t>
            </a:r>
          </a:p>
          <a:p>
            <a:r>
              <a:rPr lang="en-GB" sz="1400" i="1" dirty="0"/>
              <a:t> Assessmentforlearning.edu.au. (2018). Key questions | Assessment for Learning. [online] Available at: http://www.assessmentforlearning.edu.au/professional_learning/intro_to_afl/introduction_key_questions.html [Accessed 13 Feb. 2018</a:t>
            </a:r>
            <a:r>
              <a:rPr lang="en-GB" sz="1400" i="1" dirty="0" smtClean="0"/>
              <a:t>].</a:t>
            </a:r>
          </a:p>
          <a:p>
            <a:r>
              <a:rPr lang="en-GB" sz="1400" i="1" dirty="0" smtClean="0"/>
              <a:t> Day, 2. (2018). 20 Simple Assessment Strategies You Can Use Every Day. [online] </a:t>
            </a:r>
            <a:r>
              <a:rPr lang="en-GB" sz="1400" i="1" dirty="0" err="1" smtClean="0"/>
              <a:t>TeachThought</a:t>
            </a:r>
            <a:r>
              <a:rPr lang="en-GB" sz="1400" i="1" dirty="0" smtClean="0"/>
              <a:t>. Available at: https://www.teachthought.com/technology/20-simple-assessment-strategies-can-use-every-day/ [Accessed 15 Feb. 2018].</a:t>
            </a:r>
          </a:p>
          <a:p>
            <a:r>
              <a:rPr lang="en-GB" sz="1400" i="1" dirty="0" smtClean="0"/>
              <a:t> Gardner, J. (2012). Assessment and learning. Los Angeles [i.e. Thousand Oaks, Calif.]: SAGE Publications.</a:t>
            </a:r>
          </a:p>
          <a:p>
            <a:r>
              <a:rPr lang="en-GB" sz="1400" i="1" dirty="0" smtClean="0"/>
              <a:t> Petty, G. (2009). Teaching Today. Cheltenham. Fourth Edition. Nelson Thomas</a:t>
            </a:r>
          </a:p>
          <a:p>
            <a:r>
              <a:rPr lang="en-GB" sz="1400" dirty="0" smtClean="0"/>
              <a:t> Gov.wales. (2018). Welsh </a:t>
            </a:r>
            <a:r>
              <a:rPr lang="en-GB" sz="1400" dirty="0" err="1" smtClean="0"/>
              <a:t>Government|Written</a:t>
            </a:r>
            <a:r>
              <a:rPr lang="en-GB" sz="1400" dirty="0" smtClean="0"/>
              <a:t> Statement - Assessment for Learning. [online] Available at: http://gov.wales/about/cabinet/cabinetstatements/2017/assforlearning/?lang=en [Accessed 15 Feb. 2018].</a:t>
            </a:r>
            <a:endParaRPr lang="en-GB" sz="1400" dirty="0"/>
          </a:p>
        </p:txBody>
      </p:sp>
    </p:spTree>
    <p:extLst>
      <p:ext uri="{BB962C8B-B14F-4D97-AF65-F5344CB8AC3E}">
        <p14:creationId xmlns:p14="http://schemas.microsoft.com/office/powerpoint/2010/main" val="6945787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Circuit</Template>
  <TotalTime>897</TotalTime>
  <Words>543</Words>
  <Application>Microsoft Office PowerPoint</Application>
  <PresentationFormat>Widescreen</PresentationFormat>
  <Paragraphs>95</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Trebuchet MS</vt:lpstr>
      <vt:lpstr>Tw Cen MT</vt:lpstr>
      <vt:lpstr>Circuit</vt:lpstr>
      <vt:lpstr> </vt:lpstr>
      <vt:lpstr>Introduction</vt:lpstr>
      <vt:lpstr>What is assessment for learning</vt:lpstr>
      <vt:lpstr>8 principles of assessment</vt:lpstr>
      <vt:lpstr>Importance of Assessment for learning</vt:lpstr>
      <vt:lpstr>Formative assessment provides in 5 components, these are:</vt:lpstr>
      <vt:lpstr>Strategies used in formative assessment</vt:lpstr>
      <vt:lpstr>aims</vt:lpstr>
      <vt:lpstr>strategies</vt:lpstr>
      <vt:lpstr>teaching</vt:lpstr>
      <vt:lpstr>learning</vt:lpstr>
      <vt:lpstr>Background information</vt:lpstr>
      <vt:lpstr>Conclusion</vt:lpstr>
      <vt:lpstr>Thank you for listening</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Sharmin Ahmed (P140990)</dc:creator>
  <cp:lastModifiedBy>Sharmin Ahmed (P140990)</cp:lastModifiedBy>
  <cp:revision>83</cp:revision>
  <dcterms:created xsi:type="dcterms:W3CDTF">2018-02-13T15:22:25Z</dcterms:created>
  <dcterms:modified xsi:type="dcterms:W3CDTF">2018-02-16T10:33:54Z</dcterms:modified>
</cp:coreProperties>
</file>