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1" r:id="rId1"/>
  </p:sldMasterIdLst>
  <p:sldIdLst>
    <p:sldId id="256" r:id="rId2"/>
    <p:sldId id="257" r:id="rId3"/>
    <p:sldId id="258" r:id="rId4"/>
    <p:sldId id="259" r:id="rId5"/>
    <p:sldId id="260"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0DF2B47-B3A7-33FC-D4F7-0091DC9F6989}" v="1421" dt="2026-02-15T11:41:16.8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2" d="100"/>
          <a:sy n="82" d="100"/>
        </p:scale>
        <p:origin x="490"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2/15/2026</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435674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2/15/2026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766339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2/15/2026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9846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2/15/2026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363794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2/15/2026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4272138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2/15/2026</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6857452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2/15/2026</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663604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2/15/2026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2895743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2/15/2026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0199307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2/15/2026</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890869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2/15/2026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7902699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2/15/2026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8317917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2/15/2026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8147640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2/15/2026</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30902161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2/15/2026</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789475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2/15/2026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3784197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2/15/2026</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69310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2/15/2026</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66464333"/>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 id="2147483713" r:id="rId12"/>
    <p:sldLayoutId id="2147483714" r:id="rId13"/>
    <p:sldLayoutId id="2147483715" r:id="rId14"/>
    <p:sldLayoutId id="2147483716" r:id="rId15"/>
    <p:sldLayoutId id="2147483717" r:id="rId16"/>
    <p:sldLayoutId id="2147483718"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hyperlink" Target="https://doi.org/10.1111/j.1467-9507.2009.00549.x" TargetMode="External"/><Relationship Id="rId3" Type="http://schemas.openxmlformats.org/officeDocument/2006/relationships/hyperlink" Target="https://www.cipp.org.uk/resources/news/the-importance-of-communication.html" TargetMode="External"/><Relationship Id="rId7" Type="http://schemas.openxmlformats.org/officeDocument/2006/relationships/hyperlink" Target="https://www.theaccessgroup.com/en-gb/blog/hsc-effective-communication-health-and-social-care/" TargetMode="External"/><Relationship Id="rId2" Type="http://schemas.openxmlformats.org/officeDocument/2006/relationships/hyperlink" Target="https://www.nnuh.nhs.uk/departments/speech-and-language-therapy/communication/" TargetMode="External"/><Relationship Id="rId1" Type="http://schemas.openxmlformats.org/officeDocument/2006/relationships/slideLayout" Target="../slideLayouts/slideLayout2.xml"/><Relationship Id="rId6" Type="http://schemas.openxmlformats.org/officeDocument/2006/relationships/hyperlink" Target="https://www.google.com/search?q=Text+and+image:+A+critical+introduction+to+the+visual-verbal+divide&amp;kgmid=/g/1yl4ydy3y&amp;sa=X&amp;ved=2ahUKEwiF2b-rz9mSAxXDTkEAHe9aMAAQ3egRegYIAQgGEAY" TargetMode="External"/><Relationship Id="rId5" Type="http://schemas.openxmlformats.org/officeDocument/2006/relationships/hyperlink" Target="https://www.pearsonhighered.com/assets/preface/0/1/3/4/0134624440.pdf" TargetMode="External"/><Relationship Id="rId4" Type="http://schemas.openxmlformats.org/officeDocument/2006/relationships/hyperlink" Target="https://www.google.com/search?q=The+interpersonal+communication+book&amp;kgmid=/g/11byfh7vpz&amp;sa=X&amp;ved=2ahUKEwiF2b-rz9mSAxXDTkEAHe9aMAAQ3egRegYIAQgEEAU&amp;biw=1536&amp;bih=695&amp;dpr=1.2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654116" y="4977185"/>
            <a:ext cx="156884" cy="303307"/>
          </a:xfrm>
        </p:spPr>
        <p:txBody>
          <a:bodyPr/>
          <a:lstStyle/>
          <a:p>
            <a:r>
              <a:rPr lang="en-GB" dirty="0"/>
              <a:t>.</a:t>
            </a:r>
          </a:p>
        </p:txBody>
      </p:sp>
      <p:sp>
        <p:nvSpPr>
          <p:cNvPr id="5" name="Subtitle 4">
            <a:extLst>
              <a:ext uri="{FF2B5EF4-FFF2-40B4-BE49-F238E27FC236}">
                <a16:creationId xmlns:a16="http://schemas.microsoft.com/office/drawing/2014/main" id="{A4DAB8D5-27EB-BA35-D2CF-E67CB7E827F3}"/>
              </a:ext>
            </a:extLst>
          </p:cNvPr>
          <p:cNvSpPr>
            <a:spLocks noGrp="1"/>
          </p:cNvSpPr>
          <p:nvPr>
            <p:ph type="subTitle" idx="1"/>
          </p:nvPr>
        </p:nvSpPr>
        <p:spPr>
          <a:xfrm>
            <a:off x="12180794" y="6257832"/>
            <a:ext cx="11206" cy="411910"/>
          </a:xfrm>
        </p:spPr>
        <p:txBody>
          <a:bodyPr vert="horz" lIns="91440" tIns="45720" rIns="91440" bIns="45720" rtlCol="0" anchor="t">
            <a:normAutofit lnSpcReduction="10000"/>
          </a:bodyPr>
          <a:lstStyle/>
          <a:p>
            <a:r>
              <a:rPr lang="en-GB"/>
              <a:t>.</a:t>
            </a:r>
          </a:p>
        </p:txBody>
      </p:sp>
      <p:sp>
        <p:nvSpPr>
          <p:cNvPr id="9" name="TextBox 8">
            <a:extLst>
              <a:ext uri="{FF2B5EF4-FFF2-40B4-BE49-F238E27FC236}">
                <a16:creationId xmlns:a16="http://schemas.microsoft.com/office/drawing/2014/main" id="{68126779-AF1D-910C-CC24-C1DA57CA529E}"/>
              </a:ext>
            </a:extLst>
          </p:cNvPr>
          <p:cNvSpPr txBox="1"/>
          <p:nvPr/>
        </p:nvSpPr>
        <p:spPr>
          <a:xfrm>
            <a:off x="1583233" y="2086120"/>
            <a:ext cx="9012910"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800" dirty="0">
                <a:solidFill>
                  <a:schemeClr val="bg1"/>
                </a:solidFill>
              </a:rPr>
              <a:t>Professional development, health and social care</a:t>
            </a:r>
            <a:endParaRPr lang="en-US" sz="2800">
              <a:solidFill>
                <a:schemeClr val="bg1"/>
              </a:solidFill>
            </a:endParaRPr>
          </a:p>
          <a:p>
            <a:pPr algn="ctr"/>
            <a:r>
              <a:rPr lang="en-GB" sz="2800">
                <a:solidFill>
                  <a:schemeClr val="bg1"/>
                </a:solidFill>
              </a:rPr>
              <a:t>Student name: Saiqa Qasim</a:t>
            </a:r>
            <a:endParaRPr lang="en-GB" sz="2800" dirty="0">
              <a:solidFill>
                <a:schemeClr val="bg1"/>
              </a:solidFill>
            </a:endParaRPr>
          </a:p>
          <a:p>
            <a:pPr algn="ctr"/>
            <a:r>
              <a:rPr lang="en-GB" sz="2800" dirty="0">
                <a:solidFill>
                  <a:schemeClr val="bg1"/>
                </a:solidFill>
              </a:rPr>
              <a:t>Student </a:t>
            </a:r>
            <a:r>
              <a:rPr lang="en-GB" sz="2800">
                <a:solidFill>
                  <a:schemeClr val="bg1"/>
                </a:solidFill>
              </a:rPr>
              <a:t>number: 2435762</a:t>
            </a:r>
            <a:endParaRPr lang="en-GB" sz="2800" dirty="0">
              <a:solidFill>
                <a:schemeClr val="bg1"/>
              </a:solidFill>
            </a:endParaRPr>
          </a:p>
          <a:p>
            <a:pPr algn="ctr"/>
            <a:r>
              <a:rPr lang="en-GB" sz="2800">
                <a:solidFill>
                  <a:schemeClr val="bg1"/>
                </a:solidFill>
              </a:rPr>
              <a:t>Module code: LCH S4 009</a:t>
            </a:r>
            <a:endParaRPr lang="en-GB" sz="2800" dirty="0">
              <a:solidFill>
                <a:schemeClr val="bg1"/>
              </a:solidFill>
            </a:endParaRPr>
          </a:p>
          <a:p>
            <a:pPr algn="ctr"/>
            <a:r>
              <a:rPr lang="en-GB" sz="2800" dirty="0">
                <a:solidFill>
                  <a:schemeClr val="bg1"/>
                </a:solidFill>
              </a:rPr>
              <a:t>Lecture Name: </a:t>
            </a:r>
            <a:r>
              <a:rPr lang="en-GB" sz="2800">
                <a:solidFill>
                  <a:schemeClr val="bg1"/>
                </a:solidFill>
              </a:rPr>
              <a:t>Bernice Ejiogu</a:t>
            </a:r>
            <a:endParaRPr lang="en-GB" sz="2800" dirty="0">
              <a:solidFill>
                <a:schemeClr val="bg1"/>
              </a:solidFill>
            </a:endParaRPr>
          </a:p>
          <a:p>
            <a:pPr algn="ctr"/>
            <a:r>
              <a:rPr lang="en-GB" sz="2800">
                <a:solidFill>
                  <a:schemeClr val="bg1"/>
                </a:solidFill>
              </a:rPr>
              <a:t>Date: 23.2.26</a:t>
            </a:r>
            <a:endParaRPr lang="en-GB" sz="2800" dirty="0">
              <a:solidFill>
                <a:schemeClr val="bg1"/>
              </a:solidFill>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380A5F-0B66-BE63-8FB3-0CC1E469441C}"/>
              </a:ext>
            </a:extLst>
          </p:cNvPr>
          <p:cNvSpPr>
            <a:spLocks noGrp="1"/>
          </p:cNvSpPr>
          <p:nvPr>
            <p:ph type="title"/>
          </p:nvPr>
        </p:nvSpPr>
        <p:spPr/>
        <p:txBody>
          <a:bodyPr/>
          <a:lstStyle/>
          <a:p>
            <a:r>
              <a:rPr lang="en-GB"/>
              <a:t>Introduction</a:t>
            </a:r>
          </a:p>
        </p:txBody>
      </p:sp>
      <p:sp>
        <p:nvSpPr>
          <p:cNvPr id="3" name="Content Placeholder 2">
            <a:extLst>
              <a:ext uri="{FF2B5EF4-FFF2-40B4-BE49-F238E27FC236}">
                <a16:creationId xmlns:a16="http://schemas.microsoft.com/office/drawing/2014/main" id="{50AB4BAD-7ABF-C6A6-4870-C1B1D62468EC}"/>
              </a:ext>
            </a:extLst>
          </p:cNvPr>
          <p:cNvSpPr>
            <a:spLocks noGrp="1"/>
          </p:cNvSpPr>
          <p:nvPr>
            <p:ph idx="1"/>
          </p:nvPr>
        </p:nvSpPr>
        <p:spPr>
          <a:xfrm>
            <a:off x="838200" y="2322582"/>
            <a:ext cx="10515600" cy="3383898"/>
          </a:xfrm>
        </p:spPr>
        <p:txBody>
          <a:bodyPr vert="horz" lIns="91440" tIns="45720" rIns="91440" bIns="45720" rtlCol="0" anchor="t">
            <a:normAutofit lnSpcReduction="10000"/>
          </a:bodyPr>
          <a:lstStyle/>
          <a:p>
            <a:pPr marL="0" indent="0">
              <a:buNone/>
            </a:pPr>
            <a:endParaRPr lang="en-GB" sz="1800" dirty="0">
              <a:highlight>
                <a:srgbClr val="FFFFFF"/>
              </a:highlight>
            </a:endParaRPr>
          </a:p>
          <a:p>
            <a:pPr marL="0" indent="0">
              <a:buNone/>
            </a:pPr>
            <a:r>
              <a:rPr lang="en-GB" sz="2000" dirty="0">
                <a:highlight>
                  <a:srgbClr val="FFFFFF"/>
                </a:highlight>
              </a:rPr>
              <a:t>Communication is extremely important in health and social care because it directly affects safety and the quality of care people receive. Clear communication helps staff understand service user needs, give correct treatment, and support avoiding mistakes, misunderstandings, and accidents.  Poor communication can lead to serious errors.  Good communication can build trust between carers, patients, and families .make people more comfortable. Sharing concern and trust is very important in a care setting. </a:t>
            </a:r>
          </a:p>
          <a:p>
            <a:pPr marL="0" indent="0">
              <a:buNone/>
            </a:pPr>
            <a:br>
              <a:rPr lang="en-US" dirty="0"/>
            </a:br>
            <a:endParaRPr lang="en-US" dirty="0"/>
          </a:p>
          <a:p>
            <a:endParaRPr lang="en-GB" dirty="0"/>
          </a:p>
        </p:txBody>
      </p:sp>
    </p:spTree>
    <p:extLst>
      <p:ext uri="{BB962C8B-B14F-4D97-AF65-F5344CB8AC3E}">
        <p14:creationId xmlns:p14="http://schemas.microsoft.com/office/powerpoint/2010/main" val="2383684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736861-26D5-C793-CD91-6A74517E7120}"/>
              </a:ext>
            </a:extLst>
          </p:cNvPr>
          <p:cNvSpPr>
            <a:spLocks noGrp="1"/>
          </p:cNvSpPr>
          <p:nvPr>
            <p:ph type="title"/>
          </p:nvPr>
        </p:nvSpPr>
        <p:spPr/>
        <p:txBody>
          <a:bodyPr/>
          <a:lstStyle/>
          <a:p>
            <a:r>
              <a:rPr lang="en-GB" dirty="0"/>
              <a:t>What is communica</a:t>
            </a:r>
            <a:r>
              <a:rPr lang="en-GB"/>
              <a:t>tion?</a:t>
            </a:r>
          </a:p>
        </p:txBody>
      </p:sp>
      <p:sp>
        <p:nvSpPr>
          <p:cNvPr id="3" name="Content Placeholder 2">
            <a:extLst>
              <a:ext uri="{FF2B5EF4-FFF2-40B4-BE49-F238E27FC236}">
                <a16:creationId xmlns:a16="http://schemas.microsoft.com/office/drawing/2014/main" id="{64534378-218D-F12E-F3E0-EDA1CE663D2D}"/>
              </a:ext>
            </a:extLst>
          </p:cNvPr>
          <p:cNvSpPr>
            <a:spLocks noGrp="1"/>
          </p:cNvSpPr>
          <p:nvPr>
            <p:ph idx="1"/>
          </p:nvPr>
        </p:nvSpPr>
        <p:spPr>
          <a:xfrm>
            <a:off x="768431" y="2415759"/>
            <a:ext cx="10316529" cy="3018736"/>
          </a:xfrm>
        </p:spPr>
        <p:txBody>
          <a:bodyPr vert="horz" lIns="91440" tIns="45720" rIns="91440" bIns="45720" rtlCol="0" anchor="t">
            <a:noAutofit/>
          </a:bodyPr>
          <a:lstStyle/>
          <a:p>
            <a:pPr marL="0" indent="0">
              <a:buNone/>
            </a:pPr>
            <a:r>
              <a:rPr lang="en-GB" sz="2000" dirty="0">
                <a:highlight>
                  <a:srgbClr val="FFFFFF"/>
                </a:highlight>
              </a:rPr>
              <a:t>Communication is the exchange of information from an individual/individuals to another. It can be written or verbal, listening skills are important too.  Some people can have different kinds of disabilities, such as speech impairments or sensory impairments, which would make </a:t>
            </a:r>
            <a:r>
              <a:rPr lang="en-GB" sz="2000" dirty="0" err="1">
                <a:highlight>
                  <a:srgbClr val="FFFFFF"/>
                </a:highlight>
              </a:rPr>
              <a:t>i</a:t>
            </a:r>
            <a:r>
              <a:rPr lang="en-GB" sz="2000" dirty="0">
                <a:highlight>
                  <a:srgbClr val="FFFFFF"/>
                </a:highlight>
              </a:rPr>
              <a:t>t harder for them to understand you. Due to this, it is important to use different types of communication to share information with them. This can be done through body language, lip reading, as well as written notes and slow talking. (NUN, 2018)</a:t>
            </a:r>
          </a:p>
          <a:p>
            <a:pPr marL="0" indent="0">
              <a:buNone/>
            </a:pPr>
            <a:r>
              <a:rPr lang="en-GB" sz="2000" dirty="0">
                <a:highlight>
                  <a:srgbClr val="FFFFFF"/>
                </a:highlight>
              </a:rPr>
              <a:t> Most people don’t listen fully, they often only hear parts of what is said, especially if they are not really interested. Being a good listener means giving your full attention, keeping eye contact, and staying close enough to hear clearly to show you are interested. By listening carefully, following the story, and not interrupting shows you understand and care about what is being said.</a:t>
            </a:r>
            <a:endParaRPr lang="en-US" sz="2000"/>
          </a:p>
        </p:txBody>
      </p:sp>
    </p:spTree>
    <p:extLst>
      <p:ext uri="{BB962C8B-B14F-4D97-AF65-F5344CB8AC3E}">
        <p14:creationId xmlns:p14="http://schemas.microsoft.com/office/powerpoint/2010/main" val="33250542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8D2361-410E-563D-0108-F35533108999}"/>
              </a:ext>
            </a:extLst>
          </p:cNvPr>
          <p:cNvSpPr>
            <a:spLocks noGrp="1"/>
          </p:cNvSpPr>
          <p:nvPr>
            <p:ph type="title"/>
          </p:nvPr>
        </p:nvSpPr>
        <p:spPr/>
        <p:txBody>
          <a:bodyPr/>
          <a:lstStyle/>
          <a:p>
            <a:r>
              <a:rPr lang="en-GB"/>
              <a:t>How important is communication?</a:t>
            </a:r>
          </a:p>
        </p:txBody>
      </p:sp>
      <p:sp>
        <p:nvSpPr>
          <p:cNvPr id="3" name="Content Placeholder 2">
            <a:extLst>
              <a:ext uri="{FF2B5EF4-FFF2-40B4-BE49-F238E27FC236}">
                <a16:creationId xmlns:a16="http://schemas.microsoft.com/office/drawing/2014/main" id="{408A5554-AFAB-6EB1-F8A1-5A9B2890137B}"/>
              </a:ext>
            </a:extLst>
          </p:cNvPr>
          <p:cNvSpPr>
            <a:spLocks noGrp="1"/>
          </p:cNvSpPr>
          <p:nvPr>
            <p:ph idx="1"/>
          </p:nvPr>
        </p:nvSpPr>
        <p:spPr>
          <a:xfrm>
            <a:off x="263940" y="2361397"/>
            <a:ext cx="11664121" cy="4279393"/>
          </a:xfrm>
        </p:spPr>
        <p:txBody>
          <a:bodyPr vert="horz" lIns="91440" tIns="45720" rIns="91440" bIns="45720" rtlCol="0" anchor="t">
            <a:noAutofit/>
          </a:bodyPr>
          <a:lstStyle/>
          <a:p>
            <a:r>
              <a:rPr lang="en-GB" sz="1600" dirty="0">
                <a:highlight>
                  <a:srgbClr val="FFFFFF"/>
                </a:highlight>
              </a:rPr>
              <a:t>Communication is a useful way to give and receive information in order to complete important tasks in everyday life, as well as in the workforce.  This makes communication an extremely valuable skill in health and social care, directly affecting the wellbeing, safety and quality of the care given to patients.  </a:t>
            </a:r>
          </a:p>
          <a:p>
            <a:r>
              <a:rPr lang="en-GB" sz="1600">
                <a:highlight>
                  <a:srgbClr val="FFFFFF"/>
                </a:highlight>
              </a:rPr>
              <a:t>In addition to this, communication helps carers understand exactly what service users need, allowing them to receive the correct medication, treatment, and support. Being clear on what they need by talking, writing records, and keeping tabs allows for no mistakes or errors to happen when treating the patients at hand.</a:t>
            </a:r>
            <a:endParaRPr lang="en-GB" sz="1600" dirty="0">
              <a:highlight>
                <a:srgbClr val="FFFFFF"/>
              </a:highlight>
            </a:endParaRPr>
          </a:p>
          <a:p>
            <a:r>
              <a:rPr lang="en-GB" sz="1600">
                <a:highlight>
                  <a:srgbClr val="FFFFFF"/>
                </a:highlight>
              </a:rPr>
              <a:t>Poor communication may lead to serious accidents; for example, a patient may have been given the incorrect amount of a medication they were prescribed. This may lead to them feeling intense side effects or even feeling worse, leading to them needing urgent treatment due to the lack of communication of what they were supposed to receive.</a:t>
            </a:r>
            <a:endParaRPr lang="en-GB" sz="1600" dirty="0">
              <a:highlight>
                <a:srgbClr val="FFFFFF"/>
              </a:highlight>
            </a:endParaRPr>
          </a:p>
          <a:p>
            <a:r>
              <a:rPr lang="en-GB" sz="1600" dirty="0">
                <a:highlight>
                  <a:srgbClr val="FFFFFF"/>
                </a:highlight>
              </a:rPr>
              <a:t>Furthermore, having good communication also builds trust between the carer and patient. This may allow patients to comply more with the treatment they are receiving as well as allow them to feel more comfortable sharing any concerns or questions they may have regarding the process, to relieve any confusion they may have. (CIPP,2022)</a:t>
            </a:r>
          </a:p>
          <a:p>
            <a:endParaRPr lang="en-GB" dirty="0"/>
          </a:p>
        </p:txBody>
      </p:sp>
    </p:spTree>
    <p:extLst>
      <p:ext uri="{BB962C8B-B14F-4D97-AF65-F5344CB8AC3E}">
        <p14:creationId xmlns:p14="http://schemas.microsoft.com/office/powerpoint/2010/main" val="28276421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14817-BB71-69D9-0B66-B8821E0BF5D7}"/>
              </a:ext>
            </a:extLst>
          </p:cNvPr>
          <p:cNvSpPr>
            <a:spLocks noGrp="1"/>
          </p:cNvSpPr>
          <p:nvPr>
            <p:ph type="title"/>
          </p:nvPr>
        </p:nvSpPr>
        <p:spPr/>
        <p:txBody>
          <a:bodyPr/>
          <a:lstStyle/>
          <a:p>
            <a:r>
              <a:rPr lang="en-GB"/>
              <a:t>Types of communication</a:t>
            </a:r>
          </a:p>
        </p:txBody>
      </p:sp>
      <p:sp>
        <p:nvSpPr>
          <p:cNvPr id="3" name="Content Placeholder 2">
            <a:extLst>
              <a:ext uri="{FF2B5EF4-FFF2-40B4-BE49-F238E27FC236}">
                <a16:creationId xmlns:a16="http://schemas.microsoft.com/office/drawing/2014/main" id="{9245AA4D-7D95-4F9F-773F-18292FD30C07}"/>
              </a:ext>
            </a:extLst>
          </p:cNvPr>
          <p:cNvSpPr>
            <a:spLocks noGrp="1"/>
          </p:cNvSpPr>
          <p:nvPr>
            <p:ph idx="1"/>
          </p:nvPr>
        </p:nvSpPr>
        <p:spPr>
          <a:xfrm>
            <a:off x="435437" y="2372764"/>
            <a:ext cx="10184296" cy="4485647"/>
          </a:xfrm>
        </p:spPr>
        <p:txBody>
          <a:bodyPr vert="horz" lIns="91440" tIns="45720" rIns="91440" bIns="45720" rtlCol="0" anchor="t">
            <a:noAutofit/>
          </a:bodyPr>
          <a:lstStyle/>
          <a:p>
            <a:pPr marL="0" indent="0">
              <a:buNone/>
            </a:pPr>
            <a:r>
              <a:rPr lang="en-GB" sz="1400" dirty="0">
                <a:highlight>
                  <a:srgbClr val="FFFFFF"/>
                </a:highlight>
              </a:rPr>
              <a:t>There are a range of different ways in which you can communicate with a patient and coworkers in the case that they cannot communicate through just language.</a:t>
            </a:r>
            <a:endParaRPr lang="en-US" sz="1400"/>
          </a:p>
          <a:p>
            <a:pPr marL="0" indent="0">
              <a:buNone/>
            </a:pPr>
            <a:r>
              <a:rPr lang="en-GB" sz="1400">
                <a:highlight>
                  <a:srgbClr val="FFFFFF"/>
                </a:highlight>
              </a:rPr>
              <a:t>Some of these types are:</a:t>
            </a:r>
            <a:endParaRPr lang="en-GB" sz="1400" dirty="0">
              <a:highlight>
                <a:srgbClr val="FFFFFF"/>
              </a:highlight>
            </a:endParaRPr>
          </a:p>
          <a:p>
            <a:r>
              <a:rPr lang="en-GB" sz="1400" dirty="0">
                <a:highlight>
                  <a:srgbClr val="FFFFFF"/>
                </a:highlight>
              </a:rPr>
              <a:t>Written communication: This includes notes and keeping records. Many coworkers who care for the same support users do not always work together and may have different shifts. Due to this, carers may </a:t>
            </a:r>
            <a:r>
              <a:rPr lang="en-GB" sz="1400">
                <a:highlight>
                  <a:srgbClr val="FFFFFF"/>
                </a:highlight>
              </a:rPr>
              <a:t>write notes for their coworkers to read to understand exactly what they need to do to provide </a:t>
            </a:r>
            <a:r>
              <a:rPr lang="en-GB" sz="1400" dirty="0">
                <a:highlight>
                  <a:srgbClr val="FFFFFF"/>
                </a:highlight>
              </a:rPr>
              <a:t>the best care for their patient. Records allow carers to not forget any symptoms or treatment the carer may need.</a:t>
            </a:r>
            <a:endParaRPr lang="en-GB" sz="1400" dirty="0"/>
          </a:p>
          <a:p>
            <a:r>
              <a:rPr lang="en-GB" sz="1400" dirty="0">
                <a:highlight>
                  <a:srgbClr val="FFFFFF"/>
                </a:highlight>
              </a:rPr>
              <a:t>Visual communication: The use of images and symbols to get across what information you need is a very significant way to communicate. Most people around the world can understand each other through the use of gestures or images, even if the language is different, making this form of communication especially useful. (NIH, 2010)</a:t>
            </a:r>
          </a:p>
          <a:p>
            <a:r>
              <a:rPr lang="en-GB" sz="1400" dirty="0">
                <a:highlight>
                  <a:srgbClr val="FFFFFF"/>
                </a:highlight>
              </a:rPr>
              <a:t>Body language/facial gestures: facial gestures are universal, to display happiness, you smile, etc. Body language can also be read by patients to look for what type of news they are expecting. It's important to be clear and neutral with your body language to come across as confident, making the care user have trust in you. (</a:t>
            </a:r>
            <a:r>
              <a:rPr lang="en-GB" sz="1400" dirty="0" err="1">
                <a:highlight>
                  <a:srgbClr val="FFFFFF"/>
                </a:highlight>
              </a:rPr>
              <a:t>ModernGov</a:t>
            </a:r>
            <a:r>
              <a:rPr lang="en-GB" sz="1400" dirty="0">
                <a:highlight>
                  <a:srgbClr val="FFFFFF"/>
                </a:highlight>
              </a:rPr>
              <a:t>, 2024)</a:t>
            </a:r>
          </a:p>
          <a:p>
            <a:r>
              <a:rPr lang="en-GB" sz="1400" dirty="0">
                <a:highlight>
                  <a:srgbClr val="FFFFFF"/>
                </a:highlight>
              </a:rPr>
              <a:t>Peterson (2011) also describes 4 primary behavioural styles that can influence how a person may communicate: assertive, aggressive, passive and passive-aggressive.</a:t>
            </a:r>
          </a:p>
          <a:p>
            <a:endParaRPr lang="en-GB" sz="1400" dirty="0"/>
          </a:p>
        </p:txBody>
      </p:sp>
    </p:spTree>
    <p:extLst>
      <p:ext uri="{BB962C8B-B14F-4D97-AF65-F5344CB8AC3E}">
        <p14:creationId xmlns:p14="http://schemas.microsoft.com/office/powerpoint/2010/main" val="16458075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12F12F-232D-4F54-588E-565D9E268C45}"/>
              </a:ext>
            </a:extLst>
          </p:cNvPr>
          <p:cNvSpPr>
            <a:spLocks noGrp="1"/>
          </p:cNvSpPr>
          <p:nvPr>
            <p:ph type="title"/>
          </p:nvPr>
        </p:nvSpPr>
        <p:spPr>
          <a:xfrm>
            <a:off x="9724693" y="1360189"/>
            <a:ext cx="246891" cy="342529"/>
          </a:xfrm>
        </p:spPr>
        <p:txBody>
          <a:bodyPr/>
          <a:lstStyle/>
          <a:p>
            <a:endParaRPr lang="en-GB" u="sng" dirty="0">
              <a:solidFill>
                <a:schemeClr val="tx1"/>
              </a:solidFill>
              <a:highlight>
                <a:srgbClr val="FFFFFF"/>
              </a:highlight>
              <a:latin typeface="Aptos"/>
            </a:endParaRPr>
          </a:p>
          <a:p>
            <a:endParaRPr lang="en-GB" sz="1200" dirty="0">
              <a:highlight>
                <a:srgbClr val="FFFFFF"/>
              </a:highlight>
              <a:latin typeface="Aptos"/>
            </a:endParaRPr>
          </a:p>
          <a:p>
            <a:endParaRPr lang="en-GB" dirty="0"/>
          </a:p>
        </p:txBody>
      </p:sp>
      <p:sp>
        <p:nvSpPr>
          <p:cNvPr id="3" name="Content Placeholder 2">
            <a:extLst>
              <a:ext uri="{FF2B5EF4-FFF2-40B4-BE49-F238E27FC236}">
                <a16:creationId xmlns:a16="http://schemas.microsoft.com/office/drawing/2014/main" id="{550D68D7-E9DA-483B-7BC1-727438F57A26}"/>
              </a:ext>
            </a:extLst>
          </p:cNvPr>
          <p:cNvSpPr>
            <a:spLocks noGrp="1"/>
          </p:cNvSpPr>
          <p:nvPr>
            <p:ph idx="1"/>
          </p:nvPr>
        </p:nvSpPr>
        <p:spPr/>
        <p:txBody>
          <a:bodyPr vert="horz" lIns="91440" tIns="45720" rIns="91440" bIns="45720" rtlCol="0" anchor="t">
            <a:normAutofit/>
          </a:bodyPr>
          <a:lstStyle/>
          <a:p>
            <a:endParaRPr lang="en-GB" sz="2000" u="sng" dirty="0">
              <a:highlight>
                <a:srgbClr val="FFFFFF"/>
              </a:highlight>
            </a:endParaRPr>
          </a:p>
          <a:p>
            <a:r>
              <a:rPr lang="en-GB" sz="2000" dirty="0">
                <a:highlight>
                  <a:srgbClr val="FFFFFF"/>
                </a:highlight>
              </a:rPr>
              <a:t>Communication is vital in health and social care, as it helps people feel safe as well as allows people to keep their dignity and respect. It improves relationships and ensures quality, person-centred care. Using a range of types allows for every patient to receive treatment in </a:t>
            </a:r>
            <a:r>
              <a:rPr lang="en-GB" sz="2000">
                <a:highlight>
                  <a:srgbClr val="FFFFFF"/>
                </a:highlight>
              </a:rPr>
              <a:t>a way that works best for them.</a:t>
            </a:r>
          </a:p>
          <a:p>
            <a:endParaRPr lang="en-GB" dirty="0"/>
          </a:p>
        </p:txBody>
      </p:sp>
      <p:sp>
        <p:nvSpPr>
          <p:cNvPr id="4" name="TextBox 3">
            <a:extLst>
              <a:ext uri="{FF2B5EF4-FFF2-40B4-BE49-F238E27FC236}">
                <a16:creationId xmlns:a16="http://schemas.microsoft.com/office/drawing/2014/main" id="{85F2C2CC-CD40-31FE-404B-1AECCAD8AA25}"/>
              </a:ext>
            </a:extLst>
          </p:cNvPr>
          <p:cNvSpPr txBox="1"/>
          <p:nvPr/>
        </p:nvSpPr>
        <p:spPr>
          <a:xfrm>
            <a:off x="772868" y="634856"/>
            <a:ext cx="3864342" cy="76944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4400">
                <a:solidFill>
                  <a:schemeClr val="bg1"/>
                </a:solidFill>
              </a:rPr>
              <a:t>Conclusion</a:t>
            </a:r>
            <a:endParaRPr lang="en-GB" sz="4400" dirty="0">
              <a:solidFill>
                <a:schemeClr val="bg1"/>
              </a:solidFill>
            </a:endParaRPr>
          </a:p>
        </p:txBody>
      </p:sp>
    </p:spTree>
    <p:extLst>
      <p:ext uri="{BB962C8B-B14F-4D97-AF65-F5344CB8AC3E}">
        <p14:creationId xmlns:p14="http://schemas.microsoft.com/office/powerpoint/2010/main" val="302727691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5C17B9-24A5-E051-B0F5-6590DE92156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2296E645-9311-8681-2D98-E8C3DDC7D3C7}"/>
              </a:ext>
            </a:extLst>
          </p:cNvPr>
          <p:cNvSpPr>
            <a:spLocks noGrp="1"/>
          </p:cNvSpPr>
          <p:nvPr>
            <p:ph idx="1"/>
          </p:nvPr>
        </p:nvSpPr>
        <p:spPr/>
        <p:txBody>
          <a:bodyPr vert="horz" lIns="91440" tIns="45720" rIns="91440" bIns="45720" rtlCol="0" anchor="t">
            <a:normAutofit/>
          </a:bodyPr>
          <a:lstStyle/>
          <a:p>
            <a:r>
              <a:rPr lang="en-GB" sz="1600" i="1">
                <a:latin typeface="Times New Roman"/>
                <a:cs typeface="Times New Roman"/>
              </a:rPr>
              <a:t>Norfolk and Norwich University Hospitals NHS Foundation Trust » Communication</a:t>
            </a:r>
            <a:r>
              <a:rPr lang="en-GB" sz="1600">
                <a:latin typeface="Times New Roman"/>
                <a:cs typeface="Times New Roman"/>
              </a:rPr>
              <a:t>. (n.d.). </a:t>
            </a:r>
            <a:r>
              <a:rPr lang="en-GB" sz="1600" dirty="0">
                <a:latin typeface="Times New Roman"/>
                <a:cs typeface="Times New Roman"/>
                <a:hlinkClick r:id="rId2"/>
              </a:rPr>
              <a:t>https://www.nnuh.nhs.uk/departments/speech-and-language-therapy/communication/</a:t>
            </a:r>
            <a:endParaRPr lang="en-GB" sz="1600"/>
          </a:p>
          <a:p>
            <a:r>
              <a:rPr lang="en-GB" sz="1600" dirty="0" err="1">
                <a:latin typeface="Times New Roman"/>
                <a:cs typeface="Times New Roman"/>
              </a:rPr>
              <a:t>Cipp</a:t>
            </a:r>
            <a:r>
              <a:rPr lang="en-GB" sz="1600" dirty="0">
                <a:latin typeface="Times New Roman"/>
                <a:cs typeface="Times New Roman"/>
              </a:rPr>
              <a:t>. (n.d.). </a:t>
            </a:r>
            <a:r>
              <a:rPr lang="en-GB" sz="1600" i="1" dirty="0">
                <a:latin typeface="Times New Roman"/>
                <a:cs typeface="Times New Roman"/>
              </a:rPr>
              <a:t>The importance of communication | Why is it so important?</a:t>
            </a:r>
            <a:r>
              <a:rPr lang="en-GB" sz="1600" dirty="0">
                <a:latin typeface="Times New Roman"/>
                <a:cs typeface="Times New Roman"/>
              </a:rPr>
              <a:t> CIPP. </a:t>
            </a:r>
            <a:r>
              <a:rPr lang="en-GB" sz="1600" dirty="0">
                <a:latin typeface="Times New Roman"/>
                <a:cs typeface="Times New Roman"/>
                <a:hlinkClick r:id="rId3"/>
              </a:rPr>
              <a:t>https://www.cipp.org.uk/resources/news/the-importance-of-communication.html</a:t>
            </a:r>
            <a:endParaRPr lang="en-GB" sz="1600" dirty="0">
              <a:latin typeface="Times New Roman"/>
              <a:cs typeface="Times New Roman"/>
            </a:endParaRPr>
          </a:p>
          <a:p>
            <a:r>
              <a:rPr lang="en-GB" sz="1600">
                <a:solidFill>
                  <a:srgbClr val="0A0A0A"/>
                </a:solidFill>
                <a:highlight>
                  <a:srgbClr val="FFFFFF"/>
                </a:highlight>
                <a:ea typeface="+mn-lt"/>
                <a:cs typeface="+mn-lt"/>
              </a:rPr>
              <a:t>DeVito, J. A. (2017). </a:t>
            </a:r>
            <a:endParaRPr lang="en-GB" sz="1600"/>
          </a:p>
          <a:p>
            <a:r>
              <a:rPr lang="en-GB" sz="1600" i="1" u="sng" dirty="0">
                <a:highlight>
                  <a:srgbClr val="FFFFFF"/>
                </a:highlight>
                <a:ea typeface="+mn-lt"/>
                <a:cs typeface="+mn-lt"/>
                <a:hlinkClick r:id="rId4"/>
              </a:rPr>
              <a:t>The interpersonal communication book</a:t>
            </a:r>
            <a:r>
              <a:rPr lang="en-GB" sz="1600" dirty="0">
                <a:solidFill>
                  <a:srgbClr val="0A0A0A"/>
                </a:solidFill>
                <a:highlight>
                  <a:srgbClr val="FFFFFF"/>
                </a:highlight>
                <a:ea typeface="+mn-lt"/>
                <a:cs typeface="+mn-lt"/>
              </a:rPr>
              <a:t> </a:t>
            </a:r>
            <a:r>
              <a:rPr lang="en-GB" sz="1600">
                <a:solidFill>
                  <a:srgbClr val="0A0A0A"/>
                </a:solidFill>
                <a:highlight>
                  <a:srgbClr val="FFFFFF"/>
                </a:highlight>
                <a:ea typeface="+mn-lt"/>
                <a:cs typeface="+mn-lt"/>
              </a:rPr>
              <a:t>(15th ed.). </a:t>
            </a:r>
            <a:r>
              <a:rPr lang="en-GB" sz="1600" u="sng" dirty="0">
                <a:solidFill>
                  <a:srgbClr val="1A0DAB"/>
                </a:solidFill>
                <a:highlight>
                  <a:srgbClr val="FFFFFF"/>
                </a:highlight>
                <a:ea typeface="+mn-lt"/>
                <a:cs typeface="+mn-lt"/>
                <a:hlinkClick r:id="rId5"/>
              </a:rPr>
              <a:t>Pearson Education</a:t>
            </a:r>
            <a:r>
              <a:rPr lang="en-GB" sz="1600">
                <a:solidFill>
                  <a:srgbClr val="0A0A0A"/>
                </a:solidFill>
                <a:highlight>
                  <a:srgbClr val="FFFFFF"/>
                </a:highlight>
                <a:ea typeface="+mn-lt"/>
                <a:cs typeface="+mn-lt"/>
              </a:rPr>
              <a:t>.</a:t>
            </a:r>
            <a:endParaRPr lang="en-GB" sz="1600" dirty="0">
              <a:solidFill>
                <a:srgbClr val="0A0A0A"/>
              </a:solidFill>
              <a:highlight>
                <a:srgbClr val="FFFFFF"/>
              </a:highlight>
              <a:ea typeface="+mn-lt"/>
              <a:cs typeface="+mn-lt"/>
            </a:endParaRPr>
          </a:p>
          <a:p>
            <a:r>
              <a:rPr lang="en-GB" sz="1600">
                <a:solidFill>
                  <a:srgbClr val="0A0A0A"/>
                </a:solidFill>
                <a:highlight>
                  <a:srgbClr val="FFFFFF"/>
                </a:highlight>
                <a:ea typeface="+mn-lt"/>
                <a:cs typeface="+mn-lt"/>
              </a:rPr>
              <a:t>Bateman, J. (2026). </a:t>
            </a:r>
            <a:r>
              <a:rPr lang="en-GB" sz="1600" i="1" u="sng" dirty="0">
                <a:solidFill>
                  <a:srgbClr val="0A0A0A"/>
                </a:solidFill>
                <a:highlight>
                  <a:srgbClr val="FFFFFF"/>
                </a:highlight>
                <a:ea typeface="+mn-lt"/>
                <a:cs typeface="+mn-lt"/>
                <a:hlinkClick r:id="rId6"/>
              </a:rPr>
              <a:t>Text and image: A critical introduction to the visual-verbal divide</a:t>
            </a:r>
            <a:r>
              <a:rPr lang="en-GB" sz="1600">
                <a:solidFill>
                  <a:srgbClr val="0A0A0A"/>
                </a:solidFill>
                <a:highlight>
                  <a:srgbClr val="FFFFFF"/>
                </a:highlight>
                <a:ea typeface="+mn-lt"/>
                <a:cs typeface="+mn-lt"/>
              </a:rPr>
              <a:t>.</a:t>
            </a:r>
            <a:endParaRPr lang="en-GB" sz="1600" dirty="0">
              <a:solidFill>
                <a:srgbClr val="0A0A0A"/>
              </a:solidFill>
              <a:highlight>
                <a:srgbClr val="FFFFFF"/>
              </a:highlight>
              <a:ea typeface="+mn-lt"/>
              <a:cs typeface="+mn-lt"/>
            </a:endParaRPr>
          </a:p>
          <a:p>
            <a:r>
              <a:rPr lang="en-GB" sz="1600" dirty="0" err="1">
                <a:solidFill>
                  <a:srgbClr val="0A0A0A"/>
                </a:solidFill>
                <a:highlight>
                  <a:srgbClr val="FFFFFF"/>
                </a:highlight>
                <a:latin typeface="Times New Roman"/>
                <a:cs typeface="Times New Roman"/>
              </a:rPr>
              <a:t>Toersen</a:t>
            </a:r>
            <a:r>
              <a:rPr lang="en-GB" sz="1600" dirty="0">
                <a:solidFill>
                  <a:srgbClr val="0A0A0A"/>
                </a:solidFill>
                <a:highlight>
                  <a:srgbClr val="FFFFFF"/>
                </a:highlight>
                <a:latin typeface="Times New Roman"/>
                <a:cs typeface="Times New Roman"/>
              </a:rPr>
              <a:t>, N. (2025, August 22). </a:t>
            </a:r>
            <a:r>
              <a:rPr lang="en-GB" sz="1600" i="1" dirty="0">
                <a:solidFill>
                  <a:srgbClr val="0A0A0A"/>
                </a:solidFill>
                <a:highlight>
                  <a:srgbClr val="FFFFFF"/>
                </a:highlight>
                <a:latin typeface="Times New Roman"/>
                <a:cs typeface="Times New Roman"/>
              </a:rPr>
              <a:t>Effective communication in health and social care</a:t>
            </a:r>
            <a:r>
              <a:rPr lang="en-GB" sz="1600" dirty="0">
                <a:solidFill>
                  <a:srgbClr val="0A0A0A"/>
                </a:solidFill>
                <a:highlight>
                  <a:srgbClr val="FFFFFF"/>
                </a:highlight>
                <a:latin typeface="Times New Roman"/>
                <a:cs typeface="Times New Roman"/>
              </a:rPr>
              <a:t>. </a:t>
            </a:r>
            <a:r>
              <a:rPr lang="en-GB" sz="1600" dirty="0">
                <a:solidFill>
                  <a:srgbClr val="0A0A0A"/>
                </a:solidFill>
                <a:highlight>
                  <a:srgbClr val="FFFFFF"/>
                </a:highlight>
                <a:latin typeface="Times New Roman"/>
                <a:cs typeface="Times New Roman"/>
                <a:hlinkClick r:id="rId7"/>
              </a:rPr>
              <a:t>https://www.theaccessgroup.com/en-gb/blog/hsc-effective-communication-health-and-social-care/</a:t>
            </a:r>
            <a:endParaRPr lang="en-GB" sz="1600" dirty="0">
              <a:solidFill>
                <a:srgbClr val="0A0A0A"/>
              </a:solidFill>
              <a:highlight>
                <a:srgbClr val="FFFFFF"/>
              </a:highlight>
            </a:endParaRPr>
          </a:p>
          <a:p>
            <a:r>
              <a:rPr lang="en-GB" sz="1600">
                <a:solidFill>
                  <a:srgbClr val="0A0A0A"/>
                </a:solidFill>
                <a:highlight>
                  <a:srgbClr val="FFFFFF"/>
                </a:highlight>
                <a:latin typeface="Times New Roman"/>
                <a:cs typeface="Times New Roman"/>
              </a:rPr>
              <a:t>Vallotton, C. D., &amp; Ayoub, C. C. (2009). Symbols Build Communication and Thought: The Role of Gestures and Words in the Development of Engagement Skills and Social‐emotional Concepts during Toddlerhood. </a:t>
            </a:r>
            <a:r>
              <a:rPr lang="en-GB" sz="1600" i="1">
                <a:solidFill>
                  <a:srgbClr val="0A0A0A"/>
                </a:solidFill>
                <a:highlight>
                  <a:srgbClr val="FFFFFF"/>
                </a:highlight>
                <a:latin typeface="Times New Roman"/>
                <a:cs typeface="Times New Roman"/>
              </a:rPr>
              <a:t>Social Development</a:t>
            </a:r>
            <a:r>
              <a:rPr lang="en-GB" sz="1600">
                <a:solidFill>
                  <a:srgbClr val="0A0A0A"/>
                </a:solidFill>
                <a:highlight>
                  <a:srgbClr val="FFFFFF"/>
                </a:highlight>
                <a:latin typeface="Times New Roman"/>
                <a:cs typeface="Times New Roman"/>
              </a:rPr>
              <a:t>, </a:t>
            </a:r>
            <a:r>
              <a:rPr lang="en-GB" sz="1600" i="1">
                <a:solidFill>
                  <a:srgbClr val="0A0A0A"/>
                </a:solidFill>
                <a:highlight>
                  <a:srgbClr val="FFFFFF"/>
                </a:highlight>
                <a:latin typeface="Times New Roman"/>
                <a:cs typeface="Times New Roman"/>
              </a:rPr>
              <a:t>19</a:t>
            </a:r>
            <a:r>
              <a:rPr lang="en-GB" sz="1600">
                <a:solidFill>
                  <a:srgbClr val="0A0A0A"/>
                </a:solidFill>
                <a:highlight>
                  <a:srgbClr val="FFFFFF"/>
                </a:highlight>
                <a:latin typeface="Times New Roman"/>
                <a:cs typeface="Times New Roman"/>
              </a:rPr>
              <a:t>(3), 601–626. </a:t>
            </a:r>
            <a:r>
              <a:rPr lang="en-GB" sz="1600" dirty="0">
                <a:solidFill>
                  <a:srgbClr val="0A0A0A"/>
                </a:solidFill>
                <a:highlight>
                  <a:srgbClr val="FFFFFF"/>
                </a:highlight>
                <a:latin typeface="Times New Roman"/>
                <a:cs typeface="Times New Roman"/>
                <a:hlinkClick r:id="rId8"/>
              </a:rPr>
              <a:t>https://doi.org/10.1111/j.1467-9507.2009.00549.x</a:t>
            </a:r>
            <a:endParaRPr lang="en-GB" sz="1600" dirty="0">
              <a:solidFill>
                <a:srgbClr val="0A0A0A"/>
              </a:solidFill>
              <a:highlight>
                <a:srgbClr val="FFFFFF"/>
              </a:highlight>
            </a:endParaRPr>
          </a:p>
          <a:p>
            <a:endParaRPr lang="en-GB" sz="1600" dirty="0">
              <a:solidFill>
                <a:srgbClr val="0A0A0A"/>
              </a:solidFill>
              <a:highlight>
                <a:srgbClr val="FFFFFF"/>
              </a:highlight>
            </a:endParaRPr>
          </a:p>
          <a:p>
            <a:endParaRPr lang="en-GB" sz="1600" dirty="0">
              <a:solidFill>
                <a:srgbClr val="0A0A0A"/>
              </a:solidFill>
              <a:highlight>
                <a:srgbClr val="FFFFFF"/>
              </a:highlight>
            </a:endParaRPr>
          </a:p>
          <a:p>
            <a:endParaRPr lang="en-GB" sz="1600" dirty="0">
              <a:solidFill>
                <a:srgbClr val="0A0A0A"/>
              </a:solidFill>
              <a:highlight>
                <a:srgbClr val="FFFFFF"/>
              </a:highlight>
            </a:endParaRPr>
          </a:p>
          <a:p>
            <a:endParaRPr lang="en-GB" sz="1200" dirty="0">
              <a:solidFill>
                <a:srgbClr val="0A0A0A"/>
              </a:solidFill>
              <a:highlight>
                <a:srgbClr val="FFFFFF"/>
              </a:highlight>
            </a:endParaRPr>
          </a:p>
        </p:txBody>
      </p:sp>
    </p:spTree>
    <p:extLst>
      <p:ext uri="{BB962C8B-B14F-4D97-AF65-F5344CB8AC3E}">
        <p14:creationId xmlns:p14="http://schemas.microsoft.com/office/powerpoint/2010/main" val="276979132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1066</Words>
  <Application>Microsoft Office PowerPoint</Application>
  <PresentationFormat>Widescreen</PresentationFormat>
  <Paragraphs>41</Paragraphs>
  <Slides>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7</vt:i4>
      </vt:variant>
    </vt:vector>
  </HeadingPairs>
  <TitlesOfParts>
    <vt:vector size="13" baseType="lpstr">
      <vt:lpstr>Aptos</vt:lpstr>
      <vt:lpstr>Arial</vt:lpstr>
      <vt:lpstr>Century Gothic</vt:lpstr>
      <vt:lpstr>Times New Roman</vt:lpstr>
      <vt:lpstr>Wingdings 3</vt:lpstr>
      <vt:lpstr>Ion Boardroom</vt:lpstr>
      <vt:lpstr>.</vt:lpstr>
      <vt:lpstr>Introduction</vt:lpstr>
      <vt:lpstr>What is communication?</vt:lpstr>
      <vt:lpstr>How important is communication?</vt:lpstr>
      <vt:lpstr>Types of communication</vt:lpstr>
      <vt:lpstr>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Qassam Suleman</dc:creator>
  <cp:lastModifiedBy>Saiqa Qasim (2435762)</cp:lastModifiedBy>
  <cp:revision>339</cp:revision>
  <dcterms:created xsi:type="dcterms:W3CDTF">2026-02-14T16:43:29Z</dcterms:created>
  <dcterms:modified xsi:type="dcterms:W3CDTF">2026-02-15T12:38:09Z</dcterms:modified>
</cp:coreProperties>
</file>