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6" r:id="rId2"/>
    <p:sldId id="295" r:id="rId3"/>
    <p:sldId id="257" r:id="rId4"/>
    <p:sldId id="264" r:id="rId5"/>
    <p:sldId id="265" r:id="rId6"/>
    <p:sldId id="260" r:id="rId7"/>
    <p:sldId id="262" r:id="rId8"/>
    <p:sldId id="263" r:id="rId9"/>
    <p:sldId id="269" r:id="rId10"/>
    <p:sldId id="270" r:id="rId11"/>
    <p:sldId id="272" r:id="rId12"/>
    <p:sldId id="273" r:id="rId13"/>
    <p:sldId id="274" r:id="rId14"/>
    <p:sldId id="278" r:id="rId15"/>
    <p:sldId id="280" r:id="rId16"/>
    <p:sldId id="281" r:id="rId17"/>
    <p:sldId id="296" r:id="rId18"/>
    <p:sldId id="297" r:id="rId19"/>
    <p:sldId id="298" r:id="rId20"/>
    <p:sldId id="276" r:id="rId21"/>
    <p:sldId id="277" r:id="rId22"/>
    <p:sldId id="282" r:id="rId23"/>
    <p:sldId id="300" r:id="rId24"/>
    <p:sldId id="283" r:id="rId25"/>
    <p:sldId id="284" r:id="rId26"/>
    <p:sldId id="285" r:id="rId27"/>
    <p:sldId id="286" r:id="rId28"/>
    <p:sldId id="291" r:id="rId29"/>
    <p:sldId id="290" r:id="rId30"/>
    <p:sldId id="292" r:id="rId31"/>
    <p:sldId id="299" r:id="rId32"/>
    <p:sldId id="293"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3" d="100"/>
          <a:sy n="93" d="100"/>
        </p:scale>
        <p:origin x="-19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9BE0716-6C47-4DE0-849F-F7B640000567}" type="datetimeFigureOut">
              <a:rPr lang="en-GB" smtClean="0"/>
              <a:pPr/>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339FBE-6E23-44B7-8AD7-C550F235B00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BE0716-6C47-4DE0-849F-F7B640000567}" type="datetimeFigureOut">
              <a:rPr lang="en-GB" smtClean="0"/>
              <a:pPr/>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339FBE-6E23-44B7-8AD7-C550F235B00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9BE0716-6C47-4DE0-849F-F7B640000567}" type="datetimeFigureOut">
              <a:rPr lang="en-GB" smtClean="0"/>
              <a:pPr/>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339FBE-6E23-44B7-8AD7-C550F235B00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9BE0716-6C47-4DE0-849F-F7B640000567}" type="datetimeFigureOut">
              <a:rPr lang="en-GB" smtClean="0"/>
              <a:pPr/>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339FBE-6E23-44B7-8AD7-C550F235B00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9BE0716-6C47-4DE0-849F-F7B640000567}" type="datetimeFigureOut">
              <a:rPr lang="en-GB" smtClean="0"/>
              <a:pPr/>
              <a:t>11/07/2019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339FBE-6E23-44B7-8AD7-C550F235B00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9BE0716-6C47-4DE0-849F-F7B640000567}" type="datetimeFigureOut">
              <a:rPr lang="en-GB" smtClean="0"/>
              <a:pPr/>
              <a:t>11/07/2019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339FBE-6E23-44B7-8AD7-C550F235B00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BE0716-6C47-4DE0-849F-F7B640000567}" type="datetimeFigureOut">
              <a:rPr lang="en-GB" smtClean="0"/>
              <a:pPr/>
              <a:t>11/07/2019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339FBE-6E23-44B7-8AD7-C550F235B00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BE0716-6C47-4DE0-849F-F7B640000567}" type="datetimeFigureOut">
              <a:rPr lang="en-GB" smtClean="0"/>
              <a:pPr/>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339FBE-6E23-44B7-8AD7-C550F235B00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BE0716-6C47-4DE0-849F-F7B640000567}" type="datetimeFigureOut">
              <a:rPr lang="en-GB" smtClean="0"/>
              <a:pPr/>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339FBE-6E23-44B7-8AD7-C550F235B00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BE0716-6C47-4DE0-849F-F7B640000567}" type="datetimeFigureOut">
              <a:rPr lang="en-GB" smtClean="0"/>
              <a:pPr/>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339FBE-6E23-44B7-8AD7-C550F235B00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BE0716-6C47-4DE0-849F-F7B640000567}" type="datetimeFigureOut">
              <a:rPr lang="en-GB" smtClean="0"/>
              <a:pPr/>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339FBE-6E23-44B7-8AD7-C550F235B00C}"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342FD5DB-1E91-4C22-BE73-5441A9D69CE3}"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BE0716-6C47-4DE0-849F-F7B640000567}" type="datetimeFigureOut">
              <a:rPr lang="en-GB" smtClean="0"/>
              <a:pPr/>
              <a:t>11/07/2019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339FBE-6E23-44B7-8AD7-C550F235B00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bupKAaOKaO0"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lexico.com/en/definition/liminal" TargetMode="Externa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en.wikipedia.org/wiki/Cornell_University_Press"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s://www.nationalgallery.org.uk/paintings/joseph-mallord-william-turner-the-fighting-temeraire" TargetMode="External"/><Relationship Id="rId1" Type="http://schemas.openxmlformats.org/officeDocument/2006/relationships/slideLayout" Target="../slideLayouts/slideLayout4.xml"/><Relationship Id="rId4" Type="http://schemas.openxmlformats.org/officeDocument/2006/relationships/image" Target="../media/image27.jpeg"/></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s://www.nationalgallery.org.uk/paintings/joseph-mallord-william-turner-the-fighting-temeraire" TargetMode="External"/><Relationship Id="rId1" Type="http://schemas.openxmlformats.org/officeDocument/2006/relationships/slideLayout" Target="../slideLayouts/slideLayout4.xml"/><Relationship Id="rId4" Type="http://schemas.openxmlformats.org/officeDocument/2006/relationships/image" Target="../media/image27.jpeg"/></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s://tumblr.com/share/link?url=https://poets.org/poem/morning-window&amp;name=Morning%20at%20the%20Window"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telegraph.co.uk/art/what-to-see/londons-smog-inspired-french-impressionists/" TargetMode="External"/><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youtube.com/watch?v=GivyUZaG42U"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Cambria" pitchFamily="18" charset="0"/>
                <a:ea typeface="Cambria" pitchFamily="18" charset="0"/>
              </a:rPr>
              <a:t>Dawn: Exploring  </a:t>
            </a:r>
            <a:r>
              <a:rPr lang="en-GB" dirty="0" smtClean="0">
                <a:latin typeface="Cambria" pitchFamily="18" charset="0"/>
                <a:ea typeface="Cambria" pitchFamily="18" charset="0"/>
              </a:rPr>
              <a:t>Sunrise – a point of Harmony</a:t>
            </a:r>
            <a:endParaRPr lang="en-GB" dirty="0">
              <a:latin typeface="Cambria" pitchFamily="18" charset="0"/>
              <a:ea typeface="Cambria" pitchFamily="18" charset="0"/>
            </a:endParaRPr>
          </a:p>
        </p:txBody>
      </p:sp>
      <p:sp>
        <p:nvSpPr>
          <p:cNvPr id="3" name="Subtitle 2"/>
          <p:cNvSpPr>
            <a:spLocks noGrp="1"/>
          </p:cNvSpPr>
          <p:nvPr>
            <p:ph type="subTitle" idx="1"/>
          </p:nvPr>
        </p:nvSpPr>
        <p:spPr/>
        <p:txBody>
          <a:bodyPr/>
          <a:lstStyle/>
          <a:p>
            <a:r>
              <a:rPr lang="en-GB" dirty="0" smtClean="0"/>
              <a:t>Nick Campion</a:t>
            </a:r>
            <a:endParaRPr lang="en-GB" dirty="0"/>
          </a:p>
        </p:txBody>
      </p:sp>
      <p:pic>
        <p:nvPicPr>
          <p:cNvPr id="4" name="Content Placeholder 3" descr="C S Lewis Voyage of the Dawn Treader.jpg"/>
          <p:cNvPicPr>
            <a:picLocks noChangeAspect="1"/>
          </p:cNvPicPr>
          <p:nvPr/>
        </p:nvPicPr>
        <p:blipFill>
          <a:blip r:embed="rId2" cstate="print"/>
          <a:stretch>
            <a:fillRect/>
          </a:stretch>
        </p:blipFill>
        <p:spPr>
          <a:xfrm>
            <a:off x="467544" y="260648"/>
            <a:ext cx="1296144" cy="1930127"/>
          </a:xfrm>
          <a:prstGeom prst="rect">
            <a:avLst/>
          </a:prstGeom>
        </p:spPr>
      </p:pic>
      <p:pic>
        <p:nvPicPr>
          <p:cNvPr id="5" name="Picture 4" descr="C:\Users\Liz\Dropbox\SEAC 2016\Artwork\UWTSD Logo_200dpi.jpg"/>
          <p:cNvPicPr>
            <a:picLocks noChangeAspect="1" noChangeArrowheads="1"/>
          </p:cNvPicPr>
          <p:nvPr/>
        </p:nvPicPr>
        <p:blipFill>
          <a:blip r:embed="rId3" cstate="print"/>
          <a:srcRect/>
          <a:stretch>
            <a:fillRect/>
          </a:stretch>
        </p:blipFill>
        <p:spPr bwMode="auto">
          <a:xfrm>
            <a:off x="2987675" y="765175"/>
            <a:ext cx="2971800" cy="1141413"/>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hlinkClick r:id="rId2"/>
              </a:rPr>
              <a:t>https://www.youtube.com/watch?v=bupKAaOKaO0</a:t>
            </a:r>
            <a:endParaRPr lang="en-GB" sz="2400" dirty="0"/>
          </a:p>
        </p:txBody>
      </p:sp>
      <p:pic>
        <p:nvPicPr>
          <p:cNvPr id="1026" name="Picture 2"/>
          <p:cNvPicPr>
            <a:picLocks noGrp="1" noChangeAspect="1" noChangeArrowheads="1"/>
          </p:cNvPicPr>
          <p:nvPr>
            <p:ph idx="1"/>
          </p:nvPr>
        </p:nvPicPr>
        <p:blipFill>
          <a:blip r:embed="rId3" cstate="print"/>
          <a:srcRect l="57000" t="6364" r="13251" b="25581"/>
          <a:stretch>
            <a:fillRect/>
          </a:stretch>
        </p:blipFill>
        <p:spPr bwMode="auto">
          <a:xfrm>
            <a:off x="899592" y="1436222"/>
            <a:ext cx="7373618" cy="542177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Cambria" pitchFamily="18" charset="0"/>
                <a:ea typeface="Cambria" pitchFamily="18" charset="0"/>
              </a:rPr>
              <a:t>Chowara</a:t>
            </a:r>
            <a:r>
              <a:rPr lang="en-GB" dirty="0" smtClean="0">
                <a:latin typeface="Cambria" pitchFamily="18" charset="0"/>
                <a:ea typeface="Cambria" pitchFamily="18" charset="0"/>
              </a:rPr>
              <a:t> Beach, Kerala, January 2019</a:t>
            </a:r>
            <a:endParaRPr lang="en-GB" dirty="0">
              <a:latin typeface="Cambria" pitchFamily="18" charset="0"/>
              <a:ea typeface="Cambria" pitchFamily="18" charset="0"/>
            </a:endParaRPr>
          </a:p>
        </p:txBody>
      </p:sp>
      <p:pic>
        <p:nvPicPr>
          <p:cNvPr id="4" name="Content Placeholder 3" descr="IMG_0059.JPG"/>
          <p:cNvPicPr>
            <a:picLocks noGrp="1" noChangeAspect="1"/>
          </p:cNvPicPr>
          <p:nvPr>
            <p:ph idx="1"/>
          </p:nvPr>
        </p:nvPicPr>
        <p:blipFill>
          <a:blip r:embed="rId2" cstate="print"/>
          <a:stretch>
            <a:fillRect/>
          </a:stretch>
        </p:blipFill>
        <p:spPr>
          <a:xfrm>
            <a:off x="179512" y="1844824"/>
            <a:ext cx="4320480" cy="3240360"/>
          </a:xfrm>
        </p:spPr>
      </p:pic>
      <p:pic>
        <p:nvPicPr>
          <p:cNvPr id="5" name="Picture 4" descr="IMG_0025.JPG"/>
          <p:cNvPicPr>
            <a:picLocks noChangeAspect="1"/>
          </p:cNvPicPr>
          <p:nvPr/>
        </p:nvPicPr>
        <p:blipFill>
          <a:blip r:embed="rId3" cstate="print"/>
          <a:stretch>
            <a:fillRect/>
          </a:stretch>
        </p:blipFill>
        <p:spPr>
          <a:xfrm>
            <a:off x="4379979" y="2996952"/>
            <a:ext cx="4512501" cy="3384376"/>
          </a:xfrm>
          <a:prstGeom prst="rect">
            <a:avLst/>
          </a:prstGeom>
        </p:spPr>
      </p:pic>
      <p:pic>
        <p:nvPicPr>
          <p:cNvPr id="6" name="Picture 5" descr="C:\Users\Liz\Dropbox\SEAC 2016\Artwork\UWTSD Logo_200dpi.jpg"/>
          <p:cNvPicPr>
            <a:picLocks noChangeAspect="1" noChangeArrowheads="1"/>
          </p:cNvPicPr>
          <p:nvPr/>
        </p:nvPicPr>
        <p:blipFill>
          <a:blip r:embed="rId4" cstate="print"/>
          <a:srcRect/>
          <a:stretch>
            <a:fillRect/>
          </a:stretch>
        </p:blipFill>
        <p:spPr bwMode="auto">
          <a:xfrm>
            <a:off x="0" y="6138863"/>
            <a:ext cx="1872357" cy="719137"/>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Cambria" pitchFamily="18" charset="0"/>
                <a:ea typeface="Cambria" pitchFamily="18" charset="0"/>
              </a:rPr>
              <a:t>Chowara</a:t>
            </a:r>
            <a:r>
              <a:rPr lang="en-GB" dirty="0" smtClean="0">
                <a:latin typeface="Cambria" pitchFamily="18" charset="0"/>
                <a:ea typeface="Cambria" pitchFamily="18" charset="0"/>
              </a:rPr>
              <a:t> Beach, Kerala, January 2019</a:t>
            </a:r>
            <a:endParaRPr lang="en-GB" dirty="0"/>
          </a:p>
        </p:txBody>
      </p:sp>
      <p:pic>
        <p:nvPicPr>
          <p:cNvPr id="4" name="Content Placeholder 3" descr="IMG_0093.JPG"/>
          <p:cNvPicPr>
            <a:picLocks noGrp="1" noChangeAspect="1"/>
          </p:cNvPicPr>
          <p:nvPr>
            <p:ph idx="1"/>
          </p:nvPr>
        </p:nvPicPr>
        <p:blipFill>
          <a:blip r:embed="rId2" cstate="print"/>
          <a:stretch>
            <a:fillRect/>
          </a:stretch>
        </p:blipFill>
        <p:spPr>
          <a:xfrm>
            <a:off x="1554691" y="1600200"/>
            <a:ext cx="6034617" cy="4525963"/>
          </a:xfrm>
        </p:spPr>
      </p:pic>
      <p:pic>
        <p:nvPicPr>
          <p:cNvPr id="5" name="Picture 4" descr="C:\Users\Liz\Dropbox\SEAC 2016\Artwork\UWTSD Logo_200dpi.jpg"/>
          <p:cNvPicPr>
            <a:picLocks noChangeAspect="1" noChangeArrowheads="1"/>
          </p:cNvPicPr>
          <p:nvPr/>
        </p:nvPicPr>
        <p:blipFill>
          <a:blip r:embed="rId3" cstate="print"/>
          <a:srcRect/>
          <a:stretch>
            <a:fillRect/>
          </a:stretch>
        </p:blipFill>
        <p:spPr bwMode="auto">
          <a:xfrm>
            <a:off x="0" y="6138863"/>
            <a:ext cx="1872357" cy="719137"/>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Cambria" pitchFamily="18" charset="0"/>
                <a:ea typeface="Cambria" pitchFamily="18" charset="0"/>
              </a:rPr>
              <a:t>Chowara</a:t>
            </a:r>
            <a:r>
              <a:rPr lang="en-GB" dirty="0" smtClean="0">
                <a:latin typeface="Cambria" pitchFamily="18" charset="0"/>
                <a:ea typeface="Cambria" pitchFamily="18" charset="0"/>
              </a:rPr>
              <a:t> Beach, Kerala, January 2019</a:t>
            </a:r>
            <a:endParaRPr lang="en-GB" dirty="0"/>
          </a:p>
        </p:txBody>
      </p:sp>
      <p:sp>
        <p:nvSpPr>
          <p:cNvPr id="3" name="Content Placeholder 2"/>
          <p:cNvSpPr>
            <a:spLocks noGrp="1"/>
          </p:cNvSpPr>
          <p:nvPr>
            <p:ph idx="1"/>
          </p:nvPr>
        </p:nvSpPr>
        <p:spPr/>
        <p:txBody>
          <a:bodyPr/>
          <a:lstStyle/>
          <a:p>
            <a:endParaRPr lang="en-GB"/>
          </a:p>
        </p:txBody>
      </p:sp>
      <p:pic>
        <p:nvPicPr>
          <p:cNvPr id="4" name="Picture 3" descr="IMG_0023.JPG"/>
          <p:cNvPicPr/>
          <p:nvPr/>
        </p:nvPicPr>
        <p:blipFill>
          <a:blip r:embed="rId2" cstate="print"/>
          <a:stretch>
            <a:fillRect/>
          </a:stretch>
        </p:blipFill>
        <p:spPr>
          <a:xfrm rot="5400000">
            <a:off x="2190352" y="1922215"/>
            <a:ext cx="5184577" cy="430971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Cambria" pitchFamily="18" charset="0"/>
                <a:ea typeface="Cambria" pitchFamily="18" charset="0"/>
              </a:rPr>
              <a:t>Chowara</a:t>
            </a:r>
            <a:r>
              <a:rPr lang="en-GB" dirty="0" smtClean="0">
                <a:latin typeface="Cambria" pitchFamily="18" charset="0"/>
                <a:ea typeface="Cambria" pitchFamily="18" charset="0"/>
              </a:rPr>
              <a:t> Beach, Kerala, January 2019</a:t>
            </a:r>
            <a:endParaRPr lang="en-GB" dirty="0"/>
          </a:p>
        </p:txBody>
      </p:sp>
      <p:pic>
        <p:nvPicPr>
          <p:cNvPr id="5" name="Content Placeholder 4" descr="IMG_0029.JPG"/>
          <p:cNvPicPr>
            <a:picLocks noGrp="1" noChangeAspect="1"/>
          </p:cNvPicPr>
          <p:nvPr>
            <p:ph idx="1"/>
          </p:nvPr>
        </p:nvPicPr>
        <p:blipFill>
          <a:blip r:embed="rId2" cstate="print"/>
          <a:stretch>
            <a:fillRect/>
          </a:stretch>
        </p:blipFill>
        <p:spPr>
          <a:xfrm>
            <a:off x="1554691" y="1600200"/>
            <a:ext cx="6034617" cy="4525963"/>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Cambria" pitchFamily="18" charset="0"/>
                <a:ea typeface="Cambria" pitchFamily="18" charset="0"/>
              </a:rPr>
              <a:t>Chowara</a:t>
            </a:r>
            <a:r>
              <a:rPr lang="en-GB" dirty="0" smtClean="0">
                <a:latin typeface="Cambria" pitchFamily="18" charset="0"/>
                <a:ea typeface="Cambria" pitchFamily="18" charset="0"/>
              </a:rPr>
              <a:t> Beach, Kerala, January 2019</a:t>
            </a:r>
            <a:endParaRPr lang="en-GB" dirty="0"/>
          </a:p>
        </p:txBody>
      </p:sp>
      <p:pic>
        <p:nvPicPr>
          <p:cNvPr id="4" name="Content Placeholder 3" descr="IMG_0081.JPG"/>
          <p:cNvPicPr>
            <a:picLocks noGrp="1" noChangeAspect="1"/>
          </p:cNvPicPr>
          <p:nvPr>
            <p:ph idx="1"/>
          </p:nvPr>
        </p:nvPicPr>
        <p:blipFill>
          <a:blip r:embed="rId2" cstate="print"/>
          <a:stretch>
            <a:fillRect/>
          </a:stretch>
        </p:blipFill>
        <p:spPr>
          <a:xfrm>
            <a:off x="1554691" y="1600200"/>
            <a:ext cx="6034617" cy="4525963"/>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Cambria" pitchFamily="18" charset="0"/>
                <a:ea typeface="Cambria" pitchFamily="18" charset="0"/>
              </a:rPr>
              <a:t>Chowara</a:t>
            </a:r>
            <a:r>
              <a:rPr lang="en-GB" dirty="0" smtClean="0">
                <a:latin typeface="Cambria" pitchFamily="18" charset="0"/>
                <a:ea typeface="Cambria" pitchFamily="18" charset="0"/>
              </a:rPr>
              <a:t> Beach, Kerala, January 2019</a:t>
            </a:r>
            <a:endParaRPr lang="en-GB" dirty="0"/>
          </a:p>
        </p:txBody>
      </p:sp>
      <p:pic>
        <p:nvPicPr>
          <p:cNvPr id="4" name="Content Placeholder 3" descr="IMG_0106.JPG"/>
          <p:cNvPicPr>
            <a:picLocks noGrp="1" noChangeAspect="1"/>
          </p:cNvPicPr>
          <p:nvPr>
            <p:ph idx="1"/>
          </p:nvPr>
        </p:nvPicPr>
        <p:blipFill>
          <a:blip r:embed="rId2" cstate="print"/>
          <a:stretch>
            <a:fillRect/>
          </a:stretch>
        </p:blipFill>
        <p:spPr>
          <a:xfrm>
            <a:off x="1554691" y="1600200"/>
            <a:ext cx="6034617" cy="4525963"/>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ea typeface="Cambria" pitchFamily="18" charset="0"/>
              </a:rPr>
              <a:t>Liminality</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lnSpcReduction="10000"/>
          </a:bodyPr>
          <a:lstStyle/>
          <a:p>
            <a:pPr lvl="0">
              <a:buNone/>
            </a:pPr>
            <a:r>
              <a:rPr lang="en-GB" dirty="0">
                <a:latin typeface="Cambria" pitchFamily="18" charset="0"/>
                <a:ea typeface="Cambria" pitchFamily="18" charset="0"/>
              </a:rPr>
              <a:t>Relating to a transitional or initial stage of a process.</a:t>
            </a:r>
          </a:p>
          <a:p>
            <a:pPr lvl="0">
              <a:buNone/>
            </a:pPr>
            <a:r>
              <a:rPr lang="en-GB" dirty="0">
                <a:latin typeface="Cambria" pitchFamily="18" charset="0"/>
                <a:ea typeface="Cambria" pitchFamily="18" charset="0"/>
              </a:rPr>
              <a:t>Occupying a position at, or on both sides of, a boundary or threshold.</a:t>
            </a:r>
          </a:p>
          <a:p>
            <a:pPr>
              <a:buNone/>
            </a:pPr>
            <a:r>
              <a:rPr lang="en-GB" dirty="0">
                <a:latin typeface="Cambria" pitchFamily="18" charset="0"/>
                <a:ea typeface="Cambria" pitchFamily="18" charset="0"/>
              </a:rPr>
              <a:t>‘</a:t>
            </a:r>
            <a:r>
              <a:rPr lang="en-GB" dirty="0" smtClean="0">
                <a:latin typeface="Cambria" pitchFamily="18" charset="0"/>
                <a:ea typeface="Cambria" pitchFamily="18" charset="0"/>
              </a:rPr>
              <a:t>Liminal</a:t>
            </a:r>
            <a:r>
              <a:rPr lang="en-GB" dirty="0">
                <a:latin typeface="Cambria" pitchFamily="18" charset="0"/>
                <a:ea typeface="Cambria" pitchFamily="18" charset="0"/>
              </a:rPr>
              <a:t>’, Oxford Dictionaries, </a:t>
            </a:r>
            <a:r>
              <a:rPr lang="en-GB" u="sng" dirty="0">
                <a:latin typeface="Cambria" pitchFamily="18" charset="0"/>
                <a:ea typeface="Cambria" pitchFamily="18" charset="0"/>
                <a:hlinkClick r:id="rId2"/>
              </a:rPr>
              <a:t>https://www.lexico.com/en/definition/liminal</a:t>
            </a:r>
            <a:endParaRPr lang="en-GB" dirty="0">
              <a:latin typeface="Cambria" pitchFamily="18" charset="0"/>
              <a:ea typeface="Cambria" pitchFamily="18" charset="0"/>
            </a:endParaRPr>
          </a:p>
          <a:p>
            <a:endParaRPr lang="en-GB" dirty="0"/>
          </a:p>
        </p:txBody>
      </p:sp>
      <p:sp>
        <p:nvSpPr>
          <p:cNvPr id="4" name="Content Placeholder 3"/>
          <p:cNvSpPr>
            <a:spLocks noGrp="1"/>
          </p:cNvSpPr>
          <p:nvPr>
            <p:ph sz="half" idx="2"/>
          </p:nvPr>
        </p:nvSpPr>
        <p:spPr/>
        <p:txBody>
          <a:bodyPr>
            <a:normAutofit lnSpcReduction="10000"/>
          </a:bodyPr>
          <a:lstStyle/>
          <a:p>
            <a:r>
              <a:rPr lang="en-GB" dirty="0"/>
              <a:t>Arnold van </a:t>
            </a:r>
            <a:r>
              <a:rPr lang="en-GB" dirty="0" err="1"/>
              <a:t>Gennep</a:t>
            </a:r>
            <a:r>
              <a:rPr lang="en-GB" dirty="0"/>
              <a:t>, </a:t>
            </a:r>
            <a:r>
              <a:rPr lang="en-GB" i="1" dirty="0"/>
              <a:t>The Rites of </a:t>
            </a:r>
            <a:r>
              <a:rPr lang="en-GB" i="1" dirty="0" smtClean="0"/>
              <a:t>passage</a:t>
            </a:r>
            <a:r>
              <a:rPr lang="en-GB" dirty="0"/>
              <a:t> (London 1909).</a:t>
            </a:r>
          </a:p>
          <a:p>
            <a:endParaRPr lang="en-GB" dirty="0"/>
          </a:p>
        </p:txBody>
      </p:sp>
      <p:pic>
        <p:nvPicPr>
          <p:cNvPr id="5" name="Picture 4" descr="Arnold_Van_Gennep.jpg"/>
          <p:cNvPicPr>
            <a:picLocks noChangeAspect="1"/>
          </p:cNvPicPr>
          <p:nvPr/>
        </p:nvPicPr>
        <p:blipFill>
          <a:blip r:embed="rId3" cstate="print"/>
          <a:stretch>
            <a:fillRect/>
          </a:stretch>
        </p:blipFill>
        <p:spPr>
          <a:xfrm>
            <a:off x="5436096" y="3212976"/>
            <a:ext cx="2627362" cy="2812823"/>
          </a:xfrm>
          <a:prstGeom prst="rect">
            <a:avLst/>
          </a:prstGeom>
        </p:spPr>
      </p:pic>
      <p:pic>
        <p:nvPicPr>
          <p:cNvPr id="6" name="Picture 5" descr="C:\Users\Liz\Dropbox\SEAC 2016\Artwork\UWTSD Logo_200dpi.jpg"/>
          <p:cNvPicPr>
            <a:picLocks noChangeAspect="1" noChangeArrowheads="1"/>
          </p:cNvPicPr>
          <p:nvPr/>
        </p:nvPicPr>
        <p:blipFill>
          <a:blip r:embed="rId4" cstate="print"/>
          <a:srcRect/>
          <a:stretch>
            <a:fillRect/>
          </a:stretch>
        </p:blipFill>
        <p:spPr bwMode="auto">
          <a:xfrm>
            <a:off x="251520" y="116632"/>
            <a:ext cx="1872357" cy="719137"/>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ea typeface="Cambria" pitchFamily="18" charset="0"/>
              </a:rPr>
              <a:t>Liminality</a:t>
            </a:r>
            <a:endParaRPr lang="en-GB" dirty="0"/>
          </a:p>
        </p:txBody>
      </p:sp>
      <p:sp>
        <p:nvSpPr>
          <p:cNvPr id="3" name="Content Placeholder 2"/>
          <p:cNvSpPr>
            <a:spLocks noGrp="1"/>
          </p:cNvSpPr>
          <p:nvPr>
            <p:ph idx="1"/>
          </p:nvPr>
        </p:nvSpPr>
        <p:spPr/>
        <p:txBody>
          <a:bodyPr>
            <a:normAutofit fontScale="55000" lnSpcReduction="20000"/>
          </a:bodyPr>
          <a:lstStyle/>
          <a:p>
            <a:pPr>
              <a:buNone/>
            </a:pPr>
            <a:r>
              <a:rPr lang="en-GB" dirty="0" smtClean="0">
                <a:latin typeface="Cambria" pitchFamily="18" charset="0"/>
                <a:ea typeface="Cambria" pitchFamily="18" charset="0"/>
              </a:rPr>
              <a:t>‘The </a:t>
            </a:r>
            <a:r>
              <a:rPr lang="en-GB" dirty="0">
                <a:latin typeface="Cambria" pitchFamily="18" charset="0"/>
                <a:ea typeface="Cambria" pitchFamily="18" charset="0"/>
              </a:rPr>
              <a:t>attributes of liminality or of liminal personae (“threshold people”) are necessarily </a:t>
            </a:r>
            <a:r>
              <a:rPr lang="en-GB" b="1" dirty="0">
                <a:latin typeface="Cambria" pitchFamily="18" charset="0"/>
                <a:ea typeface="Cambria" pitchFamily="18" charset="0"/>
              </a:rPr>
              <a:t>ambiguous,</a:t>
            </a:r>
            <a:r>
              <a:rPr lang="en-GB" dirty="0">
                <a:latin typeface="Cambria" pitchFamily="18" charset="0"/>
                <a:ea typeface="Cambria" pitchFamily="18" charset="0"/>
              </a:rPr>
              <a:t> since this condition and these persons elude or slip through the network of classifications that normally locate states and positions in cultural space. Liminal entities are neither here nor there; they are betwixt and between the positions assigned and arrayed by law, custom, convention and ceremonial.</a:t>
            </a:r>
          </a:p>
          <a:p>
            <a:pPr>
              <a:buNone/>
            </a:pPr>
            <a:r>
              <a:rPr lang="en-GB" dirty="0" smtClean="0">
                <a:latin typeface="Cambria" pitchFamily="18" charset="0"/>
                <a:ea typeface="Cambria" pitchFamily="18" charset="0"/>
              </a:rPr>
              <a:t>As </a:t>
            </a:r>
            <a:r>
              <a:rPr lang="en-GB" dirty="0">
                <a:latin typeface="Cambria" pitchFamily="18" charset="0"/>
                <a:ea typeface="Cambria" pitchFamily="18" charset="0"/>
              </a:rPr>
              <a:t>such, their </a:t>
            </a:r>
            <a:r>
              <a:rPr lang="en-GB" b="1" dirty="0">
                <a:latin typeface="Cambria" pitchFamily="18" charset="0"/>
                <a:ea typeface="Cambria" pitchFamily="18" charset="0"/>
              </a:rPr>
              <a:t>ambiguous</a:t>
            </a:r>
            <a:r>
              <a:rPr lang="en-GB" dirty="0">
                <a:latin typeface="Cambria" pitchFamily="18" charset="0"/>
                <a:ea typeface="Cambria" pitchFamily="18" charset="0"/>
              </a:rPr>
              <a:t> and </a:t>
            </a:r>
            <a:r>
              <a:rPr lang="en-GB" b="1" dirty="0">
                <a:latin typeface="Cambria" pitchFamily="18" charset="0"/>
                <a:ea typeface="Cambria" pitchFamily="18" charset="0"/>
              </a:rPr>
              <a:t>indeterminate</a:t>
            </a:r>
            <a:r>
              <a:rPr lang="en-GB" dirty="0">
                <a:latin typeface="Cambria" pitchFamily="18" charset="0"/>
                <a:ea typeface="Cambria" pitchFamily="18" charset="0"/>
              </a:rPr>
              <a:t> attributes are expressed by a rich variety of symbols in the many societies that ritualise social and cultural transitions. Thus liminality is frequently likened to </a:t>
            </a:r>
            <a:r>
              <a:rPr lang="en-GB" b="1" dirty="0">
                <a:latin typeface="Cambria" pitchFamily="18" charset="0"/>
                <a:ea typeface="Cambria" pitchFamily="18" charset="0"/>
              </a:rPr>
              <a:t>death</a:t>
            </a:r>
            <a:r>
              <a:rPr lang="en-GB" dirty="0">
                <a:latin typeface="Cambria" pitchFamily="18" charset="0"/>
                <a:ea typeface="Cambria" pitchFamily="18" charset="0"/>
              </a:rPr>
              <a:t>, to being in the </a:t>
            </a:r>
            <a:r>
              <a:rPr lang="en-GB" b="1" dirty="0">
                <a:latin typeface="Cambria" pitchFamily="18" charset="0"/>
                <a:ea typeface="Cambria" pitchFamily="18" charset="0"/>
              </a:rPr>
              <a:t>womb</a:t>
            </a:r>
            <a:r>
              <a:rPr lang="en-GB" dirty="0">
                <a:latin typeface="Cambria" pitchFamily="18" charset="0"/>
                <a:ea typeface="Cambria" pitchFamily="18" charset="0"/>
              </a:rPr>
              <a:t>, to </a:t>
            </a:r>
            <a:r>
              <a:rPr lang="en-GB" b="1" dirty="0">
                <a:latin typeface="Cambria" pitchFamily="18" charset="0"/>
                <a:ea typeface="Cambria" pitchFamily="18" charset="0"/>
              </a:rPr>
              <a:t>invisibility</a:t>
            </a:r>
            <a:r>
              <a:rPr lang="en-GB" dirty="0">
                <a:latin typeface="Cambria" pitchFamily="18" charset="0"/>
                <a:ea typeface="Cambria" pitchFamily="18" charset="0"/>
              </a:rPr>
              <a:t>, to </a:t>
            </a:r>
            <a:r>
              <a:rPr lang="en-GB" b="1" dirty="0">
                <a:latin typeface="Cambria" pitchFamily="18" charset="0"/>
                <a:ea typeface="Cambria" pitchFamily="18" charset="0"/>
              </a:rPr>
              <a:t>darkness</a:t>
            </a:r>
            <a:r>
              <a:rPr lang="en-GB" dirty="0">
                <a:latin typeface="Cambria" pitchFamily="18" charset="0"/>
                <a:ea typeface="Cambria" pitchFamily="18" charset="0"/>
              </a:rPr>
              <a:t>, </a:t>
            </a:r>
            <a:r>
              <a:rPr lang="en-GB" dirty="0" smtClean="0">
                <a:latin typeface="Cambria" pitchFamily="18" charset="0"/>
                <a:ea typeface="Cambria" pitchFamily="18" charset="0"/>
              </a:rPr>
              <a:t>to </a:t>
            </a:r>
            <a:r>
              <a:rPr lang="en-GB" b="1" dirty="0">
                <a:latin typeface="Cambria" pitchFamily="18" charset="0"/>
                <a:ea typeface="Cambria" pitchFamily="18" charset="0"/>
              </a:rPr>
              <a:t>bisexuality,</a:t>
            </a:r>
            <a:r>
              <a:rPr lang="en-GB" dirty="0">
                <a:latin typeface="Cambria" pitchFamily="18" charset="0"/>
                <a:ea typeface="Cambria" pitchFamily="18" charset="0"/>
              </a:rPr>
              <a:t> to the </a:t>
            </a:r>
            <a:r>
              <a:rPr lang="en-GB" b="1" dirty="0">
                <a:latin typeface="Cambria" pitchFamily="18" charset="0"/>
                <a:ea typeface="Cambria" pitchFamily="18" charset="0"/>
              </a:rPr>
              <a:t>wilderness</a:t>
            </a:r>
            <a:r>
              <a:rPr lang="en-GB" dirty="0">
                <a:latin typeface="Cambria" pitchFamily="18" charset="0"/>
                <a:ea typeface="Cambria" pitchFamily="18" charset="0"/>
              </a:rPr>
              <a:t>, and to an </a:t>
            </a:r>
            <a:r>
              <a:rPr lang="en-GB" b="1" dirty="0">
                <a:latin typeface="Cambria" pitchFamily="18" charset="0"/>
                <a:ea typeface="Cambria" pitchFamily="18" charset="0"/>
              </a:rPr>
              <a:t>eclipse of the sun </a:t>
            </a:r>
            <a:r>
              <a:rPr lang="en-GB" b="1" dirty="0" smtClean="0">
                <a:latin typeface="Cambria" pitchFamily="18" charset="0"/>
                <a:ea typeface="Cambria" pitchFamily="18" charset="0"/>
              </a:rPr>
              <a:t>or moon</a:t>
            </a:r>
            <a:r>
              <a:rPr lang="en-GB" dirty="0" smtClean="0">
                <a:latin typeface="Cambria" pitchFamily="18" charset="0"/>
                <a:ea typeface="Cambria" pitchFamily="18" charset="0"/>
              </a:rPr>
              <a:t>’.</a:t>
            </a:r>
            <a:endParaRPr lang="en-GB" dirty="0">
              <a:latin typeface="Cambria" pitchFamily="18" charset="0"/>
              <a:ea typeface="Cambria" pitchFamily="18" charset="0"/>
            </a:endParaRP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Turner</a:t>
            </a:r>
            <a:r>
              <a:rPr lang="en-GB" dirty="0">
                <a:latin typeface="Cambria" pitchFamily="18" charset="0"/>
                <a:ea typeface="Cambria" pitchFamily="18" charset="0"/>
              </a:rPr>
              <a:t>, Victor, ‘Liminality and </a:t>
            </a:r>
            <a:r>
              <a:rPr lang="en-GB" dirty="0" err="1">
                <a:latin typeface="Cambria" pitchFamily="18" charset="0"/>
                <a:ea typeface="Cambria" pitchFamily="18" charset="0"/>
              </a:rPr>
              <a:t>Communitas</a:t>
            </a:r>
            <a:r>
              <a:rPr lang="en-GB" dirty="0">
                <a:latin typeface="Cambria" pitchFamily="18" charset="0"/>
                <a:ea typeface="Cambria" pitchFamily="18" charset="0"/>
              </a:rPr>
              <a:t>’ in Michael </a:t>
            </a:r>
            <a:r>
              <a:rPr lang="en-GB" dirty="0" err="1">
                <a:latin typeface="Cambria" pitchFamily="18" charset="0"/>
                <a:ea typeface="Cambria" pitchFamily="18" charset="0"/>
              </a:rPr>
              <a:t>Lambeck</a:t>
            </a:r>
            <a:r>
              <a:rPr lang="en-GB" dirty="0">
                <a:latin typeface="Cambria" pitchFamily="18" charset="0"/>
                <a:ea typeface="Cambria" pitchFamily="18" charset="0"/>
              </a:rPr>
              <a:t> (ed.), </a:t>
            </a:r>
            <a:r>
              <a:rPr lang="en-GB" i="1" dirty="0">
                <a:latin typeface="Cambria" pitchFamily="18" charset="0"/>
                <a:ea typeface="Cambria" pitchFamily="18" charset="0"/>
              </a:rPr>
              <a:t>A reader in the Anthropology of Religion</a:t>
            </a:r>
            <a:r>
              <a:rPr lang="en-GB" dirty="0">
                <a:latin typeface="Cambria" pitchFamily="18" charset="0"/>
                <a:ea typeface="Cambria" pitchFamily="18" charset="0"/>
              </a:rPr>
              <a:t> (Oxford: Blackwell, 2006), pp. 358-74 (p. 359</a:t>
            </a:r>
            <a:r>
              <a:rPr lang="en-GB" dirty="0" smtClean="0">
                <a:latin typeface="Cambria" pitchFamily="18" charset="0"/>
                <a:ea typeface="Cambria" pitchFamily="18" charset="0"/>
              </a:rPr>
              <a:t>).</a:t>
            </a:r>
          </a:p>
          <a:p>
            <a:pPr>
              <a:buNone/>
            </a:pPr>
            <a:endParaRPr lang="en-GB" dirty="0"/>
          </a:p>
          <a:p>
            <a:pPr>
              <a:buNone/>
            </a:pPr>
            <a:r>
              <a:rPr lang="en-GB" dirty="0"/>
              <a:t>We may indeed end up with what Turner also called a ‘forest of symbols’. Victor Turner, </a:t>
            </a:r>
            <a:r>
              <a:rPr lang="en-GB" i="1" dirty="0"/>
              <a:t>The Forest of Symbols</a:t>
            </a:r>
            <a:r>
              <a:rPr lang="en-GB" dirty="0"/>
              <a:t> (Ithaca, NY: </a:t>
            </a:r>
            <a:r>
              <a:rPr lang="en-GB" u="sng" dirty="0">
                <a:hlinkClick r:id="rId2" tooltip="Cornell University Press"/>
              </a:rPr>
              <a:t>Cornell University Press</a:t>
            </a:r>
            <a:r>
              <a:rPr lang="en-GB" dirty="0"/>
              <a:t>, 1967).</a:t>
            </a:r>
          </a:p>
          <a:p>
            <a:r>
              <a:rPr lang="en-GB" dirty="0"/>
              <a:t> </a:t>
            </a:r>
          </a:p>
          <a:p>
            <a:endParaRPr lang="en-GB" dirty="0"/>
          </a:p>
        </p:txBody>
      </p:sp>
      <p:pic>
        <p:nvPicPr>
          <p:cNvPr id="4" name="Picture 3" descr="victor-turner.jpg"/>
          <p:cNvPicPr>
            <a:picLocks noChangeAspect="1"/>
          </p:cNvPicPr>
          <p:nvPr/>
        </p:nvPicPr>
        <p:blipFill>
          <a:blip r:embed="rId3" cstate="print"/>
          <a:stretch>
            <a:fillRect/>
          </a:stretch>
        </p:blipFill>
        <p:spPr>
          <a:xfrm>
            <a:off x="7740352" y="0"/>
            <a:ext cx="1403648" cy="1487352"/>
          </a:xfrm>
          <a:prstGeom prst="rect">
            <a:avLst/>
          </a:prstGeom>
        </p:spPr>
      </p:pic>
      <p:pic>
        <p:nvPicPr>
          <p:cNvPr id="5" name="Picture 4" descr="Turner Forest of Symbols.jpg"/>
          <p:cNvPicPr>
            <a:picLocks noChangeAspect="1"/>
          </p:cNvPicPr>
          <p:nvPr/>
        </p:nvPicPr>
        <p:blipFill>
          <a:blip r:embed="rId4" cstate="print"/>
          <a:stretch>
            <a:fillRect/>
          </a:stretch>
        </p:blipFill>
        <p:spPr>
          <a:xfrm>
            <a:off x="8050208" y="5229200"/>
            <a:ext cx="1093792" cy="1628800"/>
          </a:xfrm>
          <a:prstGeom prst="rect">
            <a:avLst/>
          </a:prstGeom>
        </p:spPr>
      </p:pic>
      <p:pic>
        <p:nvPicPr>
          <p:cNvPr id="6" name="Picture 5" descr="C:\Users\Liz\Dropbox\SEAC 2016\Artwork\UWTSD Logo_200dpi.jpg"/>
          <p:cNvPicPr>
            <a:picLocks noChangeAspect="1" noChangeArrowheads="1"/>
          </p:cNvPicPr>
          <p:nvPr/>
        </p:nvPicPr>
        <p:blipFill>
          <a:blip r:embed="rId5" cstate="print"/>
          <a:srcRect/>
          <a:stretch>
            <a:fillRect/>
          </a:stretch>
        </p:blipFill>
        <p:spPr bwMode="auto">
          <a:xfrm>
            <a:off x="179512" y="188640"/>
            <a:ext cx="1872357" cy="719137"/>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ea typeface="Cambria" pitchFamily="18" charset="0"/>
              </a:rPr>
              <a:t>Liminality</a:t>
            </a:r>
            <a:endParaRPr lang="en-GB" dirty="0"/>
          </a:p>
        </p:txBody>
      </p:sp>
      <p:sp>
        <p:nvSpPr>
          <p:cNvPr id="3" name="Content Placeholder 2"/>
          <p:cNvSpPr>
            <a:spLocks noGrp="1"/>
          </p:cNvSpPr>
          <p:nvPr>
            <p:ph sz="half" idx="1"/>
          </p:nvPr>
        </p:nvSpPr>
        <p:spPr/>
        <p:txBody>
          <a:bodyPr>
            <a:normAutofit fontScale="55000" lnSpcReduction="20000"/>
          </a:bodyPr>
          <a:lstStyle/>
          <a:p>
            <a:pPr>
              <a:buNone/>
            </a:pPr>
            <a:r>
              <a:rPr lang="en-GB" dirty="0">
                <a:latin typeface="Cambria" pitchFamily="18" charset="0"/>
                <a:ea typeface="Cambria" pitchFamily="18" charset="0"/>
              </a:rPr>
              <a:t>Jeff </a:t>
            </a:r>
            <a:r>
              <a:rPr lang="en-GB" dirty="0" err="1">
                <a:latin typeface="Cambria" pitchFamily="18" charset="0"/>
                <a:ea typeface="Cambria" pitchFamily="18" charset="0"/>
              </a:rPr>
              <a:t>Opland</a:t>
            </a:r>
            <a:r>
              <a:rPr lang="en-GB" dirty="0">
                <a:latin typeface="Cambria" pitchFamily="18" charset="0"/>
                <a:ea typeface="Cambria" pitchFamily="18" charset="0"/>
              </a:rPr>
              <a:t> and Patrick McAllister take this idea and apply it to the rituals of the Xhosa praise poets, the </a:t>
            </a:r>
            <a:r>
              <a:rPr lang="en-GB" i="1" dirty="0" err="1">
                <a:latin typeface="Cambria" pitchFamily="18" charset="0"/>
                <a:ea typeface="Cambria" pitchFamily="18" charset="0"/>
              </a:rPr>
              <a:t>imbongi</a:t>
            </a:r>
            <a:r>
              <a:rPr lang="en-GB" i="1" dirty="0">
                <a:latin typeface="Cambria" pitchFamily="18" charset="0"/>
                <a:ea typeface="Cambria" pitchFamily="18" charset="0"/>
              </a:rPr>
              <a:t>. </a:t>
            </a:r>
            <a:r>
              <a:rPr lang="en-GB" dirty="0">
                <a:latin typeface="Cambria" pitchFamily="18" charset="0"/>
                <a:ea typeface="Cambria" pitchFamily="18" charset="0"/>
              </a:rPr>
              <a:t> </a:t>
            </a:r>
            <a:endParaRPr lang="en-GB" dirty="0" smtClean="0">
              <a:latin typeface="Cambria" pitchFamily="18" charset="0"/>
              <a:ea typeface="Cambria" pitchFamily="18" charset="0"/>
            </a:endParaRPr>
          </a:p>
          <a:p>
            <a:pPr>
              <a:buNone/>
            </a:pPr>
            <a:endParaRPr lang="en-GB" dirty="0">
              <a:latin typeface="Cambria" pitchFamily="18" charset="0"/>
              <a:ea typeface="Cambria" pitchFamily="18" charset="0"/>
            </a:endParaRPr>
          </a:p>
          <a:p>
            <a:pPr>
              <a:buNone/>
            </a:pPr>
            <a:r>
              <a:rPr lang="en-GB" dirty="0" smtClean="0">
                <a:latin typeface="Cambria" pitchFamily="18" charset="0"/>
                <a:ea typeface="Cambria" pitchFamily="18" charset="0"/>
              </a:rPr>
              <a:t>These</a:t>
            </a:r>
            <a:r>
              <a:rPr lang="en-GB" dirty="0">
                <a:latin typeface="Cambria" pitchFamily="18" charset="0"/>
                <a:ea typeface="Cambria" pitchFamily="18" charset="0"/>
              </a:rPr>
              <a:t>, they report, take place at what they call ‘</a:t>
            </a:r>
            <a:r>
              <a:rPr lang="en-GB" b="1" dirty="0">
                <a:latin typeface="Cambria" pitchFamily="18" charset="0"/>
                <a:ea typeface="Cambria" pitchFamily="18" charset="0"/>
              </a:rPr>
              <a:t>the </a:t>
            </a:r>
            <a:r>
              <a:rPr lang="en-GB" b="1" dirty="0" smtClean="0">
                <a:latin typeface="Cambria" pitchFamily="18" charset="0"/>
                <a:ea typeface="Cambria" pitchFamily="18" charset="0"/>
              </a:rPr>
              <a:t>liminal </a:t>
            </a:r>
            <a:r>
              <a:rPr lang="en-GB" b="1" dirty="0">
                <a:latin typeface="Cambria" pitchFamily="18" charset="0"/>
                <a:ea typeface="Cambria" pitchFamily="18" charset="0"/>
              </a:rPr>
              <a:t>times of sunrise and </a:t>
            </a:r>
            <a:r>
              <a:rPr lang="en-GB" b="1" dirty="0" smtClean="0">
                <a:latin typeface="Cambria" pitchFamily="18" charset="0"/>
                <a:ea typeface="Cambria" pitchFamily="18" charset="0"/>
              </a:rPr>
              <a:t>sunset</a:t>
            </a:r>
            <a:r>
              <a:rPr lang="en-GB" dirty="0" smtClean="0">
                <a:latin typeface="Cambria" pitchFamily="18" charset="0"/>
                <a:ea typeface="Cambria" pitchFamily="18" charset="0"/>
              </a:rPr>
              <a:t>’. </a:t>
            </a:r>
          </a:p>
          <a:p>
            <a:pPr>
              <a:buNone/>
            </a:pPr>
            <a:r>
              <a:rPr lang="en-GB" dirty="0" smtClean="0">
                <a:latin typeface="Cambria" pitchFamily="18" charset="0"/>
                <a:ea typeface="Cambria" pitchFamily="18" charset="0"/>
              </a:rPr>
              <a:t>But </a:t>
            </a:r>
            <a:r>
              <a:rPr lang="en-GB" dirty="0">
                <a:latin typeface="Cambria" pitchFamily="18" charset="0"/>
                <a:ea typeface="Cambria" pitchFamily="18" charset="0"/>
              </a:rPr>
              <a:t>not only was the time liminal, so was the location of the ritual and the </a:t>
            </a:r>
            <a:r>
              <a:rPr lang="en-GB" i="1" dirty="0" err="1">
                <a:latin typeface="Cambria" pitchFamily="18" charset="0"/>
                <a:ea typeface="Cambria" pitchFamily="18" charset="0"/>
              </a:rPr>
              <a:t>imbongi</a:t>
            </a:r>
            <a:r>
              <a:rPr lang="en-GB" dirty="0">
                <a:latin typeface="Cambria" pitchFamily="18" charset="0"/>
                <a:ea typeface="Cambria" pitchFamily="18" charset="0"/>
              </a:rPr>
              <a:t> himself, along with the position he adopted and the words he uttered. </a:t>
            </a:r>
            <a:endParaRPr lang="en-GB" dirty="0" smtClean="0">
              <a:latin typeface="Cambria" pitchFamily="18" charset="0"/>
              <a:ea typeface="Cambria" pitchFamily="18" charset="0"/>
            </a:endParaRPr>
          </a:p>
          <a:p>
            <a:pPr>
              <a:buNone/>
            </a:pPr>
            <a:endParaRPr lang="en-GB" dirty="0">
              <a:latin typeface="Cambria" pitchFamily="18" charset="0"/>
              <a:ea typeface="Cambria" pitchFamily="18" charset="0"/>
            </a:endParaRPr>
          </a:p>
          <a:p>
            <a:pPr>
              <a:buNone/>
            </a:pPr>
            <a:r>
              <a:rPr lang="en-GB" dirty="0" err="1">
                <a:latin typeface="Cambria" pitchFamily="18" charset="0"/>
                <a:ea typeface="Cambria" pitchFamily="18" charset="0"/>
              </a:rPr>
              <a:t>Opland</a:t>
            </a:r>
            <a:r>
              <a:rPr lang="en-GB" dirty="0">
                <a:latin typeface="Cambria" pitchFamily="18" charset="0"/>
                <a:ea typeface="Cambria" pitchFamily="18" charset="0"/>
              </a:rPr>
              <a:t>, Jeff, and Patrick McAllister. “The Xhosa </a:t>
            </a:r>
            <a:r>
              <a:rPr lang="en-GB" dirty="0" err="1">
                <a:latin typeface="Cambria" pitchFamily="18" charset="0"/>
                <a:ea typeface="Cambria" pitchFamily="18" charset="0"/>
              </a:rPr>
              <a:t>Imbongi</a:t>
            </a:r>
            <a:r>
              <a:rPr lang="en-GB" dirty="0">
                <a:latin typeface="Cambria" pitchFamily="18" charset="0"/>
                <a:ea typeface="Cambria" pitchFamily="18" charset="0"/>
              </a:rPr>
              <a:t> as Trickster.” </a:t>
            </a:r>
            <a:r>
              <a:rPr lang="en-GB" i="1" dirty="0">
                <a:latin typeface="Cambria" pitchFamily="18" charset="0"/>
                <a:ea typeface="Cambria" pitchFamily="18" charset="0"/>
              </a:rPr>
              <a:t>Journal of African Cultural Studies</a:t>
            </a:r>
            <a:r>
              <a:rPr lang="en-GB" dirty="0">
                <a:latin typeface="Cambria" pitchFamily="18" charset="0"/>
                <a:ea typeface="Cambria" pitchFamily="18" charset="0"/>
              </a:rPr>
              <a:t>, vol. 22, no. 2, 2010, pp. 157–167 (p. </a:t>
            </a:r>
            <a:r>
              <a:rPr lang="en-GB" dirty="0" smtClean="0">
                <a:latin typeface="Cambria" pitchFamily="18" charset="0"/>
                <a:ea typeface="Cambria" pitchFamily="18" charset="0"/>
              </a:rPr>
              <a:t>157-9)</a:t>
            </a:r>
            <a:endParaRPr lang="en-GB" dirty="0">
              <a:latin typeface="Cambria" pitchFamily="18" charset="0"/>
              <a:ea typeface="Cambria" pitchFamily="18" charset="0"/>
            </a:endParaRPr>
          </a:p>
          <a:p>
            <a:endParaRPr lang="en-GB" dirty="0"/>
          </a:p>
        </p:txBody>
      </p:sp>
      <p:sp>
        <p:nvSpPr>
          <p:cNvPr id="4" name="Content Placeholder 3"/>
          <p:cNvSpPr>
            <a:spLocks noGrp="1"/>
          </p:cNvSpPr>
          <p:nvPr>
            <p:ph sz="half" idx="2"/>
          </p:nvPr>
        </p:nvSpPr>
        <p:spPr/>
        <p:txBody>
          <a:bodyPr>
            <a:normAutofit fontScale="55000" lnSpcReduction="20000"/>
          </a:bodyPr>
          <a:lstStyle/>
          <a:p>
            <a:pPr>
              <a:buNone/>
            </a:pPr>
            <a:r>
              <a:rPr lang="en-GB" dirty="0" smtClean="0"/>
              <a:t>Illustration of praise singer of </a:t>
            </a:r>
            <a:r>
              <a:rPr lang="en-GB" dirty="0" err="1" smtClean="0"/>
              <a:t>Dingane</a:t>
            </a:r>
            <a:r>
              <a:rPr lang="en-GB" dirty="0" smtClean="0"/>
              <a:t> </a:t>
            </a:r>
            <a:r>
              <a:rPr lang="en-GB" dirty="0" err="1" smtClean="0"/>
              <a:t>kaSenzangakhona</a:t>
            </a:r>
            <a:r>
              <a:rPr lang="en-GB" dirty="0" smtClean="0"/>
              <a:t> by Allen Francis Gardiner in </a:t>
            </a:r>
            <a:r>
              <a:rPr lang="en-GB" dirty="0" smtClean="0"/>
              <a:t>1839</a:t>
            </a:r>
          </a:p>
          <a:p>
            <a:endParaRPr lang="en-GB" dirty="0" smtClean="0"/>
          </a:p>
          <a:p>
            <a:endParaRPr lang="en-GB" dirty="0"/>
          </a:p>
        </p:txBody>
      </p:sp>
      <p:pic>
        <p:nvPicPr>
          <p:cNvPr id="5" name="Picture 4" descr="Imbongi Gardiner_-_Dingane_se_lofsanger_(1836).png"/>
          <p:cNvPicPr>
            <a:picLocks noChangeAspect="1"/>
          </p:cNvPicPr>
          <p:nvPr/>
        </p:nvPicPr>
        <p:blipFill>
          <a:blip r:embed="rId2" cstate="print"/>
          <a:stretch>
            <a:fillRect/>
          </a:stretch>
        </p:blipFill>
        <p:spPr>
          <a:xfrm>
            <a:off x="5364088" y="2348880"/>
            <a:ext cx="2952328" cy="402747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ea typeface="Cambria" pitchFamily="18" charset="0"/>
              </a:rPr>
              <a:t>The Ontological Turn</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lnSpcReduction="10000"/>
          </a:bodyPr>
          <a:lstStyle/>
          <a:p>
            <a:pPr>
              <a:buNone/>
            </a:pPr>
            <a:r>
              <a:rPr lang="en-GB" dirty="0" smtClean="0">
                <a:latin typeface="Cambria" pitchFamily="18" charset="0"/>
                <a:ea typeface="Cambria" pitchFamily="18" charset="0"/>
              </a:rPr>
              <a:t>the </a:t>
            </a:r>
            <a:r>
              <a:rPr lang="en-GB" dirty="0">
                <a:latin typeface="Cambria" pitchFamily="18" charset="0"/>
                <a:ea typeface="Cambria" pitchFamily="18" charset="0"/>
              </a:rPr>
              <a:t>Sun as a person. </a:t>
            </a: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the </a:t>
            </a:r>
            <a:r>
              <a:rPr lang="en-GB" dirty="0">
                <a:latin typeface="Cambria" pitchFamily="18" charset="0"/>
                <a:ea typeface="Cambria" pitchFamily="18" charset="0"/>
              </a:rPr>
              <a:t>‘ontological turn’, </a:t>
            </a: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applied </a:t>
            </a:r>
            <a:r>
              <a:rPr lang="en-GB" dirty="0">
                <a:latin typeface="Cambria" pitchFamily="18" charset="0"/>
                <a:ea typeface="Cambria" pitchFamily="18" charset="0"/>
              </a:rPr>
              <a:t>to Peruvian </a:t>
            </a:r>
            <a:r>
              <a:rPr lang="en-GB" dirty="0" err="1">
                <a:latin typeface="Cambria" pitchFamily="18" charset="0"/>
                <a:ea typeface="Cambria" pitchFamily="18" charset="0"/>
              </a:rPr>
              <a:t>Huacas</a:t>
            </a:r>
            <a:r>
              <a:rPr lang="en-GB" dirty="0">
                <a:latin typeface="Cambria" pitchFamily="18" charset="0"/>
                <a:ea typeface="Cambria" pitchFamily="18" charset="0"/>
              </a:rPr>
              <a:t> </a:t>
            </a:r>
            <a:r>
              <a:rPr lang="en-GB" dirty="0" smtClean="0">
                <a:latin typeface="Cambria" pitchFamily="18" charset="0"/>
                <a:ea typeface="Cambria" pitchFamily="18" charset="0"/>
              </a:rPr>
              <a:t>(revered natural features or </a:t>
            </a:r>
            <a:r>
              <a:rPr lang="en-GB" dirty="0" smtClean="0">
                <a:latin typeface="Cambria" pitchFamily="18" charset="0"/>
                <a:ea typeface="Cambria" pitchFamily="18" charset="0"/>
              </a:rPr>
              <a:t>monuments) </a:t>
            </a:r>
            <a:r>
              <a:rPr lang="en-GB" dirty="0" smtClean="0">
                <a:latin typeface="Cambria" pitchFamily="18" charset="0"/>
                <a:ea typeface="Cambria" pitchFamily="18" charset="0"/>
              </a:rPr>
              <a:t>by </a:t>
            </a:r>
            <a:r>
              <a:rPr lang="en-GB" dirty="0">
                <a:latin typeface="Cambria" pitchFamily="18" charset="0"/>
                <a:ea typeface="Cambria" pitchFamily="18" charset="0"/>
              </a:rPr>
              <a:t>Kim Malville. The </a:t>
            </a:r>
            <a:r>
              <a:rPr lang="en-GB" dirty="0" err="1">
                <a:latin typeface="Cambria" pitchFamily="18" charset="0"/>
                <a:ea typeface="Cambria" pitchFamily="18" charset="0"/>
              </a:rPr>
              <a:t>Huacas</a:t>
            </a:r>
            <a:r>
              <a:rPr lang="en-GB" dirty="0">
                <a:latin typeface="Cambria" pitchFamily="18" charset="0"/>
                <a:ea typeface="Cambria" pitchFamily="18" charset="0"/>
              </a:rPr>
              <a:t>, Kim argues are not the observation points of traditional archaeoastronomy, but themselves living features of the Inca cosmos.</a:t>
            </a:r>
          </a:p>
          <a:p>
            <a:pPr>
              <a:buNone/>
            </a:pPr>
            <a:r>
              <a:rPr lang="en-GB" sz="1700" dirty="0">
                <a:latin typeface="Cambria" pitchFamily="18" charset="0"/>
                <a:ea typeface="Cambria" pitchFamily="18" charset="0"/>
              </a:rPr>
              <a:t>J </a:t>
            </a:r>
            <a:r>
              <a:rPr lang="en-GB" sz="1700" dirty="0" err="1">
                <a:latin typeface="Cambria" pitchFamily="18" charset="0"/>
                <a:ea typeface="Cambria" pitchFamily="18" charset="0"/>
              </a:rPr>
              <a:t>McKim</a:t>
            </a:r>
            <a:r>
              <a:rPr lang="en-GB" sz="1700" dirty="0">
                <a:latin typeface="Cambria" pitchFamily="18" charset="0"/>
                <a:ea typeface="Cambria" pitchFamily="18" charset="0"/>
              </a:rPr>
              <a:t> Malville, ‘Cosmology in the Inca Empire: </a:t>
            </a:r>
            <a:r>
              <a:rPr lang="en-GB" sz="1700" dirty="0" err="1">
                <a:latin typeface="Cambria" pitchFamily="18" charset="0"/>
                <a:ea typeface="Cambria" pitchFamily="18" charset="0"/>
              </a:rPr>
              <a:t>Huaca</a:t>
            </a:r>
            <a:r>
              <a:rPr lang="en-GB" sz="1700" dirty="0">
                <a:latin typeface="Cambria" pitchFamily="18" charset="0"/>
                <a:ea typeface="Cambria" pitchFamily="18" charset="0"/>
              </a:rPr>
              <a:t> Sanctuaries, State-Supported Pilgrimage, and Astronomy’, </a:t>
            </a:r>
            <a:r>
              <a:rPr lang="en-GB" sz="1700" i="1" dirty="0">
                <a:latin typeface="Cambria" pitchFamily="18" charset="0"/>
                <a:ea typeface="Cambria" pitchFamily="18" charset="0"/>
              </a:rPr>
              <a:t>Journal of Cosmology</a:t>
            </a:r>
            <a:r>
              <a:rPr lang="en-GB" sz="1700" dirty="0">
                <a:latin typeface="Cambria" pitchFamily="18" charset="0"/>
                <a:ea typeface="Cambria" pitchFamily="18" charset="0"/>
              </a:rPr>
              <a:t>, 2010, </a:t>
            </a:r>
            <a:r>
              <a:rPr lang="en-GB" sz="1700" dirty="0" err="1">
                <a:latin typeface="Cambria" pitchFamily="18" charset="0"/>
                <a:ea typeface="Cambria" pitchFamily="18" charset="0"/>
              </a:rPr>
              <a:t>Vol</a:t>
            </a:r>
            <a:r>
              <a:rPr lang="en-GB" sz="1700" dirty="0">
                <a:latin typeface="Cambria" pitchFamily="18" charset="0"/>
                <a:ea typeface="Cambria" pitchFamily="18" charset="0"/>
              </a:rPr>
              <a:t> 9, 2106-2120</a:t>
            </a:r>
          </a:p>
          <a:p>
            <a:endParaRPr lang="en-GB" dirty="0"/>
          </a:p>
        </p:txBody>
      </p:sp>
      <p:pic>
        <p:nvPicPr>
          <p:cNvPr id="4" name="Picture 3" descr="Kim Malville 2.jpg"/>
          <p:cNvPicPr>
            <a:picLocks noChangeAspect="1"/>
          </p:cNvPicPr>
          <p:nvPr/>
        </p:nvPicPr>
        <p:blipFill>
          <a:blip r:embed="rId2" cstate="print"/>
          <a:stretch>
            <a:fillRect/>
          </a:stretch>
        </p:blipFill>
        <p:spPr>
          <a:xfrm>
            <a:off x="7380312" y="188640"/>
            <a:ext cx="1528564" cy="192599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ea typeface="Cambria" pitchFamily="18" charset="0"/>
              </a:rPr>
              <a:t>The Sun as a Person - Egypt</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92500" lnSpcReduction="10000"/>
          </a:bodyPr>
          <a:lstStyle/>
          <a:p>
            <a:pPr>
              <a:buNone/>
            </a:pPr>
            <a:r>
              <a:rPr lang="en-GB" dirty="0">
                <a:latin typeface="Cambria" pitchFamily="18" charset="0"/>
                <a:ea typeface="Cambria" pitchFamily="18" charset="0"/>
              </a:rPr>
              <a:t>Usually the sun sails through the sky in a boat: in one sixth dynasty (c. 2315-c.2175 BC) text we read that ‘thou </a:t>
            </a:r>
            <a:r>
              <a:rPr lang="en-GB" dirty="0" err="1">
                <a:latin typeface="Cambria" pitchFamily="18" charset="0"/>
                <a:ea typeface="Cambria" pitchFamily="18" charset="0"/>
              </a:rPr>
              <a:t>embarkest</a:t>
            </a:r>
            <a:r>
              <a:rPr lang="en-GB" dirty="0">
                <a:latin typeface="Cambria" pitchFamily="18" charset="0"/>
                <a:ea typeface="Cambria" pitchFamily="18" charset="0"/>
              </a:rPr>
              <a:t> therein (the sun’s bark) like Re, thou </a:t>
            </a:r>
            <a:r>
              <a:rPr lang="en-GB" dirty="0" err="1">
                <a:latin typeface="Cambria" pitchFamily="18" charset="0"/>
                <a:ea typeface="Cambria" pitchFamily="18" charset="0"/>
              </a:rPr>
              <a:t>sittest</a:t>
            </a:r>
            <a:r>
              <a:rPr lang="en-GB" dirty="0">
                <a:latin typeface="Cambria" pitchFamily="18" charset="0"/>
                <a:ea typeface="Cambria" pitchFamily="18" charset="0"/>
              </a:rPr>
              <a:t> down on the throne of Re that thou </a:t>
            </a:r>
            <a:r>
              <a:rPr lang="en-GB" dirty="0" err="1">
                <a:latin typeface="Cambria" pitchFamily="18" charset="0"/>
                <a:ea typeface="Cambria" pitchFamily="18" charset="0"/>
              </a:rPr>
              <a:t>mayest</a:t>
            </a:r>
            <a:r>
              <a:rPr lang="en-GB" dirty="0">
                <a:latin typeface="Cambria" pitchFamily="18" charset="0"/>
                <a:ea typeface="Cambria" pitchFamily="18" charset="0"/>
              </a:rPr>
              <a:t> command the gods; for thou art Re who came forth from Nut, who brings forth Re every day. </a:t>
            </a:r>
          </a:p>
          <a:p>
            <a:pPr>
              <a:buNone/>
            </a:pPr>
            <a:r>
              <a:rPr lang="en-GB" dirty="0" smtClean="0">
                <a:latin typeface="Cambria" pitchFamily="18" charset="0"/>
                <a:ea typeface="Cambria" pitchFamily="18" charset="0"/>
              </a:rPr>
              <a:t>.Faulkner</a:t>
            </a:r>
            <a:r>
              <a:rPr lang="en-GB" dirty="0">
                <a:latin typeface="Cambria" pitchFamily="18" charset="0"/>
                <a:ea typeface="Cambria" pitchFamily="18" charset="0"/>
              </a:rPr>
              <a:t>, </a:t>
            </a:r>
            <a:r>
              <a:rPr lang="en-GB" i="1" dirty="0">
                <a:latin typeface="Cambria" pitchFamily="18" charset="0"/>
                <a:ea typeface="Cambria" pitchFamily="18" charset="0"/>
              </a:rPr>
              <a:t>Pyramid Texts</a:t>
            </a:r>
            <a:r>
              <a:rPr lang="en-GB" dirty="0">
                <a:latin typeface="Cambria" pitchFamily="18" charset="0"/>
                <a:ea typeface="Cambria" pitchFamily="18" charset="0"/>
              </a:rPr>
              <a:t>, Utterance 606, p. 250. See Edwards, </a:t>
            </a:r>
            <a:r>
              <a:rPr lang="en-GB" i="1" dirty="0">
                <a:latin typeface="Cambria" pitchFamily="18" charset="0"/>
                <a:ea typeface="Cambria" pitchFamily="18" charset="0"/>
              </a:rPr>
              <a:t>Pyramids</a:t>
            </a:r>
            <a:r>
              <a:rPr lang="en-GB" dirty="0">
                <a:latin typeface="Cambria" pitchFamily="18" charset="0"/>
                <a:ea typeface="Cambria" pitchFamily="18" charset="0"/>
              </a:rPr>
              <a:t>, p. 16.</a:t>
            </a:r>
          </a:p>
          <a:p>
            <a:r>
              <a:rPr lang="en-GB" dirty="0"/>
              <a:t> </a:t>
            </a:r>
          </a:p>
          <a:p>
            <a:endParaRPr lang="en-GB" dirty="0"/>
          </a:p>
        </p:txBody>
      </p:sp>
      <p:pic>
        <p:nvPicPr>
          <p:cNvPr id="4" name="Picture 3" descr="Ba Egypt 1.jpg"/>
          <p:cNvPicPr>
            <a:picLocks noChangeAspect="1"/>
          </p:cNvPicPr>
          <p:nvPr/>
        </p:nvPicPr>
        <p:blipFill>
          <a:blip r:embed="rId2" cstate="print"/>
          <a:stretch>
            <a:fillRect/>
          </a:stretch>
        </p:blipFill>
        <p:spPr>
          <a:xfrm>
            <a:off x="7840963" y="5157192"/>
            <a:ext cx="1303038" cy="170080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8229600" cy="1143000"/>
          </a:xfrm>
        </p:spPr>
        <p:txBody>
          <a:bodyPr rtlCol="0">
            <a:normAutofit/>
          </a:bodyPr>
          <a:lstStyle/>
          <a:p>
            <a:pPr eaLnBrk="1" fontAlgn="auto" hangingPunct="1">
              <a:spcAft>
                <a:spcPts val="0"/>
              </a:spcAft>
              <a:defRPr/>
            </a:pPr>
            <a:r>
              <a:rPr lang="en-GB" sz="1800" b="1" dirty="0" smtClean="0">
                <a:latin typeface="Cambria" pitchFamily="18" charset="0"/>
                <a:ea typeface="Cambria" pitchFamily="18" charset="0"/>
              </a:rPr>
              <a:t>The Sun as a Person</a:t>
            </a:r>
            <a:br>
              <a:rPr lang="en-GB" sz="1800" b="1" dirty="0" smtClean="0">
                <a:latin typeface="Cambria" pitchFamily="18" charset="0"/>
                <a:ea typeface="Cambria" pitchFamily="18" charset="0"/>
              </a:rPr>
            </a:br>
            <a:r>
              <a:rPr lang="en-GB" sz="1800" b="1" dirty="0" smtClean="0">
                <a:latin typeface="Cambria" pitchFamily="18" charset="0"/>
                <a:ea typeface="Cambria" pitchFamily="18" charset="0"/>
              </a:rPr>
              <a:t>Temples (texts in stone)</a:t>
            </a:r>
            <a:br>
              <a:rPr lang="en-GB" sz="1800" b="1" dirty="0" smtClean="0">
                <a:latin typeface="Cambria" pitchFamily="18" charset="0"/>
                <a:ea typeface="Cambria" pitchFamily="18" charset="0"/>
              </a:rPr>
            </a:br>
            <a:r>
              <a:rPr lang="en-GB" sz="1800" b="1" dirty="0" smtClean="0">
                <a:latin typeface="Cambria" pitchFamily="18" charset="0"/>
                <a:ea typeface="Cambria" pitchFamily="18" charset="0"/>
              </a:rPr>
              <a:t>Winter Solstice Sunrise, main axis temple of  </a:t>
            </a:r>
            <a:r>
              <a:rPr lang="en-GB" sz="1800" b="1" dirty="0" err="1" smtClean="0">
                <a:latin typeface="Cambria" pitchFamily="18" charset="0"/>
                <a:ea typeface="Cambria" pitchFamily="18" charset="0"/>
              </a:rPr>
              <a:t>Karnak</a:t>
            </a:r>
            <a:r>
              <a:rPr lang="en-GB" sz="1800" b="1" dirty="0" smtClean="0">
                <a:latin typeface="Cambria" pitchFamily="18" charset="0"/>
                <a:ea typeface="Cambria" pitchFamily="18" charset="0"/>
              </a:rPr>
              <a:t> 2006.</a:t>
            </a:r>
            <a:endParaRPr lang="en-US" sz="1800" b="1" dirty="0">
              <a:latin typeface="Cambria" pitchFamily="18" charset="0"/>
              <a:ea typeface="Cambria" pitchFamily="18" charset="0"/>
            </a:endParaRPr>
          </a:p>
        </p:txBody>
      </p:sp>
      <p:pic>
        <p:nvPicPr>
          <p:cNvPr id="25603" name="Content Placeholder 3" descr="Karnak main axis December SSR 2006.jpg"/>
          <p:cNvPicPr>
            <a:picLocks noGrp="1" noChangeAspect="1"/>
          </p:cNvPicPr>
          <p:nvPr>
            <p:ph idx="1"/>
          </p:nvPr>
        </p:nvPicPr>
        <p:blipFill>
          <a:blip r:embed="rId2" cstate="print"/>
          <a:srcRect/>
          <a:stretch>
            <a:fillRect/>
          </a:stretch>
        </p:blipFill>
        <p:spPr>
          <a:xfrm>
            <a:off x="2787650" y="1600200"/>
            <a:ext cx="3568700" cy="4525963"/>
          </a:xfrm>
        </p:spPr>
      </p:pic>
      <p:pic>
        <p:nvPicPr>
          <p:cNvPr id="25604" name="Picture 2"/>
          <p:cNvPicPr>
            <a:picLocks noChangeAspect="1" noChangeArrowheads="1"/>
          </p:cNvPicPr>
          <p:nvPr/>
        </p:nvPicPr>
        <p:blipFill>
          <a:blip r:embed="rId3" cstate="print"/>
          <a:srcRect/>
          <a:stretch>
            <a:fillRect/>
          </a:stretch>
        </p:blipFill>
        <p:spPr bwMode="auto">
          <a:xfrm>
            <a:off x="142875" y="6181725"/>
            <a:ext cx="1643063" cy="676275"/>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latin typeface="Cambria" pitchFamily="18" charset="0"/>
                <a:ea typeface="Cambria" pitchFamily="18" charset="0"/>
              </a:rPr>
              <a:t>Abu Simbel: </a:t>
            </a:r>
            <a:br>
              <a:rPr lang="en-GB" dirty="0" smtClean="0">
                <a:latin typeface="Cambria" pitchFamily="18" charset="0"/>
                <a:ea typeface="Cambria" pitchFamily="18" charset="0"/>
              </a:rPr>
            </a:br>
            <a:r>
              <a:rPr lang="en-GB" dirty="0" smtClean="0">
                <a:latin typeface="Cambria" pitchFamily="18" charset="0"/>
                <a:ea typeface="Cambria" pitchFamily="18" charset="0"/>
              </a:rPr>
              <a:t> </a:t>
            </a:r>
            <a:r>
              <a:rPr lang="en-GB" sz="3100" dirty="0" smtClean="0">
                <a:latin typeface="Cambria" pitchFamily="18" charset="0"/>
                <a:ea typeface="Cambria" pitchFamily="18" charset="0"/>
              </a:rPr>
              <a:t>constructed c 1244-1224 BCE, Ramses II (New Kingdom)</a:t>
            </a:r>
            <a:endParaRPr lang="en-US" sz="3100" dirty="0">
              <a:latin typeface="Cambria" pitchFamily="18" charset="0"/>
              <a:ea typeface="Cambria" pitchFamily="18" charset="0"/>
            </a:endParaRPr>
          </a:p>
        </p:txBody>
      </p:sp>
      <p:pic>
        <p:nvPicPr>
          <p:cNvPr id="27651" name="Content Placeholder 3" descr="Abu Simbel gods_inside_abu_simbel_2.jpeg"/>
          <p:cNvPicPr>
            <a:picLocks noGrp="1" noChangeAspect="1"/>
          </p:cNvPicPr>
          <p:nvPr>
            <p:ph idx="1"/>
          </p:nvPr>
        </p:nvPicPr>
        <p:blipFill>
          <a:blip r:embed="rId2" cstate="print"/>
          <a:srcRect/>
          <a:stretch>
            <a:fillRect/>
          </a:stretch>
        </p:blipFill>
        <p:spPr>
          <a:xfrm>
            <a:off x="5091113" y="3643313"/>
            <a:ext cx="3124200" cy="2143125"/>
          </a:xfrm>
        </p:spPr>
      </p:pic>
      <p:pic>
        <p:nvPicPr>
          <p:cNvPr id="27652" name="Picture 4" descr="Abu Simbel 2.bmp"/>
          <p:cNvPicPr>
            <a:picLocks noChangeAspect="1"/>
          </p:cNvPicPr>
          <p:nvPr/>
        </p:nvPicPr>
        <p:blipFill>
          <a:blip r:embed="rId3" cstate="print"/>
          <a:srcRect/>
          <a:stretch>
            <a:fillRect/>
          </a:stretch>
        </p:blipFill>
        <p:spPr bwMode="auto">
          <a:xfrm>
            <a:off x="1000125" y="3714750"/>
            <a:ext cx="2466975" cy="1847850"/>
          </a:xfrm>
          <a:prstGeom prst="rect">
            <a:avLst/>
          </a:prstGeom>
          <a:noFill/>
          <a:ln w="9525">
            <a:noFill/>
            <a:miter lim="800000"/>
            <a:headEnd/>
            <a:tailEnd/>
          </a:ln>
        </p:spPr>
      </p:pic>
      <p:pic>
        <p:nvPicPr>
          <p:cNvPr id="27653" name="Picture 5" descr="Abu Simbel.bmp"/>
          <p:cNvPicPr>
            <a:picLocks noChangeAspect="1"/>
          </p:cNvPicPr>
          <p:nvPr/>
        </p:nvPicPr>
        <p:blipFill>
          <a:blip r:embed="rId4" cstate="print"/>
          <a:srcRect/>
          <a:stretch>
            <a:fillRect/>
          </a:stretch>
        </p:blipFill>
        <p:spPr bwMode="auto">
          <a:xfrm>
            <a:off x="2357438" y="1643063"/>
            <a:ext cx="3243262" cy="2428875"/>
          </a:xfrm>
          <a:prstGeom prst="rect">
            <a:avLst/>
          </a:prstGeom>
          <a:noFill/>
          <a:ln w="9525">
            <a:noFill/>
            <a:miter lim="800000"/>
            <a:headEnd/>
            <a:tailEnd/>
          </a:ln>
        </p:spPr>
      </p:pic>
      <p:pic>
        <p:nvPicPr>
          <p:cNvPr id="27654" name="Picture 2"/>
          <p:cNvPicPr>
            <a:picLocks noChangeAspect="1" noChangeArrowheads="1"/>
          </p:cNvPicPr>
          <p:nvPr/>
        </p:nvPicPr>
        <p:blipFill>
          <a:blip r:embed="rId5" cstate="print"/>
          <a:srcRect/>
          <a:stretch>
            <a:fillRect/>
          </a:stretch>
        </p:blipFill>
        <p:spPr bwMode="auto">
          <a:xfrm>
            <a:off x="142875" y="6181725"/>
            <a:ext cx="1643063" cy="676275"/>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eaLnBrk="1" hangingPunct="1"/>
            <a:r>
              <a:rPr lang="en-GB" dirty="0" smtClean="0">
                <a:latin typeface="Cambria" pitchFamily="18" charset="0"/>
                <a:ea typeface="Cambria" pitchFamily="18" charset="0"/>
              </a:rPr>
              <a:t>Sunrise, inner sanctum Abu Simbel</a:t>
            </a:r>
            <a:endParaRPr lang="en-US" dirty="0" smtClean="0">
              <a:latin typeface="Cambria" pitchFamily="18" charset="0"/>
              <a:ea typeface="Cambria" pitchFamily="18" charset="0"/>
            </a:endParaRPr>
          </a:p>
        </p:txBody>
      </p:sp>
      <p:sp>
        <p:nvSpPr>
          <p:cNvPr id="14339" name="Content Placeholder 2"/>
          <p:cNvSpPr>
            <a:spLocks noGrp="1"/>
          </p:cNvSpPr>
          <p:nvPr>
            <p:ph sz="half" idx="1"/>
          </p:nvPr>
        </p:nvSpPr>
        <p:spPr/>
        <p:txBody>
          <a:bodyPr rtlCol="0">
            <a:normAutofit lnSpcReduction="10000"/>
          </a:bodyPr>
          <a:lstStyle/>
          <a:p>
            <a:pPr eaLnBrk="1" fontAlgn="auto" hangingPunct="1">
              <a:spcAft>
                <a:spcPts val="0"/>
              </a:spcAft>
              <a:defRPr/>
            </a:pPr>
            <a:r>
              <a:rPr lang="en-GB" sz="2400" dirty="0" smtClean="0">
                <a:latin typeface="Cambria" pitchFamily="18" charset="0"/>
                <a:ea typeface="Cambria" pitchFamily="18" charset="0"/>
              </a:rPr>
              <a:t>First rays of rising sun illuminate </a:t>
            </a:r>
            <a:r>
              <a:rPr lang="en-GB" sz="2400" dirty="0" err="1" smtClean="0">
                <a:latin typeface="Cambria" pitchFamily="18" charset="0"/>
                <a:ea typeface="Cambria" pitchFamily="18" charset="0"/>
              </a:rPr>
              <a:t>Amon</a:t>
            </a:r>
            <a:r>
              <a:rPr lang="en-GB" sz="2400" dirty="0" smtClean="0">
                <a:latin typeface="Cambria" pitchFamily="18" charset="0"/>
                <a:ea typeface="Cambria" pitchFamily="18" charset="0"/>
              </a:rPr>
              <a:t>-Re and shoulder of Re-</a:t>
            </a:r>
            <a:r>
              <a:rPr lang="en-GB" sz="2400" dirty="0" err="1" smtClean="0">
                <a:latin typeface="Cambria" pitchFamily="18" charset="0"/>
                <a:ea typeface="Cambria" pitchFamily="18" charset="0"/>
              </a:rPr>
              <a:t>Horakhty</a:t>
            </a:r>
            <a:r>
              <a:rPr lang="en-GB" sz="2400" dirty="0" smtClean="0">
                <a:latin typeface="Cambria" pitchFamily="18" charset="0"/>
                <a:ea typeface="Cambria" pitchFamily="18" charset="0"/>
              </a:rPr>
              <a:t>, solar deities, leaving </a:t>
            </a:r>
            <a:r>
              <a:rPr lang="en-GB" sz="2400" dirty="0" err="1" smtClean="0">
                <a:latin typeface="Cambria" pitchFamily="18" charset="0"/>
                <a:ea typeface="Cambria" pitchFamily="18" charset="0"/>
              </a:rPr>
              <a:t>Ptah</a:t>
            </a:r>
            <a:r>
              <a:rPr lang="en-GB" sz="2400" dirty="0" smtClean="0">
                <a:latin typeface="Cambria" pitchFamily="18" charset="0"/>
                <a:ea typeface="Cambria" pitchFamily="18" charset="0"/>
              </a:rPr>
              <a:t>, underworld, in darkness. Re-</a:t>
            </a:r>
            <a:r>
              <a:rPr lang="en-GB" sz="2400" dirty="0" err="1" smtClean="0">
                <a:latin typeface="Cambria" pitchFamily="18" charset="0"/>
                <a:ea typeface="Cambria" pitchFamily="18" charset="0"/>
              </a:rPr>
              <a:t>Horakhty</a:t>
            </a:r>
            <a:r>
              <a:rPr lang="en-GB" sz="2400" dirty="0" smtClean="0">
                <a:latin typeface="Cambria" pitchFamily="18" charset="0"/>
                <a:ea typeface="Cambria" pitchFamily="18" charset="0"/>
              </a:rPr>
              <a:t> receives first and last rays.</a:t>
            </a:r>
          </a:p>
          <a:p>
            <a:pPr eaLnBrk="1" fontAlgn="auto" hangingPunct="1">
              <a:spcAft>
                <a:spcPts val="0"/>
              </a:spcAft>
              <a:defRPr/>
            </a:pPr>
            <a:r>
              <a:rPr lang="en-GB" sz="2400" dirty="0" smtClean="0">
                <a:latin typeface="Cambria" pitchFamily="18" charset="0"/>
                <a:ea typeface="Cambria" pitchFamily="18" charset="0"/>
              </a:rPr>
              <a:t>Probably timed for beginning of seasons of </a:t>
            </a:r>
            <a:r>
              <a:rPr lang="en-GB" sz="2400" dirty="0" err="1" smtClean="0">
                <a:latin typeface="Cambria" pitchFamily="18" charset="0"/>
                <a:ea typeface="Cambria" pitchFamily="18" charset="0"/>
              </a:rPr>
              <a:t>Peret</a:t>
            </a:r>
            <a:r>
              <a:rPr lang="en-GB" sz="2400" dirty="0" smtClean="0">
                <a:latin typeface="Cambria" pitchFamily="18" charset="0"/>
                <a:ea typeface="Cambria" pitchFamily="18" charset="0"/>
              </a:rPr>
              <a:t> and </a:t>
            </a:r>
            <a:r>
              <a:rPr lang="en-GB" sz="2400" dirty="0" err="1" smtClean="0">
                <a:latin typeface="Cambria" pitchFamily="18" charset="0"/>
                <a:ea typeface="Cambria" pitchFamily="18" charset="0"/>
              </a:rPr>
              <a:t>Shemu</a:t>
            </a:r>
            <a:r>
              <a:rPr lang="en-GB" sz="2400" dirty="0" smtClean="0">
                <a:latin typeface="Cambria" pitchFamily="18" charset="0"/>
                <a:ea typeface="Cambria" pitchFamily="18" charset="0"/>
              </a:rPr>
              <a:t> in reign of Ramses II, constructed c 1244-1224 BCE</a:t>
            </a:r>
            <a:endParaRPr lang="en-US" sz="2400" dirty="0" smtClean="0">
              <a:latin typeface="Cambria" pitchFamily="18" charset="0"/>
              <a:ea typeface="Cambria" pitchFamily="18" charset="0"/>
            </a:endParaRPr>
          </a:p>
        </p:txBody>
      </p:sp>
      <p:pic>
        <p:nvPicPr>
          <p:cNvPr id="28676" name="Content Placeholder 6" descr="Abu Simbel sunrise 22 Feb 2004.jpg"/>
          <p:cNvPicPr>
            <a:picLocks noGrp="1" noChangeAspect="1"/>
          </p:cNvPicPr>
          <p:nvPr>
            <p:ph sz="half" idx="2"/>
          </p:nvPr>
        </p:nvPicPr>
        <p:blipFill>
          <a:blip r:embed="rId2" cstate="print"/>
          <a:srcRect/>
          <a:stretch>
            <a:fillRect/>
          </a:stretch>
        </p:blipFill>
        <p:spPr>
          <a:xfrm>
            <a:off x="4648200" y="2363788"/>
            <a:ext cx="4038600" cy="2998787"/>
          </a:xfrm>
        </p:spPr>
      </p:pic>
      <p:pic>
        <p:nvPicPr>
          <p:cNvPr id="28677" name="Picture 2"/>
          <p:cNvPicPr>
            <a:picLocks noChangeAspect="1" noChangeArrowheads="1"/>
          </p:cNvPicPr>
          <p:nvPr/>
        </p:nvPicPr>
        <p:blipFill>
          <a:blip r:embed="rId3" cstate="print"/>
          <a:srcRect/>
          <a:stretch>
            <a:fillRect/>
          </a:stretch>
        </p:blipFill>
        <p:spPr bwMode="auto">
          <a:xfrm>
            <a:off x="142875" y="6181725"/>
            <a:ext cx="1643063" cy="676275"/>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latin typeface="Cambria" pitchFamily="18" charset="0"/>
                <a:ea typeface="Cambria" pitchFamily="18" charset="0"/>
              </a:rPr>
              <a:t>Homer</a:t>
            </a:r>
            <a:endParaRPr lang="en-GB" dirty="0">
              <a:latin typeface="Cambria" pitchFamily="18" charset="0"/>
              <a:ea typeface="Cambria" pitchFamily="18" charset="0"/>
            </a:endParaRPr>
          </a:p>
        </p:txBody>
      </p:sp>
      <p:sp>
        <p:nvSpPr>
          <p:cNvPr id="6" name="Content Placeholder 5"/>
          <p:cNvSpPr>
            <a:spLocks noGrp="1"/>
          </p:cNvSpPr>
          <p:nvPr>
            <p:ph idx="1"/>
          </p:nvPr>
        </p:nvSpPr>
        <p:spPr/>
        <p:txBody>
          <a:bodyPr>
            <a:normAutofit fontScale="62500" lnSpcReduction="20000"/>
          </a:bodyPr>
          <a:lstStyle/>
          <a:p>
            <a:pPr>
              <a:buNone/>
            </a:pPr>
            <a:r>
              <a:rPr lang="en-GB" dirty="0" smtClean="0">
                <a:latin typeface="Cambria" pitchFamily="18" charset="0"/>
                <a:ea typeface="Cambria" pitchFamily="18" charset="0"/>
              </a:rPr>
              <a:t>Perhaps the earliest literature description of dawn is Homer’s, who referred to ‘young Dawn with her rose-red fingers’. </a:t>
            </a:r>
            <a:endParaRPr lang="en-GB" dirty="0" smtClean="0">
              <a:latin typeface="Cambria" pitchFamily="18" charset="0"/>
              <a:ea typeface="Cambria" pitchFamily="18" charset="0"/>
            </a:endParaRP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Samuel </a:t>
            </a:r>
            <a:r>
              <a:rPr lang="en-GB" dirty="0" smtClean="0">
                <a:latin typeface="Cambria" pitchFamily="18" charset="0"/>
                <a:ea typeface="Cambria" pitchFamily="18" charset="0"/>
              </a:rPr>
              <a:t>Butler preferred ‘the child of morning, rosy-fingered Dawn’.</a:t>
            </a:r>
            <a:r>
              <a:rPr lang="en-GB" baseline="30000" dirty="0" smtClean="0">
                <a:latin typeface="Cambria" pitchFamily="18" charset="0"/>
                <a:ea typeface="Cambria" pitchFamily="18" charset="0"/>
              </a:rPr>
              <a:t> </a:t>
            </a:r>
            <a:endParaRPr lang="en-GB" baseline="30000" dirty="0" smtClean="0">
              <a:latin typeface="Cambria" pitchFamily="18" charset="0"/>
              <a:ea typeface="Cambria" pitchFamily="18" charset="0"/>
            </a:endParaRP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The </a:t>
            </a:r>
            <a:r>
              <a:rPr lang="en-GB" dirty="0" smtClean="0">
                <a:latin typeface="Cambria" pitchFamily="18" charset="0"/>
                <a:ea typeface="Cambria" pitchFamily="18" charset="0"/>
              </a:rPr>
              <a:t>drama in Book 9 takes place while Odysseus and his companions are confronting the fearsome one-eyed giants, the </a:t>
            </a:r>
            <a:r>
              <a:rPr lang="en-GB" dirty="0" err="1" smtClean="0">
                <a:latin typeface="Cambria" pitchFamily="18" charset="0"/>
                <a:ea typeface="Cambria" pitchFamily="18" charset="0"/>
              </a:rPr>
              <a:t>cyclops</a:t>
            </a:r>
            <a:r>
              <a:rPr lang="en-GB" dirty="0" smtClean="0">
                <a:latin typeface="Cambria" pitchFamily="18" charset="0"/>
                <a:ea typeface="Cambria" pitchFamily="18" charset="0"/>
              </a:rPr>
              <a:t> and repeated references to sunset and sunrise serve both to time the story and contrast the dangers of darkness with the relief of dawn.</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Homer</a:t>
            </a:r>
            <a:r>
              <a:rPr lang="en-GB" dirty="0" smtClean="0">
                <a:latin typeface="Cambria" pitchFamily="18" charset="0"/>
                <a:ea typeface="Cambria" pitchFamily="18" charset="0"/>
              </a:rPr>
              <a:t>, </a:t>
            </a:r>
            <a:r>
              <a:rPr lang="en-GB" i="1" dirty="0" smtClean="0">
                <a:latin typeface="Cambria" pitchFamily="18" charset="0"/>
                <a:ea typeface="Cambria" pitchFamily="18" charset="0"/>
              </a:rPr>
              <a:t>The Odyssey</a:t>
            </a:r>
            <a:r>
              <a:rPr lang="en-GB" dirty="0" smtClean="0">
                <a:latin typeface="Cambria" pitchFamily="18" charset="0"/>
                <a:ea typeface="Cambria" pitchFamily="18" charset="0"/>
              </a:rPr>
              <a:t>, trans. Robert </a:t>
            </a:r>
            <a:r>
              <a:rPr lang="en-GB" dirty="0" err="1" smtClean="0">
                <a:latin typeface="Cambria" pitchFamily="18" charset="0"/>
                <a:ea typeface="Cambria" pitchFamily="18" charset="0"/>
              </a:rPr>
              <a:t>Fagles</a:t>
            </a:r>
            <a:r>
              <a:rPr lang="en-GB" dirty="0" smtClean="0">
                <a:latin typeface="Cambria" pitchFamily="18" charset="0"/>
                <a:ea typeface="Cambria" pitchFamily="18" charset="0"/>
              </a:rPr>
              <a:t> (New York: Penguin 1997), Book 9, lines 344, 488, 624 (pp. 221, 25, 29).</a:t>
            </a:r>
          </a:p>
          <a:p>
            <a:pPr>
              <a:buNone/>
            </a:pPr>
            <a:r>
              <a:rPr lang="en-GB" dirty="0" smtClean="0">
                <a:latin typeface="Cambria" pitchFamily="18" charset="0"/>
                <a:ea typeface="Cambria" pitchFamily="18" charset="0"/>
              </a:rPr>
              <a:t> </a:t>
            </a:r>
          </a:p>
          <a:p>
            <a:pPr>
              <a:buNone/>
            </a:pPr>
            <a:r>
              <a:rPr lang="en-GB" dirty="0" smtClean="0">
                <a:latin typeface="Cambria" pitchFamily="18" charset="0"/>
                <a:ea typeface="Cambria" pitchFamily="18" charset="0"/>
              </a:rPr>
              <a:t>Homer, </a:t>
            </a:r>
            <a:r>
              <a:rPr lang="en-GB" i="1" dirty="0" smtClean="0">
                <a:latin typeface="Cambria" pitchFamily="18" charset="0"/>
                <a:ea typeface="Cambria" pitchFamily="18" charset="0"/>
              </a:rPr>
              <a:t>The Odyssey</a:t>
            </a:r>
            <a:r>
              <a:rPr lang="en-GB" dirty="0" smtClean="0">
                <a:latin typeface="Cambria" pitchFamily="18" charset="0"/>
                <a:ea typeface="Cambria" pitchFamily="18" charset="0"/>
              </a:rPr>
              <a:t>, trans Samuel Butler,  Book IX, </a:t>
            </a:r>
            <a:r>
              <a:rPr lang="en-GB" dirty="0" smtClean="0">
                <a:latin typeface="Cambria" pitchFamily="18" charset="0"/>
                <a:ea typeface="Cambria" pitchFamily="18" charset="0"/>
              </a:rPr>
              <a:t>on line</a:t>
            </a: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 </a:t>
            </a:r>
          </a:p>
          <a:p>
            <a:endParaRPr lang="en-GB" dirty="0"/>
          </a:p>
        </p:txBody>
      </p:sp>
      <p:pic>
        <p:nvPicPr>
          <p:cNvPr id="7" name="Picture 6" descr="Homer.jpg"/>
          <p:cNvPicPr>
            <a:picLocks noChangeAspect="1"/>
          </p:cNvPicPr>
          <p:nvPr/>
        </p:nvPicPr>
        <p:blipFill>
          <a:blip r:embed="rId2" cstate="print"/>
          <a:stretch>
            <a:fillRect/>
          </a:stretch>
        </p:blipFill>
        <p:spPr>
          <a:xfrm>
            <a:off x="7668344" y="188640"/>
            <a:ext cx="1019175" cy="1285875"/>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normAutofit fontScale="90000"/>
          </a:bodyPr>
          <a:lstStyle/>
          <a:p>
            <a:pPr eaLnBrk="1" hangingPunct="1"/>
            <a:r>
              <a:rPr lang="en-GB" dirty="0" smtClean="0">
                <a:latin typeface="Cambria" pitchFamily="18" charset="0"/>
                <a:ea typeface="Cambria" pitchFamily="18" charset="0"/>
              </a:rPr>
              <a:t>Classical Context: The Corpus </a:t>
            </a:r>
            <a:r>
              <a:rPr lang="en-GB" dirty="0" err="1" smtClean="0">
                <a:latin typeface="Cambria" pitchFamily="18" charset="0"/>
                <a:ea typeface="Cambria" pitchFamily="18" charset="0"/>
              </a:rPr>
              <a:t>Hermeticum</a:t>
            </a:r>
            <a:endParaRPr lang="en-US" dirty="0" smtClean="0">
              <a:latin typeface="Cambria" pitchFamily="18" charset="0"/>
              <a:ea typeface="Cambria" pitchFamily="18" charset="0"/>
            </a:endParaRPr>
          </a:p>
        </p:txBody>
      </p:sp>
      <p:sp>
        <p:nvSpPr>
          <p:cNvPr id="53251" name="Text Placeholder 2"/>
          <p:cNvSpPr>
            <a:spLocks noGrp="1"/>
          </p:cNvSpPr>
          <p:nvPr>
            <p:ph type="body" sz="half" idx="1"/>
          </p:nvPr>
        </p:nvSpPr>
        <p:spPr/>
        <p:txBody>
          <a:bodyPr/>
          <a:lstStyle/>
          <a:p>
            <a:pPr eaLnBrk="1" hangingPunct="1"/>
            <a:r>
              <a:rPr lang="en-GB" sz="2000" dirty="0" smtClean="0">
                <a:latin typeface="Cambria" pitchFamily="18" charset="0"/>
                <a:ea typeface="Cambria" pitchFamily="18" charset="0"/>
              </a:rPr>
              <a:t>the sun, the </a:t>
            </a:r>
            <a:r>
              <a:rPr lang="en-GB" sz="2000" i="1" dirty="0" smtClean="0">
                <a:latin typeface="Cambria" pitchFamily="18" charset="0"/>
                <a:ea typeface="Cambria" pitchFamily="18" charset="0"/>
              </a:rPr>
              <a:t>Demiurge</a:t>
            </a:r>
            <a:r>
              <a:rPr lang="en-GB" sz="2000" dirty="0" smtClean="0">
                <a:latin typeface="Cambria" pitchFamily="18" charset="0"/>
                <a:ea typeface="Cambria" pitchFamily="18" charset="0"/>
              </a:rPr>
              <a:t> (‘craftsman’), the creator of our world, </a:t>
            </a:r>
            <a:r>
              <a:rPr lang="en-GB" sz="2000" dirty="0" err="1" smtClean="0">
                <a:latin typeface="Cambria" pitchFamily="18" charset="0"/>
                <a:ea typeface="Cambria" pitchFamily="18" charset="0"/>
              </a:rPr>
              <a:t>'a</a:t>
            </a:r>
            <a:r>
              <a:rPr lang="en-GB" sz="2000" dirty="0" smtClean="0">
                <a:latin typeface="Cambria" pitchFamily="18" charset="0"/>
                <a:ea typeface="Cambria" pitchFamily="18" charset="0"/>
              </a:rPr>
              <a:t> mighty deity…who is posted in the midst of the universe and watches over all things done on earth by men' without whom there would be no physical life.  </a:t>
            </a:r>
            <a:endParaRPr lang="en-US" sz="2000" dirty="0" smtClean="0">
              <a:latin typeface="Cambria" pitchFamily="18" charset="0"/>
              <a:ea typeface="Cambria" pitchFamily="18" charset="0"/>
            </a:endParaRPr>
          </a:p>
          <a:p>
            <a:pPr eaLnBrk="1" hangingPunct="1"/>
            <a:r>
              <a:rPr lang="en-GB" sz="1200" dirty="0" err="1" smtClean="0">
                <a:latin typeface="Cambria" pitchFamily="18" charset="0"/>
                <a:ea typeface="Cambria" pitchFamily="18" charset="0"/>
              </a:rPr>
              <a:t>Libellus</a:t>
            </a:r>
            <a:r>
              <a:rPr lang="en-GB" sz="1200" dirty="0" smtClean="0">
                <a:latin typeface="Cambria" pitchFamily="18" charset="0"/>
                <a:ea typeface="Cambria" pitchFamily="18" charset="0"/>
              </a:rPr>
              <a:t> XVI.17-19, in Scott, </a:t>
            </a:r>
            <a:r>
              <a:rPr lang="en-GB" sz="1200" i="1" dirty="0" err="1" smtClean="0">
                <a:latin typeface="Cambria" pitchFamily="18" charset="0"/>
                <a:ea typeface="Cambria" pitchFamily="18" charset="0"/>
              </a:rPr>
              <a:t>Hermetica</a:t>
            </a:r>
            <a:r>
              <a:rPr lang="en-GB" sz="1200" dirty="0" smtClean="0">
                <a:latin typeface="Cambria" pitchFamily="18" charset="0"/>
                <a:ea typeface="Cambria" pitchFamily="18" charset="0"/>
              </a:rPr>
              <a:t>, Vol. 1, p. 273. Excerpt VII: Hermes to Tat.1, in  Scott</a:t>
            </a:r>
            <a:r>
              <a:rPr lang="en-GB" sz="1200" i="1" dirty="0" smtClean="0">
                <a:latin typeface="Cambria" pitchFamily="18" charset="0"/>
                <a:ea typeface="Cambria" pitchFamily="18" charset="0"/>
              </a:rPr>
              <a:t>, </a:t>
            </a:r>
            <a:r>
              <a:rPr lang="en-GB" sz="1200" i="1" dirty="0" err="1" smtClean="0">
                <a:latin typeface="Cambria" pitchFamily="18" charset="0"/>
                <a:ea typeface="Cambria" pitchFamily="18" charset="0"/>
              </a:rPr>
              <a:t>Hermetica</a:t>
            </a:r>
            <a:r>
              <a:rPr lang="en-GB" sz="1200" dirty="0" smtClean="0">
                <a:latin typeface="Cambria" pitchFamily="18" charset="0"/>
                <a:ea typeface="Cambria" pitchFamily="18" charset="0"/>
              </a:rPr>
              <a:t>, Vol. 1, p. 421. See also Asclepius 3b-4, I.10, in  Scott</a:t>
            </a:r>
            <a:r>
              <a:rPr lang="en-GB" sz="1200" i="1" dirty="0" smtClean="0">
                <a:latin typeface="Cambria" pitchFamily="18" charset="0"/>
                <a:ea typeface="Cambria" pitchFamily="18" charset="0"/>
              </a:rPr>
              <a:t>, </a:t>
            </a:r>
            <a:r>
              <a:rPr lang="en-GB" sz="1200" i="1" dirty="0" err="1" smtClean="0">
                <a:latin typeface="Cambria" pitchFamily="18" charset="0"/>
                <a:ea typeface="Cambria" pitchFamily="18" charset="0"/>
              </a:rPr>
              <a:t>Hermetica</a:t>
            </a:r>
            <a:r>
              <a:rPr lang="en-GB" sz="1200" dirty="0" smtClean="0">
                <a:latin typeface="Cambria" pitchFamily="18" charset="0"/>
                <a:ea typeface="Cambria" pitchFamily="18" charset="0"/>
              </a:rPr>
              <a:t>, Vol. 1, pp. 291, 305. For a summary see </a:t>
            </a:r>
            <a:r>
              <a:rPr lang="en-GB" sz="1200" dirty="0" err="1" smtClean="0">
                <a:latin typeface="Cambria" pitchFamily="18" charset="0"/>
                <a:ea typeface="Cambria" pitchFamily="18" charset="0"/>
              </a:rPr>
              <a:t>Fowden</a:t>
            </a:r>
            <a:r>
              <a:rPr lang="en-GB" sz="1200" dirty="0" smtClean="0">
                <a:latin typeface="Cambria" pitchFamily="18" charset="0"/>
                <a:ea typeface="Cambria" pitchFamily="18" charset="0"/>
              </a:rPr>
              <a:t>, </a:t>
            </a:r>
            <a:r>
              <a:rPr lang="en-GB" sz="1200" i="1" dirty="0" smtClean="0">
                <a:latin typeface="Cambria" pitchFamily="18" charset="0"/>
                <a:ea typeface="Cambria" pitchFamily="18" charset="0"/>
              </a:rPr>
              <a:t>Egyptian Hermes</a:t>
            </a:r>
            <a:r>
              <a:rPr lang="en-GB" sz="1200" dirty="0" smtClean="0">
                <a:latin typeface="Cambria" pitchFamily="18" charset="0"/>
                <a:ea typeface="Cambria" pitchFamily="18" charset="0"/>
              </a:rPr>
              <a:t>, p. 77.</a:t>
            </a:r>
            <a:endParaRPr lang="en-US" sz="1200" dirty="0" smtClean="0">
              <a:latin typeface="Cambria" pitchFamily="18" charset="0"/>
              <a:ea typeface="Cambria" pitchFamily="18" charset="0"/>
            </a:endParaRPr>
          </a:p>
          <a:p>
            <a:pPr eaLnBrk="1" hangingPunct="1"/>
            <a:r>
              <a:rPr lang="en-GB" dirty="0" smtClean="0"/>
              <a:t> </a:t>
            </a:r>
            <a:endParaRPr lang="en-US" dirty="0" smtClean="0"/>
          </a:p>
        </p:txBody>
      </p:sp>
      <p:pic>
        <p:nvPicPr>
          <p:cNvPr id="53252" name="Picture 5" descr="Hermes Trismegistus 3"/>
          <p:cNvPicPr>
            <a:picLocks noGrp="1" noChangeAspect="1" noChangeArrowheads="1"/>
          </p:cNvPicPr>
          <p:nvPr>
            <p:ph sz="half" idx="2"/>
          </p:nvPr>
        </p:nvPicPr>
        <p:blipFill>
          <a:blip r:embed="rId2" cstate="print"/>
          <a:srcRect/>
          <a:stretch>
            <a:fillRect/>
          </a:stretch>
        </p:blipFill>
        <p:spPr>
          <a:xfrm>
            <a:off x="5357813" y="1785938"/>
            <a:ext cx="3416300" cy="3368675"/>
          </a:xfrm>
          <a:noFill/>
        </p:spPr>
      </p:pic>
      <p:pic>
        <p:nvPicPr>
          <p:cNvPr id="53253" name="Picture 2"/>
          <p:cNvPicPr>
            <a:picLocks noChangeAspect="1" noChangeArrowheads="1"/>
          </p:cNvPicPr>
          <p:nvPr/>
        </p:nvPicPr>
        <p:blipFill>
          <a:blip r:embed="rId3" cstate="print"/>
          <a:srcRect/>
          <a:stretch>
            <a:fillRect/>
          </a:stretch>
        </p:blipFill>
        <p:spPr bwMode="auto">
          <a:xfrm>
            <a:off x="142875" y="6181725"/>
            <a:ext cx="1643063" cy="676275"/>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a:bodyPr>
          <a:lstStyle/>
          <a:p>
            <a:r>
              <a:rPr lang="en-GB" dirty="0" smtClean="0">
                <a:latin typeface="Cambria" pitchFamily="18" charset="0"/>
                <a:ea typeface="Cambria" pitchFamily="18" charset="0"/>
              </a:rPr>
              <a:t>Renaissance Context: </a:t>
            </a:r>
            <a:r>
              <a:rPr lang="en-GB" dirty="0" smtClean="0">
                <a:latin typeface="Cambria" pitchFamily="18" charset="0"/>
                <a:ea typeface="Cambria" pitchFamily="18" charset="0"/>
              </a:rPr>
              <a:t>Copernicus</a:t>
            </a:r>
            <a:endParaRPr lang="en-US" dirty="0" smtClean="0">
              <a:latin typeface="Cambria" pitchFamily="18" charset="0"/>
              <a:ea typeface="Cambria" pitchFamily="18" charset="0"/>
            </a:endParaRPr>
          </a:p>
        </p:txBody>
      </p:sp>
      <p:sp>
        <p:nvSpPr>
          <p:cNvPr id="55299" name="Rectangle 4"/>
          <p:cNvSpPr>
            <a:spLocks noGrp="1" noChangeArrowheads="1"/>
          </p:cNvSpPr>
          <p:nvPr>
            <p:ph type="body" sz="half" idx="1"/>
          </p:nvPr>
        </p:nvSpPr>
        <p:spPr/>
        <p:txBody>
          <a:bodyPr>
            <a:normAutofit lnSpcReduction="10000"/>
          </a:bodyPr>
          <a:lstStyle/>
          <a:p>
            <a:pPr eaLnBrk="1" hangingPunct="1">
              <a:lnSpc>
                <a:spcPct val="80000"/>
              </a:lnSpc>
              <a:buNone/>
            </a:pPr>
            <a:r>
              <a:rPr lang="en-GB" sz="1800" dirty="0" smtClean="0">
                <a:latin typeface="Cambria" pitchFamily="18" charset="0"/>
                <a:ea typeface="Cambria" pitchFamily="18" charset="0"/>
              </a:rPr>
              <a:t>‘In the midst of all assuredly dwells the Sun. For, in this most beautiful temple, who would place this luminary in any other or better position from which he can illuminate the whole at once? Indeed, some rightly call Him the Light of the World, others, the Mind or the Ruler of the Universe: Hermes Trismegistus names him the visible God. Sophocles Electra calls him the all-seeing. So indeed the Sun remains, as if in his kingly dominion, governing the family of Heavenly bodies which circles around him’.</a:t>
            </a:r>
            <a:endParaRPr lang="en-US" sz="1800" dirty="0" smtClean="0">
              <a:latin typeface="Cambria" pitchFamily="18" charset="0"/>
              <a:ea typeface="Cambria" pitchFamily="18" charset="0"/>
            </a:endParaRPr>
          </a:p>
          <a:p>
            <a:pPr eaLnBrk="1" hangingPunct="1">
              <a:lnSpc>
                <a:spcPct val="80000"/>
              </a:lnSpc>
            </a:pPr>
            <a:r>
              <a:rPr lang="en-US" sz="1600" dirty="0" smtClean="0"/>
              <a:t/>
            </a:r>
            <a:br>
              <a:rPr lang="en-US" sz="1600" dirty="0" smtClean="0"/>
            </a:br>
            <a:r>
              <a:rPr lang="en-US" sz="1400" dirty="0" smtClean="0"/>
              <a:t>Copernicus, </a:t>
            </a:r>
            <a:r>
              <a:rPr lang="en-US" sz="1400" dirty="0" err="1" smtClean="0"/>
              <a:t>Nicolaus</a:t>
            </a:r>
            <a:r>
              <a:rPr lang="en-US" sz="1400" dirty="0" smtClean="0"/>
              <a:t>, </a:t>
            </a:r>
            <a:r>
              <a:rPr lang="en-US" sz="1400" i="1" dirty="0" smtClean="0"/>
              <a:t>On the Revolutions of the Heavenly Spheres</a:t>
            </a:r>
            <a:r>
              <a:rPr lang="en-US" sz="1400" dirty="0" smtClean="0"/>
              <a:t>, trans. Charles Glenn Wallis, Amherst, New York, Prometheus Books 1995, I.10, pp. 24-5.</a:t>
            </a:r>
          </a:p>
        </p:txBody>
      </p:sp>
      <p:pic>
        <p:nvPicPr>
          <p:cNvPr id="55300" name="Picture 6" descr="Copernicus"/>
          <p:cNvPicPr>
            <a:picLocks noGrp="1" noChangeAspect="1" noChangeArrowheads="1"/>
          </p:cNvPicPr>
          <p:nvPr>
            <p:ph sz="half" idx="2"/>
          </p:nvPr>
        </p:nvPicPr>
        <p:blipFill>
          <a:blip r:embed="rId2" cstate="print"/>
          <a:srcRect/>
          <a:stretch>
            <a:fillRect/>
          </a:stretch>
        </p:blipFill>
        <p:spPr>
          <a:xfrm>
            <a:off x="4906963" y="1773238"/>
            <a:ext cx="3276600" cy="3887787"/>
          </a:xfrm>
          <a:noFill/>
        </p:spPr>
      </p:pic>
      <p:pic>
        <p:nvPicPr>
          <p:cNvPr id="55301" name="Picture 2"/>
          <p:cNvPicPr>
            <a:picLocks noChangeAspect="1" noChangeArrowheads="1"/>
          </p:cNvPicPr>
          <p:nvPr/>
        </p:nvPicPr>
        <p:blipFill>
          <a:blip r:embed="rId3" cstate="print"/>
          <a:srcRect/>
          <a:stretch>
            <a:fillRect/>
          </a:stretch>
        </p:blipFill>
        <p:spPr bwMode="auto">
          <a:xfrm>
            <a:off x="142875" y="6181725"/>
            <a:ext cx="1643063" cy="676275"/>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latin typeface="Cambria" pitchFamily="18" charset="0"/>
                <a:ea typeface="Cambria" pitchFamily="18" charset="0"/>
              </a:rPr>
              <a:t>Joseph Turner</a:t>
            </a:r>
            <a:br>
              <a:rPr lang="en-GB" dirty="0" smtClean="0">
                <a:latin typeface="Cambria" pitchFamily="18" charset="0"/>
                <a:ea typeface="Cambria" pitchFamily="18" charset="0"/>
              </a:rPr>
            </a:br>
            <a:r>
              <a:rPr lang="en-GB" dirty="0" smtClean="0">
                <a:latin typeface="Cambria" pitchFamily="18" charset="0"/>
                <a:ea typeface="Cambria" pitchFamily="18" charset="0"/>
              </a:rPr>
              <a:t>1775-1851</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lstStyle/>
          <a:p>
            <a:pPr>
              <a:buNone/>
            </a:pPr>
            <a:r>
              <a:rPr lang="en-GB" dirty="0" smtClean="0">
                <a:latin typeface="Cambria" pitchFamily="18" charset="0"/>
                <a:ea typeface="Cambria" pitchFamily="18" charset="0"/>
              </a:rPr>
              <a:t>‘</a:t>
            </a:r>
            <a:r>
              <a:rPr lang="en-GB" dirty="0">
                <a:latin typeface="Cambria" pitchFamily="18" charset="0"/>
                <a:ea typeface="Cambria" pitchFamily="18" charset="0"/>
              </a:rPr>
              <a:t>Dawn after the Wreck’, dated to 1841. </a:t>
            </a: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Like </a:t>
            </a:r>
            <a:r>
              <a:rPr lang="en-GB" dirty="0">
                <a:latin typeface="Cambria" pitchFamily="18" charset="0"/>
                <a:ea typeface="Cambria" pitchFamily="18" charset="0"/>
              </a:rPr>
              <a:t>the relief of dawn after the threat of the </a:t>
            </a:r>
            <a:r>
              <a:rPr lang="en-GB" dirty="0" err="1">
                <a:latin typeface="Cambria" pitchFamily="18" charset="0"/>
                <a:ea typeface="Cambria" pitchFamily="18" charset="0"/>
              </a:rPr>
              <a:t>cyclops</a:t>
            </a:r>
            <a:r>
              <a:rPr lang="en-GB" dirty="0">
                <a:latin typeface="Cambria" pitchFamily="18" charset="0"/>
                <a:ea typeface="Cambria" pitchFamily="18" charset="0"/>
              </a:rPr>
              <a:t>, the dawn brings a sense of relief after what mist have been a violent storm and ship-wreck.</a:t>
            </a:r>
          </a:p>
          <a:p>
            <a:endParaRPr lang="en-GB" dirty="0"/>
          </a:p>
        </p:txBody>
      </p:sp>
      <p:pic>
        <p:nvPicPr>
          <p:cNvPr id="7" name="Content Placeholder 6" descr="Turner Dawn after the wreck 1841.jpg"/>
          <p:cNvPicPr>
            <a:picLocks noGrp="1"/>
          </p:cNvPicPr>
          <p:nvPr>
            <p:ph sz="half" idx="2"/>
          </p:nvPr>
        </p:nvPicPr>
        <p:blipFill>
          <a:blip r:embed="rId2" cstate="print"/>
          <a:stretch>
            <a:fillRect/>
          </a:stretch>
        </p:blipFill>
        <p:spPr>
          <a:xfrm>
            <a:off x="4535488" y="2276872"/>
            <a:ext cx="4608512" cy="3240360"/>
          </a:xfrm>
          <a:prstGeom prst="rect">
            <a:avLst/>
          </a:prstGeom>
        </p:spPr>
      </p:pic>
      <p:pic>
        <p:nvPicPr>
          <p:cNvPr id="6" name="Picture 5" descr="Turner_Self_Portrait.jpeg"/>
          <p:cNvPicPr>
            <a:picLocks noChangeAspect="1"/>
          </p:cNvPicPr>
          <p:nvPr/>
        </p:nvPicPr>
        <p:blipFill>
          <a:blip r:embed="rId3" cstate="print"/>
          <a:stretch>
            <a:fillRect/>
          </a:stretch>
        </p:blipFill>
        <p:spPr>
          <a:xfrm>
            <a:off x="7164288" y="260648"/>
            <a:ext cx="1246624" cy="1728274"/>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latin typeface="Cambria" pitchFamily="18" charset="0"/>
                <a:ea typeface="Cambria" pitchFamily="18" charset="0"/>
              </a:rPr>
              <a:t>Joseph Turner, The Fighting </a:t>
            </a:r>
            <a:r>
              <a:rPr lang="en-GB" dirty="0" err="1" smtClean="0">
                <a:latin typeface="Cambria" pitchFamily="18" charset="0"/>
                <a:ea typeface="Cambria" pitchFamily="18" charset="0"/>
              </a:rPr>
              <a:t>Temeraire</a:t>
            </a:r>
            <a:r>
              <a:rPr lang="en-GB" dirty="0" smtClean="0">
                <a:latin typeface="Cambria" pitchFamily="18" charset="0"/>
                <a:ea typeface="Cambria" pitchFamily="18" charset="0"/>
              </a:rPr>
              <a:t>, 1839</a:t>
            </a:r>
            <a:endParaRPr lang="en-GB" dirty="0"/>
          </a:p>
        </p:txBody>
      </p:sp>
      <p:sp>
        <p:nvSpPr>
          <p:cNvPr id="5" name="Content Placeholder 4"/>
          <p:cNvSpPr>
            <a:spLocks noGrp="1"/>
          </p:cNvSpPr>
          <p:nvPr>
            <p:ph sz="half" idx="1"/>
          </p:nvPr>
        </p:nvSpPr>
        <p:spPr/>
        <p:txBody>
          <a:bodyPr>
            <a:normAutofit fontScale="62500" lnSpcReduction="20000"/>
          </a:bodyPr>
          <a:lstStyle/>
          <a:p>
            <a:r>
              <a:rPr lang="en-GB" dirty="0"/>
              <a:t>Perhaps Turner’s most famous painting is ‘The Fighting </a:t>
            </a:r>
            <a:r>
              <a:rPr lang="en-GB" dirty="0" err="1"/>
              <a:t>Temeraire</a:t>
            </a:r>
            <a:r>
              <a:rPr lang="en-GB" dirty="0"/>
              <a:t>’, dating to 1839. A conventional view of the painting is found on the National Gallery website:</a:t>
            </a:r>
          </a:p>
          <a:p>
            <a:r>
              <a:rPr lang="en-GB" i="1" dirty="0"/>
              <a:t>The painting was thought to represent the decline of Britain's naval power. The '</a:t>
            </a:r>
            <a:r>
              <a:rPr lang="en-GB" i="1" dirty="0" err="1"/>
              <a:t>Temeraire</a:t>
            </a:r>
            <a:r>
              <a:rPr lang="en-GB" i="1" dirty="0"/>
              <a:t>' is shown travelling east, away from the sunset, even though Rotherhithe is west of Sheerness, but Turner's main concern was to evoke a sense of loss, rather than to give an exact recording of the event.  </a:t>
            </a:r>
            <a:endParaRPr lang="en-GB" b="1" i="1" dirty="0"/>
          </a:p>
          <a:p>
            <a:r>
              <a:rPr lang="en-GB" dirty="0"/>
              <a:t>The Fighting </a:t>
            </a:r>
            <a:r>
              <a:rPr lang="en-GB" dirty="0" err="1"/>
              <a:t>Temeraire</a:t>
            </a:r>
            <a:r>
              <a:rPr lang="en-GB" dirty="0"/>
              <a:t>, 1839, Joseph </a:t>
            </a:r>
            <a:r>
              <a:rPr lang="en-GB" dirty="0" err="1"/>
              <a:t>Mallord</a:t>
            </a:r>
            <a:r>
              <a:rPr lang="en-GB" dirty="0"/>
              <a:t> William Turner,</a:t>
            </a:r>
            <a:endParaRPr lang="en-GB" b="1" dirty="0"/>
          </a:p>
          <a:p>
            <a:r>
              <a:rPr lang="en-GB" u="sng" dirty="0">
                <a:hlinkClick r:id="rId2"/>
              </a:rPr>
              <a:t>https://www.nationalgallery.org.uk/paintings/joseph-mallord-william-turner-the-fighting-temeraire</a:t>
            </a:r>
            <a:endParaRPr lang="en-GB" dirty="0"/>
          </a:p>
          <a:p>
            <a:endParaRPr lang="en-GB" dirty="0"/>
          </a:p>
        </p:txBody>
      </p:sp>
      <p:pic>
        <p:nvPicPr>
          <p:cNvPr id="7" name="Content Placeholder 6" descr="fighting-temeraire-tugged-to-her-last-berth-to-be-broken-up.jpg"/>
          <p:cNvPicPr>
            <a:picLocks noGrp="1"/>
          </p:cNvPicPr>
          <p:nvPr>
            <p:ph sz="half" idx="2"/>
          </p:nvPr>
        </p:nvPicPr>
        <p:blipFill>
          <a:blip r:embed="rId3" cstate="print"/>
          <a:stretch>
            <a:fillRect/>
          </a:stretch>
        </p:blipFill>
        <p:spPr>
          <a:xfrm>
            <a:off x="4738947" y="2433392"/>
            <a:ext cx="3857105" cy="2859578"/>
          </a:xfrm>
          <a:prstGeom prst="rect">
            <a:avLst/>
          </a:prstGeom>
        </p:spPr>
      </p:pic>
      <p:pic>
        <p:nvPicPr>
          <p:cNvPr id="6" name="Picture 5" descr="Turner_Self_Portrait.jpeg"/>
          <p:cNvPicPr>
            <a:picLocks noChangeAspect="1"/>
          </p:cNvPicPr>
          <p:nvPr/>
        </p:nvPicPr>
        <p:blipFill>
          <a:blip r:embed="rId4" cstate="print"/>
          <a:stretch>
            <a:fillRect/>
          </a:stretch>
        </p:blipFill>
        <p:spPr>
          <a:xfrm>
            <a:off x="7740352" y="260648"/>
            <a:ext cx="1246624" cy="1728274"/>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latin typeface="Cambria" pitchFamily="18" charset="0"/>
                <a:ea typeface="Cambria" pitchFamily="18" charset="0"/>
              </a:rPr>
              <a:t>Joseph Turner, The Fighting </a:t>
            </a:r>
            <a:r>
              <a:rPr lang="en-GB" dirty="0" err="1" smtClean="0">
                <a:latin typeface="Cambria" pitchFamily="18" charset="0"/>
                <a:ea typeface="Cambria" pitchFamily="18" charset="0"/>
              </a:rPr>
              <a:t>Temeraire</a:t>
            </a:r>
            <a:r>
              <a:rPr lang="en-GB" dirty="0" smtClean="0">
                <a:latin typeface="Cambria" pitchFamily="18" charset="0"/>
                <a:ea typeface="Cambria" pitchFamily="18" charset="0"/>
              </a:rPr>
              <a:t>, 1839</a:t>
            </a:r>
            <a:r>
              <a:rPr lang="en-GB" b="1" dirty="0" smtClean="0"/>
              <a:t/>
            </a:r>
            <a:br>
              <a:rPr lang="en-GB" b="1" dirty="0" smtClean="0"/>
            </a:br>
            <a:endParaRPr lang="en-GB" dirty="0"/>
          </a:p>
        </p:txBody>
      </p:sp>
      <p:sp>
        <p:nvSpPr>
          <p:cNvPr id="3" name="Content Placeholder 2"/>
          <p:cNvSpPr>
            <a:spLocks noGrp="1"/>
          </p:cNvSpPr>
          <p:nvPr>
            <p:ph sz="half" idx="1"/>
          </p:nvPr>
        </p:nvSpPr>
        <p:spPr/>
        <p:txBody>
          <a:bodyPr>
            <a:normAutofit fontScale="55000" lnSpcReduction="20000"/>
          </a:bodyPr>
          <a:lstStyle/>
          <a:p>
            <a:pPr>
              <a:buNone/>
            </a:pPr>
            <a:r>
              <a:rPr lang="en-GB" dirty="0"/>
              <a:t>The conventional view is that there is something </a:t>
            </a:r>
            <a:r>
              <a:rPr lang="en-GB" dirty="0" err="1"/>
              <a:t>incomprensible</a:t>
            </a:r>
            <a:r>
              <a:rPr lang="en-GB" dirty="0"/>
              <a:t> in Turner’s positioning of the ship. Quite the contrary: by sailing to the east it is sailing to the dawn. The National Gallery’s commentary continues:</a:t>
            </a:r>
            <a:endParaRPr lang="en-GB" b="1" dirty="0"/>
          </a:p>
          <a:p>
            <a:r>
              <a:rPr lang="en-GB" b="1" dirty="0" smtClean="0"/>
              <a:t>‘The </a:t>
            </a:r>
            <a:r>
              <a:rPr lang="en-GB" b="1" dirty="0"/>
              <a:t>spectacularly colourful setting of the sun draws a parallel with the passing of the old warship. By contrast the new steam-powered tug is smaller and more </a:t>
            </a:r>
            <a:r>
              <a:rPr lang="en-GB" b="1" dirty="0" smtClean="0"/>
              <a:t>prosaic’.</a:t>
            </a:r>
            <a:endParaRPr lang="en-GB" b="1" dirty="0"/>
          </a:p>
          <a:p>
            <a:pPr>
              <a:buNone/>
            </a:pPr>
            <a:r>
              <a:rPr lang="en-GB" u="sng" dirty="0" smtClean="0">
                <a:hlinkClick r:id="rId2"/>
              </a:rPr>
              <a:t>https://www.nationalgallery.org.uk/paintings/joseph-mallord-william-turner-the-fighting-temeraire</a:t>
            </a:r>
            <a:endParaRPr lang="en-GB" dirty="0" smtClean="0"/>
          </a:p>
          <a:p>
            <a:pPr>
              <a:buNone/>
            </a:pPr>
            <a:r>
              <a:rPr lang="en-GB" dirty="0" smtClean="0"/>
              <a:t>Again</a:t>
            </a:r>
            <a:r>
              <a:rPr lang="en-GB" dirty="0"/>
              <a:t>, this is not the way I see it. The tug is compressed, powerful and belching out flame the same colour as that of the clouds above the Sun. There is a powerful image here of the power of the new industrial, metal, steam-driven world, rising in the east. History, Time itself, is in what I will call a liminal zone, transitioning from a world which Homer would have known to one which would be utterly strange. </a:t>
            </a:r>
            <a:endParaRPr lang="en-GB" b="1" dirty="0"/>
          </a:p>
          <a:p>
            <a:endParaRPr lang="en-GB" dirty="0"/>
          </a:p>
        </p:txBody>
      </p:sp>
      <p:pic>
        <p:nvPicPr>
          <p:cNvPr id="5" name="Content Placeholder 4" descr="fighting-temeraire-tugged-to-her-last-berth-to-be-broken-up.jpg"/>
          <p:cNvPicPr>
            <a:picLocks noGrp="1"/>
          </p:cNvPicPr>
          <p:nvPr>
            <p:ph sz="half" idx="2"/>
          </p:nvPr>
        </p:nvPicPr>
        <p:blipFill>
          <a:blip r:embed="rId3" cstate="print"/>
          <a:stretch>
            <a:fillRect/>
          </a:stretch>
        </p:blipFill>
        <p:spPr>
          <a:xfrm>
            <a:off x="4572000" y="2433392"/>
            <a:ext cx="4320479" cy="3227856"/>
          </a:xfrm>
          <a:prstGeom prst="rect">
            <a:avLst/>
          </a:prstGeom>
        </p:spPr>
      </p:pic>
      <p:pic>
        <p:nvPicPr>
          <p:cNvPr id="6" name="Picture 5" descr="Turner_Self_Portrait.jpeg"/>
          <p:cNvPicPr>
            <a:picLocks noChangeAspect="1"/>
          </p:cNvPicPr>
          <p:nvPr/>
        </p:nvPicPr>
        <p:blipFill>
          <a:blip r:embed="rId4" cstate="print"/>
          <a:stretch>
            <a:fillRect/>
          </a:stretch>
        </p:blipFill>
        <p:spPr>
          <a:xfrm>
            <a:off x="7956376" y="908720"/>
            <a:ext cx="864096" cy="1197951"/>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ea typeface="Cambria" pitchFamily="18" charset="0"/>
              </a:rPr>
              <a:t>William Lilly, </a:t>
            </a:r>
            <a:r>
              <a:rPr lang="en-GB" i="1" dirty="0" smtClean="0">
                <a:latin typeface="Cambria" pitchFamily="18" charset="0"/>
                <a:ea typeface="Cambria" pitchFamily="18" charset="0"/>
              </a:rPr>
              <a:t>Christian Astrology, </a:t>
            </a:r>
            <a:r>
              <a:rPr lang="en-GB" dirty="0" smtClean="0">
                <a:latin typeface="Cambria" pitchFamily="18" charset="0"/>
                <a:ea typeface="Cambria" pitchFamily="18" charset="0"/>
              </a:rPr>
              <a:t>1659, p.50, on the first house</a:t>
            </a:r>
            <a:endParaRPr lang="en-GB" dirty="0">
              <a:latin typeface="Cambria" pitchFamily="18" charset="0"/>
              <a:ea typeface="Cambria" pitchFamily="18" charset="0"/>
            </a:endParaRPr>
          </a:p>
        </p:txBody>
      </p:sp>
      <p:pic>
        <p:nvPicPr>
          <p:cNvPr id="6" name="Content Placeholder 5" descr="william_lilly.jpeg"/>
          <p:cNvPicPr>
            <a:picLocks noGrp="1" noChangeAspect="1"/>
          </p:cNvPicPr>
          <p:nvPr>
            <p:ph idx="1"/>
          </p:nvPr>
        </p:nvPicPr>
        <p:blipFill>
          <a:blip r:embed="rId2" cstate="print"/>
          <a:stretch>
            <a:fillRect/>
          </a:stretch>
        </p:blipFill>
        <p:spPr>
          <a:xfrm>
            <a:off x="179512" y="1628800"/>
            <a:ext cx="1217659" cy="1625575"/>
          </a:xfrm>
        </p:spPr>
      </p:pic>
      <p:pic>
        <p:nvPicPr>
          <p:cNvPr id="7" name="Picture 6" descr="Lilly CA p 50 1st house.jpg"/>
          <p:cNvPicPr>
            <a:picLocks noChangeAspect="1"/>
          </p:cNvPicPr>
          <p:nvPr/>
        </p:nvPicPr>
        <p:blipFill>
          <a:blip r:embed="rId3" cstate="print"/>
          <a:stretch>
            <a:fillRect/>
          </a:stretch>
        </p:blipFill>
        <p:spPr>
          <a:xfrm>
            <a:off x="1475655" y="2420888"/>
            <a:ext cx="7552579" cy="324036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ea typeface="Cambria" pitchFamily="18" charset="0"/>
              </a:rPr>
              <a:t>William Shakespeare </a:t>
            </a:r>
            <a:br>
              <a:rPr lang="en-GB" dirty="0" smtClean="0">
                <a:latin typeface="Cambria" pitchFamily="18" charset="0"/>
                <a:ea typeface="Cambria" pitchFamily="18" charset="0"/>
              </a:rPr>
            </a:br>
            <a:r>
              <a:rPr lang="en-GB" dirty="0" smtClean="0">
                <a:latin typeface="Cambria" pitchFamily="18" charset="0"/>
                <a:ea typeface="Cambria" pitchFamily="18" charset="0"/>
              </a:rPr>
              <a:t>SONNET 33</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55000" lnSpcReduction="20000"/>
          </a:bodyPr>
          <a:lstStyle/>
          <a:p>
            <a:pPr>
              <a:buNone/>
            </a:pPr>
            <a:r>
              <a:rPr lang="en-GB" b="1" dirty="0"/>
              <a:t>	</a:t>
            </a:r>
          </a:p>
          <a:p>
            <a:pPr>
              <a:buNone/>
            </a:pPr>
            <a:r>
              <a:rPr lang="en-GB" b="1" dirty="0"/>
              <a:t>Full many a glorious morning have I seen </a:t>
            </a:r>
            <a:endParaRPr lang="en-GB" b="1" dirty="0" smtClean="0"/>
          </a:p>
          <a:p>
            <a:pPr>
              <a:buNone/>
            </a:pPr>
            <a:r>
              <a:rPr lang="en-GB" b="1" dirty="0" smtClean="0"/>
              <a:t>Flatter </a:t>
            </a:r>
            <a:r>
              <a:rPr lang="en-GB" b="1" dirty="0"/>
              <a:t>the mountain-tops with sovereign </a:t>
            </a:r>
            <a:r>
              <a:rPr lang="en-GB" b="1" dirty="0" smtClean="0"/>
              <a:t>eye,</a:t>
            </a:r>
          </a:p>
          <a:p>
            <a:pPr>
              <a:buNone/>
            </a:pPr>
            <a:r>
              <a:rPr lang="en-GB" b="1" dirty="0" smtClean="0"/>
              <a:t>Kissing </a:t>
            </a:r>
            <a:r>
              <a:rPr lang="en-GB" b="1" dirty="0"/>
              <a:t>with golden face the meadows green, </a:t>
            </a:r>
            <a:endParaRPr lang="en-GB" b="1" dirty="0" smtClean="0"/>
          </a:p>
          <a:p>
            <a:pPr>
              <a:buNone/>
            </a:pPr>
            <a:r>
              <a:rPr lang="en-GB" b="1" dirty="0" smtClean="0"/>
              <a:t>Gilding </a:t>
            </a:r>
            <a:r>
              <a:rPr lang="en-GB" b="1" dirty="0"/>
              <a:t>pale streams with heavenly alchemy; </a:t>
            </a:r>
            <a:endParaRPr lang="en-GB" b="1" dirty="0" smtClean="0"/>
          </a:p>
          <a:p>
            <a:pPr>
              <a:buNone/>
            </a:pPr>
            <a:r>
              <a:rPr lang="en-GB" dirty="0" smtClean="0"/>
              <a:t>Anon </a:t>
            </a:r>
            <a:r>
              <a:rPr lang="en-GB" dirty="0"/>
              <a:t>permit the basest clouds to ride </a:t>
            </a:r>
            <a:endParaRPr lang="en-GB" dirty="0" smtClean="0"/>
          </a:p>
          <a:p>
            <a:pPr>
              <a:buNone/>
            </a:pPr>
            <a:r>
              <a:rPr lang="en-GB" dirty="0" smtClean="0"/>
              <a:t>With </a:t>
            </a:r>
            <a:r>
              <a:rPr lang="en-GB" dirty="0"/>
              <a:t>ugly rack on his celestial face, </a:t>
            </a:r>
            <a:endParaRPr lang="en-GB" dirty="0" smtClean="0"/>
          </a:p>
          <a:p>
            <a:pPr>
              <a:buNone/>
            </a:pPr>
            <a:r>
              <a:rPr lang="en-GB" dirty="0" smtClean="0"/>
              <a:t>And </a:t>
            </a:r>
            <a:r>
              <a:rPr lang="en-GB" dirty="0"/>
              <a:t>from the forlorn world his visage </a:t>
            </a:r>
            <a:r>
              <a:rPr lang="en-GB" dirty="0" smtClean="0"/>
              <a:t>hide,</a:t>
            </a:r>
          </a:p>
          <a:p>
            <a:pPr>
              <a:buNone/>
            </a:pPr>
            <a:r>
              <a:rPr lang="en-GB" dirty="0" smtClean="0"/>
              <a:t>Stealing </a:t>
            </a:r>
            <a:r>
              <a:rPr lang="en-GB" dirty="0"/>
              <a:t>unseen </a:t>
            </a:r>
            <a:r>
              <a:rPr lang="en-GB" b="1" dirty="0"/>
              <a:t>to west</a:t>
            </a:r>
            <a:r>
              <a:rPr lang="en-GB" dirty="0"/>
              <a:t> with this </a:t>
            </a:r>
            <a:r>
              <a:rPr lang="en-GB" dirty="0" smtClean="0"/>
              <a:t>disgrace:</a:t>
            </a:r>
          </a:p>
          <a:p>
            <a:pPr>
              <a:buNone/>
            </a:pPr>
            <a:r>
              <a:rPr lang="en-GB" b="1" dirty="0" smtClean="0"/>
              <a:t>Even </a:t>
            </a:r>
            <a:r>
              <a:rPr lang="en-GB" b="1" dirty="0"/>
              <a:t>so my sun one early morn did shine </a:t>
            </a:r>
            <a:endParaRPr lang="en-GB" b="1" dirty="0" smtClean="0"/>
          </a:p>
          <a:p>
            <a:pPr>
              <a:buNone/>
            </a:pPr>
            <a:r>
              <a:rPr lang="en-GB" b="1" dirty="0" smtClean="0"/>
              <a:t>With </a:t>
            </a:r>
            <a:r>
              <a:rPr lang="en-GB" b="1" dirty="0"/>
              <a:t>all triumphant splendour on my brow; </a:t>
            </a:r>
          </a:p>
          <a:p>
            <a:pPr>
              <a:buNone/>
            </a:pPr>
            <a:r>
              <a:rPr lang="en-GB" b="1" dirty="0"/>
              <a:t>But out! alack! he was but one hour mine, </a:t>
            </a:r>
            <a:endParaRPr lang="en-GB" b="1" dirty="0" smtClean="0"/>
          </a:p>
          <a:p>
            <a:pPr>
              <a:buNone/>
            </a:pPr>
            <a:r>
              <a:rPr lang="en-GB" b="1" dirty="0" smtClean="0"/>
              <a:t>The </a:t>
            </a:r>
            <a:r>
              <a:rPr lang="en-GB" b="1" dirty="0"/>
              <a:t>region cloud hath </a:t>
            </a:r>
            <a:r>
              <a:rPr lang="en-GB" b="1" dirty="0" err="1"/>
              <a:t>mask'd</a:t>
            </a:r>
            <a:r>
              <a:rPr lang="en-GB" b="1" dirty="0"/>
              <a:t> him from me now. </a:t>
            </a:r>
            <a:endParaRPr lang="en-GB" b="1" dirty="0" smtClean="0"/>
          </a:p>
          <a:p>
            <a:pPr>
              <a:buNone/>
            </a:pPr>
            <a:r>
              <a:rPr lang="en-GB" dirty="0" smtClean="0"/>
              <a:t>Yet </a:t>
            </a:r>
            <a:r>
              <a:rPr lang="en-GB" dirty="0"/>
              <a:t>him for this my love no whit </a:t>
            </a:r>
            <a:r>
              <a:rPr lang="en-GB" dirty="0" err="1"/>
              <a:t>disdaineth</a:t>
            </a:r>
            <a:r>
              <a:rPr lang="en-GB" dirty="0"/>
              <a:t>; </a:t>
            </a:r>
            <a:endParaRPr lang="en-GB" dirty="0" smtClean="0"/>
          </a:p>
          <a:p>
            <a:pPr>
              <a:buNone/>
            </a:pPr>
            <a:r>
              <a:rPr lang="en-GB" dirty="0" smtClean="0"/>
              <a:t>Suns </a:t>
            </a:r>
            <a:r>
              <a:rPr lang="en-GB" dirty="0"/>
              <a:t>of the world may stain when heaven's sun </a:t>
            </a:r>
            <a:r>
              <a:rPr lang="en-GB" dirty="0" err="1"/>
              <a:t>staineth</a:t>
            </a:r>
            <a:r>
              <a:rPr lang="en-GB" dirty="0"/>
              <a:t>. </a:t>
            </a:r>
          </a:p>
          <a:p>
            <a:endParaRPr lang="en-GB" dirty="0"/>
          </a:p>
        </p:txBody>
      </p:sp>
      <p:sp>
        <p:nvSpPr>
          <p:cNvPr id="4" name="Content Placeholder 3"/>
          <p:cNvSpPr>
            <a:spLocks noGrp="1"/>
          </p:cNvSpPr>
          <p:nvPr>
            <p:ph sz="half" idx="2"/>
          </p:nvPr>
        </p:nvSpPr>
        <p:spPr/>
        <p:txBody>
          <a:bodyPr>
            <a:normAutofit fontScale="55000" lnSpcReduction="20000"/>
          </a:bodyPr>
          <a:lstStyle/>
          <a:p>
            <a:pPr>
              <a:buNone/>
            </a:pPr>
            <a:endParaRPr lang="en-GB" dirty="0" smtClean="0"/>
          </a:p>
          <a:p>
            <a:pPr>
              <a:buNone/>
            </a:pPr>
            <a:endParaRPr lang="en-GB" dirty="0" smtClean="0"/>
          </a:p>
          <a:p>
            <a:pPr>
              <a:buNone/>
            </a:pPr>
            <a:r>
              <a:rPr lang="en-GB" dirty="0" smtClean="0"/>
              <a:t>A memory </a:t>
            </a:r>
            <a:r>
              <a:rPr lang="en-GB" dirty="0"/>
              <a:t>of lost love: </a:t>
            </a:r>
            <a:endParaRPr lang="en-GB" dirty="0" smtClean="0"/>
          </a:p>
          <a:p>
            <a:pPr>
              <a:buNone/>
            </a:pPr>
            <a:endParaRPr lang="en-GB" dirty="0"/>
          </a:p>
          <a:p>
            <a:pPr>
              <a:buNone/>
            </a:pPr>
            <a:r>
              <a:rPr lang="en-GB" dirty="0" smtClean="0"/>
              <a:t>the </a:t>
            </a:r>
            <a:r>
              <a:rPr lang="en-GB" dirty="0"/>
              <a:t>Fair Youth, </a:t>
            </a:r>
            <a:r>
              <a:rPr lang="en-GB" dirty="0" smtClean="0"/>
              <a:t>has </a:t>
            </a:r>
            <a:r>
              <a:rPr lang="en-GB" dirty="0"/>
              <a:t>gone off Shakespeare, and the worldly ‘sun’ only shone brightly and favourably on </a:t>
            </a:r>
            <a:r>
              <a:rPr lang="en-GB" dirty="0" smtClean="0"/>
              <a:t>Shakespeare</a:t>
            </a:r>
          </a:p>
          <a:p>
            <a:pPr>
              <a:buNone/>
            </a:pPr>
            <a:r>
              <a:rPr lang="en-GB" dirty="0" smtClean="0"/>
              <a:t>for </a:t>
            </a:r>
            <a:r>
              <a:rPr lang="en-GB" dirty="0"/>
              <a:t>‘but one hour’. Now the clouds have come over and the Youth’s love for Shakespeare has cooled. </a:t>
            </a:r>
          </a:p>
          <a:p>
            <a:pPr>
              <a:buNone/>
            </a:pPr>
            <a:endParaRPr lang="en-GB" dirty="0" smtClean="0"/>
          </a:p>
          <a:p>
            <a:pPr>
              <a:buNone/>
            </a:pPr>
            <a:endParaRPr lang="en-GB" dirty="0"/>
          </a:p>
          <a:p>
            <a:pPr>
              <a:buNone/>
            </a:pPr>
            <a:r>
              <a:rPr lang="en-GB" dirty="0" smtClean="0"/>
              <a:t>Victor Turner: liminality and bisexuality</a:t>
            </a:r>
          </a:p>
          <a:p>
            <a:pPr>
              <a:buNone/>
            </a:pPr>
            <a:endParaRPr lang="en-GB" dirty="0"/>
          </a:p>
          <a:p>
            <a:pPr>
              <a:buNone/>
            </a:pPr>
            <a:r>
              <a:rPr lang="en-GB" dirty="0" smtClean="0"/>
              <a:t>Joseph Turner – west and east</a:t>
            </a:r>
            <a:endParaRPr lang="en-GB" dirty="0"/>
          </a:p>
        </p:txBody>
      </p:sp>
      <p:pic>
        <p:nvPicPr>
          <p:cNvPr id="5" name="Picture 4" descr="Shakespeare.jpeg"/>
          <p:cNvPicPr>
            <a:picLocks noChangeAspect="1"/>
          </p:cNvPicPr>
          <p:nvPr/>
        </p:nvPicPr>
        <p:blipFill>
          <a:blip r:embed="rId2" cstate="print"/>
          <a:stretch>
            <a:fillRect/>
          </a:stretch>
        </p:blipFill>
        <p:spPr>
          <a:xfrm>
            <a:off x="7668344" y="0"/>
            <a:ext cx="1475655" cy="1893012"/>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ea typeface="Cambria" pitchFamily="18" charset="0"/>
              </a:rPr>
              <a:t>John Donne </a:t>
            </a:r>
            <a:r>
              <a:rPr lang="en-GB" dirty="0" smtClean="0">
                <a:latin typeface="Cambria" pitchFamily="18" charset="0"/>
                <a:ea typeface="Cambria" pitchFamily="18" charset="0"/>
              </a:rPr>
              <a:t>1572-1631</a:t>
            </a:r>
            <a:br>
              <a:rPr lang="en-GB" dirty="0" smtClean="0">
                <a:latin typeface="Cambria" pitchFamily="18" charset="0"/>
                <a:ea typeface="Cambria" pitchFamily="18" charset="0"/>
              </a:rPr>
            </a:br>
            <a:r>
              <a:rPr lang="en-GB" dirty="0" smtClean="0">
                <a:latin typeface="Cambria" pitchFamily="18" charset="0"/>
                <a:ea typeface="Cambria" pitchFamily="18" charset="0"/>
              </a:rPr>
              <a:t>‘The </a:t>
            </a:r>
            <a:r>
              <a:rPr lang="en-GB" dirty="0" smtClean="0">
                <a:latin typeface="Cambria" pitchFamily="18" charset="0"/>
                <a:ea typeface="Cambria" pitchFamily="18" charset="0"/>
              </a:rPr>
              <a:t>Sun </a:t>
            </a:r>
            <a:r>
              <a:rPr lang="en-GB" dirty="0" smtClean="0">
                <a:latin typeface="Cambria" pitchFamily="18" charset="0"/>
                <a:ea typeface="Cambria" pitchFamily="18" charset="0"/>
              </a:rPr>
              <a:t>Rising’ (pub 1633)</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47500" lnSpcReduction="20000"/>
          </a:bodyPr>
          <a:lstStyle/>
          <a:p>
            <a:pPr>
              <a:buNone/>
            </a:pPr>
            <a:r>
              <a:rPr lang="en-GB" dirty="0">
                <a:latin typeface="Cambria" pitchFamily="18" charset="0"/>
                <a:ea typeface="Cambria" pitchFamily="18" charset="0"/>
              </a:rPr>
              <a:t>Busy old fool, unruly Sun, </a:t>
            </a:r>
          </a:p>
          <a:p>
            <a:pPr>
              <a:buNone/>
            </a:pPr>
            <a:r>
              <a:rPr lang="en-GB" dirty="0">
                <a:latin typeface="Cambria" pitchFamily="18" charset="0"/>
                <a:ea typeface="Cambria" pitchFamily="18" charset="0"/>
              </a:rPr>
              <a:t>        Why dost thou thus,</a:t>
            </a:r>
          </a:p>
          <a:p>
            <a:pPr>
              <a:buNone/>
            </a:pPr>
            <a:r>
              <a:rPr lang="en-GB" b="1" dirty="0">
                <a:latin typeface="Cambria" pitchFamily="18" charset="0"/>
                <a:ea typeface="Cambria" pitchFamily="18" charset="0"/>
              </a:rPr>
              <a:t>Through windows, and through curtains, call on us? </a:t>
            </a:r>
            <a:endParaRPr lang="en-GB" dirty="0">
              <a:latin typeface="Cambria" pitchFamily="18" charset="0"/>
              <a:ea typeface="Cambria" pitchFamily="18" charset="0"/>
            </a:endParaRPr>
          </a:p>
          <a:p>
            <a:pPr>
              <a:buNone/>
            </a:pPr>
            <a:r>
              <a:rPr lang="en-GB" b="1" dirty="0">
                <a:latin typeface="Cambria" pitchFamily="18" charset="0"/>
                <a:ea typeface="Cambria" pitchFamily="18" charset="0"/>
              </a:rPr>
              <a:t>Must to thy motions lovers' seasons run? </a:t>
            </a:r>
            <a:endParaRPr lang="en-GB" dirty="0">
              <a:latin typeface="Cambria" pitchFamily="18" charset="0"/>
              <a:ea typeface="Cambria" pitchFamily="18" charset="0"/>
            </a:endParaRPr>
          </a:p>
          <a:p>
            <a:pPr>
              <a:buNone/>
            </a:pPr>
            <a:r>
              <a:rPr lang="en-GB" b="1" dirty="0">
                <a:latin typeface="Cambria" pitchFamily="18" charset="0"/>
                <a:ea typeface="Cambria" pitchFamily="18" charset="0"/>
              </a:rPr>
              <a:t>        Saucy pedantic wretch, go chide </a:t>
            </a:r>
            <a:endParaRPr lang="en-GB" dirty="0">
              <a:latin typeface="Cambria" pitchFamily="18" charset="0"/>
              <a:ea typeface="Cambria" pitchFamily="18" charset="0"/>
            </a:endParaRPr>
          </a:p>
          <a:p>
            <a:pPr>
              <a:buNone/>
            </a:pPr>
            <a:r>
              <a:rPr lang="en-GB" b="1" dirty="0">
                <a:latin typeface="Cambria" pitchFamily="18" charset="0"/>
                <a:ea typeface="Cambria" pitchFamily="18" charset="0"/>
              </a:rPr>
              <a:t>        Late school-boys and sour prentices, </a:t>
            </a:r>
            <a:endParaRPr lang="en-GB" dirty="0">
              <a:latin typeface="Cambria" pitchFamily="18" charset="0"/>
              <a:ea typeface="Cambria" pitchFamily="18" charset="0"/>
            </a:endParaRPr>
          </a:p>
          <a:p>
            <a:pPr>
              <a:buNone/>
            </a:pPr>
            <a:r>
              <a:rPr lang="en-GB" dirty="0">
                <a:latin typeface="Cambria" pitchFamily="18" charset="0"/>
                <a:ea typeface="Cambria" pitchFamily="18" charset="0"/>
              </a:rPr>
              <a:t>    Go tell court-huntsmen that the king will ride, </a:t>
            </a:r>
          </a:p>
          <a:p>
            <a:pPr>
              <a:buNone/>
            </a:pPr>
            <a:r>
              <a:rPr lang="en-GB" dirty="0">
                <a:latin typeface="Cambria" pitchFamily="18" charset="0"/>
                <a:ea typeface="Cambria" pitchFamily="18" charset="0"/>
              </a:rPr>
              <a:t>    Call country ants to harvest offices;</a:t>
            </a:r>
          </a:p>
          <a:p>
            <a:pPr>
              <a:buNone/>
            </a:pPr>
            <a:r>
              <a:rPr lang="en-GB" dirty="0">
                <a:latin typeface="Cambria" pitchFamily="18" charset="0"/>
                <a:ea typeface="Cambria" pitchFamily="18" charset="0"/>
              </a:rPr>
              <a:t>Love, all alike, no season knows nor clime, </a:t>
            </a:r>
          </a:p>
          <a:p>
            <a:pPr>
              <a:buNone/>
            </a:pPr>
            <a:r>
              <a:rPr lang="en-GB" dirty="0">
                <a:latin typeface="Cambria" pitchFamily="18" charset="0"/>
                <a:ea typeface="Cambria" pitchFamily="18" charset="0"/>
              </a:rPr>
              <a:t>Nor hours, days, months, which are the rags of time. </a:t>
            </a:r>
          </a:p>
          <a:p>
            <a:pPr>
              <a:buNone/>
            </a:pPr>
            <a:r>
              <a:rPr lang="en-GB" dirty="0">
                <a:latin typeface="Cambria" pitchFamily="18" charset="0"/>
                <a:ea typeface="Cambria" pitchFamily="18" charset="0"/>
              </a:rPr>
              <a:t> </a:t>
            </a:r>
          </a:p>
          <a:p>
            <a:pPr>
              <a:buNone/>
            </a:pPr>
            <a:r>
              <a:rPr lang="en-GB" dirty="0">
                <a:latin typeface="Cambria" pitchFamily="18" charset="0"/>
                <a:ea typeface="Cambria" pitchFamily="18" charset="0"/>
              </a:rPr>
              <a:t>        Thy beams so reverend, and strong </a:t>
            </a:r>
          </a:p>
          <a:p>
            <a:pPr>
              <a:buNone/>
            </a:pPr>
            <a:r>
              <a:rPr lang="en-GB" dirty="0">
                <a:latin typeface="Cambria" pitchFamily="18" charset="0"/>
                <a:ea typeface="Cambria" pitchFamily="18" charset="0"/>
              </a:rPr>
              <a:t>        Why </a:t>
            </a:r>
            <a:r>
              <a:rPr lang="en-GB" dirty="0" err="1">
                <a:latin typeface="Cambria" pitchFamily="18" charset="0"/>
                <a:ea typeface="Cambria" pitchFamily="18" charset="0"/>
              </a:rPr>
              <a:t>shouldst</a:t>
            </a:r>
            <a:r>
              <a:rPr lang="en-GB" dirty="0">
                <a:latin typeface="Cambria" pitchFamily="18" charset="0"/>
                <a:ea typeface="Cambria" pitchFamily="18" charset="0"/>
              </a:rPr>
              <a:t> thou think? </a:t>
            </a:r>
          </a:p>
          <a:p>
            <a:pPr>
              <a:buNone/>
            </a:pPr>
            <a:r>
              <a:rPr lang="en-GB" dirty="0">
                <a:latin typeface="Cambria" pitchFamily="18" charset="0"/>
                <a:ea typeface="Cambria" pitchFamily="18" charset="0"/>
              </a:rPr>
              <a:t>I could eclipse and cloud them with a wink, </a:t>
            </a:r>
          </a:p>
          <a:p>
            <a:pPr>
              <a:buNone/>
            </a:pPr>
            <a:r>
              <a:rPr lang="en-GB" dirty="0">
                <a:latin typeface="Cambria" pitchFamily="18" charset="0"/>
                <a:ea typeface="Cambria" pitchFamily="18" charset="0"/>
              </a:rPr>
              <a:t>But that I would not lose her sight so long. </a:t>
            </a:r>
          </a:p>
          <a:p>
            <a:endParaRPr lang="en-GB" dirty="0">
              <a:latin typeface="Cambria" pitchFamily="18" charset="0"/>
              <a:ea typeface="Cambria" pitchFamily="18" charset="0"/>
            </a:endParaRPr>
          </a:p>
        </p:txBody>
      </p:sp>
      <p:sp>
        <p:nvSpPr>
          <p:cNvPr id="4" name="Content Placeholder 3"/>
          <p:cNvSpPr>
            <a:spLocks noGrp="1"/>
          </p:cNvSpPr>
          <p:nvPr>
            <p:ph sz="half" idx="2"/>
          </p:nvPr>
        </p:nvSpPr>
        <p:spPr/>
        <p:txBody>
          <a:bodyPr>
            <a:normAutofit fontScale="47500" lnSpcReduction="20000"/>
          </a:bodyPr>
          <a:lstStyle/>
          <a:p>
            <a:pPr>
              <a:buNone/>
            </a:pPr>
            <a:r>
              <a:rPr lang="en-GB" dirty="0">
                <a:latin typeface="Cambria" pitchFamily="18" charset="0"/>
                <a:ea typeface="Cambria" pitchFamily="18" charset="0"/>
              </a:rPr>
              <a:t>If her eyes have not blinded </a:t>
            </a:r>
            <a:r>
              <a:rPr lang="en-GB" dirty="0" err="1">
                <a:latin typeface="Cambria" pitchFamily="18" charset="0"/>
                <a:ea typeface="Cambria" pitchFamily="18" charset="0"/>
              </a:rPr>
              <a:t>thine</a:t>
            </a:r>
            <a:r>
              <a:rPr lang="en-GB" dirty="0">
                <a:latin typeface="Cambria" pitchFamily="18" charset="0"/>
                <a:ea typeface="Cambria" pitchFamily="18" charset="0"/>
              </a:rPr>
              <a:t>, </a:t>
            </a:r>
          </a:p>
          <a:p>
            <a:pPr>
              <a:buNone/>
            </a:pPr>
            <a:r>
              <a:rPr lang="en-GB" dirty="0">
                <a:latin typeface="Cambria" pitchFamily="18" charset="0"/>
                <a:ea typeface="Cambria" pitchFamily="18" charset="0"/>
              </a:rPr>
              <a:t>        Look, and to-morrow late tell me, </a:t>
            </a:r>
          </a:p>
          <a:p>
            <a:pPr>
              <a:buNone/>
            </a:pPr>
            <a:r>
              <a:rPr lang="en-GB" dirty="0">
                <a:latin typeface="Cambria" pitchFamily="18" charset="0"/>
                <a:ea typeface="Cambria" pitchFamily="18" charset="0"/>
              </a:rPr>
              <a:t>    Whether both </a:t>
            </a:r>
            <a:r>
              <a:rPr lang="en-GB" dirty="0" err="1">
                <a:latin typeface="Cambria" pitchFamily="18" charset="0"/>
                <a:ea typeface="Cambria" pitchFamily="18" charset="0"/>
              </a:rPr>
              <a:t>th</a:t>
            </a:r>
            <a:r>
              <a:rPr lang="en-GB" dirty="0">
                <a:latin typeface="Cambria" pitchFamily="18" charset="0"/>
                <a:ea typeface="Cambria" pitchFamily="18" charset="0"/>
              </a:rPr>
              <a:t>' </a:t>
            </a:r>
            <a:r>
              <a:rPr lang="en-GB" dirty="0" err="1">
                <a:latin typeface="Cambria" pitchFamily="18" charset="0"/>
                <a:ea typeface="Cambria" pitchFamily="18" charset="0"/>
              </a:rPr>
              <a:t>Indias</a:t>
            </a:r>
            <a:r>
              <a:rPr lang="en-GB" dirty="0">
                <a:latin typeface="Cambria" pitchFamily="18" charset="0"/>
                <a:ea typeface="Cambria" pitchFamily="18" charset="0"/>
              </a:rPr>
              <a:t> of spice and mine </a:t>
            </a:r>
          </a:p>
          <a:p>
            <a:pPr>
              <a:buNone/>
            </a:pPr>
            <a:r>
              <a:rPr lang="en-GB" dirty="0">
                <a:latin typeface="Cambria" pitchFamily="18" charset="0"/>
                <a:ea typeface="Cambria" pitchFamily="18" charset="0"/>
              </a:rPr>
              <a:t>    Be where thou </a:t>
            </a:r>
            <a:r>
              <a:rPr lang="en-GB" dirty="0" err="1">
                <a:latin typeface="Cambria" pitchFamily="18" charset="0"/>
                <a:ea typeface="Cambria" pitchFamily="18" charset="0"/>
              </a:rPr>
              <a:t>left'st</a:t>
            </a:r>
            <a:r>
              <a:rPr lang="en-GB" dirty="0">
                <a:latin typeface="Cambria" pitchFamily="18" charset="0"/>
                <a:ea typeface="Cambria" pitchFamily="18" charset="0"/>
              </a:rPr>
              <a:t> them, or lie here with me. </a:t>
            </a:r>
          </a:p>
          <a:p>
            <a:pPr>
              <a:buNone/>
            </a:pPr>
            <a:r>
              <a:rPr lang="en-GB" dirty="0">
                <a:latin typeface="Cambria" pitchFamily="18" charset="0"/>
                <a:ea typeface="Cambria" pitchFamily="18" charset="0"/>
              </a:rPr>
              <a:t>Ask for those kings whom thou </a:t>
            </a:r>
            <a:r>
              <a:rPr lang="en-GB" dirty="0" err="1">
                <a:latin typeface="Cambria" pitchFamily="18" charset="0"/>
                <a:ea typeface="Cambria" pitchFamily="18" charset="0"/>
              </a:rPr>
              <a:t>saw'st</a:t>
            </a:r>
            <a:r>
              <a:rPr lang="en-GB" dirty="0">
                <a:latin typeface="Cambria" pitchFamily="18" charset="0"/>
                <a:ea typeface="Cambria" pitchFamily="18" charset="0"/>
              </a:rPr>
              <a:t> yesterday, </a:t>
            </a:r>
          </a:p>
          <a:p>
            <a:pPr>
              <a:buNone/>
            </a:pPr>
            <a:r>
              <a:rPr lang="en-GB" dirty="0">
                <a:latin typeface="Cambria" pitchFamily="18" charset="0"/>
                <a:ea typeface="Cambria" pitchFamily="18" charset="0"/>
              </a:rPr>
              <a:t>And thou </a:t>
            </a:r>
            <a:r>
              <a:rPr lang="en-GB" dirty="0" err="1">
                <a:latin typeface="Cambria" pitchFamily="18" charset="0"/>
                <a:ea typeface="Cambria" pitchFamily="18" charset="0"/>
              </a:rPr>
              <a:t>shalt</a:t>
            </a:r>
            <a:r>
              <a:rPr lang="en-GB" dirty="0">
                <a:latin typeface="Cambria" pitchFamily="18" charset="0"/>
                <a:ea typeface="Cambria" pitchFamily="18" charset="0"/>
              </a:rPr>
              <a:t> hear, "All here in one bed lay." </a:t>
            </a:r>
          </a:p>
          <a:p>
            <a:pPr>
              <a:buNone/>
            </a:pPr>
            <a:r>
              <a:rPr lang="en-GB" dirty="0">
                <a:latin typeface="Cambria" pitchFamily="18" charset="0"/>
                <a:ea typeface="Cambria" pitchFamily="18" charset="0"/>
              </a:rPr>
              <a:t> </a:t>
            </a:r>
          </a:p>
          <a:p>
            <a:pPr>
              <a:buNone/>
            </a:pPr>
            <a:r>
              <a:rPr lang="en-GB" dirty="0">
                <a:latin typeface="Cambria" pitchFamily="18" charset="0"/>
                <a:ea typeface="Cambria" pitchFamily="18" charset="0"/>
              </a:rPr>
              <a:t>        She's all states, and all princes I;</a:t>
            </a:r>
          </a:p>
          <a:p>
            <a:pPr>
              <a:buNone/>
            </a:pPr>
            <a:r>
              <a:rPr lang="en-GB" dirty="0">
                <a:latin typeface="Cambria" pitchFamily="18" charset="0"/>
                <a:ea typeface="Cambria" pitchFamily="18" charset="0"/>
              </a:rPr>
              <a:t>        Nothing else is; </a:t>
            </a:r>
          </a:p>
          <a:p>
            <a:pPr>
              <a:buNone/>
            </a:pPr>
            <a:r>
              <a:rPr lang="en-GB" dirty="0">
                <a:latin typeface="Cambria" pitchFamily="18" charset="0"/>
                <a:ea typeface="Cambria" pitchFamily="18" charset="0"/>
              </a:rPr>
              <a:t>Princes do but play us; compared to this, </a:t>
            </a:r>
          </a:p>
          <a:p>
            <a:pPr>
              <a:buNone/>
            </a:pPr>
            <a:r>
              <a:rPr lang="en-GB" dirty="0">
                <a:latin typeface="Cambria" pitchFamily="18" charset="0"/>
                <a:ea typeface="Cambria" pitchFamily="18" charset="0"/>
              </a:rPr>
              <a:t>All honour's mimic, all wealth alchemy. </a:t>
            </a:r>
          </a:p>
          <a:p>
            <a:pPr>
              <a:buNone/>
            </a:pPr>
            <a:r>
              <a:rPr lang="en-GB" dirty="0">
                <a:latin typeface="Cambria" pitchFamily="18" charset="0"/>
                <a:ea typeface="Cambria" pitchFamily="18" charset="0"/>
              </a:rPr>
              <a:t>        Thou, Sun, art half as happy as we, </a:t>
            </a:r>
          </a:p>
          <a:p>
            <a:pPr>
              <a:buNone/>
            </a:pPr>
            <a:r>
              <a:rPr lang="en-GB" dirty="0">
                <a:latin typeface="Cambria" pitchFamily="18" charset="0"/>
                <a:ea typeface="Cambria" pitchFamily="18" charset="0"/>
              </a:rPr>
              <a:t>        In that the world's contracted thus; </a:t>
            </a:r>
          </a:p>
          <a:p>
            <a:pPr>
              <a:buNone/>
            </a:pPr>
            <a:r>
              <a:rPr lang="en-GB" dirty="0">
                <a:latin typeface="Cambria" pitchFamily="18" charset="0"/>
                <a:ea typeface="Cambria" pitchFamily="18" charset="0"/>
              </a:rPr>
              <a:t>    </a:t>
            </a:r>
            <a:r>
              <a:rPr lang="en-GB" b="1" dirty="0" err="1">
                <a:latin typeface="Cambria" pitchFamily="18" charset="0"/>
                <a:ea typeface="Cambria" pitchFamily="18" charset="0"/>
              </a:rPr>
              <a:t>Thine</a:t>
            </a:r>
            <a:r>
              <a:rPr lang="en-GB" b="1" dirty="0">
                <a:latin typeface="Cambria" pitchFamily="18" charset="0"/>
                <a:ea typeface="Cambria" pitchFamily="18" charset="0"/>
              </a:rPr>
              <a:t> age asks ease, and since thy duties be </a:t>
            </a:r>
            <a:endParaRPr lang="en-GB" dirty="0">
              <a:latin typeface="Cambria" pitchFamily="18" charset="0"/>
              <a:ea typeface="Cambria" pitchFamily="18" charset="0"/>
            </a:endParaRPr>
          </a:p>
          <a:p>
            <a:pPr>
              <a:buNone/>
            </a:pPr>
            <a:r>
              <a:rPr lang="en-GB" b="1" dirty="0">
                <a:latin typeface="Cambria" pitchFamily="18" charset="0"/>
                <a:ea typeface="Cambria" pitchFamily="18" charset="0"/>
              </a:rPr>
              <a:t>    To warm the world, that's done in warming us. </a:t>
            </a:r>
            <a:endParaRPr lang="en-GB" dirty="0">
              <a:latin typeface="Cambria" pitchFamily="18" charset="0"/>
              <a:ea typeface="Cambria" pitchFamily="18" charset="0"/>
            </a:endParaRPr>
          </a:p>
          <a:p>
            <a:pPr>
              <a:buNone/>
            </a:pPr>
            <a:r>
              <a:rPr lang="en-GB" b="1" dirty="0">
                <a:latin typeface="Cambria" pitchFamily="18" charset="0"/>
                <a:ea typeface="Cambria" pitchFamily="18" charset="0"/>
              </a:rPr>
              <a:t>Shine here to us, and thou art everywhere; </a:t>
            </a:r>
            <a:endParaRPr lang="en-GB" dirty="0">
              <a:latin typeface="Cambria" pitchFamily="18" charset="0"/>
              <a:ea typeface="Cambria" pitchFamily="18" charset="0"/>
            </a:endParaRPr>
          </a:p>
          <a:p>
            <a:pPr>
              <a:buNone/>
            </a:pPr>
            <a:r>
              <a:rPr lang="en-GB" b="1" dirty="0">
                <a:latin typeface="Cambria" pitchFamily="18" charset="0"/>
                <a:ea typeface="Cambria" pitchFamily="18" charset="0"/>
              </a:rPr>
              <a:t>This bed thy </a:t>
            </a:r>
            <a:r>
              <a:rPr lang="en-GB" b="1" dirty="0" err="1">
                <a:latin typeface="Cambria" pitchFamily="18" charset="0"/>
                <a:ea typeface="Cambria" pitchFamily="18" charset="0"/>
              </a:rPr>
              <a:t>center</a:t>
            </a:r>
            <a:r>
              <a:rPr lang="en-GB" b="1" dirty="0">
                <a:latin typeface="Cambria" pitchFamily="18" charset="0"/>
                <a:ea typeface="Cambria" pitchFamily="18" charset="0"/>
              </a:rPr>
              <a:t> is, these walls thy sphere.</a:t>
            </a:r>
            <a:endParaRPr lang="en-GB" dirty="0">
              <a:latin typeface="Cambria" pitchFamily="18" charset="0"/>
              <a:ea typeface="Cambria" pitchFamily="18" charset="0"/>
            </a:endParaRPr>
          </a:p>
        </p:txBody>
      </p:sp>
      <p:pic>
        <p:nvPicPr>
          <p:cNvPr id="5" name="Picture 4" descr="John Donne.jpg"/>
          <p:cNvPicPr>
            <a:picLocks noChangeAspect="1"/>
          </p:cNvPicPr>
          <p:nvPr/>
        </p:nvPicPr>
        <p:blipFill>
          <a:blip r:embed="rId2" cstate="print"/>
          <a:stretch>
            <a:fillRect/>
          </a:stretch>
        </p:blipFill>
        <p:spPr>
          <a:xfrm>
            <a:off x="683568" y="5085184"/>
            <a:ext cx="1800200" cy="1460005"/>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
            </a:r>
            <a:br>
              <a:rPr lang="en-GB" b="1" dirty="0" smtClean="0"/>
            </a:br>
            <a:r>
              <a:rPr lang="en-GB" dirty="0" smtClean="0">
                <a:latin typeface="Cambria" pitchFamily="18" charset="0"/>
                <a:ea typeface="Cambria" pitchFamily="18" charset="0"/>
              </a:rPr>
              <a:t>T</a:t>
            </a:r>
            <a:r>
              <a:rPr lang="en-GB" dirty="0">
                <a:latin typeface="Cambria" pitchFamily="18" charset="0"/>
                <a:ea typeface="Cambria" pitchFamily="18" charset="0"/>
              </a:rPr>
              <a:t>. S. Eliot, </a:t>
            </a:r>
            <a:r>
              <a:rPr lang="en-GB" dirty="0" smtClean="0">
                <a:latin typeface="Cambria" pitchFamily="18" charset="0"/>
                <a:ea typeface="Cambria" pitchFamily="18" charset="0"/>
              </a:rPr>
              <a:t>1888-1965</a:t>
            </a:r>
            <a:br>
              <a:rPr lang="en-GB" dirty="0" smtClean="0">
                <a:latin typeface="Cambria" pitchFamily="18" charset="0"/>
                <a:ea typeface="Cambria" pitchFamily="18" charset="0"/>
              </a:rPr>
            </a:br>
            <a:r>
              <a:rPr lang="en-GB" dirty="0" smtClean="0">
                <a:latin typeface="Cambria" pitchFamily="18" charset="0"/>
                <a:ea typeface="Cambria" pitchFamily="18" charset="0"/>
              </a:rPr>
              <a:t>Morning at the Window</a:t>
            </a:r>
            <a:r>
              <a:rPr lang="en-GB" dirty="0">
                <a:latin typeface="Cambria" pitchFamily="18" charset="0"/>
                <a:ea typeface="Cambria" pitchFamily="18" charset="0"/>
              </a:rPr>
              <a:t/>
            </a:r>
            <a:br>
              <a:rPr lang="en-GB" dirty="0">
                <a:latin typeface="Cambria" pitchFamily="18" charset="0"/>
                <a:ea typeface="Cambria" pitchFamily="18" charset="0"/>
              </a:rPr>
            </a:b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62500" lnSpcReduction="20000"/>
          </a:bodyPr>
          <a:lstStyle/>
          <a:p>
            <a:pPr>
              <a:buNone/>
            </a:pPr>
            <a:r>
              <a:rPr lang="en-GB" dirty="0">
                <a:hlinkClick r:id="rId2"/>
              </a:rPr>
              <a:t/>
            </a:r>
            <a:br>
              <a:rPr lang="en-GB" dirty="0">
                <a:hlinkClick r:id="rId2"/>
              </a:rPr>
            </a:br>
            <a:endParaRPr lang="en-GB" dirty="0"/>
          </a:p>
          <a:p>
            <a:pPr>
              <a:buNone/>
            </a:pPr>
            <a:r>
              <a:rPr lang="en-GB" dirty="0">
                <a:latin typeface="Cambria" pitchFamily="18" charset="0"/>
                <a:ea typeface="Cambria" pitchFamily="18" charset="0"/>
              </a:rPr>
              <a:t>They are rattling breakfast plates in basement </a:t>
            </a:r>
            <a:r>
              <a:rPr lang="en-GB" dirty="0" smtClean="0">
                <a:latin typeface="Cambria" pitchFamily="18" charset="0"/>
                <a:ea typeface="Cambria" pitchFamily="18" charset="0"/>
              </a:rPr>
              <a:t>kitchens,</a:t>
            </a:r>
          </a:p>
          <a:p>
            <a:pPr>
              <a:buNone/>
            </a:pPr>
            <a:r>
              <a:rPr lang="en-GB" dirty="0" smtClean="0">
                <a:latin typeface="Cambria" pitchFamily="18" charset="0"/>
                <a:ea typeface="Cambria" pitchFamily="18" charset="0"/>
              </a:rPr>
              <a:t>And </a:t>
            </a:r>
            <a:r>
              <a:rPr lang="en-GB" dirty="0">
                <a:latin typeface="Cambria" pitchFamily="18" charset="0"/>
                <a:ea typeface="Cambria" pitchFamily="18" charset="0"/>
              </a:rPr>
              <a:t>along the trampled edges of the </a:t>
            </a:r>
            <a:r>
              <a:rPr lang="en-GB" dirty="0" smtClean="0">
                <a:latin typeface="Cambria" pitchFamily="18" charset="0"/>
                <a:ea typeface="Cambria" pitchFamily="18" charset="0"/>
              </a:rPr>
              <a:t>street</a:t>
            </a:r>
          </a:p>
          <a:p>
            <a:pPr>
              <a:buNone/>
            </a:pPr>
            <a:r>
              <a:rPr lang="en-GB" dirty="0" smtClean="0">
                <a:latin typeface="Cambria" pitchFamily="18" charset="0"/>
                <a:ea typeface="Cambria" pitchFamily="18" charset="0"/>
              </a:rPr>
              <a:t>I </a:t>
            </a:r>
            <a:r>
              <a:rPr lang="en-GB" dirty="0">
                <a:latin typeface="Cambria" pitchFamily="18" charset="0"/>
                <a:ea typeface="Cambria" pitchFamily="18" charset="0"/>
              </a:rPr>
              <a:t>am aware of the damp souls of </a:t>
            </a:r>
            <a:r>
              <a:rPr lang="en-GB" dirty="0" smtClean="0">
                <a:latin typeface="Cambria" pitchFamily="18" charset="0"/>
                <a:ea typeface="Cambria" pitchFamily="18" charset="0"/>
              </a:rPr>
              <a:t>housemaids</a:t>
            </a:r>
          </a:p>
          <a:p>
            <a:pPr>
              <a:buNone/>
            </a:pPr>
            <a:r>
              <a:rPr lang="en-GB" dirty="0" smtClean="0">
                <a:latin typeface="Cambria" pitchFamily="18" charset="0"/>
                <a:ea typeface="Cambria" pitchFamily="18" charset="0"/>
              </a:rPr>
              <a:t>Sprouting </a:t>
            </a:r>
            <a:r>
              <a:rPr lang="en-GB" dirty="0">
                <a:latin typeface="Cambria" pitchFamily="18" charset="0"/>
                <a:ea typeface="Cambria" pitchFamily="18" charset="0"/>
              </a:rPr>
              <a:t>despondently at area gates.</a:t>
            </a:r>
          </a:p>
          <a:p>
            <a:pPr>
              <a:buNone/>
            </a:pPr>
            <a:r>
              <a:rPr lang="en-GB" dirty="0">
                <a:latin typeface="Cambria" pitchFamily="18" charset="0"/>
                <a:ea typeface="Cambria" pitchFamily="18" charset="0"/>
              </a:rPr>
              <a:t>The brown waves of fog toss up to </a:t>
            </a:r>
            <a:r>
              <a:rPr lang="en-GB" dirty="0" smtClean="0">
                <a:latin typeface="Cambria" pitchFamily="18" charset="0"/>
                <a:ea typeface="Cambria" pitchFamily="18" charset="0"/>
              </a:rPr>
              <a:t>me</a:t>
            </a:r>
          </a:p>
          <a:p>
            <a:pPr>
              <a:buNone/>
            </a:pPr>
            <a:r>
              <a:rPr lang="en-GB" dirty="0" smtClean="0">
                <a:latin typeface="Cambria" pitchFamily="18" charset="0"/>
                <a:ea typeface="Cambria" pitchFamily="18" charset="0"/>
              </a:rPr>
              <a:t>Twisted </a:t>
            </a:r>
            <a:r>
              <a:rPr lang="en-GB" dirty="0">
                <a:latin typeface="Cambria" pitchFamily="18" charset="0"/>
                <a:ea typeface="Cambria" pitchFamily="18" charset="0"/>
              </a:rPr>
              <a:t>faces from the bottom of the street</a:t>
            </a:r>
            <a:r>
              <a:rPr lang="en-GB" dirty="0" smtClean="0">
                <a:latin typeface="Cambria" pitchFamily="18" charset="0"/>
                <a:ea typeface="Cambria" pitchFamily="18" charset="0"/>
              </a:rPr>
              <a:t>,</a:t>
            </a:r>
          </a:p>
          <a:p>
            <a:pPr>
              <a:buNone/>
            </a:pPr>
            <a:r>
              <a:rPr lang="en-GB" dirty="0" smtClean="0">
                <a:latin typeface="Cambria" pitchFamily="18" charset="0"/>
                <a:ea typeface="Cambria" pitchFamily="18" charset="0"/>
              </a:rPr>
              <a:t>And </a:t>
            </a:r>
            <a:r>
              <a:rPr lang="en-GB" dirty="0">
                <a:latin typeface="Cambria" pitchFamily="18" charset="0"/>
                <a:ea typeface="Cambria" pitchFamily="18" charset="0"/>
              </a:rPr>
              <a:t>tear from a passer-by with muddy </a:t>
            </a:r>
            <a:r>
              <a:rPr lang="en-GB" dirty="0" smtClean="0">
                <a:latin typeface="Cambria" pitchFamily="18" charset="0"/>
                <a:ea typeface="Cambria" pitchFamily="18" charset="0"/>
              </a:rPr>
              <a:t>skirts</a:t>
            </a:r>
          </a:p>
          <a:p>
            <a:pPr>
              <a:buNone/>
            </a:pPr>
            <a:r>
              <a:rPr lang="en-GB" dirty="0" smtClean="0">
                <a:latin typeface="Cambria" pitchFamily="18" charset="0"/>
                <a:ea typeface="Cambria" pitchFamily="18" charset="0"/>
              </a:rPr>
              <a:t>An </a:t>
            </a:r>
            <a:r>
              <a:rPr lang="en-GB" dirty="0">
                <a:latin typeface="Cambria" pitchFamily="18" charset="0"/>
                <a:ea typeface="Cambria" pitchFamily="18" charset="0"/>
              </a:rPr>
              <a:t>aimless smile that hovers in the </a:t>
            </a:r>
            <a:r>
              <a:rPr lang="en-GB" dirty="0" smtClean="0">
                <a:latin typeface="Cambria" pitchFamily="18" charset="0"/>
                <a:ea typeface="Cambria" pitchFamily="18" charset="0"/>
              </a:rPr>
              <a:t>air</a:t>
            </a:r>
          </a:p>
          <a:p>
            <a:pPr>
              <a:buNone/>
            </a:pPr>
            <a:r>
              <a:rPr lang="en-GB" dirty="0" smtClean="0">
                <a:latin typeface="Cambria" pitchFamily="18" charset="0"/>
                <a:ea typeface="Cambria" pitchFamily="18" charset="0"/>
              </a:rPr>
              <a:t>And </a:t>
            </a:r>
            <a:r>
              <a:rPr lang="en-GB" dirty="0">
                <a:latin typeface="Cambria" pitchFamily="18" charset="0"/>
                <a:ea typeface="Cambria" pitchFamily="18" charset="0"/>
              </a:rPr>
              <a:t>vanishes along the level of the roofs.</a:t>
            </a:r>
          </a:p>
          <a:p>
            <a:endParaRPr lang="en-GB" dirty="0"/>
          </a:p>
        </p:txBody>
      </p:sp>
      <p:sp>
        <p:nvSpPr>
          <p:cNvPr id="4" name="Content Placeholder 3"/>
          <p:cNvSpPr>
            <a:spLocks noGrp="1"/>
          </p:cNvSpPr>
          <p:nvPr>
            <p:ph sz="half" idx="2"/>
          </p:nvPr>
        </p:nvSpPr>
        <p:spPr/>
        <p:txBody>
          <a:bodyPr>
            <a:normAutofit fontScale="62500" lnSpcReduction="20000"/>
          </a:bodyPr>
          <a:lstStyle/>
          <a:p>
            <a:pPr>
              <a:buNone/>
            </a:pPr>
            <a:r>
              <a:rPr lang="en-GB" dirty="0" smtClean="0">
                <a:latin typeface="Cambria" pitchFamily="18" charset="0"/>
                <a:ea typeface="Cambria" pitchFamily="18" charset="0"/>
              </a:rPr>
              <a:t>Written in 1914</a:t>
            </a:r>
          </a:p>
          <a:p>
            <a:pPr>
              <a:buNone/>
            </a:pPr>
            <a:r>
              <a:rPr lang="en-GB" dirty="0" smtClean="0">
                <a:latin typeface="Cambria" pitchFamily="18" charset="0"/>
                <a:ea typeface="Cambria" pitchFamily="18" charset="0"/>
              </a:rPr>
              <a:t>Eliot wanted to see the transcendent in every day life, rather than separate to it.</a:t>
            </a:r>
          </a:p>
          <a:p>
            <a:endParaRPr lang="en-GB" dirty="0"/>
          </a:p>
          <a:p>
            <a:endParaRPr lang="en-GB" dirty="0" smtClean="0"/>
          </a:p>
          <a:p>
            <a:endParaRPr lang="en-GB" dirty="0"/>
          </a:p>
          <a:p>
            <a:endParaRPr lang="en-GB" dirty="0" smtClean="0"/>
          </a:p>
          <a:p>
            <a:endParaRPr lang="en-GB" dirty="0" smtClean="0"/>
          </a:p>
        </p:txBody>
      </p:sp>
      <p:pic>
        <p:nvPicPr>
          <p:cNvPr id="5" name="Picture 4" descr="T S Elliot.jpg"/>
          <p:cNvPicPr>
            <a:picLocks noChangeAspect="1"/>
          </p:cNvPicPr>
          <p:nvPr/>
        </p:nvPicPr>
        <p:blipFill>
          <a:blip r:embed="rId3" cstate="print"/>
          <a:stretch>
            <a:fillRect/>
          </a:stretch>
        </p:blipFill>
        <p:spPr>
          <a:xfrm>
            <a:off x="5940152" y="2708920"/>
            <a:ext cx="2363857" cy="2737098"/>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latin typeface="Cambria" pitchFamily="18" charset="0"/>
                <a:ea typeface="Cambria" pitchFamily="18" charset="0"/>
              </a:rPr>
              <a:t>Sylvia Plath 1932-1960</a:t>
            </a:r>
            <a:r>
              <a:rPr lang="en-GB" dirty="0" smtClean="0">
                <a:latin typeface="Cambria" pitchFamily="18" charset="0"/>
                <a:ea typeface="Cambria" pitchFamily="18" charset="0"/>
              </a:rPr>
              <a:t/>
            </a:r>
            <a:br>
              <a:rPr lang="en-GB" dirty="0" smtClean="0">
                <a:latin typeface="Cambria" pitchFamily="18" charset="0"/>
                <a:ea typeface="Cambria" pitchFamily="18" charset="0"/>
              </a:rPr>
            </a:br>
            <a:r>
              <a:rPr lang="en-GB" dirty="0" smtClean="0">
                <a:latin typeface="Cambria" pitchFamily="18" charset="0"/>
                <a:ea typeface="Cambria" pitchFamily="18" charset="0"/>
              </a:rPr>
              <a:t>Morning Song</a:t>
            </a:r>
            <a:endParaRPr lang="en-GB" dirty="0">
              <a:latin typeface="Cambria" pitchFamily="18" charset="0"/>
              <a:ea typeface="Cambria" pitchFamily="18" charset="0"/>
            </a:endParaRPr>
          </a:p>
        </p:txBody>
      </p:sp>
      <p:sp>
        <p:nvSpPr>
          <p:cNvPr id="6" name="Content Placeholder 5"/>
          <p:cNvSpPr>
            <a:spLocks noGrp="1"/>
          </p:cNvSpPr>
          <p:nvPr>
            <p:ph sz="half" idx="1"/>
          </p:nvPr>
        </p:nvSpPr>
        <p:spPr/>
        <p:txBody>
          <a:bodyPr>
            <a:normAutofit fontScale="40000" lnSpcReduction="20000"/>
          </a:bodyPr>
          <a:lstStyle/>
          <a:p>
            <a:pPr fontAlgn="base">
              <a:buNone/>
            </a:pPr>
            <a:endParaRPr lang="en-GB" dirty="0" smtClean="0"/>
          </a:p>
          <a:p>
            <a:pPr fontAlgn="base">
              <a:buNone/>
            </a:pPr>
            <a:r>
              <a:rPr lang="en-GB" dirty="0" smtClean="0">
                <a:latin typeface="Cambria" pitchFamily="18" charset="0"/>
                <a:ea typeface="Cambria" pitchFamily="18" charset="0"/>
              </a:rPr>
              <a:t>Love </a:t>
            </a:r>
            <a:r>
              <a:rPr lang="en-GB" dirty="0">
                <a:latin typeface="Cambria" pitchFamily="18" charset="0"/>
                <a:ea typeface="Cambria" pitchFamily="18" charset="0"/>
              </a:rPr>
              <a:t>set you going like a fat gold watch.</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The midwife slapped your </a:t>
            </a:r>
            <a:r>
              <a:rPr lang="en-GB" dirty="0" err="1">
                <a:latin typeface="Cambria" pitchFamily="18" charset="0"/>
                <a:ea typeface="Cambria" pitchFamily="18" charset="0"/>
              </a:rPr>
              <a:t>footsoles</a:t>
            </a:r>
            <a:r>
              <a:rPr lang="en-GB" dirty="0">
                <a:latin typeface="Cambria" pitchFamily="18" charset="0"/>
                <a:ea typeface="Cambria" pitchFamily="18" charset="0"/>
              </a:rPr>
              <a:t>, and your bald cry   </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Took its place among the elements.</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 </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Our voices echo, magnifying your arrival. New statue.</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In a </a:t>
            </a:r>
            <a:r>
              <a:rPr lang="en-GB" dirty="0" err="1">
                <a:latin typeface="Cambria" pitchFamily="18" charset="0"/>
                <a:ea typeface="Cambria" pitchFamily="18" charset="0"/>
              </a:rPr>
              <a:t>drafty</a:t>
            </a:r>
            <a:r>
              <a:rPr lang="en-GB" dirty="0">
                <a:latin typeface="Cambria" pitchFamily="18" charset="0"/>
                <a:ea typeface="Cambria" pitchFamily="18" charset="0"/>
              </a:rPr>
              <a:t> museum, your nakedness</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Shadows our safety. We stand round blankly as walls.</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 </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I’m no more your mother</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Than the cloud that </a:t>
            </a:r>
            <a:r>
              <a:rPr lang="en-GB" dirty="0" err="1">
                <a:latin typeface="Cambria" pitchFamily="18" charset="0"/>
                <a:ea typeface="Cambria" pitchFamily="18" charset="0"/>
              </a:rPr>
              <a:t>distills</a:t>
            </a:r>
            <a:r>
              <a:rPr lang="en-GB" dirty="0">
                <a:latin typeface="Cambria" pitchFamily="18" charset="0"/>
                <a:ea typeface="Cambria" pitchFamily="18" charset="0"/>
              </a:rPr>
              <a:t> a mirror to reflect its own slow</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Effacement at the wind’s hand.</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 </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All night your moth-breath</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Flickers among the flat pink roses. I wake to listen:</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A far sea moves in my ear.</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 </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One cry, and I stumble from bed, cow-heavy and floral</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In my Victorian nightgown.</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Your mouth opens clean as a cat’s. The window square</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 </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Whitens and swallows its dull stars. And now you try</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Your handful of notes;</a:t>
            </a:r>
            <a:endParaRPr lang="en-GB" dirty="0" smtClean="0">
              <a:latin typeface="Cambria" pitchFamily="18" charset="0"/>
              <a:ea typeface="Cambria" pitchFamily="18" charset="0"/>
            </a:endParaRPr>
          </a:p>
          <a:p>
            <a:pPr fontAlgn="base">
              <a:buNone/>
            </a:pPr>
            <a:r>
              <a:rPr lang="en-GB" dirty="0">
                <a:latin typeface="Cambria" pitchFamily="18" charset="0"/>
                <a:ea typeface="Cambria" pitchFamily="18" charset="0"/>
              </a:rPr>
              <a:t>The clear vowels rise like balloons.</a:t>
            </a:r>
            <a:endParaRPr lang="en-GB" dirty="0" smtClean="0">
              <a:latin typeface="Cambria" pitchFamily="18" charset="0"/>
              <a:ea typeface="Cambria" pitchFamily="18" charset="0"/>
            </a:endParaRPr>
          </a:p>
          <a:p>
            <a:endParaRPr lang="en-GB" dirty="0">
              <a:latin typeface="Cambria" pitchFamily="18" charset="0"/>
              <a:ea typeface="Cambria" pitchFamily="18" charset="0"/>
            </a:endParaRPr>
          </a:p>
        </p:txBody>
      </p:sp>
      <p:sp>
        <p:nvSpPr>
          <p:cNvPr id="7" name="Content Placeholder 6"/>
          <p:cNvSpPr>
            <a:spLocks noGrp="1"/>
          </p:cNvSpPr>
          <p:nvPr>
            <p:ph sz="half" idx="2"/>
          </p:nvPr>
        </p:nvSpPr>
        <p:spPr/>
        <p:txBody>
          <a:bodyPr>
            <a:normAutofit fontScale="40000" lnSpcReduction="20000"/>
          </a:bodyPr>
          <a:lstStyle/>
          <a:p>
            <a:pPr>
              <a:buNone/>
            </a:pPr>
            <a:r>
              <a:rPr lang="en-GB" dirty="0"/>
              <a:t>Written </a:t>
            </a:r>
            <a:r>
              <a:rPr lang="en-GB" dirty="0" smtClean="0"/>
              <a:t>in 1960 after </a:t>
            </a:r>
            <a:r>
              <a:rPr lang="en-GB" dirty="0"/>
              <a:t>the birth of her daughter, </a:t>
            </a:r>
            <a:r>
              <a:rPr lang="en-GB" dirty="0" smtClean="0"/>
              <a:t>Frieda</a:t>
            </a:r>
          </a:p>
          <a:p>
            <a:pPr>
              <a:buNone/>
            </a:pPr>
            <a:r>
              <a:rPr lang="en-GB" dirty="0" smtClean="0"/>
              <a:t>Lived in Primrose Hill, London</a:t>
            </a:r>
          </a:p>
          <a:p>
            <a:pPr>
              <a:buNone/>
            </a:pPr>
            <a:r>
              <a:rPr lang="en-GB" dirty="0" smtClean="0"/>
              <a:t>The transition to mother</a:t>
            </a:r>
          </a:p>
          <a:p>
            <a:pPr>
              <a:buNone/>
            </a:pPr>
            <a:r>
              <a:rPr lang="en-GB" dirty="0" smtClean="0"/>
              <a:t>Ambiguity: I’m no more your mother</a:t>
            </a:r>
          </a:p>
          <a:p>
            <a:endParaRPr lang="en-GB" dirty="0"/>
          </a:p>
          <a:p>
            <a:endParaRPr lang="en-GB" dirty="0" smtClean="0"/>
          </a:p>
          <a:p>
            <a:endParaRPr lang="en-GB" dirty="0"/>
          </a:p>
        </p:txBody>
      </p:sp>
      <p:pic>
        <p:nvPicPr>
          <p:cNvPr id="8" name="Picture 7" descr="Sylvia_plath.jpeg"/>
          <p:cNvPicPr>
            <a:picLocks noChangeAspect="1"/>
          </p:cNvPicPr>
          <p:nvPr/>
        </p:nvPicPr>
        <p:blipFill>
          <a:blip r:embed="rId2" cstate="print"/>
          <a:stretch>
            <a:fillRect/>
          </a:stretch>
        </p:blipFill>
        <p:spPr>
          <a:xfrm>
            <a:off x="5652119" y="2708920"/>
            <a:ext cx="2255399" cy="2665472"/>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742950" indent="-742950"/>
            <a:r>
              <a:rPr lang="en-GB" sz="3200" dirty="0" smtClean="0">
                <a:latin typeface="Cambria" pitchFamily="18" charset="0"/>
                <a:ea typeface="Cambria" pitchFamily="18" charset="0"/>
              </a:rPr>
              <a:t>Claude Monet: ‘London. The Houses of Parliament. Sun Shining Through the Fog’ (1904)</a:t>
            </a:r>
            <a:endParaRPr lang="en-GB" sz="3200" dirty="0">
              <a:latin typeface="Cambria" pitchFamily="18" charset="0"/>
              <a:ea typeface="Cambria" pitchFamily="18" charset="0"/>
            </a:endParaRPr>
          </a:p>
        </p:txBody>
      </p:sp>
      <p:pic>
        <p:nvPicPr>
          <p:cNvPr id="5" name="Content Placeholder 4" descr="Claude_Monet London, Houses of Parliament. The Sun Shining through the Fog.jpg"/>
          <p:cNvPicPr>
            <a:picLocks noGrp="1" noChangeAspect="1"/>
          </p:cNvPicPr>
          <p:nvPr>
            <p:ph sz="half" idx="1"/>
          </p:nvPr>
        </p:nvPicPr>
        <p:blipFill>
          <a:blip r:embed="rId2" cstate="print"/>
          <a:stretch>
            <a:fillRect/>
          </a:stretch>
        </p:blipFill>
        <p:spPr>
          <a:xfrm>
            <a:off x="457200" y="2109809"/>
            <a:ext cx="4038600" cy="3506744"/>
          </a:xfrm>
        </p:spPr>
      </p:pic>
      <p:sp>
        <p:nvSpPr>
          <p:cNvPr id="4" name="Content Placeholder 3"/>
          <p:cNvSpPr>
            <a:spLocks noGrp="1"/>
          </p:cNvSpPr>
          <p:nvPr>
            <p:ph sz="half" idx="2"/>
          </p:nvPr>
        </p:nvSpPr>
        <p:spPr/>
        <p:txBody>
          <a:bodyPr>
            <a:normAutofit/>
          </a:bodyPr>
          <a:lstStyle/>
          <a:p>
            <a:pPr>
              <a:buNone/>
            </a:pPr>
            <a:r>
              <a:rPr lang="en-GB" dirty="0" smtClean="0">
                <a:latin typeface="Cambria" pitchFamily="18" charset="0"/>
                <a:ea typeface="Cambria" pitchFamily="18" charset="0"/>
              </a:rPr>
              <a:t>Monet ‘was fascinated by the liminal space between the city and the countryside’.</a:t>
            </a:r>
          </a:p>
          <a:p>
            <a:pPr>
              <a:buNone/>
            </a:pPr>
            <a:endParaRPr lang="en-GB" dirty="0" smtClean="0"/>
          </a:p>
          <a:p>
            <a:pPr>
              <a:buNone/>
            </a:pPr>
            <a:r>
              <a:rPr lang="en-GB" sz="1400" dirty="0" smtClean="0"/>
              <a:t>Mark Hudson, ‘How London's smog inspired the French impressionists’, The Daily Telegraph, 15 October 2017, </a:t>
            </a:r>
          </a:p>
          <a:p>
            <a:r>
              <a:rPr lang="en-GB" sz="1400" u="sng" dirty="0" smtClean="0">
                <a:hlinkClick r:id="rId3"/>
              </a:rPr>
              <a:t>https://www.telegraph.co.uk/art/what-to-see/londons-smog-inspired-french-impressionists/</a:t>
            </a:r>
            <a:r>
              <a:rPr lang="en-GB" sz="1400" dirty="0" smtClean="0"/>
              <a:t> [accessed 11 July 2019].</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ea typeface="Cambria" pitchFamily="18" charset="0"/>
              </a:rPr>
              <a:t>Monet: ‘Impression-Sunrise’, Le Havre 1872</a:t>
            </a:r>
            <a:endParaRPr lang="en-GB" dirty="0">
              <a:latin typeface="Cambria" pitchFamily="18" charset="0"/>
              <a:ea typeface="Cambria" pitchFamily="18" charset="0"/>
            </a:endParaRPr>
          </a:p>
        </p:txBody>
      </p:sp>
      <p:pic>
        <p:nvPicPr>
          <p:cNvPr id="5" name="Content Placeholder 4" descr="Monet impression-sunrise.jpg"/>
          <p:cNvPicPr>
            <a:picLocks noGrp="1" noChangeAspect="1"/>
          </p:cNvPicPr>
          <p:nvPr>
            <p:ph idx="1"/>
          </p:nvPr>
        </p:nvPicPr>
        <p:blipFill>
          <a:blip r:embed="rId2" cstate="print"/>
          <a:stretch>
            <a:fillRect/>
          </a:stretch>
        </p:blipFill>
        <p:spPr>
          <a:xfrm>
            <a:off x="1403648" y="1567374"/>
            <a:ext cx="6120680" cy="4759600"/>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ea typeface="Cambria" pitchFamily="18" charset="0"/>
              </a:rPr>
              <a:t>Sunrise as a liminal zone</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lstStyle/>
          <a:p>
            <a:pPr>
              <a:buNone/>
            </a:pPr>
            <a:r>
              <a:rPr lang="en-GB" dirty="0" smtClean="0">
                <a:latin typeface="Cambria" pitchFamily="18" charset="0"/>
                <a:ea typeface="Cambria" pitchFamily="18" charset="0"/>
              </a:rPr>
              <a:t>The transformation from not seeing, to partly seeing to seeing.</a:t>
            </a:r>
          </a:p>
          <a:p>
            <a:pPr>
              <a:buNone/>
            </a:pPr>
            <a:r>
              <a:rPr lang="en-GB" dirty="0" smtClean="0">
                <a:latin typeface="Cambria" pitchFamily="18" charset="0"/>
                <a:ea typeface="Cambria" pitchFamily="18" charset="0"/>
              </a:rPr>
              <a:t>The transition from cold to warmth</a:t>
            </a:r>
          </a:p>
          <a:p>
            <a:pPr>
              <a:buNone/>
            </a:pPr>
            <a:r>
              <a:rPr lang="en-GB" dirty="0" smtClean="0">
                <a:latin typeface="Cambria" pitchFamily="18" charset="0"/>
                <a:ea typeface="Cambria" pitchFamily="18" charset="0"/>
              </a:rPr>
              <a:t>Sounds – the dawn </a:t>
            </a:r>
            <a:r>
              <a:rPr lang="en-GB" dirty="0" smtClean="0">
                <a:latin typeface="Cambria" pitchFamily="18" charset="0"/>
                <a:ea typeface="Cambria" pitchFamily="18" charset="0"/>
              </a:rPr>
              <a:t>chorus</a:t>
            </a:r>
          </a:p>
          <a:p>
            <a:pPr>
              <a:buNone/>
            </a:pPr>
            <a:r>
              <a:rPr lang="en-GB" dirty="0" smtClean="0">
                <a:latin typeface="Cambria" pitchFamily="18" charset="0"/>
                <a:ea typeface="Cambria" pitchFamily="18" charset="0"/>
              </a:rPr>
              <a:t>The sacred-secular boundary dissolves</a:t>
            </a:r>
            <a:endParaRPr lang="en-GB" dirty="0" smtClean="0">
              <a:latin typeface="Cambria" pitchFamily="18" charset="0"/>
              <a:ea typeface="Cambria" pitchFamily="18" charset="0"/>
            </a:endParaRPr>
          </a:p>
        </p:txBody>
      </p:sp>
      <p:pic>
        <p:nvPicPr>
          <p:cNvPr id="4" name="Content Placeholder 4" descr="Claude_Monet London, Houses of Parliament. The Sun Shining through the Fog.jpg"/>
          <p:cNvPicPr>
            <a:picLocks noChangeAspect="1"/>
          </p:cNvPicPr>
          <p:nvPr/>
        </p:nvPicPr>
        <p:blipFill>
          <a:blip r:embed="rId2" cstate="print"/>
          <a:stretch>
            <a:fillRect/>
          </a:stretch>
        </p:blipFill>
        <p:spPr>
          <a:xfrm>
            <a:off x="2843808" y="4437112"/>
            <a:ext cx="2674640" cy="2322408"/>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200" dirty="0" smtClean="0">
                <a:hlinkClick r:id="rId2"/>
              </a:rPr>
              <a:t/>
            </a:r>
            <a:br>
              <a:rPr lang="en-GB" sz="2200" dirty="0" smtClean="0">
                <a:hlinkClick r:id="rId2"/>
              </a:rPr>
            </a:br>
            <a:r>
              <a:rPr lang="en-GB" sz="2200" dirty="0" smtClean="0">
                <a:hlinkClick r:id="rId2"/>
              </a:rPr>
              <a:t>https</a:t>
            </a:r>
            <a:r>
              <a:rPr lang="en-GB" sz="2200" dirty="0" smtClean="0">
                <a:hlinkClick r:id="rId2"/>
              </a:rPr>
              <a:t>://www.youtube.com/watch?v=GivyUZaG42U</a:t>
            </a:r>
            <a:r>
              <a:rPr lang="en-GB" dirty="0" smtClean="0"/>
              <a:t/>
            </a:r>
            <a:br>
              <a:rPr lang="en-GB" dirty="0" smtClean="0"/>
            </a:br>
            <a:endParaRPr lang="en-GB" dirty="0"/>
          </a:p>
        </p:txBody>
      </p:sp>
      <p:pic>
        <p:nvPicPr>
          <p:cNvPr id="2050" name="Picture 2"/>
          <p:cNvPicPr>
            <a:picLocks noGrp="1" noChangeAspect="1" noChangeArrowheads="1"/>
          </p:cNvPicPr>
          <p:nvPr>
            <p:ph idx="1"/>
          </p:nvPr>
        </p:nvPicPr>
        <p:blipFill>
          <a:blip r:embed="rId3" cstate="print"/>
          <a:srcRect l="59625" t="6364" r="16750" b="22859"/>
          <a:stretch>
            <a:fillRect/>
          </a:stretch>
        </p:blipFill>
        <p:spPr bwMode="auto">
          <a:xfrm>
            <a:off x="1835696" y="1004016"/>
            <a:ext cx="6079137" cy="5853984"/>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ea typeface="Cambria" pitchFamily="18" charset="0"/>
              </a:rPr>
              <a:t>Thank you!</a:t>
            </a:r>
            <a:endParaRPr lang="en-GB" dirty="0">
              <a:latin typeface="Cambria" pitchFamily="18" charset="0"/>
              <a:ea typeface="Cambria" pitchFamily="18" charset="0"/>
            </a:endParaRPr>
          </a:p>
        </p:txBody>
      </p:sp>
      <p:pic>
        <p:nvPicPr>
          <p:cNvPr id="4" name="Content Placeholder 3" descr="IMG_0109.JPG"/>
          <p:cNvPicPr>
            <a:picLocks noGrp="1" noChangeAspect="1"/>
          </p:cNvPicPr>
          <p:nvPr>
            <p:ph idx="1"/>
          </p:nvPr>
        </p:nvPicPr>
        <p:blipFill>
          <a:blip r:embed="rId2" cstate="print"/>
          <a:stretch>
            <a:fillRect/>
          </a:stretch>
        </p:blipFill>
        <p:spPr>
          <a:xfrm>
            <a:off x="1619672" y="1340768"/>
            <a:ext cx="6034617" cy="4525963"/>
          </a:xfrm>
        </p:spPr>
      </p:pic>
      <p:pic>
        <p:nvPicPr>
          <p:cNvPr id="5" name="Picture 4" descr="C:\Users\Liz\Dropbox\SEAC 2016\Artwork\UWTSD Logo_200dpi.jpg"/>
          <p:cNvPicPr>
            <a:picLocks noChangeAspect="1" noChangeArrowheads="1"/>
          </p:cNvPicPr>
          <p:nvPr/>
        </p:nvPicPr>
        <p:blipFill>
          <a:blip r:embed="rId3" cstate="print"/>
          <a:srcRect/>
          <a:stretch>
            <a:fillRect/>
          </a:stretch>
        </p:blipFill>
        <p:spPr bwMode="auto">
          <a:xfrm>
            <a:off x="3131840" y="5716587"/>
            <a:ext cx="2971800" cy="1141413"/>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1159</TotalTime>
  <Words>1542</Words>
  <Application>Microsoft Office PowerPoint</Application>
  <PresentationFormat>On-screen Show (4:3)</PresentationFormat>
  <Paragraphs>195</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Dawn: Exploring  Sunrise – a point of Harmony</vt:lpstr>
      <vt:lpstr>https://www.youtube.com/watch?v=bupKAaOKaO0</vt:lpstr>
      <vt:lpstr>Chowara Beach, Kerala, January 2019</vt:lpstr>
      <vt:lpstr>Chowara Beach, Kerala, January 2019</vt:lpstr>
      <vt:lpstr>Chowara Beach, Kerala, January 2019</vt:lpstr>
      <vt:lpstr>Chowara Beach, Kerala, January 2019</vt:lpstr>
      <vt:lpstr>Chowara Beach, Kerala, January 2019</vt:lpstr>
      <vt:lpstr>Chowara Beach, Kerala, January 2019</vt:lpstr>
      <vt:lpstr>Liminality</vt:lpstr>
      <vt:lpstr>Liminality</vt:lpstr>
      <vt:lpstr>Liminality</vt:lpstr>
      <vt:lpstr>The Ontological Turn</vt:lpstr>
      <vt:lpstr>The Sun as a Person - Egypt</vt:lpstr>
      <vt:lpstr>The Sun as a Person Temples (texts in stone) Winter Solstice Sunrise, main axis temple of  Karnak 2006.</vt:lpstr>
      <vt:lpstr>Abu Simbel:   constructed c 1244-1224 BCE, Ramses II (New Kingdom)</vt:lpstr>
      <vt:lpstr>Sunrise, inner sanctum Abu Simbel</vt:lpstr>
      <vt:lpstr>Homer</vt:lpstr>
      <vt:lpstr>Classical Context: The Corpus Hermeticum</vt:lpstr>
      <vt:lpstr>Renaissance Context: Copernicus</vt:lpstr>
      <vt:lpstr>Joseph Turner 1775-1851</vt:lpstr>
      <vt:lpstr>Joseph Turner, The Fighting Temeraire, 1839</vt:lpstr>
      <vt:lpstr> Joseph Turner, The Fighting Temeraire, 1839 </vt:lpstr>
      <vt:lpstr>William Lilly, Christian Astrology, 1659, p.50, on the first house</vt:lpstr>
      <vt:lpstr>William Shakespeare  SONNET 33</vt:lpstr>
      <vt:lpstr>John Donne 1572-1631 ‘The Sun Rising’ (pub 1633)</vt:lpstr>
      <vt:lpstr> T. S. Eliot, 1888-1965 Morning at the Window </vt:lpstr>
      <vt:lpstr>Sylvia Plath 1932-1960 Morning Song</vt:lpstr>
      <vt:lpstr>Claude Monet: ‘London. The Houses of Parliament. Sun Shining Through the Fog’ (1904)</vt:lpstr>
      <vt:lpstr>Monet: ‘Impression-Sunrise’, Le Havre 1872</vt:lpstr>
      <vt:lpstr>Sunrise as a liminal zone</vt:lpstr>
      <vt:lpstr> https://www.youtube.com/watch?v=GivyUZaG42U </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88</cp:revision>
  <dcterms:created xsi:type="dcterms:W3CDTF">2019-07-10T11:20:51Z</dcterms:created>
  <dcterms:modified xsi:type="dcterms:W3CDTF">2019-07-11T17:48:35Z</dcterms:modified>
</cp:coreProperties>
</file>