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51" r:id="rId1"/>
  </p:sldMasterIdLst>
  <p:notesMasterIdLst>
    <p:notesMasterId r:id="rId29"/>
  </p:notesMasterIdLst>
  <p:sldIdLst>
    <p:sldId id="261" r:id="rId2"/>
    <p:sldId id="256" r:id="rId3"/>
    <p:sldId id="284" r:id="rId4"/>
    <p:sldId id="283" r:id="rId5"/>
    <p:sldId id="262" r:id="rId6"/>
    <p:sldId id="263" r:id="rId7"/>
    <p:sldId id="264" r:id="rId8"/>
    <p:sldId id="281" r:id="rId9"/>
    <p:sldId id="260" r:id="rId10"/>
    <p:sldId id="257" r:id="rId11"/>
    <p:sldId id="265" r:id="rId12"/>
    <p:sldId id="266" r:id="rId13"/>
    <p:sldId id="267" r:id="rId14"/>
    <p:sldId id="269" r:id="rId15"/>
    <p:sldId id="270" r:id="rId16"/>
    <p:sldId id="271" r:id="rId17"/>
    <p:sldId id="272" r:id="rId18"/>
    <p:sldId id="273" r:id="rId19"/>
    <p:sldId id="274" r:id="rId20"/>
    <p:sldId id="277" r:id="rId21"/>
    <p:sldId id="278" r:id="rId22"/>
    <p:sldId id="286" r:id="rId23"/>
    <p:sldId id="287" r:id="rId24"/>
    <p:sldId id="289" r:id="rId25"/>
    <p:sldId id="290" r:id="rId26"/>
    <p:sldId id="293" r:id="rId27"/>
    <p:sldId id="291"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4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4130"/>
    <p:restoredTop sz="94519"/>
  </p:normalViewPr>
  <p:slideViewPr>
    <p:cSldViewPr snapToGrid="0">
      <p:cViewPr varScale="1">
        <p:scale>
          <a:sx n="96" d="100"/>
          <a:sy n="96" d="100"/>
        </p:scale>
        <p:origin x="176" y="7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5CDFC53-6346-459B-A3E6-30CE5B8E7C77}" type="doc">
      <dgm:prSet loTypeId="urn:microsoft.com/office/officeart/2005/8/layout/hList1" loCatId="list" qsTypeId="urn:microsoft.com/office/officeart/2005/8/quickstyle/simple1" qsCatId="simple" csTypeId="urn:microsoft.com/office/officeart/2005/8/colors/colorful2" csCatId="colorful"/>
      <dgm:spPr/>
      <dgm:t>
        <a:bodyPr/>
        <a:lstStyle/>
        <a:p>
          <a:endParaRPr lang="en-US"/>
        </a:p>
      </dgm:t>
    </dgm:pt>
    <dgm:pt modelId="{A2CE5B8D-0D72-4B9A-AE35-8FABC55D824E}">
      <dgm:prSet/>
      <dgm:spPr/>
      <dgm:t>
        <a:bodyPr/>
        <a:lstStyle/>
        <a:p>
          <a:r>
            <a:rPr lang="en-GB" b="1" dirty="0"/>
            <a:t>Global Meningitis Statistics</a:t>
          </a:r>
          <a:endParaRPr lang="en-US" dirty="0"/>
        </a:p>
      </dgm:t>
    </dgm:pt>
    <dgm:pt modelId="{824B32CC-07B4-4B54-8C74-80BD4C2A4F64}" type="parTrans" cxnId="{BBE04776-44D1-4AD2-BA94-57AA207A2715}">
      <dgm:prSet/>
      <dgm:spPr/>
      <dgm:t>
        <a:bodyPr/>
        <a:lstStyle/>
        <a:p>
          <a:endParaRPr lang="en-US"/>
        </a:p>
      </dgm:t>
    </dgm:pt>
    <dgm:pt modelId="{1D43E57E-6B73-444F-854C-CA2E6AB680D9}" type="sibTrans" cxnId="{BBE04776-44D1-4AD2-BA94-57AA207A2715}">
      <dgm:prSet/>
      <dgm:spPr/>
      <dgm:t>
        <a:bodyPr/>
        <a:lstStyle/>
        <a:p>
          <a:endParaRPr lang="en-US"/>
        </a:p>
      </dgm:t>
    </dgm:pt>
    <dgm:pt modelId="{A85DA5E8-030A-4C28-AA75-8E2625AA7808}">
      <dgm:prSet/>
      <dgm:spPr/>
      <dgm:t>
        <a:bodyPr/>
        <a:lstStyle/>
        <a:p>
          <a:r>
            <a:rPr lang="en-GB" dirty="0"/>
            <a:t>Case Volume about 2.3 million people contract meningitis every year, equating to someone being infected every 15 seconds.</a:t>
          </a:r>
          <a:endParaRPr lang="en-US" dirty="0"/>
        </a:p>
      </dgm:t>
    </dgm:pt>
    <dgm:pt modelId="{3314E65D-B22B-46AA-9382-C6AE747954BD}" type="parTrans" cxnId="{AD8BA183-A7A2-423F-A811-4BF39B6CB0CE}">
      <dgm:prSet/>
      <dgm:spPr/>
      <dgm:t>
        <a:bodyPr/>
        <a:lstStyle/>
        <a:p>
          <a:endParaRPr lang="en-US"/>
        </a:p>
      </dgm:t>
    </dgm:pt>
    <dgm:pt modelId="{F9A33FD6-B859-4F29-889B-F23951B0E49D}" type="sibTrans" cxnId="{AD8BA183-A7A2-423F-A811-4BF39B6CB0CE}">
      <dgm:prSet/>
      <dgm:spPr/>
      <dgm:t>
        <a:bodyPr/>
        <a:lstStyle/>
        <a:p>
          <a:endParaRPr lang="en-US"/>
        </a:p>
      </dgm:t>
    </dgm:pt>
    <dgm:pt modelId="{CEEC2565-2E57-45BB-8952-7140E56FCFDD}">
      <dgm:prSet/>
      <dgm:spPr/>
      <dgm:t>
        <a:bodyPr/>
        <a:lstStyle/>
        <a:p>
          <a:r>
            <a:rPr lang="en-GB" dirty="0"/>
            <a:t>Mortality approximately 236,000 deaths were recorded in 2019.</a:t>
          </a:r>
          <a:endParaRPr lang="en-US" dirty="0"/>
        </a:p>
      </dgm:t>
    </dgm:pt>
    <dgm:pt modelId="{0F50AFDC-3E77-41AE-8480-74640BC57DAE}" type="parTrans" cxnId="{30A283E9-5FAE-4AB4-A333-3EF216E3296B}">
      <dgm:prSet/>
      <dgm:spPr/>
      <dgm:t>
        <a:bodyPr/>
        <a:lstStyle/>
        <a:p>
          <a:endParaRPr lang="en-US"/>
        </a:p>
      </dgm:t>
    </dgm:pt>
    <dgm:pt modelId="{38B87293-85E2-4219-A322-038F90BBB055}" type="sibTrans" cxnId="{30A283E9-5FAE-4AB4-A333-3EF216E3296B}">
      <dgm:prSet/>
      <dgm:spPr/>
      <dgm:t>
        <a:bodyPr/>
        <a:lstStyle/>
        <a:p>
          <a:endParaRPr lang="en-US"/>
        </a:p>
      </dgm:t>
    </dgm:pt>
    <dgm:pt modelId="{EF6E8D0A-DA93-405D-8B2E-985F9CF905FE}">
      <dgm:prSet/>
      <dgm:spPr/>
      <dgm:t>
        <a:bodyPr/>
        <a:lstStyle/>
        <a:p>
          <a:r>
            <a:rPr lang="en-GB" dirty="0"/>
            <a:t>High-Risk Groups children under five account for nearly half of all deaths.</a:t>
          </a:r>
          <a:endParaRPr lang="en-US" dirty="0"/>
        </a:p>
      </dgm:t>
    </dgm:pt>
    <dgm:pt modelId="{BF72633B-BACD-407E-8FE3-99556E73D747}" type="parTrans" cxnId="{422440D7-8016-4245-90A0-47582304885C}">
      <dgm:prSet/>
      <dgm:spPr/>
      <dgm:t>
        <a:bodyPr/>
        <a:lstStyle/>
        <a:p>
          <a:endParaRPr lang="en-US"/>
        </a:p>
      </dgm:t>
    </dgm:pt>
    <dgm:pt modelId="{D5E45503-EB1B-4D8C-869C-A6330CC15011}" type="sibTrans" cxnId="{422440D7-8016-4245-90A0-47582304885C}">
      <dgm:prSet/>
      <dgm:spPr/>
      <dgm:t>
        <a:bodyPr/>
        <a:lstStyle/>
        <a:p>
          <a:endParaRPr lang="en-US"/>
        </a:p>
      </dgm:t>
    </dgm:pt>
    <dgm:pt modelId="{9BCE75BC-4C4A-4434-AF4A-97ACD1F34023}">
      <dgm:prSet/>
      <dgm:spPr/>
      <dgm:t>
        <a:bodyPr/>
        <a:lstStyle/>
        <a:p>
          <a:r>
            <a:rPr lang="en-GB" dirty="0"/>
            <a:t>Disability around 1 in 5 survivors face long-term disabilities, including hearing loss, brain damage, and epilepsy.</a:t>
          </a:r>
          <a:endParaRPr lang="en-US" dirty="0"/>
        </a:p>
      </dgm:t>
    </dgm:pt>
    <dgm:pt modelId="{6C2DDE6C-9666-4C17-908D-CBB17C39365D}" type="parTrans" cxnId="{003B6234-40EF-4CFB-8184-428E84E9DA9E}">
      <dgm:prSet/>
      <dgm:spPr/>
      <dgm:t>
        <a:bodyPr/>
        <a:lstStyle/>
        <a:p>
          <a:endParaRPr lang="en-US"/>
        </a:p>
      </dgm:t>
    </dgm:pt>
    <dgm:pt modelId="{B4C671AE-EAD9-4526-AF36-DAF40C4AFCEE}" type="sibTrans" cxnId="{003B6234-40EF-4CFB-8184-428E84E9DA9E}">
      <dgm:prSet/>
      <dgm:spPr/>
      <dgm:t>
        <a:bodyPr/>
        <a:lstStyle/>
        <a:p>
          <a:endParaRPr lang="en-US"/>
        </a:p>
      </dgm:t>
    </dgm:pt>
    <dgm:pt modelId="{27E5B505-9E5D-4D35-B341-46140FB308E9}">
      <dgm:prSet/>
      <dgm:spPr/>
      <dgm:t>
        <a:bodyPr/>
        <a:lstStyle/>
        <a:p>
          <a:r>
            <a:rPr lang="en-US" b="1" u="sng"/>
            <a:t>UK Meningitis Statistics</a:t>
          </a:r>
          <a:endParaRPr lang="en-US"/>
        </a:p>
      </dgm:t>
    </dgm:pt>
    <dgm:pt modelId="{7F9BD7DE-58DC-4E31-B714-B4603CC194DC}" type="parTrans" cxnId="{DBCD455C-8373-458B-BCDA-A059E151C20B}">
      <dgm:prSet/>
      <dgm:spPr/>
      <dgm:t>
        <a:bodyPr/>
        <a:lstStyle/>
        <a:p>
          <a:endParaRPr lang="en-US"/>
        </a:p>
      </dgm:t>
    </dgm:pt>
    <dgm:pt modelId="{3045700D-FDA7-427F-A5E6-36587EA3B62E}" type="sibTrans" cxnId="{DBCD455C-8373-458B-BCDA-A059E151C20B}">
      <dgm:prSet/>
      <dgm:spPr/>
      <dgm:t>
        <a:bodyPr/>
        <a:lstStyle/>
        <a:p>
          <a:endParaRPr lang="en-US"/>
        </a:p>
      </dgm:t>
    </dgm:pt>
    <dgm:pt modelId="{E4B79203-FC0D-4EE5-AAD7-15D41FFBBA3B}">
      <dgm:prSet/>
      <dgm:spPr/>
      <dgm:t>
        <a:bodyPr/>
        <a:lstStyle/>
        <a:p>
          <a:r>
            <a:rPr lang="en-GB" dirty="0"/>
            <a:t>Cases (2024-25) 378 cases of Invasive Meningococcal Disease (IMD) were confirmed in England, a rise from previous years.</a:t>
          </a:r>
          <a:endParaRPr lang="en-US" dirty="0"/>
        </a:p>
      </dgm:t>
    </dgm:pt>
    <dgm:pt modelId="{3FF1F93E-8688-4C9C-ADB3-B2038EB4CFE3}" type="parTrans" cxnId="{B0518449-3A73-49E1-886A-E00640B650DE}">
      <dgm:prSet/>
      <dgm:spPr/>
      <dgm:t>
        <a:bodyPr/>
        <a:lstStyle/>
        <a:p>
          <a:endParaRPr lang="en-US"/>
        </a:p>
      </dgm:t>
    </dgm:pt>
    <dgm:pt modelId="{2DBEBCD4-1B49-482E-A423-E960E3F85D5C}" type="sibTrans" cxnId="{B0518449-3A73-49E1-886A-E00640B650DE}">
      <dgm:prSet/>
      <dgm:spPr/>
      <dgm:t>
        <a:bodyPr/>
        <a:lstStyle/>
        <a:p>
          <a:endParaRPr lang="en-US"/>
        </a:p>
      </dgm:t>
    </dgm:pt>
    <dgm:pt modelId="{88D65A96-271D-446E-88D9-A0A3F73ADCB6}">
      <dgm:prSet/>
      <dgm:spPr/>
      <dgm:t>
        <a:bodyPr/>
        <a:lstStyle/>
        <a:p>
          <a:r>
            <a:rPr lang="en-GB" dirty="0"/>
            <a:t>Mortality (2024-25) the case fatality ratio in England was 8.2% (31 deaths).</a:t>
          </a:r>
          <a:endParaRPr lang="en-US" dirty="0"/>
        </a:p>
      </dgm:t>
    </dgm:pt>
    <dgm:pt modelId="{83352907-4517-455F-AF17-FC5601DDF9F5}" type="parTrans" cxnId="{BA285FA7-156C-4FAB-8882-B024C9C98C27}">
      <dgm:prSet/>
      <dgm:spPr/>
      <dgm:t>
        <a:bodyPr/>
        <a:lstStyle/>
        <a:p>
          <a:endParaRPr lang="en-US"/>
        </a:p>
      </dgm:t>
    </dgm:pt>
    <dgm:pt modelId="{6E33A8EA-0895-4BE3-833F-A6A7294A967F}" type="sibTrans" cxnId="{BA285FA7-156C-4FAB-8882-B024C9C98C27}">
      <dgm:prSet/>
      <dgm:spPr/>
      <dgm:t>
        <a:bodyPr/>
        <a:lstStyle/>
        <a:p>
          <a:endParaRPr lang="en-US"/>
        </a:p>
      </dgm:t>
    </dgm:pt>
    <dgm:pt modelId="{E6BC1CA1-9045-432F-8037-01F1DEA4421D}">
      <dgm:prSet/>
      <dgm:spPr/>
      <dgm:t>
        <a:bodyPr/>
        <a:lstStyle/>
        <a:p>
          <a:r>
            <a:rPr lang="en-GB" dirty="0"/>
            <a:t>Key Strains  </a:t>
          </a:r>
          <a:r>
            <a:rPr lang="en-GB" dirty="0" err="1"/>
            <a:t>MenB</a:t>
          </a:r>
          <a:r>
            <a:rPr lang="en-GB" dirty="0"/>
            <a:t> accounts for 82.6–88.3% of cases, followed by </a:t>
          </a:r>
          <a:r>
            <a:rPr lang="en-GB" dirty="0" err="1"/>
            <a:t>MenW</a:t>
          </a:r>
          <a:r>
            <a:rPr lang="en-GB" dirty="0"/>
            <a:t> and </a:t>
          </a:r>
          <a:r>
            <a:rPr lang="en-GB" dirty="0" err="1"/>
            <a:t>MenY</a:t>
          </a:r>
          <a:r>
            <a:rPr lang="en-GB" dirty="0"/>
            <a:t>.</a:t>
          </a:r>
          <a:endParaRPr lang="en-US" dirty="0"/>
        </a:p>
      </dgm:t>
    </dgm:pt>
    <dgm:pt modelId="{861206FD-FAAD-4A27-8F93-71C1DBC8D5BB}" type="parTrans" cxnId="{D26784F8-BB9A-4836-AE87-93F313B13D42}">
      <dgm:prSet/>
      <dgm:spPr/>
      <dgm:t>
        <a:bodyPr/>
        <a:lstStyle/>
        <a:p>
          <a:endParaRPr lang="en-US"/>
        </a:p>
      </dgm:t>
    </dgm:pt>
    <dgm:pt modelId="{B8CFAF27-150E-45F9-9146-86DCEFA5C42D}" type="sibTrans" cxnId="{D26784F8-BB9A-4836-AE87-93F313B13D42}">
      <dgm:prSet/>
      <dgm:spPr/>
      <dgm:t>
        <a:bodyPr/>
        <a:lstStyle/>
        <a:p>
          <a:endParaRPr lang="en-US"/>
        </a:p>
      </dgm:t>
    </dgm:pt>
    <dgm:pt modelId="{0D864DF3-6B07-42D8-B880-CA96EF2AA960}">
      <dgm:prSet/>
      <dgm:spPr/>
      <dgm:t>
        <a:bodyPr/>
        <a:lstStyle/>
        <a:p>
          <a:r>
            <a:rPr lang="en-GB" dirty="0"/>
            <a:t>Vulnerability </a:t>
          </a:r>
          <a:r>
            <a:rPr lang="en-GB" dirty="0" err="1"/>
            <a:t>nfants</a:t>
          </a:r>
          <a:r>
            <a:rPr lang="en-GB" dirty="0"/>
            <a:t> and young adults (15–24) are at the highest risk.</a:t>
          </a:r>
          <a:endParaRPr lang="en-US" dirty="0"/>
        </a:p>
      </dgm:t>
    </dgm:pt>
    <dgm:pt modelId="{B971AF8D-8AD8-41B0-B34D-A912376CF5A6}" type="parTrans" cxnId="{5797580A-2F85-4287-AA00-A68757818FD1}">
      <dgm:prSet/>
      <dgm:spPr/>
      <dgm:t>
        <a:bodyPr/>
        <a:lstStyle/>
        <a:p>
          <a:endParaRPr lang="en-US"/>
        </a:p>
      </dgm:t>
    </dgm:pt>
    <dgm:pt modelId="{0FD444B7-DA33-4184-BD6A-7EEE68079E01}" type="sibTrans" cxnId="{5797580A-2F85-4287-AA00-A68757818FD1}">
      <dgm:prSet/>
      <dgm:spPr/>
      <dgm:t>
        <a:bodyPr/>
        <a:lstStyle/>
        <a:p>
          <a:endParaRPr lang="en-US"/>
        </a:p>
      </dgm:t>
    </dgm:pt>
    <dgm:pt modelId="{0D20FA56-88EB-9946-9D12-A5CBA2F2CC4A}" type="pres">
      <dgm:prSet presAssocID="{15CDFC53-6346-459B-A3E6-30CE5B8E7C77}" presName="Name0" presStyleCnt="0">
        <dgm:presLayoutVars>
          <dgm:dir/>
          <dgm:animLvl val="lvl"/>
          <dgm:resizeHandles val="exact"/>
        </dgm:presLayoutVars>
      </dgm:prSet>
      <dgm:spPr/>
    </dgm:pt>
    <dgm:pt modelId="{7EF2BD5C-18FB-A749-8BB3-062E4AFABF8B}" type="pres">
      <dgm:prSet presAssocID="{A2CE5B8D-0D72-4B9A-AE35-8FABC55D824E}" presName="composite" presStyleCnt="0"/>
      <dgm:spPr/>
    </dgm:pt>
    <dgm:pt modelId="{0085C34B-6D50-D94C-8BA9-8B9C60461667}" type="pres">
      <dgm:prSet presAssocID="{A2CE5B8D-0D72-4B9A-AE35-8FABC55D824E}" presName="parTx" presStyleLbl="alignNode1" presStyleIdx="0" presStyleCnt="2">
        <dgm:presLayoutVars>
          <dgm:chMax val="0"/>
          <dgm:chPref val="0"/>
          <dgm:bulletEnabled val="1"/>
        </dgm:presLayoutVars>
      </dgm:prSet>
      <dgm:spPr/>
    </dgm:pt>
    <dgm:pt modelId="{46967AA6-0B0F-7344-9249-F49288620058}" type="pres">
      <dgm:prSet presAssocID="{A2CE5B8D-0D72-4B9A-AE35-8FABC55D824E}" presName="desTx" presStyleLbl="alignAccFollowNode1" presStyleIdx="0" presStyleCnt="2">
        <dgm:presLayoutVars>
          <dgm:bulletEnabled val="1"/>
        </dgm:presLayoutVars>
      </dgm:prSet>
      <dgm:spPr/>
    </dgm:pt>
    <dgm:pt modelId="{BE9F5235-C10C-7A4C-94FE-969C1FFFF500}" type="pres">
      <dgm:prSet presAssocID="{1D43E57E-6B73-444F-854C-CA2E6AB680D9}" presName="space" presStyleCnt="0"/>
      <dgm:spPr/>
    </dgm:pt>
    <dgm:pt modelId="{72E3EACC-20FD-EF46-8B9F-CF7CC6E4C710}" type="pres">
      <dgm:prSet presAssocID="{27E5B505-9E5D-4D35-B341-46140FB308E9}" presName="composite" presStyleCnt="0"/>
      <dgm:spPr/>
    </dgm:pt>
    <dgm:pt modelId="{7F42A4AE-037B-9D42-BE90-FA1166F8D5A2}" type="pres">
      <dgm:prSet presAssocID="{27E5B505-9E5D-4D35-B341-46140FB308E9}" presName="parTx" presStyleLbl="alignNode1" presStyleIdx="1" presStyleCnt="2">
        <dgm:presLayoutVars>
          <dgm:chMax val="0"/>
          <dgm:chPref val="0"/>
          <dgm:bulletEnabled val="1"/>
        </dgm:presLayoutVars>
      </dgm:prSet>
      <dgm:spPr/>
    </dgm:pt>
    <dgm:pt modelId="{0D114EFE-DA9A-8B48-AFC4-7D0610E82B66}" type="pres">
      <dgm:prSet presAssocID="{27E5B505-9E5D-4D35-B341-46140FB308E9}" presName="desTx" presStyleLbl="alignAccFollowNode1" presStyleIdx="1" presStyleCnt="2">
        <dgm:presLayoutVars>
          <dgm:bulletEnabled val="1"/>
        </dgm:presLayoutVars>
      </dgm:prSet>
      <dgm:spPr/>
    </dgm:pt>
  </dgm:ptLst>
  <dgm:cxnLst>
    <dgm:cxn modelId="{5797580A-2F85-4287-AA00-A68757818FD1}" srcId="{27E5B505-9E5D-4D35-B341-46140FB308E9}" destId="{0D864DF3-6B07-42D8-B880-CA96EF2AA960}" srcOrd="3" destOrd="0" parTransId="{B971AF8D-8AD8-41B0-B34D-A912376CF5A6}" sibTransId="{0FD444B7-DA33-4184-BD6A-7EEE68079E01}"/>
    <dgm:cxn modelId="{AF62560B-1315-0D45-80D0-AF53C5283E9B}" type="presOf" srcId="{CEEC2565-2E57-45BB-8952-7140E56FCFDD}" destId="{46967AA6-0B0F-7344-9249-F49288620058}" srcOrd="0" destOrd="1" presId="urn:microsoft.com/office/officeart/2005/8/layout/hList1"/>
    <dgm:cxn modelId="{6D8D8B13-D353-B44D-A8E6-9F699EBD9CCD}" type="presOf" srcId="{A2CE5B8D-0D72-4B9A-AE35-8FABC55D824E}" destId="{0085C34B-6D50-D94C-8BA9-8B9C60461667}" srcOrd="0" destOrd="0" presId="urn:microsoft.com/office/officeart/2005/8/layout/hList1"/>
    <dgm:cxn modelId="{1CEA762A-6AA1-F44E-A132-5A3BDA34D77C}" type="presOf" srcId="{E6BC1CA1-9045-432F-8037-01F1DEA4421D}" destId="{0D114EFE-DA9A-8B48-AFC4-7D0610E82B66}" srcOrd="0" destOrd="2" presId="urn:microsoft.com/office/officeart/2005/8/layout/hList1"/>
    <dgm:cxn modelId="{003B6234-40EF-4CFB-8184-428E84E9DA9E}" srcId="{A2CE5B8D-0D72-4B9A-AE35-8FABC55D824E}" destId="{9BCE75BC-4C4A-4434-AF4A-97ACD1F34023}" srcOrd="3" destOrd="0" parTransId="{6C2DDE6C-9666-4C17-908D-CBB17C39365D}" sibTransId="{B4C671AE-EAD9-4526-AF36-DAF40C4AFCEE}"/>
    <dgm:cxn modelId="{A2A7373A-6840-CA48-85B1-5FBB381395D1}" type="presOf" srcId="{15CDFC53-6346-459B-A3E6-30CE5B8E7C77}" destId="{0D20FA56-88EB-9946-9D12-A5CBA2F2CC4A}" srcOrd="0" destOrd="0" presId="urn:microsoft.com/office/officeart/2005/8/layout/hList1"/>
    <dgm:cxn modelId="{B0518449-3A73-49E1-886A-E00640B650DE}" srcId="{27E5B505-9E5D-4D35-B341-46140FB308E9}" destId="{E4B79203-FC0D-4EE5-AAD7-15D41FFBBA3B}" srcOrd="0" destOrd="0" parTransId="{3FF1F93E-8688-4C9C-ADB3-B2038EB4CFE3}" sibTransId="{2DBEBCD4-1B49-482E-A423-E960E3F85D5C}"/>
    <dgm:cxn modelId="{DBCD455C-8373-458B-BCDA-A059E151C20B}" srcId="{15CDFC53-6346-459B-A3E6-30CE5B8E7C77}" destId="{27E5B505-9E5D-4D35-B341-46140FB308E9}" srcOrd="1" destOrd="0" parTransId="{7F9BD7DE-58DC-4E31-B714-B4603CC194DC}" sibTransId="{3045700D-FDA7-427F-A5E6-36587EA3B62E}"/>
    <dgm:cxn modelId="{D0C05B5E-7ED5-A243-B5CB-150ACE62DD67}" type="presOf" srcId="{E4B79203-FC0D-4EE5-AAD7-15D41FFBBA3B}" destId="{0D114EFE-DA9A-8B48-AFC4-7D0610E82B66}" srcOrd="0" destOrd="0" presId="urn:microsoft.com/office/officeart/2005/8/layout/hList1"/>
    <dgm:cxn modelId="{A9490A5F-2FD8-DF49-908C-D6B873EB17E0}" type="presOf" srcId="{27E5B505-9E5D-4D35-B341-46140FB308E9}" destId="{7F42A4AE-037B-9D42-BE90-FA1166F8D5A2}" srcOrd="0" destOrd="0" presId="urn:microsoft.com/office/officeart/2005/8/layout/hList1"/>
    <dgm:cxn modelId="{BBE04776-44D1-4AD2-BA94-57AA207A2715}" srcId="{15CDFC53-6346-459B-A3E6-30CE5B8E7C77}" destId="{A2CE5B8D-0D72-4B9A-AE35-8FABC55D824E}" srcOrd="0" destOrd="0" parTransId="{824B32CC-07B4-4B54-8C74-80BD4C2A4F64}" sibTransId="{1D43E57E-6B73-444F-854C-CA2E6AB680D9}"/>
    <dgm:cxn modelId="{C91AFE7A-092C-294E-BC28-89D9E9277976}" type="presOf" srcId="{0D864DF3-6B07-42D8-B880-CA96EF2AA960}" destId="{0D114EFE-DA9A-8B48-AFC4-7D0610E82B66}" srcOrd="0" destOrd="3" presId="urn:microsoft.com/office/officeart/2005/8/layout/hList1"/>
    <dgm:cxn modelId="{AD8BA183-A7A2-423F-A811-4BF39B6CB0CE}" srcId="{A2CE5B8D-0D72-4B9A-AE35-8FABC55D824E}" destId="{A85DA5E8-030A-4C28-AA75-8E2625AA7808}" srcOrd="0" destOrd="0" parTransId="{3314E65D-B22B-46AA-9382-C6AE747954BD}" sibTransId="{F9A33FD6-B859-4F29-889B-F23951B0E49D}"/>
    <dgm:cxn modelId="{B0433387-3DF4-F34C-AF50-8D7846B1755D}" type="presOf" srcId="{88D65A96-271D-446E-88D9-A0A3F73ADCB6}" destId="{0D114EFE-DA9A-8B48-AFC4-7D0610E82B66}" srcOrd="0" destOrd="1" presId="urn:microsoft.com/office/officeart/2005/8/layout/hList1"/>
    <dgm:cxn modelId="{A8BF8590-EF2D-8242-A0C4-38DCD7B8BA31}" type="presOf" srcId="{A85DA5E8-030A-4C28-AA75-8E2625AA7808}" destId="{46967AA6-0B0F-7344-9249-F49288620058}" srcOrd="0" destOrd="0" presId="urn:microsoft.com/office/officeart/2005/8/layout/hList1"/>
    <dgm:cxn modelId="{EF40B595-0CB7-6B46-887E-047C869554E8}" type="presOf" srcId="{9BCE75BC-4C4A-4434-AF4A-97ACD1F34023}" destId="{46967AA6-0B0F-7344-9249-F49288620058}" srcOrd="0" destOrd="3" presId="urn:microsoft.com/office/officeart/2005/8/layout/hList1"/>
    <dgm:cxn modelId="{CC3027A7-0E23-9847-B32B-DDB0654405A0}" type="presOf" srcId="{EF6E8D0A-DA93-405D-8B2E-985F9CF905FE}" destId="{46967AA6-0B0F-7344-9249-F49288620058}" srcOrd="0" destOrd="2" presId="urn:microsoft.com/office/officeart/2005/8/layout/hList1"/>
    <dgm:cxn modelId="{BA285FA7-156C-4FAB-8882-B024C9C98C27}" srcId="{27E5B505-9E5D-4D35-B341-46140FB308E9}" destId="{88D65A96-271D-446E-88D9-A0A3F73ADCB6}" srcOrd="1" destOrd="0" parTransId="{83352907-4517-455F-AF17-FC5601DDF9F5}" sibTransId="{6E33A8EA-0895-4BE3-833F-A6A7294A967F}"/>
    <dgm:cxn modelId="{422440D7-8016-4245-90A0-47582304885C}" srcId="{A2CE5B8D-0D72-4B9A-AE35-8FABC55D824E}" destId="{EF6E8D0A-DA93-405D-8B2E-985F9CF905FE}" srcOrd="2" destOrd="0" parTransId="{BF72633B-BACD-407E-8FE3-99556E73D747}" sibTransId="{D5E45503-EB1B-4D8C-869C-A6330CC15011}"/>
    <dgm:cxn modelId="{30A283E9-5FAE-4AB4-A333-3EF216E3296B}" srcId="{A2CE5B8D-0D72-4B9A-AE35-8FABC55D824E}" destId="{CEEC2565-2E57-45BB-8952-7140E56FCFDD}" srcOrd="1" destOrd="0" parTransId="{0F50AFDC-3E77-41AE-8480-74640BC57DAE}" sibTransId="{38B87293-85E2-4219-A322-038F90BBB055}"/>
    <dgm:cxn modelId="{D26784F8-BB9A-4836-AE87-93F313B13D42}" srcId="{27E5B505-9E5D-4D35-B341-46140FB308E9}" destId="{E6BC1CA1-9045-432F-8037-01F1DEA4421D}" srcOrd="2" destOrd="0" parTransId="{861206FD-FAAD-4A27-8F93-71C1DBC8D5BB}" sibTransId="{B8CFAF27-150E-45F9-9146-86DCEFA5C42D}"/>
    <dgm:cxn modelId="{D41CADC6-F9BD-4E41-BACB-CD0F88FEE04B}" type="presParOf" srcId="{0D20FA56-88EB-9946-9D12-A5CBA2F2CC4A}" destId="{7EF2BD5C-18FB-A749-8BB3-062E4AFABF8B}" srcOrd="0" destOrd="0" presId="urn:microsoft.com/office/officeart/2005/8/layout/hList1"/>
    <dgm:cxn modelId="{52899848-80C8-C94F-94DC-16C97F9F6037}" type="presParOf" srcId="{7EF2BD5C-18FB-A749-8BB3-062E4AFABF8B}" destId="{0085C34B-6D50-D94C-8BA9-8B9C60461667}" srcOrd="0" destOrd="0" presId="urn:microsoft.com/office/officeart/2005/8/layout/hList1"/>
    <dgm:cxn modelId="{41103FFD-3A5C-A64E-AB33-5A69B12B8E04}" type="presParOf" srcId="{7EF2BD5C-18FB-A749-8BB3-062E4AFABF8B}" destId="{46967AA6-0B0F-7344-9249-F49288620058}" srcOrd="1" destOrd="0" presId="urn:microsoft.com/office/officeart/2005/8/layout/hList1"/>
    <dgm:cxn modelId="{CDCFEE1D-9293-E244-B32A-31F2E83A5A1E}" type="presParOf" srcId="{0D20FA56-88EB-9946-9D12-A5CBA2F2CC4A}" destId="{BE9F5235-C10C-7A4C-94FE-969C1FFFF500}" srcOrd="1" destOrd="0" presId="urn:microsoft.com/office/officeart/2005/8/layout/hList1"/>
    <dgm:cxn modelId="{986C5C77-9FD3-A549-A2C4-CF6461E260AC}" type="presParOf" srcId="{0D20FA56-88EB-9946-9D12-A5CBA2F2CC4A}" destId="{72E3EACC-20FD-EF46-8B9F-CF7CC6E4C710}" srcOrd="2" destOrd="0" presId="urn:microsoft.com/office/officeart/2005/8/layout/hList1"/>
    <dgm:cxn modelId="{C7EEC61E-1EF9-2446-96D0-0185DB5C9EE0}" type="presParOf" srcId="{72E3EACC-20FD-EF46-8B9F-CF7CC6E4C710}" destId="{7F42A4AE-037B-9D42-BE90-FA1166F8D5A2}" srcOrd="0" destOrd="0" presId="urn:microsoft.com/office/officeart/2005/8/layout/hList1"/>
    <dgm:cxn modelId="{3617D501-418D-EE40-BA11-EDD714A55B77}" type="presParOf" srcId="{72E3EACC-20FD-EF46-8B9F-CF7CC6E4C710}" destId="{0D114EFE-DA9A-8B48-AFC4-7D0610E82B66}"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85C34B-6D50-D94C-8BA9-8B9C60461667}">
      <dsp:nvSpPr>
        <dsp:cNvPr id="0" name=""/>
        <dsp:cNvSpPr/>
      </dsp:nvSpPr>
      <dsp:spPr>
        <a:xfrm>
          <a:off x="53" y="188852"/>
          <a:ext cx="5106412" cy="576000"/>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GB" sz="2000" b="1" kern="1200" dirty="0"/>
            <a:t>Global Meningitis Statistics</a:t>
          </a:r>
          <a:endParaRPr lang="en-US" sz="2000" kern="1200" dirty="0"/>
        </a:p>
      </dsp:txBody>
      <dsp:txXfrm>
        <a:off x="53" y="188852"/>
        <a:ext cx="5106412" cy="576000"/>
      </dsp:txXfrm>
    </dsp:sp>
    <dsp:sp modelId="{46967AA6-0B0F-7344-9249-F49288620058}">
      <dsp:nvSpPr>
        <dsp:cNvPr id="0" name=""/>
        <dsp:cNvSpPr/>
      </dsp:nvSpPr>
      <dsp:spPr>
        <a:xfrm>
          <a:off x="53" y="764852"/>
          <a:ext cx="5106412" cy="3239099"/>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Case Volume about 2.3 million people contract meningitis every year, equating to someone being infected every 15 seconds.</a:t>
          </a:r>
          <a:endParaRPr lang="en-US" sz="2000" kern="1200" dirty="0"/>
        </a:p>
        <a:p>
          <a:pPr marL="228600" lvl="1" indent="-228600" algn="l" defTabSz="889000">
            <a:lnSpc>
              <a:spcPct val="90000"/>
            </a:lnSpc>
            <a:spcBef>
              <a:spcPct val="0"/>
            </a:spcBef>
            <a:spcAft>
              <a:spcPct val="15000"/>
            </a:spcAft>
            <a:buChar char="•"/>
          </a:pPr>
          <a:r>
            <a:rPr lang="en-GB" sz="2000" kern="1200" dirty="0"/>
            <a:t>Mortality approximately 236,000 deaths were recorded in 2019.</a:t>
          </a:r>
          <a:endParaRPr lang="en-US" sz="2000" kern="1200" dirty="0"/>
        </a:p>
        <a:p>
          <a:pPr marL="228600" lvl="1" indent="-228600" algn="l" defTabSz="889000">
            <a:lnSpc>
              <a:spcPct val="90000"/>
            </a:lnSpc>
            <a:spcBef>
              <a:spcPct val="0"/>
            </a:spcBef>
            <a:spcAft>
              <a:spcPct val="15000"/>
            </a:spcAft>
            <a:buChar char="•"/>
          </a:pPr>
          <a:r>
            <a:rPr lang="en-GB" sz="2000" kern="1200" dirty="0"/>
            <a:t>High-Risk Groups children under five account for nearly half of all deaths.</a:t>
          </a:r>
          <a:endParaRPr lang="en-US" sz="2000" kern="1200" dirty="0"/>
        </a:p>
        <a:p>
          <a:pPr marL="228600" lvl="1" indent="-228600" algn="l" defTabSz="889000">
            <a:lnSpc>
              <a:spcPct val="90000"/>
            </a:lnSpc>
            <a:spcBef>
              <a:spcPct val="0"/>
            </a:spcBef>
            <a:spcAft>
              <a:spcPct val="15000"/>
            </a:spcAft>
            <a:buChar char="•"/>
          </a:pPr>
          <a:r>
            <a:rPr lang="en-GB" sz="2000" kern="1200" dirty="0"/>
            <a:t>Disability around 1 in 5 survivors face long-term disabilities, including hearing loss, brain damage, and epilepsy.</a:t>
          </a:r>
          <a:endParaRPr lang="en-US" sz="2000" kern="1200" dirty="0"/>
        </a:p>
      </dsp:txBody>
      <dsp:txXfrm>
        <a:off x="53" y="764852"/>
        <a:ext cx="5106412" cy="3239099"/>
      </dsp:txXfrm>
    </dsp:sp>
    <dsp:sp modelId="{7F42A4AE-037B-9D42-BE90-FA1166F8D5A2}">
      <dsp:nvSpPr>
        <dsp:cNvPr id="0" name=""/>
        <dsp:cNvSpPr/>
      </dsp:nvSpPr>
      <dsp:spPr>
        <a:xfrm>
          <a:off x="5821363" y="188852"/>
          <a:ext cx="5106412" cy="576000"/>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US" sz="2000" b="1" u="sng" kern="1200"/>
            <a:t>UK Meningitis Statistics</a:t>
          </a:r>
          <a:endParaRPr lang="en-US" sz="2000" kern="1200"/>
        </a:p>
      </dsp:txBody>
      <dsp:txXfrm>
        <a:off x="5821363" y="188852"/>
        <a:ext cx="5106412" cy="576000"/>
      </dsp:txXfrm>
    </dsp:sp>
    <dsp:sp modelId="{0D114EFE-DA9A-8B48-AFC4-7D0610E82B66}">
      <dsp:nvSpPr>
        <dsp:cNvPr id="0" name=""/>
        <dsp:cNvSpPr/>
      </dsp:nvSpPr>
      <dsp:spPr>
        <a:xfrm>
          <a:off x="5821363" y="764852"/>
          <a:ext cx="5106412" cy="3239099"/>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Cases (2024-25) 378 cases of Invasive Meningococcal Disease (IMD) were confirmed in England, a rise from previous years.</a:t>
          </a:r>
          <a:endParaRPr lang="en-US" sz="2000" kern="1200" dirty="0"/>
        </a:p>
        <a:p>
          <a:pPr marL="228600" lvl="1" indent="-228600" algn="l" defTabSz="889000">
            <a:lnSpc>
              <a:spcPct val="90000"/>
            </a:lnSpc>
            <a:spcBef>
              <a:spcPct val="0"/>
            </a:spcBef>
            <a:spcAft>
              <a:spcPct val="15000"/>
            </a:spcAft>
            <a:buChar char="•"/>
          </a:pPr>
          <a:r>
            <a:rPr lang="en-GB" sz="2000" kern="1200" dirty="0"/>
            <a:t>Mortality (2024-25) the case fatality ratio in England was 8.2% (31 deaths).</a:t>
          </a:r>
          <a:endParaRPr lang="en-US" sz="2000" kern="1200" dirty="0"/>
        </a:p>
        <a:p>
          <a:pPr marL="228600" lvl="1" indent="-228600" algn="l" defTabSz="889000">
            <a:lnSpc>
              <a:spcPct val="90000"/>
            </a:lnSpc>
            <a:spcBef>
              <a:spcPct val="0"/>
            </a:spcBef>
            <a:spcAft>
              <a:spcPct val="15000"/>
            </a:spcAft>
            <a:buChar char="•"/>
          </a:pPr>
          <a:r>
            <a:rPr lang="en-GB" sz="2000" kern="1200" dirty="0"/>
            <a:t>Key Strains  </a:t>
          </a:r>
          <a:r>
            <a:rPr lang="en-GB" sz="2000" kern="1200" dirty="0" err="1"/>
            <a:t>MenB</a:t>
          </a:r>
          <a:r>
            <a:rPr lang="en-GB" sz="2000" kern="1200" dirty="0"/>
            <a:t> accounts for 82.6–88.3% of cases, followed by </a:t>
          </a:r>
          <a:r>
            <a:rPr lang="en-GB" sz="2000" kern="1200" dirty="0" err="1"/>
            <a:t>MenW</a:t>
          </a:r>
          <a:r>
            <a:rPr lang="en-GB" sz="2000" kern="1200" dirty="0"/>
            <a:t> and </a:t>
          </a:r>
          <a:r>
            <a:rPr lang="en-GB" sz="2000" kern="1200" dirty="0" err="1"/>
            <a:t>MenY</a:t>
          </a:r>
          <a:r>
            <a:rPr lang="en-GB" sz="2000" kern="1200" dirty="0"/>
            <a:t>.</a:t>
          </a:r>
          <a:endParaRPr lang="en-US" sz="2000" kern="1200" dirty="0"/>
        </a:p>
        <a:p>
          <a:pPr marL="228600" lvl="1" indent="-228600" algn="l" defTabSz="889000">
            <a:lnSpc>
              <a:spcPct val="90000"/>
            </a:lnSpc>
            <a:spcBef>
              <a:spcPct val="0"/>
            </a:spcBef>
            <a:spcAft>
              <a:spcPct val="15000"/>
            </a:spcAft>
            <a:buChar char="•"/>
          </a:pPr>
          <a:r>
            <a:rPr lang="en-GB" sz="2000" kern="1200" dirty="0"/>
            <a:t>Vulnerability </a:t>
          </a:r>
          <a:r>
            <a:rPr lang="en-GB" sz="2000" kern="1200" dirty="0" err="1"/>
            <a:t>nfants</a:t>
          </a:r>
          <a:r>
            <a:rPr lang="en-GB" sz="2000" kern="1200" dirty="0"/>
            <a:t> and young adults (15–24) are at the highest risk.</a:t>
          </a:r>
          <a:endParaRPr lang="en-US" sz="2000" kern="1200" dirty="0"/>
        </a:p>
      </dsp:txBody>
      <dsp:txXfrm>
        <a:off x="5821363" y="764852"/>
        <a:ext cx="5106412" cy="3239099"/>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11C8BF-74DE-8743-AA09-6A71EA0F4E8A}" type="datetimeFigureOut">
              <a:rPr lang="en-US" smtClean="0"/>
              <a:t>3/18/26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291EB3B-32BC-1D46-ABCE-625A76F10BA4}" type="slidenum">
              <a:rPr lang="en-US" smtClean="0"/>
              <a:t>‹#›</a:t>
            </a:fld>
            <a:endParaRPr lang="en-US"/>
          </a:p>
        </p:txBody>
      </p:sp>
    </p:spTree>
    <p:extLst>
      <p:ext uri="{BB962C8B-B14F-4D97-AF65-F5344CB8AC3E}">
        <p14:creationId xmlns:p14="http://schemas.microsoft.com/office/powerpoint/2010/main" val="9845119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291EB3B-32BC-1D46-ABCE-625A76F10BA4}" type="slidenum">
              <a:rPr lang="en-US" smtClean="0"/>
              <a:t>2</a:t>
            </a:fld>
            <a:endParaRPr lang="en-US"/>
          </a:p>
        </p:txBody>
      </p:sp>
    </p:spTree>
    <p:extLst>
      <p:ext uri="{BB962C8B-B14F-4D97-AF65-F5344CB8AC3E}">
        <p14:creationId xmlns:p14="http://schemas.microsoft.com/office/powerpoint/2010/main" val="4115063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291EB3B-32BC-1D46-ABCE-625A76F10BA4}" type="slidenum">
              <a:rPr lang="en-US" smtClean="0"/>
              <a:t>6</a:t>
            </a:fld>
            <a:endParaRPr lang="en-US"/>
          </a:p>
        </p:txBody>
      </p:sp>
    </p:spTree>
    <p:extLst>
      <p:ext uri="{BB962C8B-B14F-4D97-AF65-F5344CB8AC3E}">
        <p14:creationId xmlns:p14="http://schemas.microsoft.com/office/powerpoint/2010/main" val="8418498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291EB3B-32BC-1D46-ABCE-625A76F10BA4}" type="slidenum">
              <a:rPr lang="en-US" smtClean="0"/>
              <a:t>9</a:t>
            </a:fld>
            <a:endParaRPr lang="en-US"/>
          </a:p>
        </p:txBody>
      </p:sp>
    </p:spTree>
    <p:extLst>
      <p:ext uri="{BB962C8B-B14F-4D97-AF65-F5344CB8AC3E}">
        <p14:creationId xmlns:p14="http://schemas.microsoft.com/office/powerpoint/2010/main" val="24699870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291EB3B-32BC-1D46-ABCE-625A76F10BA4}" type="slidenum">
              <a:rPr lang="en-US" smtClean="0"/>
              <a:t>18</a:t>
            </a:fld>
            <a:endParaRPr lang="en-US"/>
          </a:p>
        </p:txBody>
      </p:sp>
    </p:spTree>
    <p:extLst>
      <p:ext uri="{BB962C8B-B14F-4D97-AF65-F5344CB8AC3E}">
        <p14:creationId xmlns:p14="http://schemas.microsoft.com/office/powerpoint/2010/main" val="3362899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3AB558F-994F-7A43-B001-DA2387CBEC70}" type="datetimeFigureOut">
              <a:rPr lang="en-US" smtClean="0"/>
              <a:t>3/18/26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150419F-CD47-9742-AD8F-67A52380BF86}" type="slidenum">
              <a:rPr lang="en-US" smtClean="0"/>
              <a:t>‹#›</a:t>
            </a:fld>
            <a:endParaRPr lang="en-US"/>
          </a:p>
        </p:txBody>
      </p:sp>
    </p:spTree>
    <p:extLst>
      <p:ext uri="{BB962C8B-B14F-4D97-AF65-F5344CB8AC3E}">
        <p14:creationId xmlns:p14="http://schemas.microsoft.com/office/powerpoint/2010/main" val="21172965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3AB558F-994F-7A43-B001-DA2387CBEC70}" type="datetimeFigureOut">
              <a:rPr lang="en-US" smtClean="0"/>
              <a:t>3/18/26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150419F-CD47-9742-AD8F-67A52380BF86}" type="slidenum">
              <a:rPr lang="en-US" smtClean="0"/>
              <a:t>‹#›</a:t>
            </a:fld>
            <a:endParaRPr lang="en-US"/>
          </a:p>
        </p:txBody>
      </p:sp>
    </p:spTree>
    <p:extLst>
      <p:ext uri="{BB962C8B-B14F-4D97-AF65-F5344CB8AC3E}">
        <p14:creationId xmlns:p14="http://schemas.microsoft.com/office/powerpoint/2010/main" val="9358436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3AB558F-994F-7A43-B001-DA2387CBEC70}" type="datetimeFigureOut">
              <a:rPr lang="en-US" smtClean="0"/>
              <a:t>3/18/26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150419F-CD47-9742-AD8F-67A52380BF86}" type="slidenum">
              <a:rPr lang="en-US" smtClean="0"/>
              <a:t>‹#›</a:t>
            </a:fld>
            <a:endParaRPr lang="en-US"/>
          </a:p>
        </p:txBody>
      </p:sp>
    </p:spTree>
    <p:extLst>
      <p:ext uri="{BB962C8B-B14F-4D97-AF65-F5344CB8AC3E}">
        <p14:creationId xmlns:p14="http://schemas.microsoft.com/office/powerpoint/2010/main" val="35958729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3AB558F-994F-7A43-B001-DA2387CBEC70}" type="datetimeFigureOut">
              <a:rPr lang="en-US" smtClean="0"/>
              <a:t>3/18/26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150419F-CD47-9742-AD8F-67A52380BF86}" type="slidenum">
              <a:rPr lang="en-US" smtClean="0"/>
              <a:t>‹#›</a:t>
            </a:fld>
            <a:endParaRPr lang="en-US"/>
          </a:p>
        </p:txBody>
      </p:sp>
    </p:spTree>
    <p:extLst>
      <p:ext uri="{BB962C8B-B14F-4D97-AF65-F5344CB8AC3E}">
        <p14:creationId xmlns:p14="http://schemas.microsoft.com/office/powerpoint/2010/main" val="20624975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3AB558F-994F-7A43-B001-DA2387CBEC70}" type="datetimeFigureOut">
              <a:rPr lang="en-US" smtClean="0"/>
              <a:t>3/18/26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150419F-CD47-9742-AD8F-67A52380BF86}" type="slidenum">
              <a:rPr lang="en-US" smtClean="0"/>
              <a:t>‹#›</a:t>
            </a:fld>
            <a:endParaRPr lang="en-US"/>
          </a:p>
        </p:txBody>
      </p:sp>
    </p:spTree>
    <p:extLst>
      <p:ext uri="{BB962C8B-B14F-4D97-AF65-F5344CB8AC3E}">
        <p14:creationId xmlns:p14="http://schemas.microsoft.com/office/powerpoint/2010/main" val="14128926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3AB558F-994F-7A43-B001-DA2387CBEC70}" type="datetimeFigureOut">
              <a:rPr lang="en-US" smtClean="0"/>
              <a:t>3/18/26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150419F-CD47-9742-AD8F-67A52380BF86}" type="slidenum">
              <a:rPr lang="en-US" smtClean="0"/>
              <a:t>‹#›</a:t>
            </a:fld>
            <a:endParaRPr lang="en-US"/>
          </a:p>
        </p:txBody>
      </p:sp>
    </p:spTree>
    <p:extLst>
      <p:ext uri="{BB962C8B-B14F-4D97-AF65-F5344CB8AC3E}">
        <p14:creationId xmlns:p14="http://schemas.microsoft.com/office/powerpoint/2010/main" val="16250304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3AB558F-994F-7A43-B001-DA2387CBEC70}" type="datetimeFigureOut">
              <a:rPr lang="en-US" smtClean="0"/>
              <a:t>3/18/26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150419F-CD47-9742-AD8F-67A52380BF86}" type="slidenum">
              <a:rPr lang="en-US" smtClean="0"/>
              <a:t>‹#›</a:t>
            </a:fld>
            <a:endParaRPr lang="en-US"/>
          </a:p>
        </p:txBody>
      </p:sp>
    </p:spTree>
    <p:extLst>
      <p:ext uri="{BB962C8B-B14F-4D97-AF65-F5344CB8AC3E}">
        <p14:creationId xmlns:p14="http://schemas.microsoft.com/office/powerpoint/2010/main" val="26614934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3AB558F-994F-7A43-B001-DA2387CBEC70}" type="datetimeFigureOut">
              <a:rPr lang="en-US" smtClean="0"/>
              <a:t>3/18/26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150419F-CD47-9742-AD8F-67A52380BF86}" type="slidenum">
              <a:rPr lang="en-US" smtClean="0"/>
              <a:t>‹#›</a:t>
            </a:fld>
            <a:endParaRPr lang="en-US"/>
          </a:p>
        </p:txBody>
      </p:sp>
    </p:spTree>
    <p:extLst>
      <p:ext uri="{BB962C8B-B14F-4D97-AF65-F5344CB8AC3E}">
        <p14:creationId xmlns:p14="http://schemas.microsoft.com/office/powerpoint/2010/main" val="27934853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3AB558F-994F-7A43-B001-DA2387CBEC70}" type="datetimeFigureOut">
              <a:rPr lang="en-US" smtClean="0"/>
              <a:t>3/18/26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150419F-CD47-9742-AD8F-67A52380BF86}" type="slidenum">
              <a:rPr lang="en-US" smtClean="0"/>
              <a:t>‹#›</a:t>
            </a:fld>
            <a:endParaRPr lang="en-US"/>
          </a:p>
        </p:txBody>
      </p:sp>
    </p:spTree>
    <p:extLst>
      <p:ext uri="{BB962C8B-B14F-4D97-AF65-F5344CB8AC3E}">
        <p14:creationId xmlns:p14="http://schemas.microsoft.com/office/powerpoint/2010/main" val="4293725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3AB558F-994F-7A43-B001-DA2387CBEC70}" type="datetimeFigureOut">
              <a:rPr lang="en-US" smtClean="0"/>
              <a:t>3/18/26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150419F-CD47-9742-AD8F-67A52380BF86}" type="slidenum">
              <a:rPr lang="en-US" smtClean="0"/>
              <a:t>‹#›</a:t>
            </a:fld>
            <a:endParaRPr lang="en-US"/>
          </a:p>
        </p:txBody>
      </p:sp>
    </p:spTree>
    <p:extLst>
      <p:ext uri="{BB962C8B-B14F-4D97-AF65-F5344CB8AC3E}">
        <p14:creationId xmlns:p14="http://schemas.microsoft.com/office/powerpoint/2010/main" val="36138255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3AB558F-994F-7A43-B001-DA2387CBEC70}" type="datetimeFigureOut">
              <a:rPr lang="en-US" smtClean="0"/>
              <a:t>3/18/26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150419F-CD47-9742-AD8F-67A52380BF86}" type="slidenum">
              <a:rPr lang="en-US" smtClean="0"/>
              <a:t>‹#›</a:t>
            </a:fld>
            <a:endParaRPr lang="en-US"/>
          </a:p>
        </p:txBody>
      </p:sp>
    </p:spTree>
    <p:extLst>
      <p:ext uri="{BB962C8B-B14F-4D97-AF65-F5344CB8AC3E}">
        <p14:creationId xmlns:p14="http://schemas.microsoft.com/office/powerpoint/2010/main" val="6023285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3AB558F-994F-7A43-B001-DA2387CBEC70}" type="datetimeFigureOut">
              <a:rPr lang="en-US" smtClean="0"/>
              <a:t>3/18/26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150419F-CD47-9742-AD8F-67A52380BF86}" type="slidenum">
              <a:rPr lang="en-US" smtClean="0"/>
              <a:t>‹#›</a:t>
            </a:fld>
            <a:endParaRPr lang="en-US"/>
          </a:p>
        </p:txBody>
      </p:sp>
    </p:spTree>
    <p:extLst>
      <p:ext uri="{BB962C8B-B14F-4D97-AF65-F5344CB8AC3E}">
        <p14:creationId xmlns:p14="http://schemas.microsoft.com/office/powerpoint/2010/main" val="13226308"/>
      </p:ext>
    </p:extLst>
  </p:cSld>
  <p:clrMap bg1="lt1" tx1="dk1" bg2="lt2" tx2="dk2" accent1="accent1" accent2="accent2" accent3="accent3" accent4="accent4" accent5="accent5" accent6="accent6" hlink="hlink" folHlink="folHlink"/>
  <p:sldLayoutIdLst>
    <p:sldLayoutId id="2147483852" r:id="rId1"/>
    <p:sldLayoutId id="2147483853" r:id="rId2"/>
    <p:sldLayoutId id="2147483854" r:id="rId3"/>
    <p:sldLayoutId id="2147483855" r:id="rId4"/>
    <p:sldLayoutId id="2147483856" r:id="rId5"/>
    <p:sldLayoutId id="2147483857" r:id="rId6"/>
    <p:sldLayoutId id="2147483858" r:id="rId7"/>
    <p:sldLayoutId id="2147483859" r:id="rId8"/>
    <p:sldLayoutId id="2147483860" r:id="rId9"/>
    <p:sldLayoutId id="2147483861" r:id="rId10"/>
    <p:sldLayoutId id="214748386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tallshipsaberdeen.com/event-information/confirmed-ships/" TargetMode="External"/><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raportuldegarda.ro/despre/pharma/" TargetMode="External"/><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8" Type="http://schemas.openxmlformats.org/officeDocument/2006/relationships/hyperlink" Target="https://www.who.int/" TargetMode="External"/><Relationship Id="rId3" Type="http://schemas.openxmlformats.org/officeDocument/2006/relationships/hyperlink" Target="https://www.meningitis.org/" TargetMode="External"/><Relationship Id="rId7" Type="http://schemas.openxmlformats.org/officeDocument/2006/relationships/hyperlink" Target="https://www.bing.com/search?q=%22https%253A%252F%252Fwww.gov.uk%252Fgovernment%252Fcollections%252Fimmunisation-against-infectious-disease-the-green-book%22&amp;utm_source=copilot.com" TargetMode="External"/><Relationship Id="rId2" Type="http://schemas.openxmlformats.org/officeDocument/2006/relationships/hyperlink" Target="https://www.gov.uk/" TargetMode="External"/><Relationship Id="rId1" Type="http://schemas.openxmlformats.org/officeDocument/2006/relationships/slideLayout" Target="../slideLayouts/slideLayout2.xml"/><Relationship Id="rId6" Type="http://schemas.openxmlformats.org/officeDocument/2006/relationships/hyperlink" Target="https://www.ecdc.europa.eu/?utm_source=copilot.com" TargetMode="External"/><Relationship Id="rId5" Type="http://schemas.openxmlformats.org/officeDocument/2006/relationships/hyperlink" Target="https://www.nhs.uk/" TargetMode="External"/><Relationship Id="rId4" Type="http://schemas.openxmlformats.org/officeDocument/2006/relationships/hyperlink" Target="https://www.gov.uk/?utm_source=copilo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83" name="Group 82">
            <a:extLst>
              <a:ext uri="{FF2B5EF4-FFF2-40B4-BE49-F238E27FC236}">
                <a16:creationId xmlns:a16="http://schemas.microsoft.com/office/drawing/2014/main" id="{2DD5E267-EB6F-47DF-ABEF-2C1BED44DA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84" name="Color Cover">
              <a:extLst>
                <a:ext uri="{FF2B5EF4-FFF2-40B4-BE49-F238E27FC236}">
                  <a16:creationId xmlns:a16="http://schemas.microsoft.com/office/drawing/2014/main" id="{4BA86AA3-0623-4268-861E-ADA01A7C0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5" name="Color Cover">
              <a:extLst>
                <a:ext uri="{FF2B5EF4-FFF2-40B4-BE49-F238E27FC236}">
                  <a16:creationId xmlns:a16="http://schemas.microsoft.com/office/drawing/2014/main" id="{72692EF2-4C1F-4ED7-9C00-6CF92783E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87" name="Group 86">
            <a:extLst>
              <a:ext uri="{FF2B5EF4-FFF2-40B4-BE49-F238E27FC236}">
                <a16:creationId xmlns:a16="http://schemas.microsoft.com/office/drawing/2014/main" id="{66828D02-A05D-412B-9F20-B68E970B9F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88" name="Color">
              <a:extLst>
                <a:ext uri="{FF2B5EF4-FFF2-40B4-BE49-F238E27FC236}">
                  <a16:creationId xmlns:a16="http://schemas.microsoft.com/office/drawing/2014/main" id="{A1A8E50E-11DE-480E-A93B-F503760BC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9" name="Color">
              <a:extLst>
                <a:ext uri="{FF2B5EF4-FFF2-40B4-BE49-F238E27FC236}">
                  <a16:creationId xmlns:a16="http://schemas.microsoft.com/office/drawing/2014/main" id="{D2E2EE99-89A4-435B-B61A-3C8B5B2B2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9" name="Picture 8" descr="A close-up of a brain&#10;&#10;AI-generated content may be incorrect.">
            <a:extLst>
              <a:ext uri="{FF2B5EF4-FFF2-40B4-BE49-F238E27FC236}">
                <a16:creationId xmlns:a16="http://schemas.microsoft.com/office/drawing/2014/main" id="{7ADA0708-EBEF-9FFC-51F5-6E8EFF47D225}"/>
              </a:ext>
            </a:extLst>
          </p:cNvPr>
          <p:cNvPicPr>
            <a:picLocks noChangeAspect="1"/>
          </p:cNvPicPr>
          <p:nvPr/>
        </p:nvPicPr>
        <p:blipFill>
          <a:blip r:embed="rId2"/>
          <a:stretch>
            <a:fillRect/>
          </a:stretch>
        </p:blipFill>
        <p:spPr>
          <a:xfrm>
            <a:off x="6218159" y="2206948"/>
            <a:ext cx="5247015" cy="3410558"/>
          </a:xfrm>
          <a:prstGeom prst="rect">
            <a:avLst/>
          </a:prstGeom>
        </p:spPr>
      </p:pic>
      <p:grpSp>
        <p:nvGrpSpPr>
          <p:cNvPr id="91" name="Group 90">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92" name="Freeform: Shape 91">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93" name="Freeform: Shape 92">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94" name="Freeform: Shape 93">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95" name="Freeform: Shape 94">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96" name="Freeform: Shape 95">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97" name="Freeform: Shape 96">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98" name="Freeform: Shape 97">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161ECCCE-B7F8-991C-7C82-4E623D6531F7}"/>
              </a:ext>
            </a:extLst>
          </p:cNvPr>
          <p:cNvSpPr>
            <a:spLocks noGrp="1"/>
          </p:cNvSpPr>
          <p:nvPr>
            <p:ph type="title"/>
          </p:nvPr>
        </p:nvSpPr>
        <p:spPr>
          <a:xfrm>
            <a:off x="1380724" y="724560"/>
            <a:ext cx="5645946" cy="2971756"/>
          </a:xfrm>
        </p:spPr>
        <p:txBody>
          <a:bodyPr anchor="b">
            <a:normAutofit fontScale="90000"/>
          </a:bodyPr>
          <a:lstStyle/>
          <a:p>
            <a:pPr algn="ctr"/>
            <a:br>
              <a:rPr lang="en-US" sz="2700" dirty="0">
                <a:solidFill>
                  <a:schemeClr val="bg1"/>
                </a:solidFill>
                <a:latin typeface="Arial" panose="020B0604020202020204" pitchFamily="34" charset="0"/>
                <a:cs typeface="Arial" panose="020B0604020202020204" pitchFamily="34" charset="0"/>
              </a:rPr>
            </a:br>
            <a:br>
              <a:rPr lang="en-US" sz="2700" dirty="0">
                <a:solidFill>
                  <a:schemeClr val="bg1"/>
                </a:solidFill>
                <a:latin typeface="Arial" panose="020B0604020202020204" pitchFamily="34" charset="0"/>
                <a:cs typeface="Arial" panose="020B0604020202020204" pitchFamily="34" charset="0"/>
              </a:rPr>
            </a:br>
            <a:br>
              <a:rPr lang="en-US" sz="2700" dirty="0">
                <a:solidFill>
                  <a:schemeClr val="bg1"/>
                </a:solidFill>
                <a:latin typeface="Arial" panose="020B0604020202020204" pitchFamily="34" charset="0"/>
                <a:cs typeface="Arial" panose="020B0604020202020204" pitchFamily="34" charset="0"/>
              </a:rPr>
            </a:br>
            <a:r>
              <a:rPr lang="en-US" sz="2700" dirty="0">
                <a:solidFill>
                  <a:schemeClr val="bg1"/>
                </a:solidFill>
                <a:latin typeface="Arial" panose="020B0604020202020204" pitchFamily="34" charset="0"/>
                <a:cs typeface="Arial" panose="020B0604020202020204" pitchFamily="34" charset="0"/>
              </a:rPr>
              <a:t>MODULE: </a:t>
            </a:r>
            <a:r>
              <a:rPr lang="en-GB" sz="2700" b="1" noProof="1">
                <a:solidFill>
                  <a:schemeClr val="bg1"/>
                </a:solidFill>
                <a:latin typeface="Arial" panose="020B0604020202020204" pitchFamily="34" charset="0"/>
                <a:cs typeface="Arial" panose="020B0604020202020204" pitchFamily="34" charset="0"/>
              </a:rPr>
              <a:t>Introduction to public</a:t>
            </a:r>
            <a:br>
              <a:rPr lang="en-GB" sz="2700" b="1" noProof="1">
                <a:solidFill>
                  <a:schemeClr val="bg1"/>
                </a:solidFill>
                <a:latin typeface="Arial" panose="020B0604020202020204" pitchFamily="34" charset="0"/>
                <a:cs typeface="Arial" panose="020B0604020202020204" pitchFamily="34" charset="0"/>
              </a:rPr>
            </a:br>
            <a:r>
              <a:rPr lang="en-GB" sz="2700" b="1" noProof="1">
                <a:solidFill>
                  <a:schemeClr val="bg1"/>
                </a:solidFill>
                <a:latin typeface="Arial" panose="020B0604020202020204" pitchFamily="34" charset="0"/>
                <a:cs typeface="Arial" panose="020B0604020202020204" pitchFamily="34" charset="0"/>
              </a:rPr>
              <a:t> Health</a:t>
            </a:r>
            <a:br>
              <a:rPr lang="en-GB" sz="2700" b="1" noProof="1">
                <a:solidFill>
                  <a:schemeClr val="bg1"/>
                </a:solidFill>
                <a:latin typeface="Arial" panose="020B0604020202020204" pitchFamily="34" charset="0"/>
                <a:cs typeface="Arial" panose="020B0604020202020204" pitchFamily="34" charset="0"/>
              </a:rPr>
            </a:br>
            <a:br>
              <a:rPr lang="en-GB" sz="2700" noProof="1">
                <a:solidFill>
                  <a:schemeClr val="bg1"/>
                </a:solidFill>
                <a:latin typeface="Arial" panose="020B0604020202020204" pitchFamily="34" charset="0"/>
                <a:cs typeface="Arial" panose="020B0604020202020204" pitchFamily="34" charset="0"/>
              </a:rPr>
            </a:br>
            <a:r>
              <a:rPr lang="en-GB" sz="2700" b="1" noProof="1">
                <a:solidFill>
                  <a:schemeClr val="bg1"/>
                </a:solidFill>
                <a:latin typeface="Arial" panose="020B0604020202020204" pitchFamily="34" charset="0"/>
                <a:cs typeface="Arial" panose="020B0604020202020204" pitchFamily="34" charset="0"/>
              </a:rPr>
              <a:t>LCHS4008</a:t>
            </a:r>
            <a:br>
              <a:rPr lang="en-GB" sz="2700" b="1" noProof="1">
                <a:solidFill>
                  <a:schemeClr val="bg1"/>
                </a:solidFill>
                <a:latin typeface="Arial" panose="020B0604020202020204" pitchFamily="34" charset="0"/>
                <a:cs typeface="Arial" panose="020B0604020202020204" pitchFamily="34" charset="0"/>
              </a:rPr>
            </a:br>
            <a:br>
              <a:rPr lang="en-GB" sz="2700" b="1" noProof="1">
                <a:solidFill>
                  <a:schemeClr val="bg1"/>
                </a:solidFill>
                <a:latin typeface="Arial" panose="020B0604020202020204" pitchFamily="34" charset="0"/>
                <a:cs typeface="Arial" panose="020B0604020202020204" pitchFamily="34" charset="0"/>
              </a:rPr>
            </a:br>
            <a:r>
              <a:rPr lang="en-GB" sz="2700" b="1" noProof="1">
                <a:solidFill>
                  <a:schemeClr val="bg1"/>
                </a:solidFill>
                <a:latin typeface="Arial" panose="020B0604020202020204" pitchFamily="34" charset="0"/>
                <a:cs typeface="Arial" panose="020B0604020202020204" pitchFamily="34" charset="0"/>
              </a:rPr>
              <a:t>Meningitis</a:t>
            </a:r>
            <a:br>
              <a:rPr lang="en-GB" sz="2700" b="1" noProof="1">
                <a:solidFill>
                  <a:schemeClr val="bg1"/>
                </a:solidFill>
                <a:latin typeface="Arial" panose="020B0604020202020204" pitchFamily="34" charset="0"/>
                <a:cs typeface="Arial" panose="020B0604020202020204" pitchFamily="34" charset="0"/>
              </a:rPr>
            </a:br>
            <a:br>
              <a:rPr lang="en-GB" sz="1200" b="1" noProof="1">
                <a:solidFill>
                  <a:schemeClr val="bg1"/>
                </a:solidFill>
                <a:latin typeface="Arial" panose="020B0604020202020204" pitchFamily="34" charset="0"/>
                <a:cs typeface="Arial" panose="020B0604020202020204" pitchFamily="34" charset="0"/>
              </a:rPr>
            </a:br>
            <a:br>
              <a:rPr lang="en-US" sz="1200" dirty="0">
                <a:solidFill>
                  <a:schemeClr val="bg1"/>
                </a:solidFill>
              </a:rPr>
            </a:br>
            <a:br>
              <a:rPr lang="en-US" sz="1200" dirty="0">
                <a:solidFill>
                  <a:schemeClr val="bg1"/>
                </a:solidFill>
              </a:rPr>
            </a:br>
            <a:r>
              <a:rPr lang="en-US" sz="1200" dirty="0">
                <a:solidFill>
                  <a:schemeClr val="bg1"/>
                </a:solidFill>
              </a:rPr>
              <a:t> </a:t>
            </a:r>
          </a:p>
        </p:txBody>
      </p:sp>
      <p:sp>
        <p:nvSpPr>
          <p:cNvPr id="24" name="Content Placeholder 2">
            <a:extLst>
              <a:ext uri="{FF2B5EF4-FFF2-40B4-BE49-F238E27FC236}">
                <a16:creationId xmlns:a16="http://schemas.microsoft.com/office/drawing/2014/main" id="{E1D37253-6BC7-71D2-2DC0-327A2FF13727}"/>
              </a:ext>
            </a:extLst>
          </p:cNvPr>
          <p:cNvSpPr>
            <a:spLocks noGrp="1"/>
          </p:cNvSpPr>
          <p:nvPr>
            <p:ph idx="1"/>
          </p:nvPr>
        </p:nvSpPr>
        <p:spPr>
          <a:xfrm>
            <a:off x="1229668" y="3009047"/>
            <a:ext cx="5995457" cy="3559453"/>
          </a:xfrm>
        </p:spPr>
        <p:txBody>
          <a:bodyPr anchor="t">
            <a:noAutofit/>
          </a:bodyPr>
          <a:lstStyle/>
          <a:p>
            <a:pPr marL="0" indent="0">
              <a:buNone/>
            </a:pPr>
            <a:endParaRPr lang="en-US" sz="1600" dirty="0">
              <a:solidFill>
                <a:schemeClr val="bg1"/>
              </a:solidFill>
              <a:latin typeface="Arial" panose="020B0604020202020204" pitchFamily="34" charset="0"/>
              <a:cs typeface="Arial" panose="020B0604020202020204" pitchFamily="34" charset="0"/>
            </a:endParaRPr>
          </a:p>
          <a:p>
            <a:pPr marL="0" indent="0">
              <a:buNone/>
            </a:pPr>
            <a:endParaRPr lang="en-US" sz="1600" dirty="0">
              <a:solidFill>
                <a:schemeClr val="bg1"/>
              </a:solidFill>
              <a:latin typeface="Arial" panose="020B0604020202020204" pitchFamily="34" charset="0"/>
              <a:cs typeface="Arial" panose="020B0604020202020204" pitchFamily="34" charset="0"/>
            </a:endParaRPr>
          </a:p>
          <a:p>
            <a:pPr marL="0" indent="0">
              <a:buNone/>
            </a:pPr>
            <a:r>
              <a:rPr lang="en-GB" sz="1600" b="1" i="1" noProof="1">
                <a:solidFill>
                  <a:schemeClr val="bg1"/>
                </a:solidFill>
                <a:latin typeface="Arial" panose="020B0604020202020204" pitchFamily="34" charset="0"/>
                <a:cs typeface="Arial" panose="020B0604020202020204" pitchFamily="34" charset="0"/>
              </a:rPr>
              <a:t>Presentation by: </a:t>
            </a:r>
          </a:p>
          <a:p>
            <a:pPr marL="0" indent="0">
              <a:buNone/>
            </a:pPr>
            <a:endParaRPr lang="en-GB" sz="1600" i="1" noProof="1">
              <a:solidFill>
                <a:schemeClr val="bg1"/>
              </a:solidFill>
              <a:latin typeface="Arial" panose="020B0604020202020204" pitchFamily="34" charset="0"/>
              <a:cs typeface="Arial" panose="020B0604020202020204" pitchFamily="34" charset="0"/>
            </a:endParaRPr>
          </a:p>
          <a:p>
            <a:r>
              <a:rPr lang="en-GB" sz="1600" i="1" noProof="1">
                <a:solidFill>
                  <a:schemeClr val="bg1"/>
                </a:solidFill>
                <a:latin typeface="Arial" panose="020B0604020202020204" pitchFamily="34" charset="0"/>
                <a:cs typeface="Arial" panose="020B0604020202020204" pitchFamily="34" charset="0"/>
              </a:rPr>
              <a:t>Arcenia Nhampossa ID:2508568 (Group leader) </a:t>
            </a:r>
          </a:p>
          <a:p>
            <a:r>
              <a:rPr lang="en-GB" sz="1600" i="1" noProof="1">
                <a:solidFill>
                  <a:schemeClr val="bg1"/>
                </a:solidFill>
                <a:latin typeface="Arial" panose="020B0604020202020204" pitchFamily="34" charset="0"/>
                <a:cs typeface="Arial" panose="020B0604020202020204" pitchFamily="34" charset="0"/>
              </a:rPr>
              <a:t>Jenny Torres ID: 2511145</a:t>
            </a:r>
          </a:p>
          <a:p>
            <a:r>
              <a:rPr lang="en-GB" sz="1600" i="1" noProof="1">
                <a:solidFill>
                  <a:schemeClr val="bg1"/>
                </a:solidFill>
                <a:latin typeface="Arial" panose="020B0604020202020204" pitchFamily="34" charset="0"/>
                <a:cs typeface="Arial" panose="020B0604020202020204" pitchFamily="34" charset="0"/>
              </a:rPr>
              <a:t>Nicoleta Stoican ID: 2513275</a:t>
            </a:r>
          </a:p>
          <a:p>
            <a:r>
              <a:rPr lang="en-GB" sz="1600" i="1" noProof="1">
                <a:solidFill>
                  <a:schemeClr val="bg1"/>
                </a:solidFill>
                <a:latin typeface="Arial" panose="020B0604020202020204" pitchFamily="34" charset="0"/>
                <a:cs typeface="Arial" panose="020B0604020202020204" pitchFamily="34" charset="0"/>
              </a:rPr>
              <a:t>Meherun Chowdhury ID: 2516013</a:t>
            </a:r>
          </a:p>
          <a:p>
            <a:r>
              <a:rPr lang="en-GB" sz="1600" i="1" noProof="1">
                <a:solidFill>
                  <a:schemeClr val="bg1"/>
                </a:solidFill>
                <a:latin typeface="Arial" panose="020B0604020202020204" pitchFamily="34" charset="0"/>
                <a:cs typeface="Arial" panose="020B0604020202020204" pitchFamily="34" charset="0"/>
              </a:rPr>
              <a:t>Zahra Al-Saabri ID: 2441066</a:t>
            </a:r>
          </a:p>
        </p:txBody>
      </p:sp>
    </p:spTree>
    <p:extLst>
      <p:ext uri="{BB962C8B-B14F-4D97-AF65-F5344CB8AC3E}">
        <p14:creationId xmlns:p14="http://schemas.microsoft.com/office/powerpoint/2010/main" val="688347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4">
                                            <p:txEl>
                                              <p:pRg st="2" end="2"/>
                                            </p:txEl>
                                          </p:spTgt>
                                        </p:tgtEl>
                                        <p:attrNameLst>
                                          <p:attrName>style.visibility</p:attrName>
                                        </p:attrNameLst>
                                      </p:cBhvr>
                                      <p:to>
                                        <p:strVal val="visible"/>
                                      </p:to>
                                    </p:set>
                                    <p:animEffect transition="in" filter="dissolve">
                                      <p:cBhvr>
                                        <p:cTn id="12" dur="500"/>
                                        <p:tgtEl>
                                          <p:spTgt spid="2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24">
                                            <p:txEl>
                                              <p:pRg st="4" end="4"/>
                                            </p:txEl>
                                          </p:spTgt>
                                        </p:tgtEl>
                                        <p:attrNameLst>
                                          <p:attrName>style.visibility</p:attrName>
                                        </p:attrNameLst>
                                      </p:cBhvr>
                                      <p:to>
                                        <p:strVal val="visible"/>
                                      </p:to>
                                    </p:set>
                                    <p:animEffect transition="in" filter="dissolve">
                                      <p:cBhvr>
                                        <p:cTn id="17" dur="500"/>
                                        <p:tgtEl>
                                          <p:spTgt spid="24">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24">
                                            <p:txEl>
                                              <p:pRg st="5" end="5"/>
                                            </p:txEl>
                                          </p:spTgt>
                                        </p:tgtEl>
                                        <p:attrNameLst>
                                          <p:attrName>style.visibility</p:attrName>
                                        </p:attrNameLst>
                                      </p:cBhvr>
                                      <p:to>
                                        <p:strVal val="visible"/>
                                      </p:to>
                                    </p:set>
                                    <p:animEffect transition="in" filter="dissolve">
                                      <p:cBhvr>
                                        <p:cTn id="22" dur="500"/>
                                        <p:tgtEl>
                                          <p:spTgt spid="24">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24">
                                            <p:txEl>
                                              <p:pRg st="6" end="6"/>
                                            </p:txEl>
                                          </p:spTgt>
                                        </p:tgtEl>
                                        <p:attrNameLst>
                                          <p:attrName>style.visibility</p:attrName>
                                        </p:attrNameLst>
                                      </p:cBhvr>
                                      <p:to>
                                        <p:strVal val="visible"/>
                                      </p:to>
                                    </p:set>
                                    <p:animEffect transition="in" filter="dissolve">
                                      <p:cBhvr>
                                        <p:cTn id="27" dur="500"/>
                                        <p:tgtEl>
                                          <p:spTgt spid="24">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24">
                                            <p:txEl>
                                              <p:pRg st="7" end="7"/>
                                            </p:txEl>
                                          </p:spTgt>
                                        </p:tgtEl>
                                        <p:attrNameLst>
                                          <p:attrName>style.visibility</p:attrName>
                                        </p:attrNameLst>
                                      </p:cBhvr>
                                      <p:to>
                                        <p:strVal val="visible"/>
                                      </p:to>
                                    </p:set>
                                    <p:animEffect transition="in" filter="dissolve">
                                      <p:cBhvr>
                                        <p:cTn id="32" dur="500"/>
                                        <p:tgtEl>
                                          <p:spTgt spid="24">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9" presetClass="entr" presetSubtype="0" fill="hold" grpId="0" nodeType="clickEffect">
                                  <p:stCondLst>
                                    <p:cond delay="0"/>
                                  </p:stCondLst>
                                  <p:childTnLst>
                                    <p:set>
                                      <p:cBhvr>
                                        <p:cTn id="36" dur="1" fill="hold">
                                          <p:stCondLst>
                                            <p:cond delay="0"/>
                                          </p:stCondLst>
                                        </p:cTn>
                                        <p:tgtEl>
                                          <p:spTgt spid="24">
                                            <p:txEl>
                                              <p:pRg st="8" end="8"/>
                                            </p:txEl>
                                          </p:spTgt>
                                        </p:tgtEl>
                                        <p:attrNameLst>
                                          <p:attrName>style.visibility</p:attrName>
                                        </p:attrNameLst>
                                      </p:cBhvr>
                                      <p:to>
                                        <p:strVal val="visible"/>
                                      </p:to>
                                    </p:set>
                                    <p:animEffect transition="in" filter="dissolve">
                                      <p:cBhvr>
                                        <p:cTn id="37" dur="500"/>
                                        <p:tgtEl>
                                          <p:spTgt spid="24">
                                            <p:txEl>
                                              <p:pRg st="8" end="8"/>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 presetClass="entr" presetSubtype="0" fill="hold" nodeType="clickEffect">
                                  <p:stCondLst>
                                    <p:cond delay="0"/>
                                  </p:stCondLst>
                                  <p:childTnLst>
                                    <p:set>
                                      <p:cBhvr>
                                        <p:cTn id="41"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4"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60062E-60EB-3751-C04E-8F3D1DDA43FA}"/>
              </a:ext>
            </a:extLst>
          </p:cNvPr>
          <p:cNvSpPr>
            <a:spLocks noGrp="1"/>
          </p:cNvSpPr>
          <p:nvPr>
            <p:ph type="ctrTitle"/>
          </p:nvPr>
        </p:nvSpPr>
        <p:spPr>
          <a:xfrm>
            <a:off x="190194" y="263344"/>
            <a:ext cx="4379366" cy="621793"/>
          </a:xfrm>
        </p:spPr>
        <p:txBody>
          <a:bodyPr>
            <a:normAutofit/>
          </a:bodyPr>
          <a:lstStyle/>
          <a:p>
            <a:pPr algn="l"/>
            <a:r>
              <a:rPr lang="en-GB" sz="3200" b="1" noProof="1">
                <a:solidFill>
                  <a:schemeClr val="accent2">
                    <a:lumMod val="50000"/>
                  </a:schemeClr>
                </a:solidFill>
                <a:latin typeface="Arial" panose="020B0604020202020204" pitchFamily="34" charset="0"/>
                <a:cs typeface="Arial" panose="020B0604020202020204" pitchFamily="34" charset="0"/>
              </a:rPr>
              <a:t>Meningitis</a:t>
            </a:r>
            <a:r>
              <a:rPr lang="en-US" sz="3200" b="1" dirty="0">
                <a:latin typeface="Arial Narrow" panose="020B0604020202020204" pitchFamily="34" charset="0"/>
                <a:cs typeface="Arial Narrow" panose="020B0604020202020204" pitchFamily="34" charset="0"/>
              </a:rPr>
              <a:t> </a:t>
            </a:r>
          </a:p>
        </p:txBody>
      </p:sp>
      <p:sp>
        <p:nvSpPr>
          <p:cNvPr id="4" name="Rectangle 1">
            <a:extLst>
              <a:ext uri="{FF2B5EF4-FFF2-40B4-BE49-F238E27FC236}">
                <a16:creationId xmlns:a16="http://schemas.microsoft.com/office/drawing/2014/main" id="{547B93A2-6BF6-E77F-307C-F24ABEAD1BE7}"/>
              </a:ext>
            </a:extLst>
          </p:cNvPr>
          <p:cNvSpPr>
            <a:spLocks noGrp="1" noChangeArrowheads="1"/>
          </p:cNvSpPr>
          <p:nvPr>
            <p:ph type="subTitle" idx="1"/>
          </p:nvPr>
        </p:nvSpPr>
        <p:spPr bwMode="auto">
          <a:xfrm>
            <a:off x="799793" y="1427621"/>
            <a:ext cx="9377356" cy="1384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algn="l">
              <a:lnSpc>
                <a:spcPct val="100000"/>
              </a:lnSpc>
            </a:pPr>
            <a:r>
              <a:rPr lang="en-GB" sz="1400" noProof="1">
                <a:cs typeface="Arial" panose="020B0604020202020204" pitchFamily="34" charset="0"/>
              </a:rPr>
              <a:t>Meningitis is an infection of the meninges, the protective layers around the brain and spinal cord. It can affect anyone, but it’s most common in infants, young children, teenagers, and young adults. Infants and young children are especially vulnerable because their immune systems are not fully developed. it is a medical emergency requiring rapid treatment, as it can lead to blood poisoning (sepsis) or permanent brain damage.</a:t>
            </a:r>
          </a:p>
          <a:p>
            <a:pPr algn="l">
              <a:lnSpc>
                <a:spcPct val="100000"/>
              </a:lnSpc>
            </a:pPr>
            <a:endParaRPr lang="en-GB" sz="1400" dirty="0">
              <a:cs typeface="Arial" panose="020B0604020202020204" pitchFamily="34" charset="0"/>
            </a:endParaRPr>
          </a:p>
          <a:p>
            <a:pPr lvl="0" algn="l">
              <a:lnSpc>
                <a:spcPct val="100000"/>
              </a:lnSpc>
            </a:pPr>
            <a:endParaRPr lang="en-GB" sz="1400" noProof="1">
              <a:cs typeface="Arial" panose="020B0604020202020204" pitchFamily="34" charset="0"/>
            </a:endParaRPr>
          </a:p>
        </p:txBody>
      </p:sp>
      <p:sp>
        <p:nvSpPr>
          <p:cNvPr id="7" name="Rectangle 3">
            <a:extLst>
              <a:ext uri="{FF2B5EF4-FFF2-40B4-BE49-F238E27FC236}">
                <a16:creationId xmlns:a16="http://schemas.microsoft.com/office/drawing/2014/main" id="{504FBB96-242C-7820-A082-406BAEAF00C7}"/>
              </a:ext>
            </a:extLst>
          </p:cNvPr>
          <p:cNvSpPr>
            <a:spLocks noChangeArrowheads="1"/>
          </p:cNvSpPr>
          <p:nvPr/>
        </p:nvSpPr>
        <p:spPr bwMode="auto">
          <a:xfrm>
            <a:off x="2844800" y="1150622"/>
            <a:ext cx="65"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dirty="0">
                <a:ln>
                  <a:noFill/>
                </a:ln>
                <a:solidFill>
                  <a:schemeClr val="tx1"/>
                </a:solidFill>
                <a:effectLst/>
                <a:latin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10" name="Picture 9" descr="A diagram of a human brain&#10;&#10;AI-generated content may be incorrect.">
            <a:extLst>
              <a:ext uri="{FF2B5EF4-FFF2-40B4-BE49-F238E27FC236}">
                <a16:creationId xmlns:a16="http://schemas.microsoft.com/office/drawing/2014/main" id="{8FB67ED4-3D11-03CF-3101-31C20AA40948}"/>
              </a:ext>
            </a:extLst>
          </p:cNvPr>
          <p:cNvPicPr>
            <a:picLocks noChangeAspect="1"/>
          </p:cNvPicPr>
          <p:nvPr/>
        </p:nvPicPr>
        <p:blipFill>
          <a:blip r:embed="rId3"/>
          <a:stretch>
            <a:fillRect/>
          </a:stretch>
        </p:blipFill>
        <p:spPr>
          <a:xfrm>
            <a:off x="3312766" y="2812616"/>
            <a:ext cx="4784311" cy="3584387"/>
          </a:xfrm>
          <a:prstGeom prst="rect">
            <a:avLst/>
          </a:prstGeom>
        </p:spPr>
      </p:pic>
      <p:sp>
        <p:nvSpPr>
          <p:cNvPr id="11" name="TextBox 10">
            <a:extLst>
              <a:ext uri="{FF2B5EF4-FFF2-40B4-BE49-F238E27FC236}">
                <a16:creationId xmlns:a16="http://schemas.microsoft.com/office/drawing/2014/main" id="{9F5C9DFD-B109-AF0D-3C20-2496E0803E7E}"/>
              </a:ext>
            </a:extLst>
          </p:cNvPr>
          <p:cNvSpPr txBox="1"/>
          <p:nvPr/>
        </p:nvSpPr>
        <p:spPr>
          <a:xfrm>
            <a:off x="190194" y="6488668"/>
            <a:ext cx="3058658" cy="369332"/>
          </a:xfrm>
          <a:prstGeom prst="rect">
            <a:avLst/>
          </a:prstGeom>
          <a:noFill/>
        </p:spPr>
        <p:txBody>
          <a:bodyPr wrap="none" rtlCol="0">
            <a:spAutoFit/>
          </a:bodyPr>
          <a:lstStyle/>
          <a:p>
            <a:r>
              <a:rPr lang="en-US" dirty="0"/>
              <a:t>Arcenia Nhampossa (2508568)</a:t>
            </a:r>
          </a:p>
        </p:txBody>
      </p:sp>
    </p:spTree>
    <p:extLst>
      <p:ext uri="{BB962C8B-B14F-4D97-AF65-F5344CB8AC3E}">
        <p14:creationId xmlns:p14="http://schemas.microsoft.com/office/powerpoint/2010/main" val="976237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12"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strips(downLeft)">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mph" presetSubtype="0" fill="hold" nodeType="clickEffect">
                                  <p:stCondLst>
                                    <p:cond delay="0"/>
                                  </p:stCondLst>
                                  <p:childTnLst>
                                    <p:animScale>
                                      <p:cBhvr>
                                        <p:cTn id="11" dur="2000" fill="hold"/>
                                        <p:tgtEl>
                                          <p:spTgt spid="10"/>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9286E1A-859F-AFA3-FCA3-F42E6400CD92}"/>
              </a:ext>
            </a:extLst>
          </p:cNvPr>
          <p:cNvSpPr>
            <a:spLocks noGrp="1"/>
          </p:cNvSpPr>
          <p:nvPr>
            <p:ph idx="1"/>
          </p:nvPr>
        </p:nvSpPr>
        <p:spPr>
          <a:xfrm>
            <a:off x="599661" y="341381"/>
            <a:ext cx="10515600" cy="4351338"/>
          </a:xfrm>
        </p:spPr>
        <p:txBody>
          <a:bodyPr/>
          <a:lstStyle/>
          <a:p>
            <a:pPr marL="0" lvl="0" indent="0">
              <a:lnSpc>
                <a:spcPct val="100000"/>
              </a:lnSpc>
              <a:buNone/>
            </a:pPr>
            <a:r>
              <a:rPr lang="en-GB" sz="2000" b="1" u="sng" noProof="1">
                <a:solidFill>
                  <a:schemeClr val="accent1">
                    <a:lumMod val="50000"/>
                  </a:schemeClr>
                </a:solidFill>
                <a:latin typeface="Arial" panose="020B0604020202020204" pitchFamily="34" charset="0"/>
                <a:cs typeface="Arial" panose="020B0604020202020204" pitchFamily="34" charset="0"/>
              </a:rPr>
              <a:t>Types and causes of meningitis: </a:t>
            </a:r>
          </a:p>
          <a:p>
            <a:pPr marL="0" lvl="0" indent="0">
              <a:lnSpc>
                <a:spcPct val="100000"/>
              </a:lnSpc>
              <a:buNone/>
            </a:pPr>
            <a:endParaRPr lang="en-GB" noProof="1">
              <a:cs typeface="Arial" panose="020B0604020202020204" pitchFamily="34" charset="0"/>
            </a:endParaRPr>
          </a:p>
        </p:txBody>
      </p:sp>
      <p:pic>
        <p:nvPicPr>
          <p:cNvPr id="5" name="Picture 4" descr="A diagram of different types of meningitis&#10;&#10;AI-generated content may be incorrect.">
            <a:extLst>
              <a:ext uri="{FF2B5EF4-FFF2-40B4-BE49-F238E27FC236}">
                <a16:creationId xmlns:a16="http://schemas.microsoft.com/office/drawing/2014/main" id="{5A2A0F9A-46D1-A55B-1BB1-2AF772FD314C}"/>
              </a:ext>
            </a:extLst>
          </p:cNvPr>
          <p:cNvPicPr>
            <a:picLocks noChangeAspect="1"/>
          </p:cNvPicPr>
          <p:nvPr/>
        </p:nvPicPr>
        <p:blipFill>
          <a:blip r:embed="rId2"/>
          <a:stretch>
            <a:fillRect/>
          </a:stretch>
        </p:blipFill>
        <p:spPr>
          <a:xfrm>
            <a:off x="2483677" y="1335157"/>
            <a:ext cx="4924287" cy="4924287"/>
          </a:xfrm>
          <a:prstGeom prst="rect">
            <a:avLst/>
          </a:prstGeom>
        </p:spPr>
      </p:pic>
    </p:spTree>
    <p:extLst>
      <p:ext uri="{BB962C8B-B14F-4D97-AF65-F5344CB8AC3E}">
        <p14:creationId xmlns:p14="http://schemas.microsoft.com/office/powerpoint/2010/main" val="780903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3BEB68-3AA1-A18F-4E48-65CF9EF21A60}"/>
              </a:ext>
            </a:extLst>
          </p:cNvPr>
          <p:cNvSpPr>
            <a:spLocks noGrp="1"/>
          </p:cNvSpPr>
          <p:nvPr>
            <p:ph type="title"/>
          </p:nvPr>
        </p:nvSpPr>
        <p:spPr>
          <a:xfrm>
            <a:off x="638881" y="457200"/>
            <a:ext cx="10909640" cy="1368614"/>
          </a:xfrm>
        </p:spPr>
        <p:txBody>
          <a:bodyPr vert="horz" lIns="91440" tIns="45720" rIns="91440" bIns="45720" rtlCol="0" anchor="ctr">
            <a:normAutofit/>
          </a:bodyPr>
          <a:lstStyle/>
          <a:p>
            <a:pPr algn="ctr"/>
            <a:r>
              <a:rPr lang="en-GB" sz="4000" b="1" noProof="1">
                <a:latin typeface="Arial" panose="020B0604020202020204" pitchFamily="34" charset="0"/>
                <a:cs typeface="Arial" panose="020B0604020202020204" pitchFamily="34" charset="0"/>
              </a:rPr>
              <a:t>Symptoms/signs </a:t>
            </a:r>
          </a:p>
        </p:txBody>
      </p:sp>
      <p:sp>
        <p:nvSpPr>
          <p:cNvPr id="14"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1850683"/>
            <a:ext cx="3291840" cy="18288"/>
          </a:xfrm>
          <a:custGeom>
            <a:avLst/>
            <a:gdLst>
              <a:gd name="csX0" fmla="*/ 0 w 3291840"/>
              <a:gd name="csY0" fmla="*/ 0 h 18288"/>
              <a:gd name="csX1" fmla="*/ 658368 w 3291840"/>
              <a:gd name="csY1" fmla="*/ 0 h 18288"/>
              <a:gd name="csX2" fmla="*/ 1283818 w 3291840"/>
              <a:gd name="csY2" fmla="*/ 0 h 18288"/>
              <a:gd name="csX3" fmla="*/ 1909267 w 3291840"/>
              <a:gd name="csY3" fmla="*/ 0 h 18288"/>
              <a:gd name="csX4" fmla="*/ 2633472 w 3291840"/>
              <a:gd name="csY4" fmla="*/ 0 h 18288"/>
              <a:gd name="csX5" fmla="*/ 3291840 w 3291840"/>
              <a:gd name="csY5" fmla="*/ 0 h 18288"/>
              <a:gd name="csX6" fmla="*/ 3291840 w 3291840"/>
              <a:gd name="csY6" fmla="*/ 18288 h 18288"/>
              <a:gd name="csX7" fmla="*/ 2633472 w 3291840"/>
              <a:gd name="csY7" fmla="*/ 18288 h 18288"/>
              <a:gd name="csX8" fmla="*/ 2073859 w 3291840"/>
              <a:gd name="csY8" fmla="*/ 18288 h 18288"/>
              <a:gd name="csX9" fmla="*/ 1448410 w 3291840"/>
              <a:gd name="csY9" fmla="*/ 18288 h 18288"/>
              <a:gd name="csX10" fmla="*/ 822960 w 3291840"/>
              <a:gd name="csY10" fmla="*/ 18288 h 18288"/>
              <a:gd name="csX11" fmla="*/ 0 w 3291840"/>
              <a:gd name="csY11" fmla="*/ 18288 h 18288"/>
              <a:gd name="csX12" fmla="*/ 0 w 329184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chart of baby symptoms&#10;&#10;AI-generated content may be incorrect.">
            <a:extLst>
              <a:ext uri="{FF2B5EF4-FFF2-40B4-BE49-F238E27FC236}">
                <a16:creationId xmlns:a16="http://schemas.microsoft.com/office/drawing/2014/main" id="{6C4ACD48-0E0B-A1D3-133F-A0F3ECA2EBA8}"/>
              </a:ext>
            </a:extLst>
          </p:cNvPr>
          <p:cNvPicPr>
            <a:picLocks noChangeAspect="1"/>
          </p:cNvPicPr>
          <p:nvPr/>
        </p:nvPicPr>
        <p:blipFill>
          <a:blip r:embed="rId2"/>
          <a:stretch>
            <a:fillRect/>
          </a:stretch>
        </p:blipFill>
        <p:spPr>
          <a:xfrm>
            <a:off x="1382829" y="2061499"/>
            <a:ext cx="3291840" cy="4603973"/>
          </a:xfrm>
          <a:prstGeom prst="rect">
            <a:avLst/>
          </a:prstGeom>
        </p:spPr>
      </p:pic>
      <p:pic>
        <p:nvPicPr>
          <p:cNvPr id="5" name="Content Placeholder 4" descr="A chart of a child's symptoms&#10;&#10;AI-generated content may be incorrect.">
            <a:extLst>
              <a:ext uri="{FF2B5EF4-FFF2-40B4-BE49-F238E27FC236}">
                <a16:creationId xmlns:a16="http://schemas.microsoft.com/office/drawing/2014/main" id="{1B8F752C-E768-ABF9-EDF5-A01DBD3C4B19}"/>
              </a:ext>
            </a:extLst>
          </p:cNvPr>
          <p:cNvPicPr>
            <a:picLocks noGrp="1" noChangeAspect="1"/>
          </p:cNvPicPr>
          <p:nvPr>
            <p:ph idx="1"/>
          </p:nvPr>
        </p:nvPicPr>
        <p:blipFill>
          <a:blip r:embed="rId3"/>
          <a:stretch>
            <a:fillRect/>
          </a:stretch>
        </p:blipFill>
        <p:spPr>
          <a:xfrm>
            <a:off x="7098868" y="2021371"/>
            <a:ext cx="3131291" cy="4379429"/>
          </a:xfrm>
          <a:prstGeom prst="rect">
            <a:avLst/>
          </a:prstGeom>
        </p:spPr>
      </p:pic>
    </p:spTree>
    <p:extLst>
      <p:ext uri="{BB962C8B-B14F-4D97-AF65-F5344CB8AC3E}">
        <p14:creationId xmlns:p14="http://schemas.microsoft.com/office/powerpoint/2010/main" val="3302463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dissolv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dissolv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10FFC05D-7CDA-6431-2081-C07EBECEACA1}"/>
              </a:ext>
            </a:extLst>
          </p:cNvPr>
          <p:cNvSpPr>
            <a:spLocks noGrp="1" noChangeArrowheads="1"/>
          </p:cNvSpPr>
          <p:nvPr>
            <p:ph type="title"/>
          </p:nvPr>
        </p:nvSpPr>
        <p:spPr bwMode="auto">
          <a:xfrm>
            <a:off x="231384" y="2260266"/>
            <a:ext cx="8812408" cy="28007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lvl="0">
              <a:lnSpc>
                <a:spcPct val="100000"/>
              </a:lnSpc>
            </a:pPr>
            <a:br>
              <a:rPr kumimoji="0" lang="en-US" altLang="en-US" sz="1600" b="1" i="0" u="sng" strike="noStrike" cap="none" normalizeH="0" baseline="0" dirty="0">
                <a:ln>
                  <a:noFill/>
                </a:ln>
                <a:solidFill>
                  <a:srgbClr val="191919"/>
                </a:solidFill>
                <a:effectLst/>
                <a:cs typeface="Arial" panose="020B0604020202020204" pitchFamily="34" charset="0"/>
              </a:rPr>
            </a:br>
            <a:br>
              <a:rPr kumimoji="0" lang="en-US" altLang="en-US" sz="1600" b="1" i="0" u="sng" strike="noStrike" cap="none" normalizeH="0" baseline="0" dirty="0">
                <a:ln>
                  <a:noFill/>
                </a:ln>
                <a:solidFill>
                  <a:srgbClr val="191919"/>
                </a:solidFill>
                <a:effectLst/>
                <a:cs typeface="Arial" panose="020B0604020202020204" pitchFamily="34" charset="0"/>
              </a:rPr>
            </a:br>
            <a:br>
              <a:rPr kumimoji="0" lang="en-US" altLang="en-US" sz="1600" b="1" i="0" u="sng" strike="noStrike" cap="none" normalizeH="0" baseline="0" dirty="0">
                <a:ln>
                  <a:noFill/>
                </a:ln>
                <a:solidFill>
                  <a:srgbClr val="191919"/>
                </a:solidFill>
                <a:effectLst/>
                <a:cs typeface="Arial" panose="020B0604020202020204" pitchFamily="34" charset="0"/>
              </a:rPr>
            </a:br>
            <a:br>
              <a:rPr kumimoji="0" lang="en-US" altLang="en-US" sz="1600" b="1" i="0" u="sng" strike="noStrike" cap="none" normalizeH="0" baseline="0" dirty="0">
                <a:ln>
                  <a:noFill/>
                </a:ln>
                <a:solidFill>
                  <a:srgbClr val="191919"/>
                </a:solidFill>
                <a:effectLst/>
                <a:cs typeface="Arial" panose="020B0604020202020204" pitchFamily="34" charset="0"/>
              </a:rPr>
            </a:br>
            <a:br>
              <a:rPr kumimoji="0" lang="en-US" altLang="en-US" sz="1600" b="1" i="0" u="sng" strike="noStrike" cap="none" normalizeH="0" baseline="0" dirty="0">
                <a:ln>
                  <a:noFill/>
                </a:ln>
                <a:solidFill>
                  <a:srgbClr val="191919"/>
                </a:solidFill>
                <a:effectLst/>
                <a:cs typeface="Arial" panose="020B0604020202020204" pitchFamily="34" charset="0"/>
              </a:rPr>
            </a:br>
            <a:br>
              <a:rPr kumimoji="0" lang="en-US" altLang="en-US" sz="1600" b="1" i="0" u="sng" strike="noStrike" cap="none" normalizeH="0" baseline="0" dirty="0">
                <a:ln>
                  <a:noFill/>
                </a:ln>
                <a:solidFill>
                  <a:srgbClr val="191919"/>
                </a:solidFill>
                <a:effectLst/>
                <a:cs typeface="Arial" panose="020B0604020202020204" pitchFamily="34" charset="0"/>
              </a:rPr>
            </a:br>
            <a:br>
              <a:rPr kumimoji="0" lang="en-GB" sz="1600" b="0" i="0" u="none" strike="noStrike" cap="none" normalizeH="0" baseline="0" noProof="1">
                <a:ln>
                  <a:noFill/>
                </a:ln>
                <a:solidFill>
                  <a:srgbClr val="191919"/>
                </a:solidFill>
                <a:effectLst/>
                <a:cs typeface="Arial" panose="020B0604020202020204" pitchFamily="34" charset="0"/>
              </a:rPr>
            </a:br>
            <a:br>
              <a:rPr kumimoji="0" lang="en-GB" sz="1600" b="0" i="0" u="none" strike="noStrike" cap="none" normalizeH="0" baseline="0" noProof="1">
                <a:ln>
                  <a:noFill/>
                </a:ln>
                <a:solidFill>
                  <a:srgbClr val="191919"/>
                </a:solidFill>
                <a:effectLst/>
                <a:cs typeface="Arial" panose="020B0604020202020204" pitchFamily="34" charset="0"/>
              </a:rPr>
            </a:br>
            <a:br>
              <a:rPr kumimoji="0" lang="en-GB" sz="1600" b="0" i="0" u="none" strike="noStrike" cap="none" normalizeH="0" baseline="0" noProof="1">
                <a:ln>
                  <a:noFill/>
                </a:ln>
                <a:solidFill>
                  <a:srgbClr val="191919"/>
                </a:solidFill>
                <a:effectLst/>
                <a:cs typeface="Arial" panose="020B0604020202020204" pitchFamily="34" charset="0"/>
              </a:rPr>
            </a:br>
            <a:br>
              <a:rPr kumimoji="0" lang="en-GB" sz="1600" b="0" i="0" u="none" strike="noStrike" cap="none" normalizeH="0" baseline="0" noProof="1">
                <a:ln>
                  <a:noFill/>
                </a:ln>
                <a:solidFill>
                  <a:srgbClr val="191919"/>
                </a:solidFill>
                <a:effectLst/>
                <a:cs typeface="Arial" panose="020B0604020202020204" pitchFamily="34" charset="0"/>
              </a:rPr>
            </a:br>
            <a:endParaRPr kumimoji="0" lang="en-GB" sz="1600" b="0" i="0" u="none" strike="noStrike" cap="none" normalizeH="0" baseline="0" noProof="1">
              <a:ln>
                <a:noFill/>
              </a:ln>
              <a:solidFill>
                <a:schemeClr val="tx1"/>
              </a:solidFill>
              <a:effectLst/>
              <a:cs typeface="Arial" panose="020B0604020202020204" pitchFamily="34" charset="0"/>
            </a:endParaRPr>
          </a:p>
        </p:txBody>
      </p:sp>
      <p:sp>
        <p:nvSpPr>
          <p:cNvPr id="2" name="TextBox 1">
            <a:extLst>
              <a:ext uri="{FF2B5EF4-FFF2-40B4-BE49-F238E27FC236}">
                <a16:creationId xmlns:a16="http://schemas.microsoft.com/office/drawing/2014/main" id="{4AA2FA54-3CBF-18A2-653C-52FAB1CF10F3}"/>
              </a:ext>
            </a:extLst>
          </p:cNvPr>
          <p:cNvSpPr txBox="1"/>
          <p:nvPr/>
        </p:nvSpPr>
        <p:spPr>
          <a:xfrm>
            <a:off x="744584" y="453342"/>
            <a:ext cx="5630092" cy="800219"/>
          </a:xfrm>
          <a:prstGeom prst="rect">
            <a:avLst/>
          </a:prstGeom>
          <a:noFill/>
        </p:spPr>
        <p:txBody>
          <a:bodyPr wrap="square" rtlCol="0">
            <a:spAutoFit/>
          </a:bodyPr>
          <a:lstStyle/>
          <a:p>
            <a:r>
              <a:rPr lang="en-GB" sz="2800" b="1" dirty="0">
                <a:solidFill>
                  <a:schemeClr val="accent1">
                    <a:lumMod val="50000"/>
                  </a:schemeClr>
                </a:solidFill>
                <a:latin typeface="Arial" panose="020B0604020202020204" pitchFamily="34" charset="0"/>
                <a:cs typeface="Arial" panose="020B0604020202020204" pitchFamily="34" charset="0"/>
              </a:rPr>
              <a:t>Symptoms/signs </a:t>
            </a:r>
          </a:p>
          <a:p>
            <a:endParaRPr lang="en-US" dirty="0"/>
          </a:p>
        </p:txBody>
      </p:sp>
      <p:sp>
        <p:nvSpPr>
          <p:cNvPr id="6" name="TextBox 5">
            <a:extLst>
              <a:ext uri="{FF2B5EF4-FFF2-40B4-BE49-F238E27FC236}">
                <a16:creationId xmlns:a16="http://schemas.microsoft.com/office/drawing/2014/main" id="{97091C69-A996-5A09-D199-F092CD73B00D}"/>
              </a:ext>
            </a:extLst>
          </p:cNvPr>
          <p:cNvSpPr txBox="1"/>
          <p:nvPr/>
        </p:nvSpPr>
        <p:spPr>
          <a:xfrm>
            <a:off x="548642" y="1882354"/>
            <a:ext cx="5003073" cy="800219"/>
          </a:xfrm>
          <a:prstGeom prst="rect">
            <a:avLst/>
          </a:prstGeom>
          <a:noFill/>
        </p:spPr>
        <p:txBody>
          <a:bodyPr wrap="square" rtlCol="0">
            <a:spAutoFit/>
          </a:bodyPr>
          <a:lstStyle/>
          <a:p>
            <a:pPr marL="285750" indent="-285750">
              <a:buFont typeface="Courier New" panose="02070309020205020404" pitchFamily="49" charset="0"/>
              <a:buChar char="o"/>
            </a:pPr>
            <a:r>
              <a:rPr lang="en-GB" sz="1400" noProof="1">
                <a:latin typeface="Arial" panose="020B0604020202020204" pitchFamily="34" charset="0"/>
                <a:cs typeface="Arial" panose="020B0604020202020204" pitchFamily="34" charset="0"/>
              </a:rPr>
              <a:t>Pale, mottled or blotchy skin (this may be harder to see ion brown and black skin.</a:t>
            </a:r>
          </a:p>
          <a:p>
            <a:endParaRPr lang="en-US" dirty="0"/>
          </a:p>
        </p:txBody>
      </p:sp>
      <p:pic>
        <p:nvPicPr>
          <p:cNvPr id="7" name="Picture 6" descr="Close-up of a person's legs with red rashes&#10;&#10;AI-generated content may be incorrect.">
            <a:extLst>
              <a:ext uri="{FF2B5EF4-FFF2-40B4-BE49-F238E27FC236}">
                <a16:creationId xmlns:a16="http://schemas.microsoft.com/office/drawing/2014/main" id="{BD670FEF-F411-1C26-B351-2C922A3C5C04}"/>
              </a:ext>
            </a:extLst>
          </p:cNvPr>
          <p:cNvPicPr>
            <a:picLocks noChangeAspect="1"/>
          </p:cNvPicPr>
          <p:nvPr/>
        </p:nvPicPr>
        <p:blipFill>
          <a:blip r:embed="rId2"/>
          <a:stretch>
            <a:fillRect/>
          </a:stretch>
        </p:blipFill>
        <p:spPr>
          <a:xfrm>
            <a:off x="1051678" y="2896995"/>
            <a:ext cx="3641930" cy="2424160"/>
          </a:xfrm>
          <a:prstGeom prst="rect">
            <a:avLst/>
          </a:prstGeom>
        </p:spPr>
      </p:pic>
      <p:sp>
        <p:nvSpPr>
          <p:cNvPr id="8" name="TextBox 7">
            <a:extLst>
              <a:ext uri="{FF2B5EF4-FFF2-40B4-BE49-F238E27FC236}">
                <a16:creationId xmlns:a16="http://schemas.microsoft.com/office/drawing/2014/main" id="{9F4AA682-3299-68F6-90D3-2B78B3443A91}"/>
              </a:ext>
            </a:extLst>
          </p:cNvPr>
          <p:cNvSpPr txBox="1"/>
          <p:nvPr/>
        </p:nvSpPr>
        <p:spPr>
          <a:xfrm>
            <a:off x="6374676" y="1836654"/>
            <a:ext cx="5146215" cy="800219"/>
          </a:xfrm>
          <a:prstGeom prst="rect">
            <a:avLst/>
          </a:prstGeom>
          <a:noFill/>
        </p:spPr>
        <p:txBody>
          <a:bodyPr wrap="square" rtlCol="0">
            <a:spAutoFit/>
          </a:bodyPr>
          <a:lstStyle/>
          <a:p>
            <a:pPr marL="285750" indent="-285750">
              <a:buFont typeface="Courier New" panose="02070309020205020404" pitchFamily="49" charset="0"/>
              <a:buChar char="o"/>
            </a:pPr>
            <a:r>
              <a:rPr lang="en-GB" sz="1400" noProof="1">
                <a:latin typeface="Arial" panose="020B0604020202020204" pitchFamily="34" charset="0"/>
                <a:cs typeface="Arial" panose="020B0604020202020204" pitchFamily="34" charset="0"/>
              </a:rPr>
              <a:t>Spots or a rash (this may be harder to see on brown or black skin.</a:t>
            </a:r>
          </a:p>
          <a:p>
            <a:endParaRPr lang="en-US" dirty="0"/>
          </a:p>
        </p:txBody>
      </p:sp>
      <p:pic>
        <p:nvPicPr>
          <p:cNvPr id="9" name="Picture 8" descr="Close-up of a person's chest with rashes&#10;&#10;AI-generated content may be incorrect.">
            <a:extLst>
              <a:ext uri="{FF2B5EF4-FFF2-40B4-BE49-F238E27FC236}">
                <a16:creationId xmlns:a16="http://schemas.microsoft.com/office/drawing/2014/main" id="{6B688358-9B4B-264A-7AC1-5736E1075EE8}"/>
              </a:ext>
            </a:extLst>
          </p:cNvPr>
          <p:cNvPicPr>
            <a:picLocks noChangeAspect="1"/>
          </p:cNvPicPr>
          <p:nvPr/>
        </p:nvPicPr>
        <p:blipFill>
          <a:blip r:embed="rId3"/>
          <a:stretch>
            <a:fillRect/>
          </a:stretch>
        </p:blipFill>
        <p:spPr>
          <a:xfrm>
            <a:off x="7197764" y="2896995"/>
            <a:ext cx="3885259" cy="2424160"/>
          </a:xfrm>
          <a:prstGeom prst="rect">
            <a:avLst/>
          </a:prstGeom>
        </p:spPr>
      </p:pic>
    </p:spTree>
    <p:extLst>
      <p:ext uri="{BB962C8B-B14F-4D97-AF65-F5344CB8AC3E}">
        <p14:creationId xmlns:p14="http://schemas.microsoft.com/office/powerpoint/2010/main" val="1844713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wipe(down)">
                                      <p:cBhvr>
                                        <p:cTn id="1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15" name="Rectangle 1">
            <a:extLst>
              <a:ext uri="{FF2B5EF4-FFF2-40B4-BE49-F238E27FC236}">
                <a16:creationId xmlns:a16="http://schemas.microsoft.com/office/drawing/2014/main" id="{07FFE915-211E-8454-128D-25A311D54D57}"/>
              </a:ext>
            </a:extLst>
          </p:cNvPr>
          <p:cNvGraphicFramePr>
            <a:graphicFrameLocks noGrp="1"/>
          </p:cNvGraphicFramePr>
          <p:nvPr>
            <p:ph idx="1"/>
            <p:extLst>
              <p:ext uri="{D42A27DB-BD31-4B8C-83A1-F6EECF244321}">
                <p14:modId xmlns:p14="http://schemas.microsoft.com/office/powerpoint/2010/main" val="2391861047"/>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6461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wheel(1)">
                                      <p:cBhvr>
                                        <p:cTn id="7" dur="20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5"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90CF5-38E1-F657-1CB4-CAD0B98B59CF}"/>
              </a:ext>
            </a:extLst>
          </p:cNvPr>
          <p:cNvSpPr>
            <a:spLocks noGrp="1"/>
          </p:cNvSpPr>
          <p:nvPr>
            <p:ph type="title"/>
          </p:nvPr>
        </p:nvSpPr>
        <p:spPr/>
        <p:txBody>
          <a:bodyPr/>
          <a:lstStyle/>
          <a:p>
            <a:br>
              <a:rPr lang="en-US" altLang="en-US" b="1" dirty="0">
                <a:solidFill>
                  <a:srgbClr val="212B32"/>
                </a:solidFill>
                <a:latin typeface="Frutiger W01"/>
              </a:rPr>
            </a:br>
            <a:endParaRPr lang="en-US" dirty="0"/>
          </a:p>
        </p:txBody>
      </p:sp>
      <p:sp>
        <p:nvSpPr>
          <p:cNvPr id="4" name="Rectangle 1">
            <a:extLst>
              <a:ext uri="{FF2B5EF4-FFF2-40B4-BE49-F238E27FC236}">
                <a16:creationId xmlns:a16="http://schemas.microsoft.com/office/drawing/2014/main" id="{4D980550-C2B4-BA91-CC4A-8146E7DF8684}"/>
              </a:ext>
            </a:extLst>
          </p:cNvPr>
          <p:cNvSpPr>
            <a:spLocks noGrp="1" noChangeArrowheads="1"/>
          </p:cNvSpPr>
          <p:nvPr>
            <p:ph idx="1"/>
          </p:nvPr>
        </p:nvSpPr>
        <p:spPr bwMode="auto">
          <a:xfrm>
            <a:off x="1020417" y="1234888"/>
            <a:ext cx="9462053" cy="48243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14264"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lvl="0" indent="0">
              <a:lnSpc>
                <a:spcPct val="100000"/>
              </a:lnSpc>
              <a:buNone/>
            </a:pPr>
            <a:r>
              <a:rPr lang="en-GB" sz="2000" b="1" u="sng" noProof="1">
                <a:solidFill>
                  <a:schemeClr val="accent1">
                    <a:lumMod val="50000"/>
                  </a:schemeClr>
                </a:solidFill>
                <a:cs typeface="Arial" panose="020B0604020202020204" pitchFamily="34" charset="0"/>
              </a:rPr>
              <a:t>Incidence and Prevalence rate</a:t>
            </a:r>
          </a:p>
          <a:p>
            <a:pPr marL="0" lvl="0" indent="0">
              <a:lnSpc>
                <a:spcPct val="100000"/>
              </a:lnSpc>
              <a:buNone/>
            </a:pPr>
            <a:endParaRPr lang="en-GB" sz="2000" b="1" u="sng" noProof="1">
              <a:cs typeface="Arial" panose="020B0604020202020204" pitchFamily="34" charset="0"/>
            </a:endParaRPr>
          </a:p>
          <a:p>
            <a:pPr marL="0" lvl="0" indent="0">
              <a:lnSpc>
                <a:spcPct val="100000"/>
              </a:lnSpc>
              <a:buNone/>
            </a:pPr>
            <a:r>
              <a:rPr lang="en-GB" sz="1400" noProof="1">
                <a:cs typeface="Arial" panose="020B0604020202020204" pitchFamily="34" charset="0"/>
              </a:rPr>
              <a:t>Global incidence is estimated at 20 cases per 100,000 people annually.</a:t>
            </a:r>
          </a:p>
          <a:p>
            <a:pPr marL="0" lvl="0" indent="0">
              <a:lnSpc>
                <a:spcPct val="100000"/>
              </a:lnSpc>
              <a:buNone/>
            </a:pPr>
            <a:endParaRPr lang="en-GB" sz="1400" noProof="1">
              <a:solidFill>
                <a:schemeClr val="accent1">
                  <a:lumMod val="50000"/>
                </a:schemeClr>
              </a:solidFill>
              <a:cs typeface="Arial" panose="020B0604020202020204" pitchFamily="34" charset="0"/>
            </a:endParaRPr>
          </a:p>
          <a:p>
            <a:pPr lvl="0">
              <a:lnSpc>
                <a:spcPct val="100000"/>
              </a:lnSpc>
              <a:buFont typeface="Courier New" panose="02070309020205020404" pitchFamily="49" charset="0"/>
              <a:buChar char="o"/>
            </a:pPr>
            <a:r>
              <a:rPr lang="en-GB" sz="1400" b="1" noProof="1">
                <a:solidFill>
                  <a:schemeClr val="accent1">
                    <a:lumMod val="50000"/>
                  </a:schemeClr>
                </a:solidFill>
              </a:rPr>
              <a:t>Total Incidence </a:t>
            </a:r>
            <a:r>
              <a:rPr lang="en-GB" sz="1400" noProof="1"/>
              <a:t>in 2021, an estimated 2.3 million people contracted meningitis globally, with someone falling ill roughly every 15 seconds.</a:t>
            </a:r>
          </a:p>
          <a:p>
            <a:pPr lvl="0">
              <a:lnSpc>
                <a:spcPct val="100000"/>
              </a:lnSpc>
              <a:buFont typeface="Courier New" panose="02070309020205020404" pitchFamily="49" charset="0"/>
              <a:buChar char="o"/>
            </a:pPr>
            <a:endParaRPr lang="en-GB" sz="1400" noProof="1"/>
          </a:p>
          <a:p>
            <a:pPr lvl="0">
              <a:lnSpc>
                <a:spcPct val="100000"/>
              </a:lnSpc>
              <a:buFont typeface="Courier New" panose="02070309020205020404" pitchFamily="49" charset="0"/>
              <a:buChar char="o"/>
            </a:pPr>
            <a:r>
              <a:rPr lang="en-GB" sz="1400" b="1" noProof="1">
                <a:solidFill>
                  <a:schemeClr val="accent1">
                    <a:lumMod val="50000"/>
                  </a:schemeClr>
                </a:solidFill>
              </a:rPr>
              <a:t>Regional Variation </a:t>
            </a:r>
            <a:r>
              <a:rPr lang="en-GB" sz="1400" noProof="1"/>
              <a:t>roughly 83% of global cases occur in low- or lower-middle-income countries.</a:t>
            </a:r>
          </a:p>
          <a:p>
            <a:pPr lvl="0">
              <a:lnSpc>
                <a:spcPct val="100000"/>
              </a:lnSpc>
              <a:buFont typeface="Courier New" panose="02070309020205020404" pitchFamily="49" charset="0"/>
              <a:buChar char="o"/>
            </a:pPr>
            <a:endParaRPr lang="en-GB" sz="1400" noProof="1"/>
          </a:p>
          <a:p>
            <a:pPr lvl="0">
              <a:lnSpc>
                <a:spcPct val="100000"/>
              </a:lnSpc>
              <a:buFont typeface="Courier New" panose="02070309020205020404" pitchFamily="49" charset="0"/>
              <a:buChar char="o"/>
            </a:pPr>
            <a:r>
              <a:rPr lang="en-GB" sz="1400" b="1" dirty="0">
                <a:solidFill>
                  <a:schemeClr val="accent1">
                    <a:lumMod val="50000"/>
                  </a:schemeClr>
                </a:solidFill>
                <a:cs typeface="Arial" panose="020B0604020202020204" pitchFamily="34" charset="0"/>
              </a:rPr>
              <a:t>Bacterial Meningitis (US/UK) </a:t>
            </a:r>
            <a:r>
              <a:rPr lang="en-GB" sz="1400" dirty="0">
                <a:cs typeface="Arial" panose="020B0604020202020204" pitchFamily="34" charset="0"/>
              </a:rPr>
              <a:t>approximately 0.9–1.5 cases per 100,000, often driven by meningococcal disease and pneumococcal infections.</a:t>
            </a:r>
          </a:p>
          <a:p>
            <a:pPr lvl="0">
              <a:lnSpc>
                <a:spcPct val="100000"/>
              </a:lnSpc>
              <a:buFont typeface="Courier New" panose="02070309020205020404" pitchFamily="49" charset="0"/>
              <a:buChar char="o"/>
            </a:pPr>
            <a:endParaRPr lang="en-GB" sz="1400" noProof="1">
              <a:cs typeface="Arial" panose="020B0604020202020204" pitchFamily="34" charset="0"/>
            </a:endParaRPr>
          </a:p>
          <a:p>
            <a:pPr lvl="0">
              <a:lnSpc>
                <a:spcPct val="100000"/>
              </a:lnSpc>
              <a:buFont typeface="Courier New" panose="02070309020205020404" pitchFamily="49" charset="0"/>
              <a:buChar char="o"/>
            </a:pPr>
            <a:r>
              <a:rPr lang="en-GB" sz="1400" b="1" noProof="1">
                <a:solidFill>
                  <a:schemeClr val="accent1">
                    <a:lumMod val="50000"/>
                  </a:schemeClr>
                </a:solidFill>
              </a:rPr>
              <a:t>High-Risk Areas </a:t>
            </a:r>
            <a:r>
              <a:rPr lang="en-GB" sz="1400" noProof="1"/>
              <a:t>Sub-Saharan Africa's "meningitis belt" experiences major epidemics every 5 to 12 years.</a:t>
            </a:r>
          </a:p>
          <a:p>
            <a:pPr lvl="0">
              <a:lnSpc>
                <a:spcPct val="100000"/>
              </a:lnSpc>
              <a:buFont typeface="Courier New" panose="02070309020205020404" pitchFamily="49" charset="0"/>
              <a:buChar char="o"/>
            </a:pPr>
            <a:endParaRPr lang="en-GB" sz="1400" noProof="1"/>
          </a:p>
          <a:p>
            <a:pPr lvl="0">
              <a:lnSpc>
                <a:spcPct val="100000"/>
              </a:lnSpc>
              <a:buFont typeface="Courier New" panose="02070309020205020404" pitchFamily="49" charset="0"/>
              <a:buChar char="o"/>
            </a:pPr>
            <a:r>
              <a:rPr lang="en-GB" sz="1400" b="1" noProof="1">
                <a:solidFill>
                  <a:schemeClr val="accent1">
                    <a:lumMod val="50000"/>
                  </a:schemeClr>
                </a:solidFill>
              </a:rPr>
              <a:t>Case Fatality </a:t>
            </a:r>
            <a:r>
              <a:rPr lang="en-GB" sz="1400" noProof="1"/>
              <a:t>bacterial meningitis, which is more severe, carries a mortality rate of 25% or higher in some low-income regions. </a:t>
            </a:r>
          </a:p>
          <a:p>
            <a:pPr marL="0" lvl="0" indent="0">
              <a:lnSpc>
                <a:spcPct val="100000"/>
              </a:lnSpc>
              <a:buNone/>
            </a:pPr>
            <a:endParaRPr lang="en-GB" sz="1400" noProof="1"/>
          </a:p>
          <a:p>
            <a:pPr lvl="0">
              <a:lnSpc>
                <a:spcPct val="100000"/>
              </a:lnSpc>
              <a:buFont typeface="Courier New" panose="02070309020205020404" pitchFamily="49" charset="0"/>
              <a:buChar char="o"/>
            </a:pPr>
            <a:r>
              <a:rPr lang="en-GB" sz="1400" b="1" noProof="1">
                <a:solidFill>
                  <a:schemeClr val="accent1">
                    <a:lumMod val="50000"/>
                  </a:schemeClr>
                </a:solidFill>
              </a:rPr>
              <a:t>Viral Meningitis </a:t>
            </a:r>
            <a:r>
              <a:rPr lang="en-GB" sz="1400" noProof="1"/>
              <a:t>in England (2022-23), incidence was 4.2 per 100,000.</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400" b="0" i="0" u="none" strike="noStrike" cap="none" normalizeH="0" baseline="0" dirty="0">
              <a:ln>
                <a:noFill/>
              </a:ln>
              <a:solidFill>
                <a:schemeClr val="tx1"/>
              </a:solidFill>
              <a:effectLst/>
              <a:latin typeface="Arial" panose="020B0604020202020204" pitchFamily="34" charset="0"/>
            </a:endParaRPr>
          </a:p>
          <a:p>
            <a:pPr lvl="0">
              <a:lnSpc>
                <a:spcPct val="100000"/>
              </a:lnSpc>
              <a:buFont typeface="Courier New" panose="02070309020205020404" pitchFamily="49" charset="0"/>
              <a:buChar char="o"/>
            </a:pPr>
            <a:r>
              <a:rPr lang="en-GB" sz="1400" b="1" dirty="0">
                <a:solidFill>
                  <a:schemeClr val="accent1">
                    <a:lumMod val="50000"/>
                  </a:schemeClr>
                </a:solidFill>
                <a:cs typeface="Arial" panose="020B0604020202020204" pitchFamily="34" charset="0"/>
              </a:rPr>
              <a:t>Prevalence</a:t>
            </a:r>
            <a:r>
              <a:rPr lang="en-GB" sz="1400" dirty="0">
                <a:solidFill>
                  <a:schemeClr val="accent1">
                    <a:lumMod val="50000"/>
                  </a:schemeClr>
                </a:solidFill>
                <a:cs typeface="Arial" panose="020B0604020202020204" pitchFamily="34" charset="0"/>
              </a:rPr>
              <a:t> </a:t>
            </a:r>
            <a:r>
              <a:rPr lang="en-GB" sz="1400" dirty="0">
                <a:cs typeface="Arial" panose="020B0604020202020204" pitchFamily="34" charset="0"/>
              </a:rPr>
              <a:t>while acute cases are tracked, the long-term prevalence of survivors with neurological deficits (e.g., hearing loss, cognitive impairment) is substantial.</a:t>
            </a:r>
            <a:endParaRPr kumimoji="0" lang="en-GB" sz="1400" u="none" strike="noStrike" cap="none" normalizeH="0" baseline="0" dirty="0">
              <a:ln>
                <a:noFill/>
              </a:ln>
              <a:solidFill>
                <a:schemeClr val="tx1"/>
              </a:solidFill>
              <a:effectLst/>
              <a:cs typeface="Arial" panose="020B0604020202020204" pitchFamily="34" charset="0"/>
            </a:endParaRPr>
          </a:p>
        </p:txBody>
      </p:sp>
    </p:spTree>
    <p:extLst>
      <p:ext uri="{BB962C8B-B14F-4D97-AF65-F5344CB8AC3E}">
        <p14:creationId xmlns:p14="http://schemas.microsoft.com/office/powerpoint/2010/main" val="1024192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animEffect transition="in" filter="fade">
                                      <p:cBhvr>
                                        <p:cTn id="7" dur="500"/>
                                        <p:tgtEl>
                                          <p:spTgt spid="4">
                                            <p:txEl>
                                              <p:pRg st="2" end="2"/>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4">
                                            <p:txEl>
                                              <p:pRg st="4" end="4"/>
                                            </p:txEl>
                                          </p:spTgt>
                                        </p:tgtEl>
                                        <p:attrNameLst>
                                          <p:attrName>style.visibility</p:attrName>
                                        </p:attrNameLst>
                                      </p:cBhvr>
                                      <p:to>
                                        <p:strVal val="visible"/>
                                      </p:to>
                                    </p:set>
                                    <p:animEffect transition="in" filter="fade">
                                      <p:cBhvr>
                                        <p:cTn id="10" dur="500"/>
                                        <p:tgtEl>
                                          <p:spTgt spid="4">
                                            <p:txEl>
                                              <p:pRg st="4" end="4"/>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4">
                                            <p:txEl>
                                              <p:pRg st="6" end="6"/>
                                            </p:txEl>
                                          </p:spTgt>
                                        </p:tgtEl>
                                        <p:attrNameLst>
                                          <p:attrName>style.visibility</p:attrName>
                                        </p:attrNameLst>
                                      </p:cBhvr>
                                      <p:to>
                                        <p:strVal val="visible"/>
                                      </p:to>
                                    </p:set>
                                    <p:animEffect transition="in" filter="fade">
                                      <p:cBhvr>
                                        <p:cTn id="13" dur="500"/>
                                        <p:tgtEl>
                                          <p:spTgt spid="4">
                                            <p:txEl>
                                              <p:pRg st="6" end="6"/>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4">
                                            <p:txEl>
                                              <p:pRg st="8" end="8"/>
                                            </p:txEl>
                                          </p:spTgt>
                                        </p:tgtEl>
                                        <p:attrNameLst>
                                          <p:attrName>style.visibility</p:attrName>
                                        </p:attrNameLst>
                                      </p:cBhvr>
                                      <p:to>
                                        <p:strVal val="visible"/>
                                      </p:to>
                                    </p:set>
                                    <p:animEffect transition="in" filter="fade">
                                      <p:cBhvr>
                                        <p:cTn id="16" dur="500"/>
                                        <p:tgtEl>
                                          <p:spTgt spid="4">
                                            <p:txEl>
                                              <p:pRg st="8" end="8"/>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4">
                                            <p:txEl>
                                              <p:pRg st="10" end="10"/>
                                            </p:txEl>
                                          </p:spTgt>
                                        </p:tgtEl>
                                        <p:attrNameLst>
                                          <p:attrName>style.visibility</p:attrName>
                                        </p:attrNameLst>
                                      </p:cBhvr>
                                      <p:to>
                                        <p:strVal val="visible"/>
                                      </p:to>
                                    </p:set>
                                    <p:animEffect transition="in" filter="fade">
                                      <p:cBhvr>
                                        <p:cTn id="19" dur="500"/>
                                        <p:tgtEl>
                                          <p:spTgt spid="4">
                                            <p:txEl>
                                              <p:pRg st="10" end="10"/>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4">
                                            <p:txEl>
                                              <p:pRg st="12" end="12"/>
                                            </p:txEl>
                                          </p:spTgt>
                                        </p:tgtEl>
                                        <p:attrNameLst>
                                          <p:attrName>style.visibility</p:attrName>
                                        </p:attrNameLst>
                                      </p:cBhvr>
                                      <p:to>
                                        <p:strVal val="visible"/>
                                      </p:to>
                                    </p:set>
                                    <p:animEffect transition="in" filter="fade">
                                      <p:cBhvr>
                                        <p:cTn id="22" dur="500"/>
                                        <p:tgtEl>
                                          <p:spTgt spid="4">
                                            <p:txEl>
                                              <p:pRg st="12" end="12"/>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4">
                                            <p:txEl>
                                              <p:pRg st="14" end="14"/>
                                            </p:txEl>
                                          </p:spTgt>
                                        </p:tgtEl>
                                        <p:attrNameLst>
                                          <p:attrName>style.visibility</p:attrName>
                                        </p:attrNameLst>
                                      </p:cBhvr>
                                      <p:to>
                                        <p:strVal val="visible"/>
                                      </p:to>
                                    </p:set>
                                    <p:animEffect transition="in" filter="fade">
                                      <p:cBhvr>
                                        <p:cTn id="25" dur="500"/>
                                        <p:tgtEl>
                                          <p:spTgt spid="4">
                                            <p:txEl>
                                              <p:pRg st="14" end="14"/>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4">
                                            <p:txEl>
                                              <p:pRg st="16" end="16"/>
                                            </p:txEl>
                                          </p:spTgt>
                                        </p:tgtEl>
                                        <p:attrNameLst>
                                          <p:attrName>style.visibility</p:attrName>
                                        </p:attrNameLst>
                                      </p:cBhvr>
                                      <p:to>
                                        <p:strVal val="visible"/>
                                      </p:to>
                                    </p:set>
                                    <p:animEffect transition="in" filter="fade">
                                      <p:cBhvr>
                                        <p:cTn id="28" dur="500"/>
                                        <p:tgtEl>
                                          <p:spTgt spid="4">
                                            <p:txEl>
                                              <p:pRg st="16" end="1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3D33189-5645-1F64-B634-BC9C3DCE2A17}"/>
              </a:ext>
            </a:extLst>
          </p:cNvPr>
          <p:cNvSpPr>
            <a:spLocks noGrp="1"/>
          </p:cNvSpPr>
          <p:nvPr>
            <p:ph idx="1"/>
          </p:nvPr>
        </p:nvSpPr>
        <p:spPr>
          <a:xfrm>
            <a:off x="503583" y="1488497"/>
            <a:ext cx="10515600" cy="4351338"/>
          </a:xfrm>
        </p:spPr>
        <p:txBody>
          <a:bodyPr>
            <a:normAutofit fontScale="55000" lnSpcReduction="20000"/>
          </a:bodyPr>
          <a:lstStyle/>
          <a:p>
            <a:pPr marL="0" indent="0">
              <a:buNone/>
            </a:pPr>
            <a:r>
              <a:rPr lang="en-GB" sz="3300" noProof="1">
                <a:solidFill>
                  <a:schemeClr val="accent1">
                    <a:lumMod val="50000"/>
                  </a:schemeClr>
                </a:solidFill>
                <a:latin typeface="Arial" panose="020B0604020202020204" pitchFamily="34" charset="0"/>
                <a:cs typeface="Arial" panose="020B0604020202020204" pitchFamily="34" charset="0"/>
              </a:rPr>
              <a:t>Mortality Rates</a:t>
            </a:r>
          </a:p>
          <a:p>
            <a:pPr>
              <a:buFont typeface="Courier New" panose="02070309020205020404" pitchFamily="49" charset="0"/>
              <a:buChar char="o"/>
            </a:pPr>
            <a:r>
              <a:rPr lang="en-GB" noProof="1">
                <a:latin typeface="Arial" panose="020B0604020202020204" pitchFamily="34" charset="0"/>
                <a:cs typeface="Arial" panose="020B0604020202020204" pitchFamily="34" charset="0"/>
              </a:rPr>
              <a:t>Overall Bacterial Meningitis: 10–15% mortality rate, which can be higher without prompt treatment;</a:t>
            </a:r>
          </a:p>
          <a:p>
            <a:pPr>
              <a:buFont typeface="Courier New" panose="02070309020205020404" pitchFamily="49" charset="0"/>
              <a:buChar char="o"/>
            </a:pPr>
            <a:r>
              <a:rPr lang="en-GB" noProof="1">
                <a:latin typeface="Arial" panose="020B0604020202020204" pitchFamily="34" charset="0"/>
                <a:cs typeface="Arial" panose="020B0604020202020204" pitchFamily="34" charset="0"/>
              </a:rPr>
              <a:t>Streptococcus pneumoniae: Roughly 18–19% fatality rate;</a:t>
            </a:r>
          </a:p>
          <a:p>
            <a:pPr>
              <a:buFont typeface="Courier New" panose="02070309020205020404" pitchFamily="49" charset="0"/>
              <a:buChar char="o"/>
            </a:pPr>
            <a:r>
              <a:rPr lang="en-GB" noProof="1">
                <a:latin typeface="Arial" panose="020B0604020202020204" pitchFamily="34" charset="0"/>
                <a:cs typeface="Arial" panose="020B0604020202020204" pitchFamily="34" charset="0"/>
              </a:rPr>
              <a:t>Neisseria meningitidis: 10–13.6% fatality rate;</a:t>
            </a:r>
          </a:p>
          <a:p>
            <a:pPr>
              <a:buFont typeface="Courier New" panose="02070309020205020404" pitchFamily="49" charset="0"/>
              <a:buChar char="o"/>
            </a:pPr>
            <a:r>
              <a:rPr lang="en-GB" noProof="1">
                <a:latin typeface="Arial" panose="020B0604020202020204" pitchFamily="34" charset="0"/>
                <a:cs typeface="Arial" panose="020B0604020202020204" pitchFamily="34" charset="0"/>
              </a:rPr>
              <a:t>Viral/Aseptic Meningitis: Low fatality rate, generally around 0.61%;</a:t>
            </a:r>
          </a:p>
          <a:p>
            <a:pPr>
              <a:buFont typeface="Courier New" panose="02070309020205020404" pitchFamily="49" charset="0"/>
              <a:buChar char="o"/>
            </a:pPr>
            <a:r>
              <a:rPr lang="en-GB" noProof="1">
                <a:latin typeface="Arial" panose="020B0604020202020204" pitchFamily="34" charset="0"/>
                <a:cs typeface="Arial" panose="020B0604020202020204" pitchFamily="34" charset="0"/>
              </a:rPr>
              <a:t>Fungal Meningitis: Approximately 21% mortality.</a:t>
            </a:r>
          </a:p>
          <a:p>
            <a:pPr>
              <a:buFont typeface="Courier New" panose="02070309020205020404" pitchFamily="49" charset="0"/>
              <a:buChar char="o"/>
            </a:pPr>
            <a:endParaRPr lang="en-GB" noProof="1">
              <a:latin typeface="Arial" panose="020B0604020202020204" pitchFamily="34" charset="0"/>
              <a:cs typeface="Arial" panose="020B0604020202020204" pitchFamily="34" charset="0"/>
            </a:endParaRPr>
          </a:p>
          <a:p>
            <a:pPr>
              <a:buFont typeface="Courier New" panose="02070309020205020404" pitchFamily="49" charset="0"/>
              <a:buChar char="o"/>
            </a:pPr>
            <a:endParaRPr lang="en-GB" noProof="1">
              <a:latin typeface="Arial" panose="020B0604020202020204" pitchFamily="34" charset="0"/>
              <a:cs typeface="Arial" panose="020B0604020202020204" pitchFamily="34" charset="0"/>
            </a:endParaRPr>
          </a:p>
          <a:p>
            <a:pPr marL="0" indent="0">
              <a:buNone/>
            </a:pPr>
            <a:r>
              <a:rPr lang="en-GB" sz="3300" noProof="1">
                <a:solidFill>
                  <a:schemeClr val="accent1">
                    <a:lumMod val="50000"/>
                  </a:schemeClr>
                </a:solidFill>
                <a:latin typeface="Arial" panose="020B0604020202020204" pitchFamily="34" charset="0"/>
                <a:cs typeface="Arial" panose="020B0604020202020204" pitchFamily="34" charset="0"/>
              </a:rPr>
              <a:t>Morbidity and Complications</a:t>
            </a:r>
          </a:p>
          <a:p>
            <a:pPr marL="0" indent="0">
              <a:buNone/>
            </a:pPr>
            <a:endParaRPr lang="en-GB" noProof="1">
              <a:latin typeface="Arial" panose="020B0604020202020204" pitchFamily="34" charset="0"/>
              <a:cs typeface="Arial" panose="020B0604020202020204" pitchFamily="34" charset="0"/>
            </a:endParaRPr>
          </a:p>
          <a:p>
            <a:pPr>
              <a:buFont typeface="Courier New" panose="02070309020205020404" pitchFamily="49" charset="0"/>
              <a:buChar char="o"/>
            </a:pPr>
            <a:r>
              <a:rPr lang="en-GB" noProof="1">
                <a:latin typeface="Arial" panose="020B0604020202020204" pitchFamily="34" charset="0"/>
                <a:cs typeface="Arial" panose="020B0604020202020204" pitchFamily="34" charset="0"/>
              </a:rPr>
              <a:t>Long-term issues: Occur in 20% of survivors, including severe, permanent disabilities like hearing loss, brain damage, seizures, and cognitive impairment.</a:t>
            </a:r>
          </a:p>
          <a:p>
            <a:pPr>
              <a:buFont typeface="Courier New" panose="02070309020205020404" pitchFamily="49" charset="0"/>
              <a:buChar char="o"/>
            </a:pPr>
            <a:r>
              <a:rPr lang="en-GB" noProof="1">
                <a:latin typeface="Arial" panose="020B0604020202020204" pitchFamily="34" charset="0"/>
                <a:cs typeface="Arial" panose="020B0604020202020204" pitchFamily="34" charset="0"/>
              </a:rPr>
              <a:t>Age Factor: Highest mortality occurs in neonates (approx. 130 per 100,000).</a:t>
            </a:r>
          </a:p>
          <a:p>
            <a:pPr>
              <a:buFont typeface="Courier New" panose="02070309020205020404" pitchFamily="49" charset="0"/>
              <a:buChar char="o"/>
            </a:pPr>
            <a:r>
              <a:rPr lang="en-GB" noProof="1">
                <a:latin typeface="Arial" panose="020B0604020202020204" pitchFamily="34" charset="0"/>
                <a:cs typeface="Arial" panose="020B0604020202020204" pitchFamily="34" charset="0"/>
              </a:rPr>
              <a:t>Regional Variation: Sub-Saharan Africa faces the highest burden, with mortality rates reaching over 15 per 100,000 in certain regions.</a:t>
            </a:r>
          </a:p>
          <a:p>
            <a:pPr marL="0" indent="0">
              <a:buNone/>
            </a:pPr>
            <a:endParaRPr lang="en-US" dirty="0"/>
          </a:p>
          <a:p>
            <a:pPr marL="0" indent="0">
              <a:buNone/>
            </a:pPr>
            <a:endParaRPr lang="en-US" dirty="0"/>
          </a:p>
          <a:p>
            <a:pPr marL="0" indent="0">
              <a:buNone/>
            </a:pPr>
            <a:endParaRPr lang="en-US" dirty="0"/>
          </a:p>
        </p:txBody>
      </p:sp>
      <p:sp>
        <p:nvSpPr>
          <p:cNvPr id="5" name="TextBox 4">
            <a:extLst>
              <a:ext uri="{FF2B5EF4-FFF2-40B4-BE49-F238E27FC236}">
                <a16:creationId xmlns:a16="http://schemas.microsoft.com/office/drawing/2014/main" id="{1B66EB42-CA19-9E0E-5392-B3463897242E}"/>
              </a:ext>
            </a:extLst>
          </p:cNvPr>
          <p:cNvSpPr txBox="1"/>
          <p:nvPr/>
        </p:nvSpPr>
        <p:spPr>
          <a:xfrm>
            <a:off x="2584174" y="5658678"/>
            <a:ext cx="184731" cy="369332"/>
          </a:xfrm>
          <a:prstGeom prst="rect">
            <a:avLst/>
          </a:prstGeom>
          <a:noFill/>
        </p:spPr>
        <p:txBody>
          <a:bodyPr wrap="none" rtlCol="0">
            <a:spAutoFit/>
          </a:bodyPr>
          <a:lstStyle/>
          <a:p>
            <a:endParaRPr lang="en-US" dirty="0"/>
          </a:p>
        </p:txBody>
      </p:sp>
      <p:pic>
        <p:nvPicPr>
          <p:cNvPr id="8" name="Picture 7" descr="Close-up of different types of bacteria&#10;&#10;AI-generated content may be incorrect.">
            <a:extLst>
              <a:ext uri="{FF2B5EF4-FFF2-40B4-BE49-F238E27FC236}">
                <a16:creationId xmlns:a16="http://schemas.microsoft.com/office/drawing/2014/main" id="{F19D640C-4117-3839-F944-FBE9F97C5C94}"/>
              </a:ext>
            </a:extLst>
          </p:cNvPr>
          <p:cNvPicPr>
            <a:picLocks noChangeAspect="1"/>
          </p:cNvPicPr>
          <p:nvPr/>
        </p:nvPicPr>
        <p:blipFill>
          <a:blip r:embed="rId2"/>
          <a:stretch>
            <a:fillRect/>
          </a:stretch>
        </p:blipFill>
        <p:spPr>
          <a:xfrm>
            <a:off x="8354177" y="2146132"/>
            <a:ext cx="3452813" cy="1933575"/>
          </a:xfrm>
          <a:prstGeom prst="rect">
            <a:avLst/>
          </a:prstGeom>
        </p:spPr>
      </p:pic>
    </p:spTree>
    <p:extLst>
      <p:ext uri="{BB962C8B-B14F-4D97-AF65-F5344CB8AC3E}">
        <p14:creationId xmlns:p14="http://schemas.microsoft.com/office/powerpoint/2010/main" val="2876987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500"/>
                                        <p:tgtEl>
                                          <p:spTgt spid="3">
                                            <p:txEl>
                                              <p:pRg st="4" end="4"/>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animEffect transition="in" filter="fade">
                                      <p:cBhvr>
                                        <p:cTn id="25" dur="500"/>
                                        <p:tgtEl>
                                          <p:spTgt spid="3">
                                            <p:txEl>
                                              <p:pRg st="8" end="8"/>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3">
                                            <p:txEl>
                                              <p:pRg st="10" end="10"/>
                                            </p:txEl>
                                          </p:spTgt>
                                        </p:tgtEl>
                                        <p:attrNameLst>
                                          <p:attrName>style.visibility</p:attrName>
                                        </p:attrNameLst>
                                      </p:cBhvr>
                                      <p:to>
                                        <p:strVal val="visible"/>
                                      </p:to>
                                    </p:set>
                                    <p:animEffect transition="in" filter="fade">
                                      <p:cBhvr>
                                        <p:cTn id="28" dur="500"/>
                                        <p:tgtEl>
                                          <p:spTgt spid="3">
                                            <p:txEl>
                                              <p:pRg st="10" end="10"/>
                                            </p:txEl>
                                          </p:spTgt>
                                        </p:tgtEl>
                                      </p:cBhvr>
                                    </p:animEffect>
                                  </p:childTnLst>
                                </p:cTn>
                              </p:par>
                              <p:par>
                                <p:cTn id="29" presetID="10" presetClass="entr" presetSubtype="0" fill="hold" nodeType="withEffect">
                                  <p:stCondLst>
                                    <p:cond delay="0"/>
                                  </p:stCondLst>
                                  <p:childTnLst>
                                    <p:set>
                                      <p:cBhvr>
                                        <p:cTn id="30" dur="1" fill="hold">
                                          <p:stCondLst>
                                            <p:cond delay="0"/>
                                          </p:stCondLst>
                                        </p:cTn>
                                        <p:tgtEl>
                                          <p:spTgt spid="3">
                                            <p:txEl>
                                              <p:pRg st="11" end="11"/>
                                            </p:txEl>
                                          </p:spTgt>
                                        </p:tgtEl>
                                        <p:attrNameLst>
                                          <p:attrName>style.visibility</p:attrName>
                                        </p:attrNameLst>
                                      </p:cBhvr>
                                      <p:to>
                                        <p:strVal val="visible"/>
                                      </p:to>
                                    </p:set>
                                    <p:animEffect transition="in" filter="fade">
                                      <p:cBhvr>
                                        <p:cTn id="31" dur="500"/>
                                        <p:tgtEl>
                                          <p:spTgt spid="3">
                                            <p:txEl>
                                              <p:pRg st="11" end="11"/>
                                            </p:txEl>
                                          </p:spTgt>
                                        </p:tgtEl>
                                      </p:cBhvr>
                                    </p:animEffect>
                                  </p:childTnLst>
                                </p:cTn>
                              </p:par>
                              <p:par>
                                <p:cTn id="32" presetID="10" presetClass="entr" presetSubtype="0" fill="hold" nodeType="withEffect">
                                  <p:stCondLst>
                                    <p:cond delay="0"/>
                                  </p:stCondLst>
                                  <p:childTnLst>
                                    <p:set>
                                      <p:cBhvr>
                                        <p:cTn id="33" dur="1" fill="hold">
                                          <p:stCondLst>
                                            <p:cond delay="0"/>
                                          </p:stCondLst>
                                        </p:cTn>
                                        <p:tgtEl>
                                          <p:spTgt spid="3">
                                            <p:txEl>
                                              <p:pRg st="12" end="12"/>
                                            </p:txEl>
                                          </p:spTgt>
                                        </p:tgtEl>
                                        <p:attrNameLst>
                                          <p:attrName>style.visibility</p:attrName>
                                        </p:attrNameLst>
                                      </p:cBhvr>
                                      <p:to>
                                        <p:strVal val="visible"/>
                                      </p:to>
                                    </p:set>
                                    <p:animEffect transition="in" filter="fade">
                                      <p:cBhvr>
                                        <p:cTn id="34" dur="500"/>
                                        <p:tgtEl>
                                          <p:spTgt spid="3">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close-up of some currency&#10;&#10;AI-generated content may be incorrect.">
            <a:extLst>
              <a:ext uri="{FF2B5EF4-FFF2-40B4-BE49-F238E27FC236}">
                <a16:creationId xmlns:a16="http://schemas.microsoft.com/office/drawing/2014/main" id="{DC93C06B-A3F7-21ED-C2CF-15991543B059}"/>
              </a:ext>
            </a:extLst>
          </p:cNvPr>
          <p:cNvPicPr>
            <a:picLocks noChangeAspect="1"/>
          </p:cNvPicPr>
          <p:nvPr/>
        </p:nvPicPr>
        <p:blipFill>
          <a:blip r:embed="rId3"/>
          <a:srcRect b="25000"/>
          <a:stretch>
            <a:fillRect/>
          </a:stretch>
        </p:blipFill>
        <p:spPr>
          <a:xfrm>
            <a:off x="1" y="1"/>
            <a:ext cx="12192000" cy="6857999"/>
          </a:xfrm>
          <a:prstGeom prst="rect">
            <a:avLst/>
          </a:prstGeom>
        </p:spPr>
      </p:pic>
      <p:sp>
        <p:nvSpPr>
          <p:cNvPr id="25" name="Freeform: Shape 24">
            <a:extLst>
              <a:ext uri="{FF2B5EF4-FFF2-40B4-BE49-F238E27FC236}">
                <a16:creationId xmlns:a16="http://schemas.microsoft.com/office/drawing/2014/main" id="{C74F2646-08C7-4051-81DA-751C43A03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099" y="585274"/>
            <a:ext cx="7036051" cy="5492212"/>
          </a:xfrm>
          <a:custGeom>
            <a:avLst/>
            <a:gdLst>
              <a:gd name="connsiteX0" fmla="*/ 0 w 7036051"/>
              <a:gd name="connsiteY0" fmla="*/ 0 h 5492212"/>
              <a:gd name="connsiteX1" fmla="*/ 7036051 w 7036051"/>
              <a:gd name="connsiteY1" fmla="*/ 0 h 5492212"/>
              <a:gd name="connsiteX2" fmla="*/ 7036051 w 7036051"/>
              <a:gd name="connsiteY2" fmla="*/ 5163846 h 5492212"/>
              <a:gd name="connsiteX3" fmla="*/ 7012593 w 7036051"/>
              <a:gd name="connsiteY3" fmla="*/ 5176898 h 5492212"/>
              <a:gd name="connsiteX4" fmla="*/ 6958601 w 7036051"/>
              <a:gd name="connsiteY4" fmla="*/ 5204359 h 5492212"/>
              <a:gd name="connsiteX5" fmla="*/ 6951226 w 7036051"/>
              <a:gd name="connsiteY5" fmla="*/ 5203241 h 5492212"/>
              <a:gd name="connsiteX6" fmla="*/ 6920864 w 7036051"/>
              <a:gd name="connsiteY6" fmla="*/ 5220003 h 5492212"/>
              <a:gd name="connsiteX7" fmla="*/ 6834841 w 7036051"/>
              <a:gd name="connsiteY7" fmla="*/ 5266115 h 5492212"/>
              <a:gd name="connsiteX8" fmla="*/ 6777937 w 7036051"/>
              <a:gd name="connsiteY8" fmla="*/ 5332502 h 5492212"/>
              <a:gd name="connsiteX9" fmla="*/ 6752874 w 7036051"/>
              <a:gd name="connsiteY9" fmla="*/ 5340428 h 5492212"/>
              <a:gd name="connsiteX10" fmla="*/ 6711115 w 7036051"/>
              <a:gd name="connsiteY10" fmla="*/ 5353924 h 5492212"/>
              <a:gd name="connsiteX11" fmla="*/ 6702149 w 7036051"/>
              <a:gd name="connsiteY11" fmla="*/ 5351500 h 5492212"/>
              <a:gd name="connsiteX12" fmla="*/ 6698458 w 7036051"/>
              <a:gd name="connsiteY12" fmla="*/ 5352743 h 5492212"/>
              <a:gd name="connsiteX13" fmla="*/ 6698049 w 7036051"/>
              <a:gd name="connsiteY13" fmla="*/ 5352570 h 5492212"/>
              <a:gd name="connsiteX14" fmla="*/ 6697297 w 7036051"/>
              <a:gd name="connsiteY14" fmla="*/ 5353134 h 5492212"/>
              <a:gd name="connsiteX15" fmla="*/ 6689118 w 7036051"/>
              <a:gd name="connsiteY15" fmla="*/ 5355890 h 5492212"/>
              <a:gd name="connsiteX16" fmla="*/ 6670605 w 7036051"/>
              <a:gd name="connsiteY16" fmla="*/ 5355427 h 5492212"/>
              <a:gd name="connsiteX17" fmla="*/ 6659606 w 7036051"/>
              <a:gd name="connsiteY17" fmla="*/ 5357084 h 5492212"/>
              <a:gd name="connsiteX18" fmla="*/ 6649636 w 7036051"/>
              <a:gd name="connsiteY18" fmla="*/ 5367869 h 5492212"/>
              <a:gd name="connsiteX19" fmla="*/ 6642159 w 7036051"/>
              <a:gd name="connsiteY19" fmla="*/ 5369506 h 5492212"/>
              <a:gd name="connsiteX20" fmla="*/ 6640764 w 7036051"/>
              <a:gd name="connsiteY20" fmla="*/ 5370991 h 5492212"/>
              <a:gd name="connsiteX21" fmla="*/ 6636665 w 7036051"/>
              <a:gd name="connsiteY21" fmla="*/ 5374002 h 5492212"/>
              <a:gd name="connsiteX22" fmla="*/ 6641287 w 7036051"/>
              <a:gd name="connsiteY22" fmla="*/ 5376181 h 5492212"/>
              <a:gd name="connsiteX23" fmla="*/ 6591018 w 7036051"/>
              <a:gd name="connsiteY23" fmla="*/ 5390981 h 5492212"/>
              <a:gd name="connsiteX24" fmla="*/ 6548326 w 7036051"/>
              <a:gd name="connsiteY24" fmla="*/ 5403583 h 5492212"/>
              <a:gd name="connsiteX25" fmla="*/ 6472868 w 7036051"/>
              <a:gd name="connsiteY25" fmla="*/ 5394733 h 5492212"/>
              <a:gd name="connsiteX26" fmla="*/ 6401194 w 7036051"/>
              <a:gd name="connsiteY26" fmla="*/ 5422870 h 5492212"/>
              <a:gd name="connsiteX27" fmla="*/ 6381961 w 7036051"/>
              <a:gd name="connsiteY27" fmla="*/ 5422940 h 5492212"/>
              <a:gd name="connsiteX28" fmla="*/ 6363834 w 7036051"/>
              <a:gd name="connsiteY28" fmla="*/ 5417751 h 5492212"/>
              <a:gd name="connsiteX29" fmla="*/ 6363997 w 7036051"/>
              <a:gd name="connsiteY29" fmla="*/ 5415912 h 5492212"/>
              <a:gd name="connsiteX30" fmla="*/ 6361124 w 7036051"/>
              <a:gd name="connsiteY30" fmla="*/ 5415066 h 5492212"/>
              <a:gd name="connsiteX31" fmla="*/ 6358507 w 7036051"/>
              <a:gd name="connsiteY31" fmla="*/ 5416224 h 5492212"/>
              <a:gd name="connsiteX32" fmla="*/ 6355073 w 7036051"/>
              <a:gd name="connsiteY32" fmla="*/ 5415242 h 5492212"/>
              <a:gd name="connsiteX33" fmla="*/ 6345676 w 7036051"/>
              <a:gd name="connsiteY33" fmla="*/ 5413049 h 5492212"/>
              <a:gd name="connsiteX34" fmla="*/ 6342596 w 7036051"/>
              <a:gd name="connsiteY34" fmla="*/ 5409297 h 5492212"/>
              <a:gd name="connsiteX35" fmla="*/ 6305742 w 7036051"/>
              <a:gd name="connsiteY35" fmla="*/ 5401622 h 5492212"/>
              <a:gd name="connsiteX36" fmla="*/ 6294445 w 7036051"/>
              <a:gd name="connsiteY36" fmla="*/ 5404149 h 5492212"/>
              <a:gd name="connsiteX37" fmla="*/ 6281414 w 7036051"/>
              <a:gd name="connsiteY37" fmla="*/ 5398024 h 5492212"/>
              <a:gd name="connsiteX38" fmla="*/ 6243972 w 7036051"/>
              <a:gd name="connsiteY38" fmla="*/ 5395807 h 5492212"/>
              <a:gd name="connsiteX39" fmla="*/ 6202379 w 7036051"/>
              <a:gd name="connsiteY39" fmla="*/ 5388661 h 5492212"/>
              <a:gd name="connsiteX40" fmla="*/ 6173010 w 7036051"/>
              <a:gd name="connsiteY40" fmla="*/ 5380606 h 5492212"/>
              <a:gd name="connsiteX41" fmla="*/ 6093421 w 7036051"/>
              <a:gd name="connsiteY41" fmla="*/ 5375473 h 5492212"/>
              <a:gd name="connsiteX42" fmla="*/ 5959474 w 7036051"/>
              <a:gd name="connsiteY42" fmla="*/ 5373386 h 5492212"/>
              <a:gd name="connsiteX43" fmla="*/ 5931492 w 7036051"/>
              <a:gd name="connsiteY43" fmla="*/ 5371513 h 5492212"/>
              <a:gd name="connsiteX44" fmla="*/ 5909558 w 7036051"/>
              <a:gd name="connsiteY44" fmla="*/ 5364228 h 5492212"/>
              <a:gd name="connsiteX45" fmla="*/ 5906319 w 7036051"/>
              <a:gd name="connsiteY45" fmla="*/ 5357590 h 5492212"/>
              <a:gd name="connsiteX46" fmla="*/ 5891268 w 7036051"/>
              <a:gd name="connsiteY46" fmla="*/ 5355650 h 5492212"/>
              <a:gd name="connsiteX47" fmla="*/ 5887711 w 7036051"/>
              <a:gd name="connsiteY47" fmla="*/ 5353947 h 5492212"/>
              <a:gd name="connsiteX48" fmla="*/ 5866852 w 7036051"/>
              <a:gd name="connsiteY48" fmla="*/ 5345374 h 5492212"/>
              <a:gd name="connsiteX49" fmla="*/ 5811310 w 7036051"/>
              <a:gd name="connsiteY49" fmla="*/ 5356530 h 5492212"/>
              <a:gd name="connsiteX50" fmla="*/ 5770689 w 7036051"/>
              <a:gd name="connsiteY50" fmla="*/ 5359014 h 5492212"/>
              <a:gd name="connsiteX51" fmla="*/ 5767719 w 7036051"/>
              <a:gd name="connsiteY51" fmla="*/ 5357260 h 5492212"/>
              <a:gd name="connsiteX52" fmla="*/ 5765688 w 7036051"/>
              <a:gd name="connsiteY52" fmla="*/ 5352793 h 5492212"/>
              <a:gd name="connsiteX53" fmla="*/ 5758598 w 7036051"/>
              <a:gd name="connsiteY53" fmla="*/ 5351053 h 5492212"/>
              <a:gd name="connsiteX54" fmla="*/ 5752036 w 7036051"/>
              <a:gd name="connsiteY54" fmla="*/ 5346019 h 5492212"/>
              <a:gd name="connsiteX55" fmla="*/ 5503590 w 7036051"/>
              <a:gd name="connsiteY55" fmla="*/ 5325537 h 5492212"/>
              <a:gd name="connsiteX56" fmla="*/ 5389848 w 7036051"/>
              <a:gd name="connsiteY56" fmla="*/ 5351472 h 5492212"/>
              <a:gd name="connsiteX57" fmla="*/ 5344450 w 7036051"/>
              <a:gd name="connsiteY57" fmla="*/ 5354840 h 5492212"/>
              <a:gd name="connsiteX58" fmla="*/ 5338428 w 7036051"/>
              <a:gd name="connsiteY58" fmla="*/ 5350516 h 5492212"/>
              <a:gd name="connsiteX59" fmla="*/ 5273489 w 7036051"/>
              <a:gd name="connsiteY59" fmla="*/ 5373945 h 5492212"/>
              <a:gd name="connsiteX60" fmla="*/ 5182701 w 7036051"/>
              <a:gd name="connsiteY60" fmla="*/ 5370075 h 5492212"/>
              <a:gd name="connsiteX61" fmla="*/ 5114856 w 7036051"/>
              <a:gd name="connsiteY61" fmla="*/ 5361037 h 5492212"/>
              <a:gd name="connsiteX62" fmla="*/ 5076532 w 7036051"/>
              <a:gd name="connsiteY62" fmla="*/ 5358612 h 5492212"/>
              <a:gd name="connsiteX63" fmla="*/ 5048954 w 7036051"/>
              <a:gd name="connsiteY63" fmla="*/ 5353915 h 5492212"/>
              <a:gd name="connsiteX64" fmla="*/ 4977087 w 7036051"/>
              <a:gd name="connsiteY64" fmla="*/ 5357736 h 5492212"/>
              <a:gd name="connsiteX65" fmla="*/ 4857261 w 7036051"/>
              <a:gd name="connsiteY65" fmla="*/ 5370659 h 5492212"/>
              <a:gd name="connsiteX66" fmla="*/ 4769845 w 7036051"/>
              <a:gd name="connsiteY66" fmla="*/ 5353264 h 5492212"/>
              <a:gd name="connsiteX67" fmla="*/ 4722220 w 7036051"/>
              <a:gd name="connsiteY67" fmla="*/ 5370534 h 5492212"/>
              <a:gd name="connsiteX68" fmla="*/ 4667552 w 7036051"/>
              <a:gd name="connsiteY68" fmla="*/ 5366753 h 5492212"/>
              <a:gd name="connsiteX69" fmla="*/ 4454472 w 7036051"/>
              <a:gd name="connsiteY69" fmla="*/ 5391442 h 5492212"/>
              <a:gd name="connsiteX70" fmla="*/ 4317219 w 7036051"/>
              <a:gd name="connsiteY70" fmla="*/ 5411554 h 5492212"/>
              <a:gd name="connsiteX71" fmla="*/ 4298346 w 7036051"/>
              <a:gd name="connsiteY71" fmla="*/ 5416146 h 5492212"/>
              <a:gd name="connsiteX72" fmla="*/ 4298228 w 7036051"/>
              <a:gd name="connsiteY72" fmla="*/ 5417983 h 5492212"/>
              <a:gd name="connsiteX73" fmla="*/ 4295233 w 7036051"/>
              <a:gd name="connsiteY73" fmla="*/ 5418735 h 5492212"/>
              <a:gd name="connsiteX74" fmla="*/ 4292799 w 7036051"/>
              <a:gd name="connsiteY74" fmla="*/ 5417494 h 5492212"/>
              <a:gd name="connsiteX75" fmla="*/ 4289225 w 7036051"/>
              <a:gd name="connsiteY75" fmla="*/ 5418364 h 5492212"/>
              <a:gd name="connsiteX76" fmla="*/ 4279515 w 7036051"/>
              <a:gd name="connsiteY76" fmla="*/ 5420247 h 5492212"/>
              <a:gd name="connsiteX77" fmla="*/ 4275872 w 7036051"/>
              <a:gd name="connsiteY77" fmla="*/ 5423890 h 5492212"/>
              <a:gd name="connsiteX78" fmla="*/ 4227055 w 7036051"/>
              <a:gd name="connsiteY78" fmla="*/ 5427466 h 5492212"/>
              <a:gd name="connsiteX79" fmla="*/ 4213123 w 7036051"/>
              <a:gd name="connsiteY79" fmla="*/ 5433155 h 5492212"/>
              <a:gd name="connsiteX80" fmla="*/ 4175436 w 7036051"/>
              <a:gd name="connsiteY80" fmla="*/ 5434156 h 5492212"/>
              <a:gd name="connsiteX81" fmla="*/ 4132856 w 7036051"/>
              <a:gd name="connsiteY81" fmla="*/ 5439937 h 5492212"/>
              <a:gd name="connsiteX82" fmla="*/ 4102333 w 7036051"/>
              <a:gd name="connsiteY82" fmla="*/ 5447021 h 5492212"/>
              <a:gd name="connsiteX83" fmla="*/ 4022159 w 7036051"/>
              <a:gd name="connsiteY83" fmla="*/ 5449566 h 5492212"/>
              <a:gd name="connsiteX84" fmla="*/ 3888224 w 7036051"/>
              <a:gd name="connsiteY84" fmla="*/ 5447312 h 5492212"/>
              <a:gd name="connsiteX85" fmla="*/ 3860026 w 7036051"/>
              <a:gd name="connsiteY85" fmla="*/ 5448274 h 5492212"/>
              <a:gd name="connsiteX86" fmla="*/ 3832796 w 7036051"/>
              <a:gd name="connsiteY86" fmla="*/ 5461349 h 5492212"/>
              <a:gd name="connsiteX87" fmla="*/ 3817485 w 7036051"/>
              <a:gd name="connsiteY87" fmla="*/ 5462797 h 5492212"/>
              <a:gd name="connsiteX88" fmla="*/ 3813676 w 7036051"/>
              <a:gd name="connsiteY88" fmla="*/ 5464379 h 5492212"/>
              <a:gd name="connsiteX89" fmla="*/ 3791563 w 7036051"/>
              <a:gd name="connsiteY89" fmla="*/ 5472259 h 5492212"/>
              <a:gd name="connsiteX90" fmla="*/ 3737858 w 7036051"/>
              <a:gd name="connsiteY90" fmla="*/ 5459331 h 5492212"/>
              <a:gd name="connsiteX91" fmla="*/ 3697716 w 7036051"/>
              <a:gd name="connsiteY91" fmla="*/ 5455539 h 5492212"/>
              <a:gd name="connsiteX92" fmla="*/ 3694487 w 7036051"/>
              <a:gd name="connsiteY92" fmla="*/ 5457193 h 5492212"/>
              <a:gd name="connsiteX93" fmla="*/ 3691779 w 7036051"/>
              <a:gd name="connsiteY93" fmla="*/ 5461582 h 5492212"/>
              <a:gd name="connsiteX94" fmla="*/ 3684442 w 7036051"/>
              <a:gd name="connsiteY94" fmla="*/ 5463086 h 5492212"/>
              <a:gd name="connsiteX95" fmla="*/ 3677129 w 7036051"/>
              <a:gd name="connsiteY95" fmla="*/ 5467898 h 5492212"/>
              <a:gd name="connsiteX96" fmla="*/ 3438897 w 7036051"/>
              <a:gd name="connsiteY96" fmla="*/ 5462195 h 5492212"/>
              <a:gd name="connsiteX97" fmla="*/ 3389756 w 7036051"/>
              <a:gd name="connsiteY97" fmla="*/ 5444428 h 5492212"/>
              <a:gd name="connsiteX98" fmla="*/ 3316666 w 7036051"/>
              <a:gd name="connsiteY98" fmla="*/ 5450736 h 5492212"/>
              <a:gd name="connsiteX99" fmla="*/ 3271894 w 7036051"/>
              <a:gd name="connsiteY99" fmla="*/ 5445907 h 5492212"/>
              <a:gd name="connsiteX100" fmla="*/ 3265228 w 7036051"/>
              <a:gd name="connsiteY100" fmla="*/ 5450024 h 5492212"/>
              <a:gd name="connsiteX101" fmla="*/ 3204017 w 7036051"/>
              <a:gd name="connsiteY101" fmla="*/ 5424552 h 5492212"/>
              <a:gd name="connsiteX102" fmla="*/ 3112867 w 7036051"/>
              <a:gd name="connsiteY102" fmla="*/ 5425473 h 5492212"/>
              <a:gd name="connsiteX103" fmla="*/ 3043809 w 7036051"/>
              <a:gd name="connsiteY103" fmla="*/ 5432293 h 5492212"/>
              <a:gd name="connsiteX104" fmla="*/ 3005211 w 7036051"/>
              <a:gd name="connsiteY104" fmla="*/ 5433472 h 5492212"/>
              <a:gd name="connsiteX105" fmla="*/ 2976986 w 7036051"/>
              <a:gd name="connsiteY105" fmla="*/ 5437264 h 5492212"/>
              <a:gd name="connsiteX106" fmla="*/ 2905879 w 7036051"/>
              <a:gd name="connsiteY106" fmla="*/ 5431128 h 5492212"/>
              <a:gd name="connsiteX107" fmla="*/ 2788318 w 7036051"/>
              <a:gd name="connsiteY107" fmla="*/ 5414358 h 5492212"/>
              <a:gd name="connsiteX108" fmla="*/ 2653590 w 7036051"/>
              <a:gd name="connsiteY108" fmla="*/ 5410111 h 5492212"/>
              <a:gd name="connsiteX109" fmla="*/ 2598481 w 7036051"/>
              <a:gd name="connsiteY109" fmla="*/ 5412114 h 5492212"/>
              <a:gd name="connsiteX110" fmla="*/ 2333897 w 7036051"/>
              <a:gd name="connsiteY110" fmla="*/ 5408505 h 5492212"/>
              <a:gd name="connsiteX111" fmla="*/ 2271841 w 7036051"/>
              <a:gd name="connsiteY111" fmla="*/ 5396433 h 5492212"/>
              <a:gd name="connsiteX112" fmla="*/ 2143705 w 7036051"/>
              <a:gd name="connsiteY112" fmla="*/ 5345095 h 5492212"/>
              <a:gd name="connsiteX113" fmla="*/ 1986408 w 7036051"/>
              <a:gd name="connsiteY113" fmla="*/ 5335524 h 5492212"/>
              <a:gd name="connsiteX114" fmla="*/ 1975333 w 7036051"/>
              <a:gd name="connsiteY114" fmla="*/ 5325099 h 5492212"/>
              <a:gd name="connsiteX115" fmla="*/ 1972441 w 7036051"/>
              <a:gd name="connsiteY115" fmla="*/ 5323775 h 5492212"/>
              <a:gd name="connsiteX116" fmla="*/ 1971497 w 7036051"/>
              <a:gd name="connsiteY116" fmla="*/ 5324412 h 5492212"/>
              <a:gd name="connsiteX117" fmla="*/ 1956886 w 7036051"/>
              <a:gd name="connsiteY117" fmla="*/ 5327069 h 5492212"/>
              <a:gd name="connsiteX118" fmla="*/ 1924833 w 7036051"/>
              <a:gd name="connsiteY118" fmla="*/ 5344911 h 5492212"/>
              <a:gd name="connsiteX119" fmla="*/ 1885856 w 7036051"/>
              <a:gd name="connsiteY119" fmla="*/ 5367299 h 5492212"/>
              <a:gd name="connsiteX120" fmla="*/ 1855937 w 7036051"/>
              <a:gd name="connsiteY120" fmla="*/ 5372820 h 5492212"/>
              <a:gd name="connsiteX121" fmla="*/ 1784500 w 7036051"/>
              <a:gd name="connsiteY121" fmla="*/ 5395926 h 5492212"/>
              <a:gd name="connsiteX122" fmla="*/ 1737998 w 7036051"/>
              <a:gd name="connsiteY122" fmla="*/ 5407426 h 5492212"/>
              <a:gd name="connsiteX123" fmla="*/ 1736716 w 7036051"/>
              <a:gd name="connsiteY123" fmla="*/ 5407939 h 5492212"/>
              <a:gd name="connsiteX124" fmla="*/ 1726742 w 7036051"/>
              <a:gd name="connsiteY124" fmla="*/ 5405934 h 5492212"/>
              <a:gd name="connsiteX125" fmla="*/ 1726849 w 7036051"/>
              <a:gd name="connsiteY125" fmla="*/ 5401221 h 5492212"/>
              <a:gd name="connsiteX126" fmla="*/ 1718134 w 7036051"/>
              <a:gd name="connsiteY126" fmla="*/ 5398128 h 5492212"/>
              <a:gd name="connsiteX127" fmla="*/ 1701063 w 7036051"/>
              <a:gd name="connsiteY127" fmla="*/ 5400545 h 5492212"/>
              <a:gd name="connsiteX128" fmla="*/ 1694634 w 7036051"/>
              <a:gd name="connsiteY128" fmla="*/ 5398728 h 5492212"/>
              <a:gd name="connsiteX129" fmla="*/ 1692270 w 7036051"/>
              <a:gd name="connsiteY129" fmla="*/ 5399053 h 5492212"/>
              <a:gd name="connsiteX130" fmla="*/ 1686657 w 7036051"/>
              <a:gd name="connsiteY130" fmla="*/ 5399247 h 5492212"/>
              <a:gd name="connsiteX131" fmla="*/ 1687479 w 7036051"/>
              <a:gd name="connsiteY131" fmla="*/ 5402165 h 5492212"/>
              <a:gd name="connsiteX132" fmla="*/ 1680969 w 7036051"/>
              <a:gd name="connsiteY132" fmla="*/ 5407963 h 5492212"/>
              <a:gd name="connsiteX133" fmla="*/ 1648682 w 7036051"/>
              <a:gd name="connsiteY133" fmla="*/ 5407558 h 5492212"/>
              <a:gd name="connsiteX134" fmla="*/ 1646819 w 7036051"/>
              <a:gd name="connsiteY134" fmla="*/ 5404306 h 5492212"/>
              <a:gd name="connsiteX135" fmla="*/ 1642743 w 7036051"/>
              <a:gd name="connsiteY135" fmla="*/ 5403927 h 5492212"/>
              <a:gd name="connsiteX136" fmla="*/ 1639788 w 7036051"/>
              <a:gd name="connsiteY136" fmla="*/ 5407135 h 5492212"/>
              <a:gd name="connsiteX137" fmla="*/ 1585803 w 7036051"/>
              <a:gd name="connsiteY137" fmla="*/ 5416574 h 5492212"/>
              <a:gd name="connsiteX138" fmla="*/ 1513331 w 7036051"/>
              <a:gd name="connsiteY138" fmla="*/ 5423805 h 5492212"/>
              <a:gd name="connsiteX139" fmla="*/ 1460734 w 7036051"/>
              <a:gd name="connsiteY139" fmla="*/ 5411778 h 5492212"/>
              <a:gd name="connsiteX140" fmla="*/ 1456045 w 7036051"/>
              <a:gd name="connsiteY140" fmla="*/ 5414928 h 5492212"/>
              <a:gd name="connsiteX141" fmla="*/ 1419653 w 7036051"/>
              <a:gd name="connsiteY141" fmla="*/ 5415060 h 5492212"/>
              <a:gd name="connsiteX142" fmla="*/ 1292605 w 7036051"/>
              <a:gd name="connsiteY142" fmla="*/ 5394671 h 5492212"/>
              <a:gd name="connsiteX143" fmla="*/ 1221477 w 7036051"/>
              <a:gd name="connsiteY143" fmla="*/ 5395509 h 5492212"/>
              <a:gd name="connsiteX144" fmla="*/ 1196159 w 7036051"/>
              <a:gd name="connsiteY144" fmla="*/ 5399169 h 5492212"/>
              <a:gd name="connsiteX145" fmla="*/ 1153748 w 7036051"/>
              <a:gd name="connsiteY145" fmla="*/ 5405093 h 5492212"/>
              <a:gd name="connsiteX146" fmla="*/ 1121874 w 7036051"/>
              <a:gd name="connsiteY146" fmla="*/ 5417803 h 5492212"/>
              <a:gd name="connsiteX147" fmla="*/ 1086481 w 7036051"/>
              <a:gd name="connsiteY147" fmla="*/ 5419474 h 5492212"/>
              <a:gd name="connsiteX148" fmla="*/ 1078485 w 7036051"/>
              <a:gd name="connsiteY148" fmla="*/ 5409150 h 5492212"/>
              <a:gd name="connsiteX149" fmla="*/ 1040550 w 7036051"/>
              <a:gd name="connsiteY149" fmla="*/ 5414415 h 5492212"/>
              <a:gd name="connsiteX150" fmla="*/ 982981 w 7036051"/>
              <a:gd name="connsiteY150" fmla="*/ 5423575 h 5492212"/>
              <a:gd name="connsiteX151" fmla="*/ 949836 w 7036051"/>
              <a:gd name="connsiteY151" fmla="*/ 5426093 h 5492212"/>
              <a:gd name="connsiteX152" fmla="*/ 859237 w 7036051"/>
              <a:gd name="connsiteY152" fmla="*/ 5435973 h 5492212"/>
              <a:gd name="connsiteX153" fmla="*/ 768445 w 7036051"/>
              <a:gd name="connsiteY153" fmla="*/ 5448159 h 5492212"/>
              <a:gd name="connsiteX154" fmla="*/ 714393 w 7036051"/>
              <a:gd name="connsiteY154" fmla="*/ 5468302 h 5492212"/>
              <a:gd name="connsiteX155" fmla="*/ 639791 w 7036051"/>
              <a:gd name="connsiteY155" fmla="*/ 5476924 h 5492212"/>
              <a:gd name="connsiteX156" fmla="*/ 627266 w 7036051"/>
              <a:gd name="connsiteY156" fmla="*/ 5480260 h 5492212"/>
              <a:gd name="connsiteX157" fmla="*/ 609977 w 7036051"/>
              <a:gd name="connsiteY157" fmla="*/ 5478891 h 5492212"/>
              <a:gd name="connsiteX158" fmla="*/ 540688 w 7036051"/>
              <a:gd name="connsiteY158" fmla="*/ 5472807 h 5492212"/>
              <a:gd name="connsiteX159" fmla="*/ 486194 w 7036051"/>
              <a:gd name="connsiteY159" fmla="*/ 5462661 h 5492212"/>
              <a:gd name="connsiteX160" fmla="*/ 418164 w 7036051"/>
              <a:gd name="connsiteY160" fmla="*/ 5472485 h 5492212"/>
              <a:gd name="connsiteX161" fmla="*/ 376724 w 7036051"/>
              <a:gd name="connsiteY161" fmla="*/ 5470967 h 5492212"/>
              <a:gd name="connsiteX162" fmla="*/ 308908 w 7036051"/>
              <a:gd name="connsiteY162" fmla="*/ 5457025 h 5492212"/>
              <a:gd name="connsiteX163" fmla="*/ 219416 w 7036051"/>
              <a:gd name="connsiteY163" fmla="*/ 5463995 h 5492212"/>
              <a:gd name="connsiteX164" fmla="*/ 200977 w 7036051"/>
              <a:gd name="connsiteY164" fmla="*/ 5480608 h 5492212"/>
              <a:gd name="connsiteX165" fmla="*/ 176226 w 7036051"/>
              <a:gd name="connsiteY165" fmla="*/ 5491022 h 5492212"/>
              <a:gd name="connsiteX166" fmla="*/ 165702 w 7036051"/>
              <a:gd name="connsiteY166" fmla="*/ 5468604 h 5492212"/>
              <a:gd name="connsiteX167" fmla="*/ 88282 w 7036051"/>
              <a:gd name="connsiteY167" fmla="*/ 5453658 h 5492212"/>
              <a:gd name="connsiteX168" fmla="*/ 49602 w 7036051"/>
              <a:gd name="connsiteY168" fmla="*/ 5448762 h 5492212"/>
              <a:gd name="connsiteX169" fmla="*/ 22844 w 7036051"/>
              <a:gd name="connsiteY169" fmla="*/ 5450459 h 5492212"/>
              <a:gd name="connsiteX170" fmla="*/ 0 w 7036051"/>
              <a:gd name="connsiteY170" fmla="*/ 5447653 h 5492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Lst>
            <a:rect l="l" t="t" r="r" b="b"/>
            <a:pathLst>
              <a:path w="7036051" h="5492212">
                <a:moveTo>
                  <a:pt x="0" y="0"/>
                </a:moveTo>
                <a:lnTo>
                  <a:pt x="7036051" y="0"/>
                </a:lnTo>
                <a:lnTo>
                  <a:pt x="7036051" y="5163846"/>
                </a:lnTo>
                <a:lnTo>
                  <a:pt x="7012593" y="5176898"/>
                </a:lnTo>
                <a:cubicBezTo>
                  <a:pt x="7010768" y="5193373"/>
                  <a:pt x="6968133" y="5178026"/>
                  <a:pt x="6958601" y="5204359"/>
                </a:cubicBezTo>
                <a:cubicBezTo>
                  <a:pt x="6956255" y="5203750"/>
                  <a:pt x="6953771" y="5203373"/>
                  <a:pt x="6951226" y="5203241"/>
                </a:cubicBezTo>
                <a:cubicBezTo>
                  <a:pt x="6936441" y="5202478"/>
                  <a:pt x="6922846" y="5209982"/>
                  <a:pt x="6920864" y="5220003"/>
                </a:cubicBezTo>
                <a:cubicBezTo>
                  <a:pt x="6902003" y="5258795"/>
                  <a:pt x="6863469" y="5243876"/>
                  <a:pt x="6834841" y="5266115"/>
                </a:cubicBezTo>
                <a:cubicBezTo>
                  <a:pt x="6800315" y="5289373"/>
                  <a:pt x="6805780" y="5289922"/>
                  <a:pt x="6777937" y="5332502"/>
                </a:cubicBezTo>
                <a:cubicBezTo>
                  <a:pt x="6765321" y="5328518"/>
                  <a:pt x="6759096" y="5331534"/>
                  <a:pt x="6752874" y="5340428"/>
                </a:cubicBezTo>
                <a:cubicBezTo>
                  <a:pt x="6735526" y="5351218"/>
                  <a:pt x="6717730" y="5333264"/>
                  <a:pt x="6711115" y="5353924"/>
                </a:cubicBezTo>
                <a:cubicBezTo>
                  <a:pt x="6709352" y="5351156"/>
                  <a:pt x="6706090" y="5350761"/>
                  <a:pt x="6702149" y="5351500"/>
                </a:cubicBezTo>
                <a:lnTo>
                  <a:pt x="6698458" y="5352743"/>
                </a:lnTo>
                <a:lnTo>
                  <a:pt x="6698049" y="5352570"/>
                </a:lnTo>
                <a:lnTo>
                  <a:pt x="6697297" y="5353134"/>
                </a:lnTo>
                <a:lnTo>
                  <a:pt x="6689118" y="5355890"/>
                </a:lnTo>
                <a:cubicBezTo>
                  <a:pt x="6680171" y="5359440"/>
                  <a:pt x="6671805" y="5362584"/>
                  <a:pt x="6670605" y="5355427"/>
                </a:cubicBezTo>
                <a:cubicBezTo>
                  <a:pt x="6665330" y="5354991"/>
                  <a:pt x="6661976" y="5355734"/>
                  <a:pt x="6659606" y="5357084"/>
                </a:cubicBezTo>
                <a:cubicBezTo>
                  <a:pt x="6654864" y="5359782"/>
                  <a:pt x="6654050" y="5364908"/>
                  <a:pt x="6649636" y="5367869"/>
                </a:cubicBezTo>
                <a:lnTo>
                  <a:pt x="6642159" y="5369506"/>
                </a:lnTo>
                <a:lnTo>
                  <a:pt x="6640764" y="5370991"/>
                </a:lnTo>
                <a:lnTo>
                  <a:pt x="6636665" y="5374002"/>
                </a:lnTo>
                <a:lnTo>
                  <a:pt x="6641287" y="5376181"/>
                </a:lnTo>
                <a:cubicBezTo>
                  <a:pt x="6646080" y="5377976"/>
                  <a:pt x="6597903" y="5386514"/>
                  <a:pt x="6591018" y="5390981"/>
                </a:cubicBezTo>
                <a:lnTo>
                  <a:pt x="6548326" y="5403583"/>
                </a:lnTo>
                <a:lnTo>
                  <a:pt x="6472868" y="5394733"/>
                </a:lnTo>
                <a:cubicBezTo>
                  <a:pt x="6457699" y="5415896"/>
                  <a:pt x="6417760" y="5410703"/>
                  <a:pt x="6401194" y="5422870"/>
                </a:cubicBezTo>
                <a:lnTo>
                  <a:pt x="6381961" y="5422940"/>
                </a:lnTo>
                <a:lnTo>
                  <a:pt x="6363834" y="5417751"/>
                </a:lnTo>
                <a:lnTo>
                  <a:pt x="6363997" y="5415912"/>
                </a:lnTo>
                <a:cubicBezTo>
                  <a:pt x="6363602" y="5414702"/>
                  <a:pt x="6362617" y="5414594"/>
                  <a:pt x="6361124" y="5415066"/>
                </a:cubicBezTo>
                <a:lnTo>
                  <a:pt x="6358507" y="5416224"/>
                </a:lnTo>
                <a:lnTo>
                  <a:pt x="6355073" y="5415242"/>
                </a:lnTo>
                <a:lnTo>
                  <a:pt x="6345676" y="5413049"/>
                </a:lnTo>
                <a:lnTo>
                  <a:pt x="6342596" y="5409297"/>
                </a:lnTo>
                <a:cubicBezTo>
                  <a:pt x="6333502" y="5403420"/>
                  <a:pt x="6312379" y="5410664"/>
                  <a:pt x="6305742" y="5401622"/>
                </a:cubicBezTo>
                <a:lnTo>
                  <a:pt x="6294445" y="5404149"/>
                </a:lnTo>
                <a:lnTo>
                  <a:pt x="6281414" y="5398024"/>
                </a:lnTo>
                <a:cubicBezTo>
                  <a:pt x="6269392" y="5392983"/>
                  <a:pt x="6257013" y="5390092"/>
                  <a:pt x="6243972" y="5395807"/>
                </a:cubicBezTo>
                <a:cubicBezTo>
                  <a:pt x="6248312" y="5382942"/>
                  <a:pt x="6211634" y="5399629"/>
                  <a:pt x="6202379" y="5388661"/>
                </a:cubicBezTo>
                <a:cubicBezTo>
                  <a:pt x="6196568" y="5379556"/>
                  <a:pt x="6184084" y="5382499"/>
                  <a:pt x="6173010" y="5380606"/>
                </a:cubicBezTo>
                <a:cubicBezTo>
                  <a:pt x="6162384" y="5372079"/>
                  <a:pt x="6109972" y="5371285"/>
                  <a:pt x="6093421" y="5375473"/>
                </a:cubicBezTo>
                <a:cubicBezTo>
                  <a:pt x="6048943" y="5392971"/>
                  <a:pt x="5995413" y="5360396"/>
                  <a:pt x="5959474" y="5373386"/>
                </a:cubicBezTo>
                <a:cubicBezTo>
                  <a:pt x="5949048" y="5374123"/>
                  <a:pt x="5939860" y="5373301"/>
                  <a:pt x="5931492" y="5371513"/>
                </a:cubicBezTo>
                <a:lnTo>
                  <a:pt x="5909558" y="5364228"/>
                </a:lnTo>
                <a:lnTo>
                  <a:pt x="5906319" y="5357590"/>
                </a:lnTo>
                <a:lnTo>
                  <a:pt x="5891268" y="5355650"/>
                </a:lnTo>
                <a:lnTo>
                  <a:pt x="5887711" y="5353947"/>
                </a:lnTo>
                <a:cubicBezTo>
                  <a:pt x="5880924" y="5350671"/>
                  <a:pt x="5874113" y="5347614"/>
                  <a:pt x="5866852" y="5345374"/>
                </a:cubicBezTo>
                <a:cubicBezTo>
                  <a:pt x="5859911" y="5373405"/>
                  <a:pt x="5803959" y="5330929"/>
                  <a:pt x="5811310" y="5356530"/>
                </a:cubicBezTo>
                <a:cubicBezTo>
                  <a:pt x="5780489" y="5350949"/>
                  <a:pt x="5782784" y="5364359"/>
                  <a:pt x="5770689" y="5359014"/>
                </a:cubicBezTo>
                <a:lnTo>
                  <a:pt x="5767719" y="5357260"/>
                </a:lnTo>
                <a:lnTo>
                  <a:pt x="5765688" y="5352793"/>
                </a:lnTo>
                <a:lnTo>
                  <a:pt x="5758598" y="5351053"/>
                </a:lnTo>
                <a:lnTo>
                  <a:pt x="5752036" y="5346019"/>
                </a:lnTo>
                <a:cubicBezTo>
                  <a:pt x="5676031" y="5353035"/>
                  <a:pt x="5573285" y="5304575"/>
                  <a:pt x="5503590" y="5325537"/>
                </a:cubicBezTo>
                <a:lnTo>
                  <a:pt x="5389848" y="5351472"/>
                </a:lnTo>
                <a:cubicBezTo>
                  <a:pt x="5378275" y="5360535"/>
                  <a:pt x="5357949" y="5362044"/>
                  <a:pt x="5344450" y="5354840"/>
                </a:cubicBezTo>
                <a:cubicBezTo>
                  <a:pt x="5342129" y="5353601"/>
                  <a:pt x="5340101" y="5352144"/>
                  <a:pt x="5338428" y="5350516"/>
                </a:cubicBezTo>
                <a:cubicBezTo>
                  <a:pt x="5303858" y="5372450"/>
                  <a:pt x="5291134" y="5358414"/>
                  <a:pt x="5273489" y="5373945"/>
                </a:cubicBezTo>
                <a:cubicBezTo>
                  <a:pt x="5228455" y="5376430"/>
                  <a:pt x="5198895" y="5356533"/>
                  <a:pt x="5182701" y="5370075"/>
                </a:cubicBezTo>
                <a:cubicBezTo>
                  <a:pt x="5161004" y="5366959"/>
                  <a:pt x="5136154" y="5346791"/>
                  <a:pt x="5114856" y="5361037"/>
                </a:cubicBezTo>
                <a:cubicBezTo>
                  <a:pt x="5116518" y="5347803"/>
                  <a:pt x="5086668" y="5368445"/>
                  <a:pt x="5076532" y="5358612"/>
                </a:cubicBezTo>
                <a:cubicBezTo>
                  <a:pt x="5069788" y="5350240"/>
                  <a:pt x="5059157" y="5354551"/>
                  <a:pt x="5048954" y="5353915"/>
                </a:cubicBezTo>
                <a:cubicBezTo>
                  <a:pt x="5038015" y="5346654"/>
                  <a:pt x="4991132" y="5351733"/>
                  <a:pt x="4977087" y="5357736"/>
                </a:cubicBezTo>
                <a:cubicBezTo>
                  <a:pt x="4940420" y="5380054"/>
                  <a:pt x="4887089" y="5353763"/>
                  <a:pt x="4857261" y="5370659"/>
                </a:cubicBezTo>
                <a:cubicBezTo>
                  <a:pt x="4820568" y="5378246"/>
                  <a:pt x="4797284" y="5358899"/>
                  <a:pt x="4769845" y="5353264"/>
                </a:cubicBezTo>
                <a:cubicBezTo>
                  <a:pt x="4768462" y="5381819"/>
                  <a:pt x="4711275" y="5345988"/>
                  <a:pt x="4722220" y="5370534"/>
                </a:cubicBezTo>
                <a:cubicBezTo>
                  <a:pt x="4684293" y="5367762"/>
                  <a:pt x="4704662" y="5391854"/>
                  <a:pt x="4667552" y="5366753"/>
                </a:cubicBezTo>
                <a:cubicBezTo>
                  <a:pt x="4600967" y="5382212"/>
                  <a:pt x="4513038" y="5362869"/>
                  <a:pt x="4454472" y="5391442"/>
                </a:cubicBezTo>
                <a:lnTo>
                  <a:pt x="4317219" y="5411554"/>
                </a:lnTo>
                <a:lnTo>
                  <a:pt x="4298346" y="5416146"/>
                </a:lnTo>
                <a:cubicBezTo>
                  <a:pt x="4298306" y="5416758"/>
                  <a:pt x="4298267" y="5417371"/>
                  <a:pt x="4298228" y="5417983"/>
                </a:cubicBezTo>
                <a:cubicBezTo>
                  <a:pt x="4297649" y="5419178"/>
                  <a:pt x="4296651" y="5419253"/>
                  <a:pt x="4295233" y="5418735"/>
                </a:cubicBezTo>
                <a:lnTo>
                  <a:pt x="4292799" y="5417494"/>
                </a:lnTo>
                <a:lnTo>
                  <a:pt x="4289225" y="5418364"/>
                </a:lnTo>
                <a:lnTo>
                  <a:pt x="4279515" y="5420247"/>
                </a:lnTo>
                <a:lnTo>
                  <a:pt x="4275872" y="5423890"/>
                </a:lnTo>
                <a:lnTo>
                  <a:pt x="4227055" y="5427466"/>
                </a:lnTo>
                <a:lnTo>
                  <a:pt x="4213123" y="5433155"/>
                </a:lnTo>
                <a:cubicBezTo>
                  <a:pt x="4200364" y="5437794"/>
                  <a:pt x="4187574" y="5440279"/>
                  <a:pt x="4175436" y="5434156"/>
                </a:cubicBezTo>
                <a:cubicBezTo>
                  <a:pt x="4177805" y="5447129"/>
                  <a:pt x="4143760" y="5429295"/>
                  <a:pt x="4132856" y="5439937"/>
                </a:cubicBezTo>
                <a:cubicBezTo>
                  <a:pt x="4125673" y="5448831"/>
                  <a:pt x="4113669" y="5445492"/>
                  <a:pt x="4102333" y="5447021"/>
                </a:cubicBezTo>
                <a:cubicBezTo>
                  <a:pt x="4090434" y="5455185"/>
                  <a:pt x="4038031" y="5454280"/>
                  <a:pt x="4022159" y="5449566"/>
                </a:cubicBezTo>
                <a:cubicBezTo>
                  <a:pt x="3980455" y="5430671"/>
                  <a:pt x="3922096" y="5461433"/>
                  <a:pt x="3888224" y="5447312"/>
                </a:cubicBezTo>
                <a:cubicBezTo>
                  <a:pt x="3877937" y="5446239"/>
                  <a:pt x="3868647" y="5446763"/>
                  <a:pt x="3860026" y="5448274"/>
                </a:cubicBezTo>
                <a:lnTo>
                  <a:pt x="3832796" y="5461349"/>
                </a:lnTo>
                <a:lnTo>
                  <a:pt x="3817485" y="5462797"/>
                </a:lnTo>
                <a:lnTo>
                  <a:pt x="3813676" y="5464379"/>
                </a:lnTo>
                <a:cubicBezTo>
                  <a:pt x="3806407" y="5467429"/>
                  <a:pt x="3799147" y="5470257"/>
                  <a:pt x="3791563" y="5472259"/>
                </a:cubicBezTo>
                <a:cubicBezTo>
                  <a:pt x="3788910" y="5444072"/>
                  <a:pt x="3726624" y="5484631"/>
                  <a:pt x="3737858" y="5459331"/>
                </a:cubicBezTo>
                <a:cubicBezTo>
                  <a:pt x="3706262" y="5463900"/>
                  <a:pt x="3710598" y="5450598"/>
                  <a:pt x="3697716" y="5455539"/>
                </a:cubicBezTo>
                <a:lnTo>
                  <a:pt x="3694487" y="5457193"/>
                </a:lnTo>
                <a:lnTo>
                  <a:pt x="3691779" y="5461582"/>
                </a:lnTo>
                <a:lnTo>
                  <a:pt x="3684442" y="5463086"/>
                </a:lnTo>
                <a:lnTo>
                  <a:pt x="3677129" y="5467898"/>
                </a:lnTo>
                <a:cubicBezTo>
                  <a:pt x="3602381" y="5458439"/>
                  <a:pt x="3505226" y="5485361"/>
                  <a:pt x="3438897" y="5462195"/>
                </a:cubicBezTo>
                <a:lnTo>
                  <a:pt x="3389756" y="5444428"/>
                </a:lnTo>
                <a:cubicBezTo>
                  <a:pt x="3364455" y="5437704"/>
                  <a:pt x="3342081" y="5466704"/>
                  <a:pt x="3316666" y="5450736"/>
                </a:cubicBezTo>
                <a:cubicBezTo>
                  <a:pt x="3306503" y="5441319"/>
                  <a:pt x="3286457" y="5439158"/>
                  <a:pt x="3271894" y="5445907"/>
                </a:cubicBezTo>
                <a:cubicBezTo>
                  <a:pt x="3269388" y="5447068"/>
                  <a:pt x="3267143" y="5448455"/>
                  <a:pt x="3265228" y="5450024"/>
                </a:cubicBezTo>
                <a:cubicBezTo>
                  <a:pt x="3234084" y="5427025"/>
                  <a:pt x="3219254" y="5440615"/>
                  <a:pt x="3204017" y="5424552"/>
                </a:cubicBezTo>
                <a:cubicBezTo>
                  <a:pt x="3159473" y="5420614"/>
                  <a:pt x="3126956" y="5439505"/>
                  <a:pt x="3112867" y="5425473"/>
                </a:cubicBezTo>
                <a:cubicBezTo>
                  <a:pt x="3090747" y="5427880"/>
                  <a:pt x="3062886" y="5447193"/>
                  <a:pt x="3043809" y="5432293"/>
                </a:cubicBezTo>
                <a:cubicBezTo>
                  <a:pt x="3043452" y="5445549"/>
                  <a:pt x="3016821" y="5423991"/>
                  <a:pt x="3005211" y="5433472"/>
                </a:cubicBezTo>
                <a:cubicBezTo>
                  <a:pt x="2997207" y="5441605"/>
                  <a:pt x="2987260" y="5436961"/>
                  <a:pt x="2976986" y="5437264"/>
                </a:cubicBezTo>
                <a:cubicBezTo>
                  <a:pt x="2964968" y="5444153"/>
                  <a:pt x="2918975" y="5437570"/>
                  <a:pt x="2905879" y="5431128"/>
                </a:cubicBezTo>
                <a:cubicBezTo>
                  <a:pt x="2872703" y="5407678"/>
                  <a:pt x="2815496" y="5432178"/>
                  <a:pt x="2788318" y="5414358"/>
                </a:cubicBezTo>
                <a:cubicBezTo>
                  <a:pt x="2746271" y="5410854"/>
                  <a:pt x="2685231" y="5410484"/>
                  <a:pt x="2653590" y="5410111"/>
                </a:cubicBezTo>
                <a:cubicBezTo>
                  <a:pt x="2615334" y="5411650"/>
                  <a:pt x="2639324" y="5388277"/>
                  <a:pt x="2598481" y="5412114"/>
                </a:cubicBezTo>
                <a:cubicBezTo>
                  <a:pt x="2534415" y="5394537"/>
                  <a:pt x="2387966" y="5438902"/>
                  <a:pt x="2333897" y="5408505"/>
                </a:cubicBezTo>
                <a:cubicBezTo>
                  <a:pt x="2279458" y="5405891"/>
                  <a:pt x="2312839" y="5402348"/>
                  <a:pt x="2271841" y="5396433"/>
                </a:cubicBezTo>
                <a:cubicBezTo>
                  <a:pt x="2263465" y="5363868"/>
                  <a:pt x="2168184" y="5361433"/>
                  <a:pt x="2143705" y="5345095"/>
                </a:cubicBezTo>
                <a:cubicBezTo>
                  <a:pt x="2087043" y="5343333"/>
                  <a:pt x="2041689" y="5319742"/>
                  <a:pt x="1986408" y="5335524"/>
                </a:cubicBezTo>
                <a:cubicBezTo>
                  <a:pt x="1983594" y="5331315"/>
                  <a:pt x="1979798" y="5327915"/>
                  <a:pt x="1975333" y="5325099"/>
                </a:cubicBezTo>
                <a:lnTo>
                  <a:pt x="1972441" y="5323775"/>
                </a:lnTo>
                <a:lnTo>
                  <a:pt x="1971497" y="5324412"/>
                </a:lnTo>
                <a:cubicBezTo>
                  <a:pt x="1967825" y="5325937"/>
                  <a:pt x="1963255" y="5326871"/>
                  <a:pt x="1956886" y="5327069"/>
                </a:cubicBezTo>
                <a:cubicBezTo>
                  <a:pt x="1957692" y="5357103"/>
                  <a:pt x="1944755" y="5337483"/>
                  <a:pt x="1924833" y="5344911"/>
                </a:cubicBezTo>
                <a:cubicBezTo>
                  <a:pt x="1907350" y="5349449"/>
                  <a:pt x="1899872" y="5360515"/>
                  <a:pt x="1885856" y="5367299"/>
                </a:cubicBezTo>
                <a:cubicBezTo>
                  <a:pt x="1874373" y="5371950"/>
                  <a:pt x="1870677" y="5363227"/>
                  <a:pt x="1855937" y="5372820"/>
                </a:cubicBezTo>
                <a:cubicBezTo>
                  <a:pt x="1826799" y="5367486"/>
                  <a:pt x="1805938" y="5389998"/>
                  <a:pt x="1784500" y="5395926"/>
                </a:cubicBezTo>
                <a:cubicBezTo>
                  <a:pt x="1777473" y="5395836"/>
                  <a:pt x="1756895" y="5401012"/>
                  <a:pt x="1737998" y="5407426"/>
                </a:cubicBezTo>
                <a:lnTo>
                  <a:pt x="1736716" y="5407939"/>
                </a:lnTo>
                <a:lnTo>
                  <a:pt x="1726742" y="5405934"/>
                </a:lnTo>
                <a:cubicBezTo>
                  <a:pt x="1724249" y="5404894"/>
                  <a:pt x="1723700" y="5403454"/>
                  <a:pt x="1726849" y="5401221"/>
                </a:cubicBezTo>
                <a:cubicBezTo>
                  <a:pt x="1723886" y="5399045"/>
                  <a:pt x="1720993" y="5398236"/>
                  <a:pt x="1718134" y="5398128"/>
                </a:cubicBezTo>
                <a:cubicBezTo>
                  <a:pt x="1712416" y="5397910"/>
                  <a:pt x="1706830" y="5400494"/>
                  <a:pt x="1701063" y="5400545"/>
                </a:cubicBezTo>
                <a:lnTo>
                  <a:pt x="1694634" y="5398728"/>
                </a:lnTo>
                <a:lnTo>
                  <a:pt x="1692270" y="5399053"/>
                </a:lnTo>
                <a:lnTo>
                  <a:pt x="1686657" y="5399247"/>
                </a:lnTo>
                <a:lnTo>
                  <a:pt x="1687479" y="5402165"/>
                </a:lnTo>
                <a:cubicBezTo>
                  <a:pt x="1688791" y="5404927"/>
                  <a:pt x="1689812" y="5407972"/>
                  <a:pt x="1680969" y="5407963"/>
                </a:cubicBezTo>
                <a:cubicBezTo>
                  <a:pt x="1662599" y="5406532"/>
                  <a:pt x="1656841" y="5418932"/>
                  <a:pt x="1648682" y="5407558"/>
                </a:cubicBezTo>
                <a:lnTo>
                  <a:pt x="1646819" y="5404306"/>
                </a:lnTo>
                <a:lnTo>
                  <a:pt x="1642743" y="5403927"/>
                </a:lnTo>
                <a:cubicBezTo>
                  <a:pt x="1640569" y="5404120"/>
                  <a:pt x="1639361" y="5404983"/>
                  <a:pt x="1639788" y="5407135"/>
                </a:cubicBezTo>
                <a:cubicBezTo>
                  <a:pt x="1622347" y="5398881"/>
                  <a:pt x="1603063" y="5413406"/>
                  <a:pt x="1585803" y="5416574"/>
                </a:cubicBezTo>
                <a:cubicBezTo>
                  <a:pt x="1572467" y="5408520"/>
                  <a:pt x="1549407" y="5423110"/>
                  <a:pt x="1513331" y="5423805"/>
                </a:cubicBezTo>
                <a:cubicBezTo>
                  <a:pt x="1498774" y="5414520"/>
                  <a:pt x="1489007" y="5424393"/>
                  <a:pt x="1460734" y="5411778"/>
                </a:cubicBezTo>
                <a:cubicBezTo>
                  <a:pt x="1459446" y="5412932"/>
                  <a:pt x="1457867" y="5413992"/>
                  <a:pt x="1456045" y="5414928"/>
                </a:cubicBezTo>
                <a:cubicBezTo>
                  <a:pt x="1445460" y="5420354"/>
                  <a:pt x="1429166" y="5420415"/>
                  <a:pt x="1419653" y="5415060"/>
                </a:cubicBezTo>
                <a:cubicBezTo>
                  <a:pt x="1374353" y="5398095"/>
                  <a:pt x="1332064" y="5398411"/>
                  <a:pt x="1292605" y="5394671"/>
                </a:cubicBezTo>
                <a:cubicBezTo>
                  <a:pt x="1247867" y="5392301"/>
                  <a:pt x="1276603" y="5411730"/>
                  <a:pt x="1221477" y="5395509"/>
                </a:cubicBezTo>
                <a:cubicBezTo>
                  <a:pt x="1215107" y="5402140"/>
                  <a:pt x="1207983" y="5402421"/>
                  <a:pt x="1196159" y="5399169"/>
                </a:cubicBezTo>
                <a:cubicBezTo>
                  <a:pt x="1174396" y="5398516"/>
                  <a:pt x="1175280" y="5415282"/>
                  <a:pt x="1153748" y="5405093"/>
                </a:cubicBezTo>
                <a:cubicBezTo>
                  <a:pt x="1157267" y="5414115"/>
                  <a:pt x="1112247" y="5408398"/>
                  <a:pt x="1121874" y="5417803"/>
                </a:cubicBezTo>
                <a:cubicBezTo>
                  <a:pt x="1107293" y="5425943"/>
                  <a:pt x="1100911" y="5412406"/>
                  <a:pt x="1086481" y="5419474"/>
                </a:cubicBezTo>
                <a:cubicBezTo>
                  <a:pt x="1070504" y="5421068"/>
                  <a:pt x="1096054" y="5409890"/>
                  <a:pt x="1078485" y="5409150"/>
                </a:cubicBezTo>
                <a:cubicBezTo>
                  <a:pt x="1057107" y="5409880"/>
                  <a:pt x="1057916" y="5393370"/>
                  <a:pt x="1040550" y="5414415"/>
                </a:cubicBezTo>
                <a:cubicBezTo>
                  <a:pt x="1018445" y="5409298"/>
                  <a:pt x="1013694" y="5418764"/>
                  <a:pt x="982981" y="5423575"/>
                </a:cubicBezTo>
                <a:cubicBezTo>
                  <a:pt x="970423" y="5418342"/>
                  <a:pt x="960063" y="5420960"/>
                  <a:pt x="949836" y="5426093"/>
                </a:cubicBezTo>
                <a:cubicBezTo>
                  <a:pt x="920168" y="5424861"/>
                  <a:pt x="892764" y="5432710"/>
                  <a:pt x="859237" y="5435973"/>
                </a:cubicBezTo>
                <a:cubicBezTo>
                  <a:pt x="823344" y="5430160"/>
                  <a:pt x="804272" y="5444731"/>
                  <a:pt x="768445" y="5448159"/>
                </a:cubicBezTo>
                <a:cubicBezTo>
                  <a:pt x="733630" y="5434899"/>
                  <a:pt x="744432" y="5468566"/>
                  <a:pt x="714393" y="5468302"/>
                </a:cubicBezTo>
                <a:cubicBezTo>
                  <a:pt x="665910" y="5456640"/>
                  <a:pt x="715197" y="5479526"/>
                  <a:pt x="639791" y="5476924"/>
                </a:cubicBezTo>
                <a:cubicBezTo>
                  <a:pt x="635590" y="5474880"/>
                  <a:pt x="626375" y="5477333"/>
                  <a:pt x="627266" y="5480260"/>
                </a:cubicBezTo>
                <a:cubicBezTo>
                  <a:pt x="622501" y="5479477"/>
                  <a:pt x="611196" y="5474127"/>
                  <a:pt x="609977" y="5478891"/>
                </a:cubicBezTo>
                <a:cubicBezTo>
                  <a:pt x="585928" y="5480121"/>
                  <a:pt x="562064" y="5478026"/>
                  <a:pt x="540688" y="5472807"/>
                </a:cubicBezTo>
                <a:cubicBezTo>
                  <a:pt x="494260" y="5482226"/>
                  <a:pt x="519722" y="5459453"/>
                  <a:pt x="486194" y="5462661"/>
                </a:cubicBezTo>
                <a:cubicBezTo>
                  <a:pt x="459222" y="5472731"/>
                  <a:pt x="449283" y="5465413"/>
                  <a:pt x="418164" y="5472485"/>
                </a:cubicBezTo>
                <a:cubicBezTo>
                  <a:pt x="407504" y="5457469"/>
                  <a:pt x="388899" y="5474930"/>
                  <a:pt x="376724" y="5470967"/>
                </a:cubicBezTo>
                <a:cubicBezTo>
                  <a:pt x="357541" y="5489409"/>
                  <a:pt x="329120" y="5456071"/>
                  <a:pt x="308908" y="5457025"/>
                </a:cubicBezTo>
                <a:cubicBezTo>
                  <a:pt x="274916" y="5461376"/>
                  <a:pt x="238368" y="5480973"/>
                  <a:pt x="219416" y="5463995"/>
                </a:cubicBezTo>
                <a:cubicBezTo>
                  <a:pt x="217077" y="5471389"/>
                  <a:pt x="220429" y="5481203"/>
                  <a:pt x="200977" y="5480608"/>
                </a:cubicBezTo>
                <a:cubicBezTo>
                  <a:pt x="193315" y="5484612"/>
                  <a:pt x="192227" y="5495868"/>
                  <a:pt x="176226" y="5491022"/>
                </a:cubicBezTo>
                <a:cubicBezTo>
                  <a:pt x="195501" y="5480307"/>
                  <a:pt x="163065" y="5480325"/>
                  <a:pt x="165702" y="5468604"/>
                </a:cubicBezTo>
                <a:cubicBezTo>
                  <a:pt x="141228" y="5462364"/>
                  <a:pt x="86026" y="5474606"/>
                  <a:pt x="88282" y="5453658"/>
                </a:cubicBezTo>
                <a:cubicBezTo>
                  <a:pt x="80722" y="5441690"/>
                  <a:pt x="50300" y="5462007"/>
                  <a:pt x="49602" y="5448762"/>
                </a:cubicBezTo>
                <a:cubicBezTo>
                  <a:pt x="42967" y="5453333"/>
                  <a:pt x="33469" y="5452380"/>
                  <a:pt x="22844" y="5450459"/>
                </a:cubicBezTo>
                <a:lnTo>
                  <a:pt x="0" y="5447653"/>
                </a:lnTo>
                <a:close/>
              </a:path>
            </a:pathLst>
          </a:custGeom>
          <a:solidFill>
            <a:schemeClr val="bg1"/>
          </a:solidFill>
          <a:ln>
            <a:noFill/>
          </a:ln>
          <a:effectLst>
            <a:outerShdw blurRad="50800" dist="25400" dir="5400000" algn="t"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DCD6552F-C98B-4FBA-842F-3EF2D5ACA1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099" y="585274"/>
            <a:ext cx="7036051" cy="5492212"/>
          </a:xfrm>
          <a:custGeom>
            <a:avLst/>
            <a:gdLst>
              <a:gd name="connsiteX0" fmla="*/ 0 w 7036051"/>
              <a:gd name="connsiteY0" fmla="*/ 0 h 5492212"/>
              <a:gd name="connsiteX1" fmla="*/ 7036051 w 7036051"/>
              <a:gd name="connsiteY1" fmla="*/ 0 h 5492212"/>
              <a:gd name="connsiteX2" fmla="*/ 7036051 w 7036051"/>
              <a:gd name="connsiteY2" fmla="*/ 5163846 h 5492212"/>
              <a:gd name="connsiteX3" fmla="*/ 7012593 w 7036051"/>
              <a:gd name="connsiteY3" fmla="*/ 5176898 h 5492212"/>
              <a:gd name="connsiteX4" fmla="*/ 6958601 w 7036051"/>
              <a:gd name="connsiteY4" fmla="*/ 5204359 h 5492212"/>
              <a:gd name="connsiteX5" fmla="*/ 6951226 w 7036051"/>
              <a:gd name="connsiteY5" fmla="*/ 5203241 h 5492212"/>
              <a:gd name="connsiteX6" fmla="*/ 6920864 w 7036051"/>
              <a:gd name="connsiteY6" fmla="*/ 5220003 h 5492212"/>
              <a:gd name="connsiteX7" fmla="*/ 6834841 w 7036051"/>
              <a:gd name="connsiteY7" fmla="*/ 5266115 h 5492212"/>
              <a:gd name="connsiteX8" fmla="*/ 6777937 w 7036051"/>
              <a:gd name="connsiteY8" fmla="*/ 5332502 h 5492212"/>
              <a:gd name="connsiteX9" fmla="*/ 6752874 w 7036051"/>
              <a:gd name="connsiteY9" fmla="*/ 5340428 h 5492212"/>
              <a:gd name="connsiteX10" fmla="*/ 6711115 w 7036051"/>
              <a:gd name="connsiteY10" fmla="*/ 5353924 h 5492212"/>
              <a:gd name="connsiteX11" fmla="*/ 6702149 w 7036051"/>
              <a:gd name="connsiteY11" fmla="*/ 5351500 h 5492212"/>
              <a:gd name="connsiteX12" fmla="*/ 6698458 w 7036051"/>
              <a:gd name="connsiteY12" fmla="*/ 5352743 h 5492212"/>
              <a:gd name="connsiteX13" fmla="*/ 6698049 w 7036051"/>
              <a:gd name="connsiteY13" fmla="*/ 5352570 h 5492212"/>
              <a:gd name="connsiteX14" fmla="*/ 6697297 w 7036051"/>
              <a:gd name="connsiteY14" fmla="*/ 5353134 h 5492212"/>
              <a:gd name="connsiteX15" fmla="*/ 6689118 w 7036051"/>
              <a:gd name="connsiteY15" fmla="*/ 5355890 h 5492212"/>
              <a:gd name="connsiteX16" fmla="*/ 6670605 w 7036051"/>
              <a:gd name="connsiteY16" fmla="*/ 5355427 h 5492212"/>
              <a:gd name="connsiteX17" fmla="*/ 6659606 w 7036051"/>
              <a:gd name="connsiteY17" fmla="*/ 5357084 h 5492212"/>
              <a:gd name="connsiteX18" fmla="*/ 6649636 w 7036051"/>
              <a:gd name="connsiteY18" fmla="*/ 5367869 h 5492212"/>
              <a:gd name="connsiteX19" fmla="*/ 6642159 w 7036051"/>
              <a:gd name="connsiteY19" fmla="*/ 5369506 h 5492212"/>
              <a:gd name="connsiteX20" fmla="*/ 6640764 w 7036051"/>
              <a:gd name="connsiteY20" fmla="*/ 5370991 h 5492212"/>
              <a:gd name="connsiteX21" fmla="*/ 6636665 w 7036051"/>
              <a:gd name="connsiteY21" fmla="*/ 5374002 h 5492212"/>
              <a:gd name="connsiteX22" fmla="*/ 6641287 w 7036051"/>
              <a:gd name="connsiteY22" fmla="*/ 5376181 h 5492212"/>
              <a:gd name="connsiteX23" fmla="*/ 6591018 w 7036051"/>
              <a:gd name="connsiteY23" fmla="*/ 5390981 h 5492212"/>
              <a:gd name="connsiteX24" fmla="*/ 6548326 w 7036051"/>
              <a:gd name="connsiteY24" fmla="*/ 5403583 h 5492212"/>
              <a:gd name="connsiteX25" fmla="*/ 6472868 w 7036051"/>
              <a:gd name="connsiteY25" fmla="*/ 5394733 h 5492212"/>
              <a:gd name="connsiteX26" fmla="*/ 6401194 w 7036051"/>
              <a:gd name="connsiteY26" fmla="*/ 5422870 h 5492212"/>
              <a:gd name="connsiteX27" fmla="*/ 6381961 w 7036051"/>
              <a:gd name="connsiteY27" fmla="*/ 5422940 h 5492212"/>
              <a:gd name="connsiteX28" fmla="*/ 6363834 w 7036051"/>
              <a:gd name="connsiteY28" fmla="*/ 5417751 h 5492212"/>
              <a:gd name="connsiteX29" fmla="*/ 6363997 w 7036051"/>
              <a:gd name="connsiteY29" fmla="*/ 5415912 h 5492212"/>
              <a:gd name="connsiteX30" fmla="*/ 6361124 w 7036051"/>
              <a:gd name="connsiteY30" fmla="*/ 5415066 h 5492212"/>
              <a:gd name="connsiteX31" fmla="*/ 6358507 w 7036051"/>
              <a:gd name="connsiteY31" fmla="*/ 5416224 h 5492212"/>
              <a:gd name="connsiteX32" fmla="*/ 6355073 w 7036051"/>
              <a:gd name="connsiteY32" fmla="*/ 5415242 h 5492212"/>
              <a:gd name="connsiteX33" fmla="*/ 6345676 w 7036051"/>
              <a:gd name="connsiteY33" fmla="*/ 5413049 h 5492212"/>
              <a:gd name="connsiteX34" fmla="*/ 6342596 w 7036051"/>
              <a:gd name="connsiteY34" fmla="*/ 5409297 h 5492212"/>
              <a:gd name="connsiteX35" fmla="*/ 6305742 w 7036051"/>
              <a:gd name="connsiteY35" fmla="*/ 5401622 h 5492212"/>
              <a:gd name="connsiteX36" fmla="*/ 6294445 w 7036051"/>
              <a:gd name="connsiteY36" fmla="*/ 5404149 h 5492212"/>
              <a:gd name="connsiteX37" fmla="*/ 6281414 w 7036051"/>
              <a:gd name="connsiteY37" fmla="*/ 5398024 h 5492212"/>
              <a:gd name="connsiteX38" fmla="*/ 6243972 w 7036051"/>
              <a:gd name="connsiteY38" fmla="*/ 5395807 h 5492212"/>
              <a:gd name="connsiteX39" fmla="*/ 6202379 w 7036051"/>
              <a:gd name="connsiteY39" fmla="*/ 5388661 h 5492212"/>
              <a:gd name="connsiteX40" fmla="*/ 6173010 w 7036051"/>
              <a:gd name="connsiteY40" fmla="*/ 5380606 h 5492212"/>
              <a:gd name="connsiteX41" fmla="*/ 6093421 w 7036051"/>
              <a:gd name="connsiteY41" fmla="*/ 5375473 h 5492212"/>
              <a:gd name="connsiteX42" fmla="*/ 5959474 w 7036051"/>
              <a:gd name="connsiteY42" fmla="*/ 5373386 h 5492212"/>
              <a:gd name="connsiteX43" fmla="*/ 5931492 w 7036051"/>
              <a:gd name="connsiteY43" fmla="*/ 5371513 h 5492212"/>
              <a:gd name="connsiteX44" fmla="*/ 5909558 w 7036051"/>
              <a:gd name="connsiteY44" fmla="*/ 5364228 h 5492212"/>
              <a:gd name="connsiteX45" fmla="*/ 5906319 w 7036051"/>
              <a:gd name="connsiteY45" fmla="*/ 5357590 h 5492212"/>
              <a:gd name="connsiteX46" fmla="*/ 5891268 w 7036051"/>
              <a:gd name="connsiteY46" fmla="*/ 5355650 h 5492212"/>
              <a:gd name="connsiteX47" fmla="*/ 5887711 w 7036051"/>
              <a:gd name="connsiteY47" fmla="*/ 5353947 h 5492212"/>
              <a:gd name="connsiteX48" fmla="*/ 5866852 w 7036051"/>
              <a:gd name="connsiteY48" fmla="*/ 5345374 h 5492212"/>
              <a:gd name="connsiteX49" fmla="*/ 5811310 w 7036051"/>
              <a:gd name="connsiteY49" fmla="*/ 5356530 h 5492212"/>
              <a:gd name="connsiteX50" fmla="*/ 5770689 w 7036051"/>
              <a:gd name="connsiteY50" fmla="*/ 5359014 h 5492212"/>
              <a:gd name="connsiteX51" fmla="*/ 5767719 w 7036051"/>
              <a:gd name="connsiteY51" fmla="*/ 5357260 h 5492212"/>
              <a:gd name="connsiteX52" fmla="*/ 5765688 w 7036051"/>
              <a:gd name="connsiteY52" fmla="*/ 5352793 h 5492212"/>
              <a:gd name="connsiteX53" fmla="*/ 5758598 w 7036051"/>
              <a:gd name="connsiteY53" fmla="*/ 5351053 h 5492212"/>
              <a:gd name="connsiteX54" fmla="*/ 5752036 w 7036051"/>
              <a:gd name="connsiteY54" fmla="*/ 5346019 h 5492212"/>
              <a:gd name="connsiteX55" fmla="*/ 5503590 w 7036051"/>
              <a:gd name="connsiteY55" fmla="*/ 5325537 h 5492212"/>
              <a:gd name="connsiteX56" fmla="*/ 5389848 w 7036051"/>
              <a:gd name="connsiteY56" fmla="*/ 5351472 h 5492212"/>
              <a:gd name="connsiteX57" fmla="*/ 5344450 w 7036051"/>
              <a:gd name="connsiteY57" fmla="*/ 5354840 h 5492212"/>
              <a:gd name="connsiteX58" fmla="*/ 5338428 w 7036051"/>
              <a:gd name="connsiteY58" fmla="*/ 5350516 h 5492212"/>
              <a:gd name="connsiteX59" fmla="*/ 5273489 w 7036051"/>
              <a:gd name="connsiteY59" fmla="*/ 5373945 h 5492212"/>
              <a:gd name="connsiteX60" fmla="*/ 5182701 w 7036051"/>
              <a:gd name="connsiteY60" fmla="*/ 5370075 h 5492212"/>
              <a:gd name="connsiteX61" fmla="*/ 5114856 w 7036051"/>
              <a:gd name="connsiteY61" fmla="*/ 5361037 h 5492212"/>
              <a:gd name="connsiteX62" fmla="*/ 5076532 w 7036051"/>
              <a:gd name="connsiteY62" fmla="*/ 5358612 h 5492212"/>
              <a:gd name="connsiteX63" fmla="*/ 5048954 w 7036051"/>
              <a:gd name="connsiteY63" fmla="*/ 5353915 h 5492212"/>
              <a:gd name="connsiteX64" fmla="*/ 4977087 w 7036051"/>
              <a:gd name="connsiteY64" fmla="*/ 5357736 h 5492212"/>
              <a:gd name="connsiteX65" fmla="*/ 4857261 w 7036051"/>
              <a:gd name="connsiteY65" fmla="*/ 5370659 h 5492212"/>
              <a:gd name="connsiteX66" fmla="*/ 4769845 w 7036051"/>
              <a:gd name="connsiteY66" fmla="*/ 5353264 h 5492212"/>
              <a:gd name="connsiteX67" fmla="*/ 4722220 w 7036051"/>
              <a:gd name="connsiteY67" fmla="*/ 5370534 h 5492212"/>
              <a:gd name="connsiteX68" fmla="*/ 4667552 w 7036051"/>
              <a:gd name="connsiteY68" fmla="*/ 5366753 h 5492212"/>
              <a:gd name="connsiteX69" fmla="*/ 4454472 w 7036051"/>
              <a:gd name="connsiteY69" fmla="*/ 5391442 h 5492212"/>
              <a:gd name="connsiteX70" fmla="*/ 4317219 w 7036051"/>
              <a:gd name="connsiteY70" fmla="*/ 5411554 h 5492212"/>
              <a:gd name="connsiteX71" fmla="*/ 4298346 w 7036051"/>
              <a:gd name="connsiteY71" fmla="*/ 5416146 h 5492212"/>
              <a:gd name="connsiteX72" fmla="*/ 4298228 w 7036051"/>
              <a:gd name="connsiteY72" fmla="*/ 5417983 h 5492212"/>
              <a:gd name="connsiteX73" fmla="*/ 4295233 w 7036051"/>
              <a:gd name="connsiteY73" fmla="*/ 5418735 h 5492212"/>
              <a:gd name="connsiteX74" fmla="*/ 4292799 w 7036051"/>
              <a:gd name="connsiteY74" fmla="*/ 5417494 h 5492212"/>
              <a:gd name="connsiteX75" fmla="*/ 4289225 w 7036051"/>
              <a:gd name="connsiteY75" fmla="*/ 5418364 h 5492212"/>
              <a:gd name="connsiteX76" fmla="*/ 4279515 w 7036051"/>
              <a:gd name="connsiteY76" fmla="*/ 5420247 h 5492212"/>
              <a:gd name="connsiteX77" fmla="*/ 4275872 w 7036051"/>
              <a:gd name="connsiteY77" fmla="*/ 5423890 h 5492212"/>
              <a:gd name="connsiteX78" fmla="*/ 4227055 w 7036051"/>
              <a:gd name="connsiteY78" fmla="*/ 5427466 h 5492212"/>
              <a:gd name="connsiteX79" fmla="*/ 4213123 w 7036051"/>
              <a:gd name="connsiteY79" fmla="*/ 5433155 h 5492212"/>
              <a:gd name="connsiteX80" fmla="*/ 4175436 w 7036051"/>
              <a:gd name="connsiteY80" fmla="*/ 5434156 h 5492212"/>
              <a:gd name="connsiteX81" fmla="*/ 4132856 w 7036051"/>
              <a:gd name="connsiteY81" fmla="*/ 5439937 h 5492212"/>
              <a:gd name="connsiteX82" fmla="*/ 4102333 w 7036051"/>
              <a:gd name="connsiteY82" fmla="*/ 5447021 h 5492212"/>
              <a:gd name="connsiteX83" fmla="*/ 4022159 w 7036051"/>
              <a:gd name="connsiteY83" fmla="*/ 5449566 h 5492212"/>
              <a:gd name="connsiteX84" fmla="*/ 3888224 w 7036051"/>
              <a:gd name="connsiteY84" fmla="*/ 5447312 h 5492212"/>
              <a:gd name="connsiteX85" fmla="*/ 3860026 w 7036051"/>
              <a:gd name="connsiteY85" fmla="*/ 5448274 h 5492212"/>
              <a:gd name="connsiteX86" fmla="*/ 3832796 w 7036051"/>
              <a:gd name="connsiteY86" fmla="*/ 5461349 h 5492212"/>
              <a:gd name="connsiteX87" fmla="*/ 3817485 w 7036051"/>
              <a:gd name="connsiteY87" fmla="*/ 5462797 h 5492212"/>
              <a:gd name="connsiteX88" fmla="*/ 3813676 w 7036051"/>
              <a:gd name="connsiteY88" fmla="*/ 5464379 h 5492212"/>
              <a:gd name="connsiteX89" fmla="*/ 3791563 w 7036051"/>
              <a:gd name="connsiteY89" fmla="*/ 5472259 h 5492212"/>
              <a:gd name="connsiteX90" fmla="*/ 3737858 w 7036051"/>
              <a:gd name="connsiteY90" fmla="*/ 5459331 h 5492212"/>
              <a:gd name="connsiteX91" fmla="*/ 3697716 w 7036051"/>
              <a:gd name="connsiteY91" fmla="*/ 5455539 h 5492212"/>
              <a:gd name="connsiteX92" fmla="*/ 3694487 w 7036051"/>
              <a:gd name="connsiteY92" fmla="*/ 5457193 h 5492212"/>
              <a:gd name="connsiteX93" fmla="*/ 3691779 w 7036051"/>
              <a:gd name="connsiteY93" fmla="*/ 5461582 h 5492212"/>
              <a:gd name="connsiteX94" fmla="*/ 3684442 w 7036051"/>
              <a:gd name="connsiteY94" fmla="*/ 5463086 h 5492212"/>
              <a:gd name="connsiteX95" fmla="*/ 3677129 w 7036051"/>
              <a:gd name="connsiteY95" fmla="*/ 5467898 h 5492212"/>
              <a:gd name="connsiteX96" fmla="*/ 3438897 w 7036051"/>
              <a:gd name="connsiteY96" fmla="*/ 5462195 h 5492212"/>
              <a:gd name="connsiteX97" fmla="*/ 3389756 w 7036051"/>
              <a:gd name="connsiteY97" fmla="*/ 5444428 h 5492212"/>
              <a:gd name="connsiteX98" fmla="*/ 3316666 w 7036051"/>
              <a:gd name="connsiteY98" fmla="*/ 5450736 h 5492212"/>
              <a:gd name="connsiteX99" fmla="*/ 3271894 w 7036051"/>
              <a:gd name="connsiteY99" fmla="*/ 5445907 h 5492212"/>
              <a:gd name="connsiteX100" fmla="*/ 3265228 w 7036051"/>
              <a:gd name="connsiteY100" fmla="*/ 5450024 h 5492212"/>
              <a:gd name="connsiteX101" fmla="*/ 3204017 w 7036051"/>
              <a:gd name="connsiteY101" fmla="*/ 5424552 h 5492212"/>
              <a:gd name="connsiteX102" fmla="*/ 3112867 w 7036051"/>
              <a:gd name="connsiteY102" fmla="*/ 5425473 h 5492212"/>
              <a:gd name="connsiteX103" fmla="*/ 3043809 w 7036051"/>
              <a:gd name="connsiteY103" fmla="*/ 5432293 h 5492212"/>
              <a:gd name="connsiteX104" fmla="*/ 3005211 w 7036051"/>
              <a:gd name="connsiteY104" fmla="*/ 5433472 h 5492212"/>
              <a:gd name="connsiteX105" fmla="*/ 2976986 w 7036051"/>
              <a:gd name="connsiteY105" fmla="*/ 5437264 h 5492212"/>
              <a:gd name="connsiteX106" fmla="*/ 2905879 w 7036051"/>
              <a:gd name="connsiteY106" fmla="*/ 5431128 h 5492212"/>
              <a:gd name="connsiteX107" fmla="*/ 2788318 w 7036051"/>
              <a:gd name="connsiteY107" fmla="*/ 5414358 h 5492212"/>
              <a:gd name="connsiteX108" fmla="*/ 2653590 w 7036051"/>
              <a:gd name="connsiteY108" fmla="*/ 5410111 h 5492212"/>
              <a:gd name="connsiteX109" fmla="*/ 2598481 w 7036051"/>
              <a:gd name="connsiteY109" fmla="*/ 5412114 h 5492212"/>
              <a:gd name="connsiteX110" fmla="*/ 2333897 w 7036051"/>
              <a:gd name="connsiteY110" fmla="*/ 5408505 h 5492212"/>
              <a:gd name="connsiteX111" fmla="*/ 2271841 w 7036051"/>
              <a:gd name="connsiteY111" fmla="*/ 5396433 h 5492212"/>
              <a:gd name="connsiteX112" fmla="*/ 2143705 w 7036051"/>
              <a:gd name="connsiteY112" fmla="*/ 5345095 h 5492212"/>
              <a:gd name="connsiteX113" fmla="*/ 1986408 w 7036051"/>
              <a:gd name="connsiteY113" fmla="*/ 5335524 h 5492212"/>
              <a:gd name="connsiteX114" fmla="*/ 1975333 w 7036051"/>
              <a:gd name="connsiteY114" fmla="*/ 5325099 h 5492212"/>
              <a:gd name="connsiteX115" fmla="*/ 1972441 w 7036051"/>
              <a:gd name="connsiteY115" fmla="*/ 5323775 h 5492212"/>
              <a:gd name="connsiteX116" fmla="*/ 1971497 w 7036051"/>
              <a:gd name="connsiteY116" fmla="*/ 5324412 h 5492212"/>
              <a:gd name="connsiteX117" fmla="*/ 1956886 w 7036051"/>
              <a:gd name="connsiteY117" fmla="*/ 5327069 h 5492212"/>
              <a:gd name="connsiteX118" fmla="*/ 1924833 w 7036051"/>
              <a:gd name="connsiteY118" fmla="*/ 5344911 h 5492212"/>
              <a:gd name="connsiteX119" fmla="*/ 1885856 w 7036051"/>
              <a:gd name="connsiteY119" fmla="*/ 5367299 h 5492212"/>
              <a:gd name="connsiteX120" fmla="*/ 1855937 w 7036051"/>
              <a:gd name="connsiteY120" fmla="*/ 5372820 h 5492212"/>
              <a:gd name="connsiteX121" fmla="*/ 1784500 w 7036051"/>
              <a:gd name="connsiteY121" fmla="*/ 5395926 h 5492212"/>
              <a:gd name="connsiteX122" fmla="*/ 1737998 w 7036051"/>
              <a:gd name="connsiteY122" fmla="*/ 5407426 h 5492212"/>
              <a:gd name="connsiteX123" fmla="*/ 1736716 w 7036051"/>
              <a:gd name="connsiteY123" fmla="*/ 5407939 h 5492212"/>
              <a:gd name="connsiteX124" fmla="*/ 1726742 w 7036051"/>
              <a:gd name="connsiteY124" fmla="*/ 5405934 h 5492212"/>
              <a:gd name="connsiteX125" fmla="*/ 1726849 w 7036051"/>
              <a:gd name="connsiteY125" fmla="*/ 5401221 h 5492212"/>
              <a:gd name="connsiteX126" fmla="*/ 1718134 w 7036051"/>
              <a:gd name="connsiteY126" fmla="*/ 5398128 h 5492212"/>
              <a:gd name="connsiteX127" fmla="*/ 1701063 w 7036051"/>
              <a:gd name="connsiteY127" fmla="*/ 5400545 h 5492212"/>
              <a:gd name="connsiteX128" fmla="*/ 1694634 w 7036051"/>
              <a:gd name="connsiteY128" fmla="*/ 5398728 h 5492212"/>
              <a:gd name="connsiteX129" fmla="*/ 1692270 w 7036051"/>
              <a:gd name="connsiteY129" fmla="*/ 5399053 h 5492212"/>
              <a:gd name="connsiteX130" fmla="*/ 1686657 w 7036051"/>
              <a:gd name="connsiteY130" fmla="*/ 5399247 h 5492212"/>
              <a:gd name="connsiteX131" fmla="*/ 1687479 w 7036051"/>
              <a:gd name="connsiteY131" fmla="*/ 5402165 h 5492212"/>
              <a:gd name="connsiteX132" fmla="*/ 1680969 w 7036051"/>
              <a:gd name="connsiteY132" fmla="*/ 5407963 h 5492212"/>
              <a:gd name="connsiteX133" fmla="*/ 1648682 w 7036051"/>
              <a:gd name="connsiteY133" fmla="*/ 5407558 h 5492212"/>
              <a:gd name="connsiteX134" fmla="*/ 1646819 w 7036051"/>
              <a:gd name="connsiteY134" fmla="*/ 5404306 h 5492212"/>
              <a:gd name="connsiteX135" fmla="*/ 1642743 w 7036051"/>
              <a:gd name="connsiteY135" fmla="*/ 5403927 h 5492212"/>
              <a:gd name="connsiteX136" fmla="*/ 1639788 w 7036051"/>
              <a:gd name="connsiteY136" fmla="*/ 5407135 h 5492212"/>
              <a:gd name="connsiteX137" fmla="*/ 1585803 w 7036051"/>
              <a:gd name="connsiteY137" fmla="*/ 5416574 h 5492212"/>
              <a:gd name="connsiteX138" fmla="*/ 1513331 w 7036051"/>
              <a:gd name="connsiteY138" fmla="*/ 5423805 h 5492212"/>
              <a:gd name="connsiteX139" fmla="*/ 1460734 w 7036051"/>
              <a:gd name="connsiteY139" fmla="*/ 5411778 h 5492212"/>
              <a:gd name="connsiteX140" fmla="*/ 1456045 w 7036051"/>
              <a:gd name="connsiteY140" fmla="*/ 5414928 h 5492212"/>
              <a:gd name="connsiteX141" fmla="*/ 1419653 w 7036051"/>
              <a:gd name="connsiteY141" fmla="*/ 5415060 h 5492212"/>
              <a:gd name="connsiteX142" fmla="*/ 1292605 w 7036051"/>
              <a:gd name="connsiteY142" fmla="*/ 5394671 h 5492212"/>
              <a:gd name="connsiteX143" fmla="*/ 1221477 w 7036051"/>
              <a:gd name="connsiteY143" fmla="*/ 5395509 h 5492212"/>
              <a:gd name="connsiteX144" fmla="*/ 1196159 w 7036051"/>
              <a:gd name="connsiteY144" fmla="*/ 5399169 h 5492212"/>
              <a:gd name="connsiteX145" fmla="*/ 1153748 w 7036051"/>
              <a:gd name="connsiteY145" fmla="*/ 5405093 h 5492212"/>
              <a:gd name="connsiteX146" fmla="*/ 1121874 w 7036051"/>
              <a:gd name="connsiteY146" fmla="*/ 5417803 h 5492212"/>
              <a:gd name="connsiteX147" fmla="*/ 1086481 w 7036051"/>
              <a:gd name="connsiteY147" fmla="*/ 5419474 h 5492212"/>
              <a:gd name="connsiteX148" fmla="*/ 1078485 w 7036051"/>
              <a:gd name="connsiteY148" fmla="*/ 5409150 h 5492212"/>
              <a:gd name="connsiteX149" fmla="*/ 1040550 w 7036051"/>
              <a:gd name="connsiteY149" fmla="*/ 5414415 h 5492212"/>
              <a:gd name="connsiteX150" fmla="*/ 982981 w 7036051"/>
              <a:gd name="connsiteY150" fmla="*/ 5423575 h 5492212"/>
              <a:gd name="connsiteX151" fmla="*/ 949836 w 7036051"/>
              <a:gd name="connsiteY151" fmla="*/ 5426093 h 5492212"/>
              <a:gd name="connsiteX152" fmla="*/ 859237 w 7036051"/>
              <a:gd name="connsiteY152" fmla="*/ 5435973 h 5492212"/>
              <a:gd name="connsiteX153" fmla="*/ 768445 w 7036051"/>
              <a:gd name="connsiteY153" fmla="*/ 5448159 h 5492212"/>
              <a:gd name="connsiteX154" fmla="*/ 714393 w 7036051"/>
              <a:gd name="connsiteY154" fmla="*/ 5468302 h 5492212"/>
              <a:gd name="connsiteX155" fmla="*/ 639791 w 7036051"/>
              <a:gd name="connsiteY155" fmla="*/ 5476924 h 5492212"/>
              <a:gd name="connsiteX156" fmla="*/ 627266 w 7036051"/>
              <a:gd name="connsiteY156" fmla="*/ 5480260 h 5492212"/>
              <a:gd name="connsiteX157" fmla="*/ 609977 w 7036051"/>
              <a:gd name="connsiteY157" fmla="*/ 5478891 h 5492212"/>
              <a:gd name="connsiteX158" fmla="*/ 540688 w 7036051"/>
              <a:gd name="connsiteY158" fmla="*/ 5472807 h 5492212"/>
              <a:gd name="connsiteX159" fmla="*/ 486194 w 7036051"/>
              <a:gd name="connsiteY159" fmla="*/ 5462661 h 5492212"/>
              <a:gd name="connsiteX160" fmla="*/ 418164 w 7036051"/>
              <a:gd name="connsiteY160" fmla="*/ 5472485 h 5492212"/>
              <a:gd name="connsiteX161" fmla="*/ 376724 w 7036051"/>
              <a:gd name="connsiteY161" fmla="*/ 5470967 h 5492212"/>
              <a:gd name="connsiteX162" fmla="*/ 308908 w 7036051"/>
              <a:gd name="connsiteY162" fmla="*/ 5457025 h 5492212"/>
              <a:gd name="connsiteX163" fmla="*/ 219416 w 7036051"/>
              <a:gd name="connsiteY163" fmla="*/ 5463995 h 5492212"/>
              <a:gd name="connsiteX164" fmla="*/ 200977 w 7036051"/>
              <a:gd name="connsiteY164" fmla="*/ 5480608 h 5492212"/>
              <a:gd name="connsiteX165" fmla="*/ 176226 w 7036051"/>
              <a:gd name="connsiteY165" fmla="*/ 5491022 h 5492212"/>
              <a:gd name="connsiteX166" fmla="*/ 165702 w 7036051"/>
              <a:gd name="connsiteY166" fmla="*/ 5468604 h 5492212"/>
              <a:gd name="connsiteX167" fmla="*/ 88282 w 7036051"/>
              <a:gd name="connsiteY167" fmla="*/ 5453658 h 5492212"/>
              <a:gd name="connsiteX168" fmla="*/ 49602 w 7036051"/>
              <a:gd name="connsiteY168" fmla="*/ 5448762 h 5492212"/>
              <a:gd name="connsiteX169" fmla="*/ 22844 w 7036051"/>
              <a:gd name="connsiteY169" fmla="*/ 5450459 h 5492212"/>
              <a:gd name="connsiteX170" fmla="*/ 0 w 7036051"/>
              <a:gd name="connsiteY170" fmla="*/ 5447653 h 5492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Lst>
            <a:rect l="l" t="t" r="r" b="b"/>
            <a:pathLst>
              <a:path w="7036051" h="5492212">
                <a:moveTo>
                  <a:pt x="0" y="0"/>
                </a:moveTo>
                <a:lnTo>
                  <a:pt x="7036051" y="0"/>
                </a:lnTo>
                <a:lnTo>
                  <a:pt x="7036051" y="5163846"/>
                </a:lnTo>
                <a:lnTo>
                  <a:pt x="7012593" y="5176898"/>
                </a:lnTo>
                <a:cubicBezTo>
                  <a:pt x="7010768" y="5193373"/>
                  <a:pt x="6968133" y="5178026"/>
                  <a:pt x="6958601" y="5204359"/>
                </a:cubicBezTo>
                <a:cubicBezTo>
                  <a:pt x="6956255" y="5203750"/>
                  <a:pt x="6953771" y="5203373"/>
                  <a:pt x="6951226" y="5203241"/>
                </a:cubicBezTo>
                <a:cubicBezTo>
                  <a:pt x="6936441" y="5202478"/>
                  <a:pt x="6922846" y="5209982"/>
                  <a:pt x="6920864" y="5220003"/>
                </a:cubicBezTo>
                <a:cubicBezTo>
                  <a:pt x="6902003" y="5258795"/>
                  <a:pt x="6863469" y="5243876"/>
                  <a:pt x="6834841" y="5266115"/>
                </a:cubicBezTo>
                <a:cubicBezTo>
                  <a:pt x="6800315" y="5289373"/>
                  <a:pt x="6805780" y="5289922"/>
                  <a:pt x="6777937" y="5332502"/>
                </a:cubicBezTo>
                <a:cubicBezTo>
                  <a:pt x="6765321" y="5328518"/>
                  <a:pt x="6759096" y="5331534"/>
                  <a:pt x="6752874" y="5340428"/>
                </a:cubicBezTo>
                <a:cubicBezTo>
                  <a:pt x="6735526" y="5351218"/>
                  <a:pt x="6717730" y="5333264"/>
                  <a:pt x="6711115" y="5353924"/>
                </a:cubicBezTo>
                <a:cubicBezTo>
                  <a:pt x="6709352" y="5351156"/>
                  <a:pt x="6706090" y="5350761"/>
                  <a:pt x="6702149" y="5351500"/>
                </a:cubicBezTo>
                <a:lnTo>
                  <a:pt x="6698458" y="5352743"/>
                </a:lnTo>
                <a:lnTo>
                  <a:pt x="6698049" y="5352570"/>
                </a:lnTo>
                <a:lnTo>
                  <a:pt x="6697297" y="5353134"/>
                </a:lnTo>
                <a:lnTo>
                  <a:pt x="6689118" y="5355890"/>
                </a:lnTo>
                <a:cubicBezTo>
                  <a:pt x="6680171" y="5359440"/>
                  <a:pt x="6671805" y="5362584"/>
                  <a:pt x="6670605" y="5355427"/>
                </a:cubicBezTo>
                <a:cubicBezTo>
                  <a:pt x="6665330" y="5354991"/>
                  <a:pt x="6661976" y="5355734"/>
                  <a:pt x="6659606" y="5357084"/>
                </a:cubicBezTo>
                <a:cubicBezTo>
                  <a:pt x="6654864" y="5359782"/>
                  <a:pt x="6654050" y="5364908"/>
                  <a:pt x="6649636" y="5367869"/>
                </a:cubicBezTo>
                <a:lnTo>
                  <a:pt x="6642159" y="5369506"/>
                </a:lnTo>
                <a:lnTo>
                  <a:pt x="6640764" y="5370991"/>
                </a:lnTo>
                <a:lnTo>
                  <a:pt x="6636665" y="5374002"/>
                </a:lnTo>
                <a:lnTo>
                  <a:pt x="6641287" y="5376181"/>
                </a:lnTo>
                <a:cubicBezTo>
                  <a:pt x="6646080" y="5377976"/>
                  <a:pt x="6597903" y="5386514"/>
                  <a:pt x="6591018" y="5390981"/>
                </a:cubicBezTo>
                <a:lnTo>
                  <a:pt x="6548326" y="5403583"/>
                </a:lnTo>
                <a:lnTo>
                  <a:pt x="6472868" y="5394733"/>
                </a:lnTo>
                <a:cubicBezTo>
                  <a:pt x="6457699" y="5415896"/>
                  <a:pt x="6417760" y="5410703"/>
                  <a:pt x="6401194" y="5422870"/>
                </a:cubicBezTo>
                <a:lnTo>
                  <a:pt x="6381961" y="5422940"/>
                </a:lnTo>
                <a:lnTo>
                  <a:pt x="6363834" y="5417751"/>
                </a:lnTo>
                <a:lnTo>
                  <a:pt x="6363997" y="5415912"/>
                </a:lnTo>
                <a:cubicBezTo>
                  <a:pt x="6363602" y="5414702"/>
                  <a:pt x="6362617" y="5414594"/>
                  <a:pt x="6361124" y="5415066"/>
                </a:cubicBezTo>
                <a:lnTo>
                  <a:pt x="6358507" y="5416224"/>
                </a:lnTo>
                <a:lnTo>
                  <a:pt x="6355073" y="5415242"/>
                </a:lnTo>
                <a:lnTo>
                  <a:pt x="6345676" y="5413049"/>
                </a:lnTo>
                <a:lnTo>
                  <a:pt x="6342596" y="5409297"/>
                </a:lnTo>
                <a:cubicBezTo>
                  <a:pt x="6333502" y="5403420"/>
                  <a:pt x="6312379" y="5410664"/>
                  <a:pt x="6305742" y="5401622"/>
                </a:cubicBezTo>
                <a:lnTo>
                  <a:pt x="6294445" y="5404149"/>
                </a:lnTo>
                <a:lnTo>
                  <a:pt x="6281414" y="5398024"/>
                </a:lnTo>
                <a:cubicBezTo>
                  <a:pt x="6269392" y="5392983"/>
                  <a:pt x="6257013" y="5390092"/>
                  <a:pt x="6243972" y="5395807"/>
                </a:cubicBezTo>
                <a:cubicBezTo>
                  <a:pt x="6248312" y="5382942"/>
                  <a:pt x="6211634" y="5399629"/>
                  <a:pt x="6202379" y="5388661"/>
                </a:cubicBezTo>
                <a:cubicBezTo>
                  <a:pt x="6196568" y="5379556"/>
                  <a:pt x="6184084" y="5382499"/>
                  <a:pt x="6173010" y="5380606"/>
                </a:cubicBezTo>
                <a:cubicBezTo>
                  <a:pt x="6162384" y="5372079"/>
                  <a:pt x="6109972" y="5371285"/>
                  <a:pt x="6093421" y="5375473"/>
                </a:cubicBezTo>
                <a:cubicBezTo>
                  <a:pt x="6048943" y="5392971"/>
                  <a:pt x="5995413" y="5360396"/>
                  <a:pt x="5959474" y="5373386"/>
                </a:cubicBezTo>
                <a:cubicBezTo>
                  <a:pt x="5949048" y="5374123"/>
                  <a:pt x="5939860" y="5373301"/>
                  <a:pt x="5931492" y="5371513"/>
                </a:cubicBezTo>
                <a:lnTo>
                  <a:pt x="5909558" y="5364228"/>
                </a:lnTo>
                <a:lnTo>
                  <a:pt x="5906319" y="5357590"/>
                </a:lnTo>
                <a:lnTo>
                  <a:pt x="5891268" y="5355650"/>
                </a:lnTo>
                <a:lnTo>
                  <a:pt x="5887711" y="5353947"/>
                </a:lnTo>
                <a:cubicBezTo>
                  <a:pt x="5880924" y="5350671"/>
                  <a:pt x="5874113" y="5347614"/>
                  <a:pt x="5866852" y="5345374"/>
                </a:cubicBezTo>
                <a:cubicBezTo>
                  <a:pt x="5859911" y="5373405"/>
                  <a:pt x="5803959" y="5330929"/>
                  <a:pt x="5811310" y="5356530"/>
                </a:cubicBezTo>
                <a:cubicBezTo>
                  <a:pt x="5780489" y="5350949"/>
                  <a:pt x="5782784" y="5364359"/>
                  <a:pt x="5770689" y="5359014"/>
                </a:cubicBezTo>
                <a:lnTo>
                  <a:pt x="5767719" y="5357260"/>
                </a:lnTo>
                <a:lnTo>
                  <a:pt x="5765688" y="5352793"/>
                </a:lnTo>
                <a:lnTo>
                  <a:pt x="5758598" y="5351053"/>
                </a:lnTo>
                <a:lnTo>
                  <a:pt x="5752036" y="5346019"/>
                </a:lnTo>
                <a:cubicBezTo>
                  <a:pt x="5676031" y="5353035"/>
                  <a:pt x="5573285" y="5304575"/>
                  <a:pt x="5503590" y="5325537"/>
                </a:cubicBezTo>
                <a:lnTo>
                  <a:pt x="5389848" y="5351472"/>
                </a:lnTo>
                <a:cubicBezTo>
                  <a:pt x="5378275" y="5360535"/>
                  <a:pt x="5357949" y="5362044"/>
                  <a:pt x="5344450" y="5354840"/>
                </a:cubicBezTo>
                <a:cubicBezTo>
                  <a:pt x="5342129" y="5353601"/>
                  <a:pt x="5340101" y="5352144"/>
                  <a:pt x="5338428" y="5350516"/>
                </a:cubicBezTo>
                <a:cubicBezTo>
                  <a:pt x="5303858" y="5372450"/>
                  <a:pt x="5291134" y="5358414"/>
                  <a:pt x="5273489" y="5373945"/>
                </a:cubicBezTo>
                <a:cubicBezTo>
                  <a:pt x="5228455" y="5376430"/>
                  <a:pt x="5198895" y="5356533"/>
                  <a:pt x="5182701" y="5370075"/>
                </a:cubicBezTo>
                <a:cubicBezTo>
                  <a:pt x="5161004" y="5366959"/>
                  <a:pt x="5136154" y="5346791"/>
                  <a:pt x="5114856" y="5361037"/>
                </a:cubicBezTo>
                <a:cubicBezTo>
                  <a:pt x="5116518" y="5347803"/>
                  <a:pt x="5086668" y="5368445"/>
                  <a:pt x="5076532" y="5358612"/>
                </a:cubicBezTo>
                <a:cubicBezTo>
                  <a:pt x="5069788" y="5350240"/>
                  <a:pt x="5059157" y="5354551"/>
                  <a:pt x="5048954" y="5353915"/>
                </a:cubicBezTo>
                <a:cubicBezTo>
                  <a:pt x="5038015" y="5346654"/>
                  <a:pt x="4991132" y="5351733"/>
                  <a:pt x="4977087" y="5357736"/>
                </a:cubicBezTo>
                <a:cubicBezTo>
                  <a:pt x="4940420" y="5380054"/>
                  <a:pt x="4887089" y="5353763"/>
                  <a:pt x="4857261" y="5370659"/>
                </a:cubicBezTo>
                <a:cubicBezTo>
                  <a:pt x="4820568" y="5378246"/>
                  <a:pt x="4797284" y="5358899"/>
                  <a:pt x="4769845" y="5353264"/>
                </a:cubicBezTo>
                <a:cubicBezTo>
                  <a:pt x="4768462" y="5381819"/>
                  <a:pt x="4711275" y="5345988"/>
                  <a:pt x="4722220" y="5370534"/>
                </a:cubicBezTo>
                <a:cubicBezTo>
                  <a:pt x="4684293" y="5367762"/>
                  <a:pt x="4704662" y="5391854"/>
                  <a:pt x="4667552" y="5366753"/>
                </a:cubicBezTo>
                <a:cubicBezTo>
                  <a:pt x="4600967" y="5382212"/>
                  <a:pt x="4513038" y="5362869"/>
                  <a:pt x="4454472" y="5391442"/>
                </a:cubicBezTo>
                <a:lnTo>
                  <a:pt x="4317219" y="5411554"/>
                </a:lnTo>
                <a:lnTo>
                  <a:pt x="4298346" y="5416146"/>
                </a:lnTo>
                <a:cubicBezTo>
                  <a:pt x="4298306" y="5416758"/>
                  <a:pt x="4298267" y="5417371"/>
                  <a:pt x="4298228" y="5417983"/>
                </a:cubicBezTo>
                <a:cubicBezTo>
                  <a:pt x="4297649" y="5419178"/>
                  <a:pt x="4296651" y="5419253"/>
                  <a:pt x="4295233" y="5418735"/>
                </a:cubicBezTo>
                <a:lnTo>
                  <a:pt x="4292799" y="5417494"/>
                </a:lnTo>
                <a:lnTo>
                  <a:pt x="4289225" y="5418364"/>
                </a:lnTo>
                <a:lnTo>
                  <a:pt x="4279515" y="5420247"/>
                </a:lnTo>
                <a:lnTo>
                  <a:pt x="4275872" y="5423890"/>
                </a:lnTo>
                <a:lnTo>
                  <a:pt x="4227055" y="5427466"/>
                </a:lnTo>
                <a:lnTo>
                  <a:pt x="4213123" y="5433155"/>
                </a:lnTo>
                <a:cubicBezTo>
                  <a:pt x="4200364" y="5437794"/>
                  <a:pt x="4187574" y="5440279"/>
                  <a:pt x="4175436" y="5434156"/>
                </a:cubicBezTo>
                <a:cubicBezTo>
                  <a:pt x="4177805" y="5447129"/>
                  <a:pt x="4143760" y="5429295"/>
                  <a:pt x="4132856" y="5439937"/>
                </a:cubicBezTo>
                <a:cubicBezTo>
                  <a:pt x="4125673" y="5448831"/>
                  <a:pt x="4113669" y="5445492"/>
                  <a:pt x="4102333" y="5447021"/>
                </a:cubicBezTo>
                <a:cubicBezTo>
                  <a:pt x="4090434" y="5455185"/>
                  <a:pt x="4038031" y="5454280"/>
                  <a:pt x="4022159" y="5449566"/>
                </a:cubicBezTo>
                <a:cubicBezTo>
                  <a:pt x="3980455" y="5430671"/>
                  <a:pt x="3922096" y="5461433"/>
                  <a:pt x="3888224" y="5447312"/>
                </a:cubicBezTo>
                <a:cubicBezTo>
                  <a:pt x="3877937" y="5446239"/>
                  <a:pt x="3868647" y="5446763"/>
                  <a:pt x="3860026" y="5448274"/>
                </a:cubicBezTo>
                <a:lnTo>
                  <a:pt x="3832796" y="5461349"/>
                </a:lnTo>
                <a:lnTo>
                  <a:pt x="3817485" y="5462797"/>
                </a:lnTo>
                <a:lnTo>
                  <a:pt x="3813676" y="5464379"/>
                </a:lnTo>
                <a:cubicBezTo>
                  <a:pt x="3806407" y="5467429"/>
                  <a:pt x="3799147" y="5470257"/>
                  <a:pt x="3791563" y="5472259"/>
                </a:cubicBezTo>
                <a:cubicBezTo>
                  <a:pt x="3788910" y="5444072"/>
                  <a:pt x="3726624" y="5484631"/>
                  <a:pt x="3737858" y="5459331"/>
                </a:cubicBezTo>
                <a:cubicBezTo>
                  <a:pt x="3706262" y="5463900"/>
                  <a:pt x="3710598" y="5450598"/>
                  <a:pt x="3697716" y="5455539"/>
                </a:cubicBezTo>
                <a:lnTo>
                  <a:pt x="3694487" y="5457193"/>
                </a:lnTo>
                <a:lnTo>
                  <a:pt x="3691779" y="5461582"/>
                </a:lnTo>
                <a:lnTo>
                  <a:pt x="3684442" y="5463086"/>
                </a:lnTo>
                <a:lnTo>
                  <a:pt x="3677129" y="5467898"/>
                </a:lnTo>
                <a:cubicBezTo>
                  <a:pt x="3602381" y="5458439"/>
                  <a:pt x="3505226" y="5485361"/>
                  <a:pt x="3438897" y="5462195"/>
                </a:cubicBezTo>
                <a:lnTo>
                  <a:pt x="3389756" y="5444428"/>
                </a:lnTo>
                <a:cubicBezTo>
                  <a:pt x="3364455" y="5437704"/>
                  <a:pt x="3342081" y="5466704"/>
                  <a:pt x="3316666" y="5450736"/>
                </a:cubicBezTo>
                <a:cubicBezTo>
                  <a:pt x="3306503" y="5441319"/>
                  <a:pt x="3286457" y="5439158"/>
                  <a:pt x="3271894" y="5445907"/>
                </a:cubicBezTo>
                <a:cubicBezTo>
                  <a:pt x="3269388" y="5447068"/>
                  <a:pt x="3267143" y="5448455"/>
                  <a:pt x="3265228" y="5450024"/>
                </a:cubicBezTo>
                <a:cubicBezTo>
                  <a:pt x="3234084" y="5427025"/>
                  <a:pt x="3219254" y="5440615"/>
                  <a:pt x="3204017" y="5424552"/>
                </a:cubicBezTo>
                <a:cubicBezTo>
                  <a:pt x="3159473" y="5420614"/>
                  <a:pt x="3126956" y="5439505"/>
                  <a:pt x="3112867" y="5425473"/>
                </a:cubicBezTo>
                <a:cubicBezTo>
                  <a:pt x="3090747" y="5427880"/>
                  <a:pt x="3062886" y="5447193"/>
                  <a:pt x="3043809" y="5432293"/>
                </a:cubicBezTo>
                <a:cubicBezTo>
                  <a:pt x="3043452" y="5445549"/>
                  <a:pt x="3016821" y="5423991"/>
                  <a:pt x="3005211" y="5433472"/>
                </a:cubicBezTo>
                <a:cubicBezTo>
                  <a:pt x="2997207" y="5441605"/>
                  <a:pt x="2987260" y="5436961"/>
                  <a:pt x="2976986" y="5437264"/>
                </a:cubicBezTo>
                <a:cubicBezTo>
                  <a:pt x="2964968" y="5444153"/>
                  <a:pt x="2918975" y="5437570"/>
                  <a:pt x="2905879" y="5431128"/>
                </a:cubicBezTo>
                <a:cubicBezTo>
                  <a:pt x="2872703" y="5407678"/>
                  <a:pt x="2815496" y="5432178"/>
                  <a:pt x="2788318" y="5414358"/>
                </a:cubicBezTo>
                <a:cubicBezTo>
                  <a:pt x="2746271" y="5410854"/>
                  <a:pt x="2685231" y="5410484"/>
                  <a:pt x="2653590" y="5410111"/>
                </a:cubicBezTo>
                <a:cubicBezTo>
                  <a:pt x="2615334" y="5411650"/>
                  <a:pt x="2639324" y="5388277"/>
                  <a:pt x="2598481" y="5412114"/>
                </a:cubicBezTo>
                <a:cubicBezTo>
                  <a:pt x="2534415" y="5394537"/>
                  <a:pt x="2387966" y="5438902"/>
                  <a:pt x="2333897" y="5408505"/>
                </a:cubicBezTo>
                <a:cubicBezTo>
                  <a:pt x="2279458" y="5405891"/>
                  <a:pt x="2312839" y="5402348"/>
                  <a:pt x="2271841" y="5396433"/>
                </a:cubicBezTo>
                <a:cubicBezTo>
                  <a:pt x="2263465" y="5363868"/>
                  <a:pt x="2168184" y="5361433"/>
                  <a:pt x="2143705" y="5345095"/>
                </a:cubicBezTo>
                <a:cubicBezTo>
                  <a:pt x="2087043" y="5343333"/>
                  <a:pt x="2041689" y="5319742"/>
                  <a:pt x="1986408" y="5335524"/>
                </a:cubicBezTo>
                <a:cubicBezTo>
                  <a:pt x="1983594" y="5331315"/>
                  <a:pt x="1979798" y="5327915"/>
                  <a:pt x="1975333" y="5325099"/>
                </a:cubicBezTo>
                <a:lnTo>
                  <a:pt x="1972441" y="5323775"/>
                </a:lnTo>
                <a:lnTo>
                  <a:pt x="1971497" y="5324412"/>
                </a:lnTo>
                <a:cubicBezTo>
                  <a:pt x="1967825" y="5325937"/>
                  <a:pt x="1963255" y="5326871"/>
                  <a:pt x="1956886" y="5327069"/>
                </a:cubicBezTo>
                <a:cubicBezTo>
                  <a:pt x="1957692" y="5357103"/>
                  <a:pt x="1944755" y="5337483"/>
                  <a:pt x="1924833" y="5344911"/>
                </a:cubicBezTo>
                <a:cubicBezTo>
                  <a:pt x="1907350" y="5349449"/>
                  <a:pt x="1899872" y="5360515"/>
                  <a:pt x="1885856" y="5367299"/>
                </a:cubicBezTo>
                <a:cubicBezTo>
                  <a:pt x="1874373" y="5371950"/>
                  <a:pt x="1870677" y="5363227"/>
                  <a:pt x="1855937" y="5372820"/>
                </a:cubicBezTo>
                <a:cubicBezTo>
                  <a:pt x="1826799" y="5367486"/>
                  <a:pt x="1805938" y="5389998"/>
                  <a:pt x="1784500" y="5395926"/>
                </a:cubicBezTo>
                <a:cubicBezTo>
                  <a:pt x="1777473" y="5395836"/>
                  <a:pt x="1756895" y="5401012"/>
                  <a:pt x="1737998" y="5407426"/>
                </a:cubicBezTo>
                <a:lnTo>
                  <a:pt x="1736716" y="5407939"/>
                </a:lnTo>
                <a:lnTo>
                  <a:pt x="1726742" y="5405934"/>
                </a:lnTo>
                <a:cubicBezTo>
                  <a:pt x="1724249" y="5404894"/>
                  <a:pt x="1723700" y="5403454"/>
                  <a:pt x="1726849" y="5401221"/>
                </a:cubicBezTo>
                <a:cubicBezTo>
                  <a:pt x="1723886" y="5399045"/>
                  <a:pt x="1720993" y="5398236"/>
                  <a:pt x="1718134" y="5398128"/>
                </a:cubicBezTo>
                <a:cubicBezTo>
                  <a:pt x="1712416" y="5397910"/>
                  <a:pt x="1706830" y="5400494"/>
                  <a:pt x="1701063" y="5400545"/>
                </a:cubicBezTo>
                <a:lnTo>
                  <a:pt x="1694634" y="5398728"/>
                </a:lnTo>
                <a:lnTo>
                  <a:pt x="1692270" y="5399053"/>
                </a:lnTo>
                <a:lnTo>
                  <a:pt x="1686657" y="5399247"/>
                </a:lnTo>
                <a:lnTo>
                  <a:pt x="1687479" y="5402165"/>
                </a:lnTo>
                <a:cubicBezTo>
                  <a:pt x="1688791" y="5404927"/>
                  <a:pt x="1689812" y="5407972"/>
                  <a:pt x="1680969" y="5407963"/>
                </a:cubicBezTo>
                <a:cubicBezTo>
                  <a:pt x="1662599" y="5406532"/>
                  <a:pt x="1656841" y="5418932"/>
                  <a:pt x="1648682" y="5407558"/>
                </a:cubicBezTo>
                <a:lnTo>
                  <a:pt x="1646819" y="5404306"/>
                </a:lnTo>
                <a:lnTo>
                  <a:pt x="1642743" y="5403927"/>
                </a:lnTo>
                <a:cubicBezTo>
                  <a:pt x="1640569" y="5404120"/>
                  <a:pt x="1639361" y="5404983"/>
                  <a:pt x="1639788" y="5407135"/>
                </a:cubicBezTo>
                <a:cubicBezTo>
                  <a:pt x="1622347" y="5398881"/>
                  <a:pt x="1603063" y="5413406"/>
                  <a:pt x="1585803" y="5416574"/>
                </a:cubicBezTo>
                <a:cubicBezTo>
                  <a:pt x="1572467" y="5408520"/>
                  <a:pt x="1549407" y="5423110"/>
                  <a:pt x="1513331" y="5423805"/>
                </a:cubicBezTo>
                <a:cubicBezTo>
                  <a:pt x="1498774" y="5414520"/>
                  <a:pt x="1489007" y="5424393"/>
                  <a:pt x="1460734" y="5411778"/>
                </a:cubicBezTo>
                <a:cubicBezTo>
                  <a:pt x="1459446" y="5412932"/>
                  <a:pt x="1457867" y="5413992"/>
                  <a:pt x="1456045" y="5414928"/>
                </a:cubicBezTo>
                <a:cubicBezTo>
                  <a:pt x="1445460" y="5420354"/>
                  <a:pt x="1429166" y="5420415"/>
                  <a:pt x="1419653" y="5415060"/>
                </a:cubicBezTo>
                <a:cubicBezTo>
                  <a:pt x="1374353" y="5398095"/>
                  <a:pt x="1332064" y="5398411"/>
                  <a:pt x="1292605" y="5394671"/>
                </a:cubicBezTo>
                <a:cubicBezTo>
                  <a:pt x="1247867" y="5392301"/>
                  <a:pt x="1276603" y="5411730"/>
                  <a:pt x="1221477" y="5395509"/>
                </a:cubicBezTo>
                <a:cubicBezTo>
                  <a:pt x="1215107" y="5402140"/>
                  <a:pt x="1207983" y="5402421"/>
                  <a:pt x="1196159" y="5399169"/>
                </a:cubicBezTo>
                <a:cubicBezTo>
                  <a:pt x="1174396" y="5398516"/>
                  <a:pt x="1175280" y="5415282"/>
                  <a:pt x="1153748" y="5405093"/>
                </a:cubicBezTo>
                <a:cubicBezTo>
                  <a:pt x="1157267" y="5414115"/>
                  <a:pt x="1112247" y="5408398"/>
                  <a:pt x="1121874" y="5417803"/>
                </a:cubicBezTo>
                <a:cubicBezTo>
                  <a:pt x="1107293" y="5425943"/>
                  <a:pt x="1100911" y="5412406"/>
                  <a:pt x="1086481" y="5419474"/>
                </a:cubicBezTo>
                <a:cubicBezTo>
                  <a:pt x="1070504" y="5421068"/>
                  <a:pt x="1096054" y="5409890"/>
                  <a:pt x="1078485" y="5409150"/>
                </a:cubicBezTo>
                <a:cubicBezTo>
                  <a:pt x="1057107" y="5409880"/>
                  <a:pt x="1057916" y="5393370"/>
                  <a:pt x="1040550" y="5414415"/>
                </a:cubicBezTo>
                <a:cubicBezTo>
                  <a:pt x="1018445" y="5409298"/>
                  <a:pt x="1013694" y="5418764"/>
                  <a:pt x="982981" y="5423575"/>
                </a:cubicBezTo>
                <a:cubicBezTo>
                  <a:pt x="970423" y="5418342"/>
                  <a:pt x="960063" y="5420960"/>
                  <a:pt x="949836" y="5426093"/>
                </a:cubicBezTo>
                <a:cubicBezTo>
                  <a:pt x="920168" y="5424861"/>
                  <a:pt x="892764" y="5432710"/>
                  <a:pt x="859237" y="5435973"/>
                </a:cubicBezTo>
                <a:cubicBezTo>
                  <a:pt x="823344" y="5430160"/>
                  <a:pt x="804272" y="5444731"/>
                  <a:pt x="768445" y="5448159"/>
                </a:cubicBezTo>
                <a:cubicBezTo>
                  <a:pt x="733630" y="5434899"/>
                  <a:pt x="744432" y="5468566"/>
                  <a:pt x="714393" y="5468302"/>
                </a:cubicBezTo>
                <a:cubicBezTo>
                  <a:pt x="665910" y="5456640"/>
                  <a:pt x="715197" y="5479526"/>
                  <a:pt x="639791" y="5476924"/>
                </a:cubicBezTo>
                <a:cubicBezTo>
                  <a:pt x="635590" y="5474880"/>
                  <a:pt x="626375" y="5477333"/>
                  <a:pt x="627266" y="5480260"/>
                </a:cubicBezTo>
                <a:cubicBezTo>
                  <a:pt x="622501" y="5479477"/>
                  <a:pt x="611196" y="5474127"/>
                  <a:pt x="609977" y="5478891"/>
                </a:cubicBezTo>
                <a:cubicBezTo>
                  <a:pt x="585928" y="5480121"/>
                  <a:pt x="562064" y="5478026"/>
                  <a:pt x="540688" y="5472807"/>
                </a:cubicBezTo>
                <a:cubicBezTo>
                  <a:pt x="494260" y="5482226"/>
                  <a:pt x="519722" y="5459453"/>
                  <a:pt x="486194" y="5462661"/>
                </a:cubicBezTo>
                <a:cubicBezTo>
                  <a:pt x="459222" y="5472731"/>
                  <a:pt x="449283" y="5465413"/>
                  <a:pt x="418164" y="5472485"/>
                </a:cubicBezTo>
                <a:cubicBezTo>
                  <a:pt x="407504" y="5457469"/>
                  <a:pt x="388899" y="5474930"/>
                  <a:pt x="376724" y="5470967"/>
                </a:cubicBezTo>
                <a:cubicBezTo>
                  <a:pt x="357541" y="5489409"/>
                  <a:pt x="329120" y="5456071"/>
                  <a:pt x="308908" y="5457025"/>
                </a:cubicBezTo>
                <a:cubicBezTo>
                  <a:pt x="274916" y="5461376"/>
                  <a:pt x="238368" y="5480973"/>
                  <a:pt x="219416" y="5463995"/>
                </a:cubicBezTo>
                <a:cubicBezTo>
                  <a:pt x="217077" y="5471389"/>
                  <a:pt x="220429" y="5481203"/>
                  <a:pt x="200977" y="5480608"/>
                </a:cubicBezTo>
                <a:cubicBezTo>
                  <a:pt x="193315" y="5484612"/>
                  <a:pt x="192227" y="5495868"/>
                  <a:pt x="176226" y="5491022"/>
                </a:cubicBezTo>
                <a:cubicBezTo>
                  <a:pt x="195501" y="5480307"/>
                  <a:pt x="163065" y="5480325"/>
                  <a:pt x="165702" y="5468604"/>
                </a:cubicBezTo>
                <a:cubicBezTo>
                  <a:pt x="141228" y="5462364"/>
                  <a:pt x="86026" y="5474606"/>
                  <a:pt x="88282" y="5453658"/>
                </a:cubicBezTo>
                <a:cubicBezTo>
                  <a:pt x="80722" y="5441690"/>
                  <a:pt x="50300" y="5462007"/>
                  <a:pt x="49602" y="5448762"/>
                </a:cubicBezTo>
                <a:cubicBezTo>
                  <a:pt x="42967" y="5453333"/>
                  <a:pt x="33469" y="5452380"/>
                  <a:pt x="22844" y="5450459"/>
                </a:cubicBezTo>
                <a:lnTo>
                  <a:pt x="0" y="5447653"/>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05249" y="395108"/>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B1E1C370-1531-0B84-165E-3E5DA0627974}"/>
              </a:ext>
            </a:extLst>
          </p:cNvPr>
          <p:cNvSpPr>
            <a:spLocks noGrp="1"/>
          </p:cNvSpPr>
          <p:nvPr>
            <p:ph idx="1"/>
          </p:nvPr>
        </p:nvSpPr>
        <p:spPr>
          <a:xfrm>
            <a:off x="1283384" y="2419350"/>
            <a:ext cx="5751481" cy="3237647"/>
          </a:xfrm>
        </p:spPr>
        <p:txBody>
          <a:bodyPr anchor="ctr">
            <a:normAutofit/>
          </a:bodyPr>
          <a:lstStyle/>
          <a:p>
            <a:pPr marL="0" indent="0">
              <a:buNone/>
            </a:pPr>
            <a:r>
              <a:rPr lang="en-GB" sz="2000" b="1" u="sng" noProof="1">
                <a:latin typeface="Arial" panose="020B0604020202020204" pitchFamily="34" charset="0"/>
                <a:cs typeface="Arial" panose="020B0604020202020204" pitchFamily="34" charset="0"/>
              </a:rPr>
              <a:t>Economic burden in the UK</a:t>
            </a:r>
          </a:p>
          <a:p>
            <a:pPr marL="0" indent="0">
              <a:buNone/>
            </a:pPr>
            <a:endParaRPr lang="en-GB" sz="2000" b="1" u="sng" noProof="1">
              <a:latin typeface="Arial" panose="020B0604020202020204" pitchFamily="34" charset="0"/>
              <a:cs typeface="Arial" panose="020B0604020202020204" pitchFamily="34" charset="0"/>
            </a:endParaRPr>
          </a:p>
          <a:p>
            <a:pPr marL="0" indent="0">
              <a:buNone/>
            </a:pPr>
            <a:r>
              <a:rPr lang="en-GB" sz="1400" noProof="1">
                <a:latin typeface="Arial" panose="020B0604020202020204" pitchFamily="34" charset="0"/>
                <a:cs typeface="Arial" panose="020B0604020202020204" pitchFamily="34" charset="0"/>
              </a:rPr>
              <a:t>With acute treatment costs exceeding £136,000 per case of meningitis and over £157,000 for septicemia. Long-term care for survivors with disabilities can incur lifetime costs of £590,000 to over £1 million per patient. Total annual costs in the UK are high, driven by intensive care needs, high fatality rates of 5–15%, and significant long-term complications in up to 57% of survivors.</a:t>
            </a:r>
          </a:p>
          <a:p>
            <a:pPr marL="0" indent="0">
              <a:buNone/>
            </a:pPr>
            <a:endParaRPr lang="en-US" sz="2000" dirty="0">
              <a:latin typeface="Arial" panose="020B0604020202020204" pitchFamily="34" charset="0"/>
              <a:cs typeface="Arial" panose="020B0604020202020204" pitchFamily="34" charset="0"/>
            </a:endParaRPr>
          </a:p>
          <a:p>
            <a:pPr marL="0" indent="0">
              <a:buNone/>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2544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wedge">
                                      <p:cBhvr>
                                        <p:cTn id="7" dur="20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BA513B0-82FF-4F41-8178-885375D1C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aby being vaccinated&#10;&#10;AI-generated content may be incorrect.">
            <a:extLst>
              <a:ext uri="{FF2B5EF4-FFF2-40B4-BE49-F238E27FC236}">
                <a16:creationId xmlns:a16="http://schemas.microsoft.com/office/drawing/2014/main" id="{0C4FDB57-5869-B454-0393-475300AF1619}"/>
              </a:ext>
            </a:extLst>
          </p:cNvPr>
          <p:cNvPicPr>
            <a:picLocks noChangeAspect="1"/>
          </p:cNvPicPr>
          <p:nvPr/>
        </p:nvPicPr>
        <p:blipFill>
          <a:blip r:embed="rId2">
            <a:extLst>
              <a:ext uri="{BEBA8EAE-BF5A-486C-A8C5-ECC9F3942E4B}">
                <a14:imgProps xmlns:a14="http://schemas.microsoft.com/office/drawing/2010/main">
                  <a14:imgLayer r:embed="rId3">
                    <a14:imgEffect>
                      <a14:artisticPaintStrokes/>
                    </a14:imgEffect>
                  </a14:imgLayer>
                </a14:imgProps>
              </a:ext>
            </a:extLst>
          </a:blip>
          <a:srcRect t="15188" r="-1" b="-1"/>
          <a:stretch>
            <a:fillRect/>
          </a:stretch>
        </p:blipFill>
        <p:spPr>
          <a:xfrm>
            <a:off x="-1" y="10"/>
            <a:ext cx="12228129" cy="4666928"/>
          </a:xfrm>
          <a:prstGeom prst="rect">
            <a:avLst/>
          </a:prstGeom>
        </p:spPr>
      </p:pic>
      <p:grpSp>
        <p:nvGrpSpPr>
          <p:cNvPr id="14" name="Group 13">
            <a:extLst>
              <a:ext uri="{FF2B5EF4-FFF2-40B4-BE49-F238E27FC236}">
                <a16:creationId xmlns:a16="http://schemas.microsoft.com/office/drawing/2014/main" id="{93DB8501-F9F2-4ACD-B56A-9019CD5006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2987478"/>
            <a:ext cx="12228128" cy="1828800"/>
            <a:chOff x="-305" y="2987478"/>
            <a:chExt cx="12188952" cy="1828800"/>
          </a:xfrm>
        </p:grpSpPr>
        <p:sp>
          <p:nvSpPr>
            <p:cNvPr id="15" name="Freeform: Shape 14">
              <a:extLst>
                <a:ext uri="{FF2B5EF4-FFF2-40B4-BE49-F238E27FC236}">
                  <a16:creationId xmlns:a16="http://schemas.microsoft.com/office/drawing/2014/main" id="{DD03A94A-ADF5-4334-86B1-DBA5F70ACD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2987478"/>
              <a:ext cx="12188952" cy="1099712"/>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385A18E1-CBE3-4BBD-B1B7-CDBCA685E0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99381"/>
              <a:ext cx="12188952" cy="902694"/>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133EDCAA-1D6C-4710-9DA1-C7FC946D8E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01488"/>
              <a:ext cx="12188952" cy="641669"/>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useBgFill="1">
          <p:nvSpPr>
            <p:cNvPr id="18" name="Freeform: Shape 17">
              <a:extLst>
                <a:ext uri="{FF2B5EF4-FFF2-40B4-BE49-F238E27FC236}">
                  <a16:creationId xmlns:a16="http://schemas.microsoft.com/office/drawing/2014/main" id="{3916FBF2-1CC9-460D-A42B-FB77E515EC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14750"/>
              <a:ext cx="12188952" cy="1201528"/>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grpSp>
      <p:sp>
        <p:nvSpPr>
          <p:cNvPr id="4" name="TextBox 3">
            <a:extLst>
              <a:ext uri="{FF2B5EF4-FFF2-40B4-BE49-F238E27FC236}">
                <a16:creationId xmlns:a16="http://schemas.microsoft.com/office/drawing/2014/main" id="{CF8C316B-F793-002F-A1A1-3158F73BEBF7}"/>
              </a:ext>
            </a:extLst>
          </p:cNvPr>
          <p:cNvSpPr txBox="1"/>
          <p:nvPr/>
        </p:nvSpPr>
        <p:spPr>
          <a:xfrm>
            <a:off x="804672" y="4551037"/>
            <a:ext cx="5021782" cy="1509931"/>
          </a:xfrm>
          <a:prstGeom prst="rect">
            <a:avLst/>
          </a:prstGeom>
        </p:spPr>
        <p:txBody>
          <a:bodyPr vert="horz" lIns="91440" tIns="45720" rIns="91440" bIns="45720" rtlCol="0" anchor="ctr">
            <a:noAutofit/>
          </a:bodyPr>
          <a:lstStyle/>
          <a:p>
            <a:pPr algn="ctr" defTabSz="914400">
              <a:lnSpc>
                <a:spcPct val="90000"/>
              </a:lnSpc>
              <a:spcBef>
                <a:spcPct val="0"/>
              </a:spcBef>
              <a:spcAft>
                <a:spcPts val="600"/>
              </a:spcAft>
            </a:pPr>
            <a:r>
              <a:rPr lang="en-US" sz="2800" b="1" dirty="0">
                <a:solidFill>
                  <a:schemeClr val="tx2"/>
                </a:solidFill>
                <a:effectLst/>
                <a:latin typeface="Arial" panose="020B0604020202020204" pitchFamily="34" charset="0"/>
                <a:ea typeface="+mj-ea"/>
                <a:cs typeface="Arial" panose="020B0604020202020204" pitchFamily="34" charset="0"/>
              </a:rPr>
              <a:t>What are the main approaches and strategies that could be used to monitor an infectious disease outbreak?</a:t>
            </a:r>
            <a:endParaRPr lang="en-US" sz="2800" b="1" dirty="0">
              <a:solidFill>
                <a:schemeClr val="tx2"/>
              </a:solidFill>
              <a:latin typeface="Arial" panose="020B0604020202020204" pitchFamily="34" charset="0"/>
              <a:ea typeface="+mj-ea"/>
              <a:cs typeface="Arial" panose="020B0604020202020204" pitchFamily="34" charset="0"/>
            </a:endParaRPr>
          </a:p>
        </p:txBody>
      </p:sp>
      <p:sp>
        <p:nvSpPr>
          <p:cNvPr id="3" name="Content Placeholder 2">
            <a:extLst>
              <a:ext uri="{FF2B5EF4-FFF2-40B4-BE49-F238E27FC236}">
                <a16:creationId xmlns:a16="http://schemas.microsoft.com/office/drawing/2014/main" id="{D2862F7F-783A-314C-57C2-1BB7DC611CE9}"/>
              </a:ext>
            </a:extLst>
          </p:cNvPr>
          <p:cNvSpPr>
            <a:spLocks noGrp="1"/>
          </p:cNvSpPr>
          <p:nvPr>
            <p:ph idx="1"/>
          </p:nvPr>
        </p:nvSpPr>
        <p:spPr>
          <a:xfrm>
            <a:off x="6470247" y="4551037"/>
            <a:ext cx="4926411" cy="1509935"/>
          </a:xfrm>
        </p:spPr>
        <p:txBody>
          <a:bodyPr vert="horz" lIns="91440" tIns="45720" rIns="91440" bIns="45720" rtlCol="0" anchor="ctr">
            <a:normAutofit/>
          </a:bodyPr>
          <a:lstStyle/>
          <a:p>
            <a:pPr marL="0"/>
            <a:endParaRPr lang="en-US" sz="1800" dirty="0">
              <a:solidFill>
                <a:schemeClr val="tx2"/>
              </a:solidFill>
            </a:endParaRPr>
          </a:p>
          <a:p>
            <a:pPr marL="0"/>
            <a:endParaRPr lang="en-US" sz="1800" dirty="0">
              <a:solidFill>
                <a:schemeClr val="tx2"/>
              </a:solidFill>
            </a:endParaRPr>
          </a:p>
        </p:txBody>
      </p:sp>
      <p:sp>
        <p:nvSpPr>
          <p:cNvPr id="7" name="TextBox 6">
            <a:extLst>
              <a:ext uri="{FF2B5EF4-FFF2-40B4-BE49-F238E27FC236}">
                <a16:creationId xmlns:a16="http://schemas.microsoft.com/office/drawing/2014/main" id="{8247D69D-EAEC-0E1E-F5B8-E2AA32CDF977}"/>
              </a:ext>
            </a:extLst>
          </p:cNvPr>
          <p:cNvSpPr txBox="1"/>
          <p:nvPr/>
        </p:nvSpPr>
        <p:spPr>
          <a:xfrm>
            <a:off x="6440772" y="6284186"/>
            <a:ext cx="4985359" cy="369332"/>
          </a:xfrm>
          <a:prstGeom prst="rect">
            <a:avLst/>
          </a:prstGeom>
          <a:noFill/>
        </p:spPr>
        <p:txBody>
          <a:bodyPr wrap="square" rtlCol="0">
            <a:spAutoFit/>
          </a:bodyPr>
          <a:lstStyle/>
          <a:p>
            <a:pPr>
              <a:spcAft>
                <a:spcPts val="600"/>
              </a:spcAft>
            </a:pPr>
            <a:r>
              <a:rPr lang="en-US" b="1" dirty="0">
                <a:latin typeface="Arial" panose="020B0604020202020204" pitchFamily="34" charset="0"/>
                <a:cs typeface="Arial" panose="020B0604020202020204" pitchFamily="34" charset="0"/>
              </a:rPr>
              <a:t>Jenny Torres (2511145) </a:t>
            </a:r>
          </a:p>
        </p:txBody>
      </p:sp>
    </p:spTree>
    <p:extLst>
      <p:ext uri="{BB962C8B-B14F-4D97-AF65-F5344CB8AC3E}">
        <p14:creationId xmlns:p14="http://schemas.microsoft.com/office/powerpoint/2010/main" val="4069842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 presetClass="entr" presetSubtype="10" fill="hold" nodeType="clickEffect">
                                  <p:stCondLst>
                                    <p:cond delay="0"/>
                                  </p:stCondLst>
                                  <p:childTnLst>
                                    <p:set>
                                      <p:cBhvr>
                                        <p:cTn id="12" dur="1" fill="hold">
                                          <p:stCondLst>
                                            <p:cond delay="0"/>
                                          </p:stCondLst>
                                        </p:cTn>
                                        <p:tgtEl>
                                          <p:spTgt spid="7">
                                            <p:txEl>
                                              <p:pRg st="0" end="0"/>
                                            </p:txEl>
                                          </p:spTgt>
                                        </p:tgtEl>
                                        <p:attrNameLst>
                                          <p:attrName>style.visibility</p:attrName>
                                        </p:attrNameLst>
                                      </p:cBhvr>
                                      <p:to>
                                        <p:strVal val="visible"/>
                                      </p:to>
                                    </p:set>
                                    <p:animEffect transition="in" filter="blinds(horizontal)">
                                      <p:cBhvr>
                                        <p:cTn id="13"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90942-ECAB-D9AB-8F39-39C1D8831244}"/>
              </a:ext>
            </a:extLst>
          </p:cNvPr>
          <p:cNvSpPr>
            <a:spLocks noGrp="1"/>
          </p:cNvSpPr>
          <p:nvPr>
            <p:ph type="title"/>
          </p:nvPr>
        </p:nvSpPr>
        <p:spPr>
          <a:xfrm>
            <a:off x="838200" y="868929"/>
            <a:ext cx="7817285" cy="746930"/>
          </a:xfrm>
        </p:spPr>
        <p:txBody>
          <a:bodyPr>
            <a:normAutofit fontScale="90000"/>
          </a:bodyPr>
          <a:lstStyle/>
          <a:p>
            <a:r>
              <a:rPr lang="en-GB" b="1" dirty="0"/>
              <a:t>Table of Contents</a:t>
            </a:r>
            <a:br>
              <a:rPr lang="en-GB" b="1" dirty="0"/>
            </a:br>
            <a:br>
              <a:rPr lang="en-GB" b="1" dirty="0"/>
            </a:br>
            <a:endParaRPr lang="en-US" dirty="0"/>
          </a:p>
        </p:txBody>
      </p:sp>
      <p:sp>
        <p:nvSpPr>
          <p:cNvPr id="3" name="Content Placeholder 2">
            <a:extLst>
              <a:ext uri="{FF2B5EF4-FFF2-40B4-BE49-F238E27FC236}">
                <a16:creationId xmlns:a16="http://schemas.microsoft.com/office/drawing/2014/main" id="{88E6CDCB-0867-6E6A-5C1F-6B1F67347AE2}"/>
              </a:ext>
            </a:extLst>
          </p:cNvPr>
          <p:cNvSpPr>
            <a:spLocks noGrp="1"/>
          </p:cNvSpPr>
          <p:nvPr>
            <p:ph idx="1"/>
          </p:nvPr>
        </p:nvSpPr>
        <p:spPr/>
        <p:txBody>
          <a:bodyPr/>
          <a:lstStyle/>
          <a:p>
            <a:pPr>
              <a:buFont typeface="Courier New" panose="02070309020205020404" pitchFamily="49" charset="0"/>
              <a:buChar char="o"/>
            </a:pPr>
            <a:r>
              <a:rPr lang="en-US" sz="1600" dirty="0">
                <a:latin typeface="Arial" panose="020B0604020202020204" pitchFamily="34" charset="0"/>
                <a:cs typeface="Arial" panose="020B0604020202020204" pitchFamily="34" charset="0"/>
              </a:rPr>
              <a:t>Public Health Surveillance for Meningitis and Data Collection	</a:t>
            </a:r>
          </a:p>
          <a:p>
            <a:pPr>
              <a:buFont typeface="Courier New" panose="02070309020205020404" pitchFamily="49" charset="0"/>
              <a:buChar char="o"/>
            </a:pPr>
            <a:r>
              <a:rPr lang="en-US" sz="1600" dirty="0">
                <a:latin typeface="Arial" panose="020B0604020202020204" pitchFamily="34" charset="0"/>
                <a:cs typeface="Arial" panose="020B0604020202020204" pitchFamily="34" charset="0"/>
              </a:rPr>
              <a:t>Meningitis vaccination data and monitoring	</a:t>
            </a:r>
          </a:p>
          <a:p>
            <a:pPr>
              <a:buFont typeface="Courier New" panose="02070309020205020404" pitchFamily="49" charset="0"/>
              <a:buChar char="o"/>
            </a:pPr>
            <a:r>
              <a:rPr lang="en-US" sz="1600" dirty="0">
                <a:latin typeface="Arial" panose="020B0604020202020204" pitchFamily="34" charset="0"/>
                <a:cs typeface="Arial" panose="020B0604020202020204" pitchFamily="34" charset="0"/>
              </a:rPr>
              <a:t>References	5</a:t>
            </a:r>
          </a:p>
          <a:p>
            <a:endParaRPr lang="en-US" dirty="0"/>
          </a:p>
        </p:txBody>
      </p:sp>
    </p:spTree>
    <p:extLst>
      <p:ext uri="{BB962C8B-B14F-4D97-AF65-F5344CB8AC3E}">
        <p14:creationId xmlns:p14="http://schemas.microsoft.com/office/powerpoint/2010/main" val="37261817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FC0B21-43EC-6680-07B0-FDC225E7037B}"/>
              </a:ext>
            </a:extLst>
          </p:cNvPr>
          <p:cNvSpPr>
            <a:spLocks noGrp="1"/>
          </p:cNvSpPr>
          <p:nvPr>
            <p:ph type="title"/>
          </p:nvPr>
        </p:nvSpPr>
        <p:spPr>
          <a:xfrm>
            <a:off x="630936" y="640080"/>
            <a:ext cx="4818888" cy="1481328"/>
          </a:xfrm>
        </p:spPr>
        <p:txBody>
          <a:bodyPr anchor="b">
            <a:normAutofit/>
          </a:bodyPr>
          <a:lstStyle/>
          <a:p>
            <a:r>
              <a:rPr lang="en-GB" sz="3000" b="1" kern="0" dirty="0">
                <a:latin typeface="Times New Roman" panose="02020603050405020304" pitchFamily="18" charset="0"/>
              </a:rPr>
              <a:t>Public Health Surveillance for Meningitis and Data Collection </a:t>
            </a:r>
            <a:endParaRPr lang="en-US" sz="3000" dirty="0"/>
          </a:p>
        </p:txBody>
      </p:sp>
      <p:sp>
        <p:nvSpPr>
          <p:cNvPr id="29"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A5D5C27-5250-A1B5-97CA-4A00A14FE00F}"/>
              </a:ext>
            </a:extLst>
          </p:cNvPr>
          <p:cNvSpPr>
            <a:spLocks noGrp="1"/>
          </p:cNvSpPr>
          <p:nvPr>
            <p:ph idx="1"/>
          </p:nvPr>
        </p:nvSpPr>
        <p:spPr>
          <a:xfrm>
            <a:off x="630936" y="2660904"/>
            <a:ext cx="4818888" cy="3547872"/>
          </a:xfrm>
        </p:spPr>
        <p:txBody>
          <a:bodyPr anchor="t">
            <a:normAutofit/>
          </a:bodyPr>
          <a:lstStyle/>
          <a:p>
            <a:pPr marL="342900" lvl="0" indent="-342900">
              <a:buSzPts val="1000"/>
              <a:buFont typeface="Symbol" panose="05050102010706020507" pitchFamily="18" charset="2"/>
              <a:buChar char=""/>
              <a:tabLst>
                <a:tab pos="457200" algn="l"/>
              </a:tabLst>
            </a:pPr>
            <a:r>
              <a:rPr lang="en-IN" sz="1700" dirty="0">
                <a:latin typeface="Arial" panose="020B0604020202020204" pitchFamily="34" charset="0"/>
                <a:ea typeface="Times New Roman" panose="02020603050405020304" pitchFamily="18" charset="0"/>
                <a:cs typeface="Arial" panose="020B0604020202020204" pitchFamily="34" charset="0"/>
              </a:rPr>
              <a:t>As per the Public Health (Control of Disease) Act 1984Meningitis is a legally notifiable infectious disease in the UK (Brazier and Harris, 2024). </a:t>
            </a:r>
          </a:p>
          <a:p>
            <a:pPr marL="342900" lvl="0" indent="-342900">
              <a:buSzPts val="1000"/>
              <a:buFont typeface="Symbol" panose="05050102010706020507" pitchFamily="18" charset="2"/>
              <a:buChar char=""/>
              <a:tabLst>
                <a:tab pos="457200" algn="l"/>
              </a:tabLst>
            </a:pPr>
            <a:r>
              <a:rPr lang="en-IN" sz="1700" dirty="0">
                <a:latin typeface="Arial" panose="020B0604020202020204" pitchFamily="34" charset="0"/>
                <a:ea typeface="Times New Roman" panose="02020603050405020304" pitchFamily="18" charset="0"/>
                <a:cs typeface="Arial" panose="020B0604020202020204" pitchFamily="34" charset="0"/>
              </a:rPr>
              <a:t>The UK Health Security Agency incorporates national surveillance to collect and analyse the epidemiological data. </a:t>
            </a:r>
          </a:p>
          <a:p>
            <a:pPr marL="342900" lvl="0" indent="-342900">
              <a:buSzPts val="1000"/>
              <a:buFont typeface="Symbol" panose="05050102010706020507" pitchFamily="18" charset="2"/>
              <a:buChar char=""/>
              <a:tabLst>
                <a:tab pos="457200" algn="l"/>
              </a:tabLst>
            </a:pPr>
            <a:r>
              <a:rPr lang="en-IN" sz="1700" dirty="0">
                <a:latin typeface="Arial" panose="020B0604020202020204" pitchFamily="34" charset="0"/>
                <a:ea typeface="Times New Roman" panose="02020603050405020304" pitchFamily="18" charset="0"/>
                <a:cs typeface="Arial" panose="020B0604020202020204" pitchFamily="34" charset="0"/>
              </a:rPr>
              <a:t>Laboratories, General practitioners, and hospitals are essential in submitting the case notifications. </a:t>
            </a:r>
          </a:p>
          <a:p>
            <a:pPr marL="342900" lvl="0" indent="-342900">
              <a:buSzPts val="1000"/>
              <a:buFont typeface="Symbol" panose="05050102010706020507" pitchFamily="18" charset="2"/>
              <a:buChar char=""/>
              <a:tabLst>
                <a:tab pos="457200" algn="l"/>
              </a:tabLst>
            </a:pPr>
            <a:r>
              <a:rPr lang="en-IN" sz="1700" dirty="0">
                <a:latin typeface="Arial" panose="020B0604020202020204" pitchFamily="34" charset="0"/>
                <a:ea typeface="Times New Roman" panose="02020603050405020304" pitchFamily="18" charset="0"/>
                <a:cs typeface="Arial" panose="020B0604020202020204" pitchFamily="34" charset="0"/>
              </a:rPr>
              <a:t>Syndromic surveillance is also important in this context to monitor early symptoms.</a:t>
            </a:r>
          </a:p>
          <a:p>
            <a:endParaRPr lang="en-US" sz="1700" dirty="0"/>
          </a:p>
        </p:txBody>
      </p:sp>
      <p:pic>
        <p:nvPicPr>
          <p:cNvPr id="4" name="Picture 2" descr="🍼 Preventing Infections in Babies 🍼 A baby's immune system is still  developing, making them vulnerable to infections. Simple steps can protect  their health! ✨ Causes of Infection: Weak immune system Contact">
            <a:extLst>
              <a:ext uri="{FF2B5EF4-FFF2-40B4-BE49-F238E27FC236}">
                <a16:creationId xmlns:a16="http://schemas.microsoft.com/office/drawing/2014/main" id="{5BD2866E-763A-C229-21B4-A47E3A88211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1176" b="6923"/>
          <a:stretch>
            <a:fillRect/>
          </a:stretch>
        </p:blipFill>
        <p:spPr bwMode="auto">
          <a:xfrm>
            <a:off x="6099048" y="1193525"/>
            <a:ext cx="5458968" cy="44709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8218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12"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strips(downLeft)">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8" presetClass="entr" presetSubtype="12"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strips(downLeft)">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8" presetClass="entr" presetSubtype="12"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strips(downLeft)">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8" presetClass="entr" presetSubtype="12"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strips(downLeft)">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8" presetClass="entr" presetSubtype="12"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strips(downLeft)">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2" presetClass="entr" presetSubtype="4" fill="hold" nodeType="clickEffect">
                                  <p:stCondLst>
                                    <p:cond delay="0"/>
                                  </p:stCondLst>
                                  <p:childTnLst>
                                    <p:set>
                                      <p:cBhvr>
                                        <p:cTn id="31" dur="1" fill="hold">
                                          <p:stCondLst>
                                            <p:cond delay="0"/>
                                          </p:stCondLst>
                                        </p:cTn>
                                        <p:tgtEl>
                                          <p:spTgt spid="4"/>
                                        </p:tgtEl>
                                        <p:attrNameLst>
                                          <p:attrName>style.visibility</p:attrName>
                                        </p:attrNameLst>
                                      </p:cBhvr>
                                      <p:to>
                                        <p:strVal val="visible"/>
                                      </p:to>
                                    </p:set>
                                    <p:anim calcmode="lin" valueType="num">
                                      <p:cBhvr additive="base">
                                        <p:cTn id="32" dur="500"/>
                                        <p:tgtEl>
                                          <p:spTgt spid="4"/>
                                        </p:tgtEl>
                                        <p:attrNameLst>
                                          <p:attrName>ppt_y</p:attrName>
                                        </p:attrNameLst>
                                      </p:cBhvr>
                                      <p:tavLst>
                                        <p:tav tm="0">
                                          <p:val>
                                            <p:strVal val="#ppt_y+#ppt_h*1.125000"/>
                                          </p:val>
                                        </p:tav>
                                        <p:tav tm="100000">
                                          <p:val>
                                            <p:strVal val="#ppt_y"/>
                                          </p:val>
                                        </p:tav>
                                      </p:tavLst>
                                    </p:anim>
                                    <p:animEffect transition="in" filter="wipe(up)">
                                      <p:cBhvr>
                                        <p:cTn id="3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CD982C-4F49-958C-7C29-00366D69BEF4}"/>
              </a:ext>
            </a:extLst>
          </p:cNvPr>
          <p:cNvSpPr>
            <a:spLocks noGrp="1"/>
          </p:cNvSpPr>
          <p:nvPr>
            <p:ph type="title"/>
          </p:nvPr>
        </p:nvSpPr>
        <p:spPr>
          <a:xfrm>
            <a:off x="5297762" y="329184"/>
            <a:ext cx="6251110" cy="1783080"/>
          </a:xfrm>
        </p:spPr>
        <p:txBody>
          <a:bodyPr anchor="b">
            <a:normAutofit/>
          </a:bodyPr>
          <a:lstStyle/>
          <a:p>
            <a:r>
              <a:rPr lang="en-GB" sz="3800" b="1" kern="0" dirty="0">
                <a:latin typeface="Arial" panose="020B0604020202020204" pitchFamily="34" charset="0"/>
                <a:cs typeface="Arial" panose="020B0604020202020204" pitchFamily="34" charset="0"/>
              </a:rPr>
              <a:t>Public Health Surveillance for Meningitis and Data Collection </a:t>
            </a:r>
            <a:endParaRPr lang="en-US" sz="3800" dirty="0">
              <a:latin typeface="Arial" panose="020B0604020202020204" pitchFamily="34" charset="0"/>
              <a:cs typeface="Arial" panose="020B0604020202020204" pitchFamily="34" charset="0"/>
            </a:endParaRPr>
          </a:p>
        </p:txBody>
      </p:sp>
      <p:pic>
        <p:nvPicPr>
          <p:cNvPr id="4" name="Picture 2" descr="Meningitis Vaccination | Book Your Slot in 60 Sec–Stay Safe">
            <a:extLst>
              <a:ext uri="{FF2B5EF4-FFF2-40B4-BE49-F238E27FC236}">
                <a16:creationId xmlns:a16="http://schemas.microsoft.com/office/drawing/2014/main" id="{8109F10E-CD80-C388-A75E-06107DBA39D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07" r="27545" b="-1"/>
          <a:stretch>
            <a:fillRect/>
          </a:stretch>
        </p:blipFill>
        <p:spPr bwMode="auto">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18"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361452B-6B7E-4246-9A74-C0351076A09E}"/>
              </a:ext>
            </a:extLst>
          </p:cNvPr>
          <p:cNvSpPr>
            <a:spLocks noGrp="1"/>
          </p:cNvSpPr>
          <p:nvPr>
            <p:ph idx="1"/>
          </p:nvPr>
        </p:nvSpPr>
        <p:spPr>
          <a:xfrm>
            <a:off x="5297762" y="2706624"/>
            <a:ext cx="6251110" cy="3483864"/>
          </a:xfrm>
        </p:spPr>
        <p:txBody>
          <a:bodyPr>
            <a:normAutofit/>
          </a:bodyPr>
          <a:lstStyle/>
          <a:p>
            <a:pPr marL="342900" lvl="0" indent="-342900">
              <a:buSzPts val="1000"/>
              <a:buFont typeface="Symbol" panose="05050102010706020507" pitchFamily="18" charset="2"/>
              <a:buChar char=""/>
              <a:tabLst>
                <a:tab pos="457200" algn="l"/>
              </a:tabLst>
            </a:pPr>
            <a:r>
              <a:rPr lang="en-IN" sz="2000" dirty="0">
                <a:latin typeface="Arial" panose="020B0604020202020204" pitchFamily="34" charset="0"/>
                <a:ea typeface="Times New Roman" panose="02020603050405020304" pitchFamily="18" charset="0"/>
                <a:cs typeface="Arial" panose="020B0604020202020204" pitchFamily="34" charset="0"/>
              </a:rPr>
              <a:t>As per the Public Health (Control of Disease) Act 1984Meningitis is a legally notifiable infectious disease in the UK (Brazier and Harris, 2024). </a:t>
            </a:r>
          </a:p>
          <a:p>
            <a:pPr marL="342900" lvl="0" indent="-342900">
              <a:buSzPts val="1000"/>
              <a:buFont typeface="Symbol" panose="05050102010706020507" pitchFamily="18" charset="2"/>
              <a:buChar char=""/>
              <a:tabLst>
                <a:tab pos="457200" algn="l"/>
              </a:tabLst>
            </a:pPr>
            <a:r>
              <a:rPr lang="en-IN" sz="2000" dirty="0">
                <a:latin typeface="Arial" panose="020B0604020202020204" pitchFamily="34" charset="0"/>
                <a:ea typeface="Times New Roman" panose="02020603050405020304" pitchFamily="18" charset="0"/>
                <a:cs typeface="Arial" panose="020B0604020202020204" pitchFamily="34" charset="0"/>
              </a:rPr>
              <a:t>The UK Health Security Agency incorporates national surveillance to collect and analyse the epidemiological data. </a:t>
            </a:r>
          </a:p>
          <a:p>
            <a:pPr marL="342900" lvl="0" indent="-342900">
              <a:buSzPts val="1000"/>
              <a:buFont typeface="Symbol" panose="05050102010706020507" pitchFamily="18" charset="2"/>
              <a:buChar char=""/>
              <a:tabLst>
                <a:tab pos="457200" algn="l"/>
              </a:tabLst>
            </a:pPr>
            <a:r>
              <a:rPr lang="en-IN" sz="2000" dirty="0">
                <a:latin typeface="Arial" panose="020B0604020202020204" pitchFamily="34" charset="0"/>
                <a:ea typeface="Times New Roman" panose="02020603050405020304" pitchFamily="18" charset="0"/>
                <a:cs typeface="Arial" panose="020B0604020202020204" pitchFamily="34" charset="0"/>
              </a:rPr>
              <a:t>Laboratories, General practitioners, and hospitals are essential in submitting the case notifications. </a:t>
            </a:r>
          </a:p>
          <a:p>
            <a:pPr marL="342900" lvl="0" indent="-342900">
              <a:buSzPts val="1000"/>
              <a:buFont typeface="Symbol" panose="05050102010706020507" pitchFamily="18" charset="2"/>
              <a:buChar char=""/>
              <a:tabLst>
                <a:tab pos="457200" algn="l"/>
              </a:tabLst>
            </a:pPr>
            <a:r>
              <a:rPr lang="en-IN" sz="2000" dirty="0">
                <a:latin typeface="Arial" panose="020B0604020202020204" pitchFamily="34" charset="0"/>
                <a:ea typeface="Times New Roman" panose="02020603050405020304" pitchFamily="18" charset="0"/>
                <a:cs typeface="Arial" panose="020B0604020202020204" pitchFamily="34" charset="0"/>
              </a:rPr>
              <a:t>Syndromic surveillance is also important in this context to monitor early symptoms.</a:t>
            </a:r>
          </a:p>
          <a:p>
            <a:pPr marL="0" indent="0">
              <a:buNone/>
            </a:pPr>
            <a:endParaRPr lang="en-US" sz="2000" dirty="0"/>
          </a:p>
        </p:txBody>
      </p:sp>
    </p:spTree>
    <p:extLst>
      <p:ext uri="{BB962C8B-B14F-4D97-AF65-F5344CB8AC3E}">
        <p14:creationId xmlns:p14="http://schemas.microsoft.com/office/powerpoint/2010/main" val="3644071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p:tgtEl>
                                          <p:spTgt spid="4"/>
                                        </p:tgtEl>
                                        <p:attrNameLst>
                                          <p:attrName>ppt_y</p:attrName>
                                        </p:attrNameLst>
                                      </p:cBhvr>
                                      <p:tavLst>
                                        <p:tav tm="0">
                                          <p:val>
                                            <p:strVal val="#ppt_y+#ppt_h*1.125000"/>
                                          </p:val>
                                        </p:tav>
                                        <p:tav tm="100000">
                                          <p:val>
                                            <p:strVal val="#ppt_y"/>
                                          </p:val>
                                        </p:tav>
                                      </p:tavLst>
                                    </p:anim>
                                    <p:animEffect transition="in" filter="wipe(up)">
                                      <p:cBhvr>
                                        <p:cTn id="8" dur="500"/>
                                        <p:tgtEl>
                                          <p:spTgt spid="4"/>
                                        </p:tgtEl>
                                      </p:cBhvr>
                                    </p:animEffect>
                                  </p:childTnLst>
                                </p:cTn>
                              </p:par>
                            </p:childTnLst>
                          </p:cTn>
                        </p:par>
                      </p:childTnLst>
                    </p:cTn>
                  </p:par>
                  <p:par>
                    <p:cTn id="9" fill="hold">
                      <p:stCondLst>
                        <p:cond delay="indefinite"/>
                      </p:stCondLst>
                      <p:childTnLst>
                        <p:par>
                          <p:cTn id="10" fill="hold">
                            <p:stCondLst>
                              <p:cond delay="0"/>
                            </p:stCondLst>
                            <p:childTnLst>
                              <p:par>
                                <p:cTn id="11" presetID="45" presetClass="entr" presetSubtype="0"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fade">
                                      <p:cBhvr>
                                        <p:cTn id="13" dur="2000"/>
                                        <p:tgtEl>
                                          <p:spTgt spid="2"/>
                                        </p:tgtEl>
                                      </p:cBhvr>
                                    </p:animEffect>
                                    <p:anim calcmode="lin" valueType="num">
                                      <p:cBhvr>
                                        <p:cTn id="14" dur="2000" fill="hold"/>
                                        <p:tgtEl>
                                          <p:spTgt spid="2"/>
                                        </p:tgtEl>
                                        <p:attrNameLst>
                                          <p:attrName>ppt_w</p:attrName>
                                        </p:attrNameLst>
                                      </p:cBhvr>
                                      <p:tavLst>
                                        <p:tav tm="0" fmla="#ppt_w*sin(2.5*pi*$)">
                                          <p:val>
                                            <p:fltVal val="0"/>
                                          </p:val>
                                        </p:tav>
                                        <p:tav tm="100000">
                                          <p:val>
                                            <p:fltVal val="1"/>
                                          </p:val>
                                        </p:tav>
                                      </p:tavLst>
                                    </p:anim>
                                    <p:anim calcmode="lin" valueType="num">
                                      <p:cBhvr>
                                        <p:cTn id="15" dur="2000" fill="hold"/>
                                        <p:tgtEl>
                                          <p:spTgt spid="2"/>
                                        </p:tgtEl>
                                        <p:attrNameLst>
                                          <p:attrName>ppt_h</p:attrName>
                                        </p:attrNameLst>
                                      </p:cBhvr>
                                      <p:tavLst>
                                        <p:tav tm="0">
                                          <p:val>
                                            <p:strVal val="#ppt_h"/>
                                          </p:val>
                                        </p:tav>
                                        <p:tav tm="100000">
                                          <p:val>
                                            <p:strVal val="#ppt_h"/>
                                          </p:val>
                                        </p:tav>
                                      </p:tavLst>
                                    </p:anim>
                                  </p:childTnLst>
                                </p:cTn>
                              </p:par>
                            </p:childTnLst>
                          </p:cTn>
                        </p:par>
                      </p:childTnLst>
                    </p:cTn>
                  </p:par>
                  <p:par>
                    <p:cTn id="16" fill="hold">
                      <p:stCondLst>
                        <p:cond delay="indefinite"/>
                      </p:stCondLst>
                      <p:childTnLst>
                        <p:par>
                          <p:cTn id="17" fill="hold">
                            <p:stCondLst>
                              <p:cond delay="0"/>
                            </p:stCondLst>
                            <p:childTnLst>
                              <p:par>
                                <p:cTn id="18" presetID="16" presetClass="entr" presetSubtype="21" fill="hold" grpId="0" nodeType="clickEffect">
                                  <p:stCondLst>
                                    <p:cond delay="0"/>
                                  </p:stCondLst>
                                  <p:childTnLst>
                                    <p:set>
                                      <p:cBhvr>
                                        <p:cTn id="19" dur="1" fill="hold">
                                          <p:stCondLst>
                                            <p:cond delay="0"/>
                                          </p:stCondLst>
                                        </p:cTn>
                                        <p:tgtEl>
                                          <p:spTgt spid="3">
                                            <p:txEl>
                                              <p:pRg st="0" end="0"/>
                                            </p:txEl>
                                          </p:spTgt>
                                        </p:tgtEl>
                                        <p:attrNameLst>
                                          <p:attrName>style.visibility</p:attrName>
                                        </p:attrNameLst>
                                      </p:cBhvr>
                                      <p:to>
                                        <p:strVal val="visible"/>
                                      </p:to>
                                    </p:set>
                                    <p:animEffect transition="in" filter="barn(inVertical)">
                                      <p:cBhvr>
                                        <p:cTn id="20" dur="500"/>
                                        <p:tgtEl>
                                          <p:spTgt spid="3">
                                            <p:txEl>
                                              <p:pRg st="0" end="0"/>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6" presetClass="entr" presetSubtype="21"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Effect transition="in" filter="barn(inVertical)">
                                      <p:cBhvr>
                                        <p:cTn id="25" dur="500"/>
                                        <p:tgtEl>
                                          <p:spTgt spid="3">
                                            <p:txEl>
                                              <p:pRg st="1" end="1"/>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6" presetClass="entr" presetSubtype="21" fill="hold" grpId="0" nodeType="clickEffect">
                                  <p:stCondLst>
                                    <p:cond delay="0"/>
                                  </p:stCondLst>
                                  <p:childTnLst>
                                    <p:set>
                                      <p:cBhvr>
                                        <p:cTn id="29" dur="1" fill="hold">
                                          <p:stCondLst>
                                            <p:cond delay="0"/>
                                          </p:stCondLst>
                                        </p:cTn>
                                        <p:tgtEl>
                                          <p:spTgt spid="3">
                                            <p:txEl>
                                              <p:pRg st="2" end="2"/>
                                            </p:txEl>
                                          </p:spTgt>
                                        </p:tgtEl>
                                        <p:attrNameLst>
                                          <p:attrName>style.visibility</p:attrName>
                                        </p:attrNameLst>
                                      </p:cBhvr>
                                      <p:to>
                                        <p:strVal val="visible"/>
                                      </p:to>
                                    </p:set>
                                    <p:animEffect transition="in" filter="barn(inVertical)">
                                      <p:cBhvr>
                                        <p:cTn id="30" dur="500"/>
                                        <p:tgtEl>
                                          <p:spTgt spid="3">
                                            <p:txEl>
                                              <p:pRg st="2" end="2"/>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6" presetClass="entr" presetSubtype="21"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barn(inVertical)">
                                      <p:cBhvr>
                                        <p:cTn id="35"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555C5B3-193A-4749-9AFD-682E53CDDE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EAE06A6-F76A-41C9-827A-C561B00448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3"/>
            <a:ext cx="12192000" cy="6858000"/>
          </a:xfrm>
          <a:prstGeom prst="rect">
            <a:avLst/>
          </a:prstGeom>
          <a:gradFill>
            <a:gsLst>
              <a:gs pos="0">
                <a:srgbClr val="000000"/>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89F9D4E8-0639-444B-949B-951858506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80861" y="0"/>
            <a:ext cx="7661934" cy="6858000"/>
          </a:xfrm>
          <a:prstGeom prst="rect">
            <a:avLst/>
          </a:prstGeom>
          <a:gradFill>
            <a:gsLst>
              <a:gs pos="0">
                <a:schemeClr val="accent1">
                  <a:lumMod val="75000"/>
                  <a:alpha val="45000"/>
                </a:schemeClr>
              </a:gs>
              <a:gs pos="100000">
                <a:srgbClr val="000000">
                  <a:alpha val="29000"/>
                </a:srgb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7E3DA7A2-ED70-4BBA-AB72-00AD461FA4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80862" y="-6"/>
            <a:ext cx="11711138" cy="6410334"/>
          </a:xfrm>
          <a:prstGeom prst="rect">
            <a:avLst/>
          </a:prstGeom>
          <a:gradFill>
            <a:gsLst>
              <a:gs pos="0">
                <a:schemeClr val="accent1">
                  <a:alpha val="0"/>
                </a:schemeClr>
              </a:gs>
              <a:gs pos="100000">
                <a:srgbClr val="000000">
                  <a:alpha val="41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448852F-6670-027A-2C59-ED31BF057364}"/>
              </a:ext>
            </a:extLst>
          </p:cNvPr>
          <p:cNvSpPr>
            <a:spLocks noGrp="1"/>
          </p:cNvSpPr>
          <p:nvPr>
            <p:ph type="title"/>
          </p:nvPr>
        </p:nvSpPr>
        <p:spPr>
          <a:xfrm>
            <a:off x="495454" y="447671"/>
            <a:ext cx="5098228" cy="2399516"/>
          </a:xfrm>
        </p:spPr>
        <p:txBody>
          <a:bodyPr vert="horz" lIns="91440" tIns="45720" rIns="91440" bIns="45720" rtlCol="0" anchor="b">
            <a:normAutofit/>
          </a:bodyPr>
          <a:lstStyle/>
          <a:p>
            <a:r>
              <a:rPr lang="en-US" sz="2800" b="1" kern="1200" dirty="0">
                <a:solidFill>
                  <a:srgbClr val="FFFFFF"/>
                </a:solidFill>
                <a:latin typeface="Arial" panose="020B0604020202020204" pitchFamily="34" charset="0"/>
                <a:cs typeface="Arial" panose="020B0604020202020204" pitchFamily="34" charset="0"/>
              </a:rPr>
              <a:t>What are the main approaches and strategies that could be used to control an infectious disease outbreak?</a:t>
            </a:r>
            <a:br>
              <a:rPr lang="en-US" sz="2800" b="1" kern="1200" dirty="0">
                <a:solidFill>
                  <a:srgbClr val="FFFFFF"/>
                </a:solidFill>
                <a:latin typeface="Arial" panose="020B0604020202020204" pitchFamily="34" charset="0"/>
                <a:cs typeface="Arial" panose="020B0604020202020204" pitchFamily="34" charset="0"/>
              </a:rPr>
            </a:br>
            <a:endParaRPr lang="en-US" sz="2800" kern="1200" dirty="0">
              <a:solidFill>
                <a:srgbClr val="FFFFFF"/>
              </a:solidFill>
              <a:latin typeface="Arial" panose="020B0604020202020204" pitchFamily="34" charset="0"/>
              <a:cs typeface="Arial" panose="020B0604020202020204" pitchFamily="34" charset="0"/>
            </a:endParaRPr>
          </a:p>
        </p:txBody>
      </p:sp>
      <p:sp>
        <p:nvSpPr>
          <p:cNvPr id="17" name="Rectangle 16">
            <a:extLst>
              <a:ext uri="{FF2B5EF4-FFF2-40B4-BE49-F238E27FC236}">
                <a16:creationId xmlns:a16="http://schemas.microsoft.com/office/drawing/2014/main" id="{FC485432-3647-4218-B5D3-15D3FA222B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44797" y="-489206"/>
            <a:ext cx="2502408" cy="12191998"/>
          </a:xfrm>
          <a:prstGeom prst="rect">
            <a:avLst/>
          </a:prstGeom>
          <a:gradFill>
            <a:gsLst>
              <a:gs pos="0">
                <a:schemeClr val="accent1">
                  <a:alpha val="24000"/>
                </a:schemeClr>
              </a:gs>
              <a:gs pos="78000">
                <a:schemeClr val="accent1">
                  <a:lumMod val="50000"/>
                  <a:alpha val="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F4AFDDCA-6ABA-4D23-8A5C-1BF0F4308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0589" y="1062544"/>
            <a:ext cx="4756162" cy="475616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World Health Organization (WHO)">
            <a:extLst>
              <a:ext uri="{FF2B5EF4-FFF2-40B4-BE49-F238E27FC236}">
                <a16:creationId xmlns:a16="http://schemas.microsoft.com/office/drawing/2014/main" id="{00A626CD-FA93-AA8F-D375-7523EBB7653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7461874" y="2108877"/>
            <a:ext cx="2654533" cy="2654533"/>
          </a:xfrm>
          <a:prstGeom prst="rect">
            <a:avLst/>
          </a:prstGeom>
          <a:noFill/>
        </p:spPr>
      </p:pic>
      <p:sp>
        <p:nvSpPr>
          <p:cNvPr id="5" name="TextBox 4">
            <a:extLst>
              <a:ext uri="{FF2B5EF4-FFF2-40B4-BE49-F238E27FC236}">
                <a16:creationId xmlns:a16="http://schemas.microsoft.com/office/drawing/2014/main" id="{806DA7EA-4BD3-52DA-6DE6-FDB2C5046BDB}"/>
              </a:ext>
            </a:extLst>
          </p:cNvPr>
          <p:cNvSpPr txBox="1"/>
          <p:nvPr/>
        </p:nvSpPr>
        <p:spPr>
          <a:xfrm>
            <a:off x="7901354" y="4572000"/>
            <a:ext cx="2215053" cy="646331"/>
          </a:xfrm>
          <a:prstGeom prst="rect">
            <a:avLst/>
          </a:prstGeom>
          <a:noFill/>
        </p:spPr>
        <p:txBody>
          <a:bodyPr wrap="square" rtlCol="0">
            <a:spAutoFit/>
          </a:bodyPr>
          <a:lstStyle/>
          <a:p>
            <a:pPr algn="ctr"/>
            <a:r>
              <a:rPr lang="en-US" b="1" dirty="0">
                <a:solidFill>
                  <a:schemeClr val="accent1">
                    <a:lumMod val="75000"/>
                  </a:schemeClr>
                </a:solidFill>
                <a:latin typeface="Arial" panose="020B0604020202020204" pitchFamily="34" charset="0"/>
                <a:cs typeface="Arial" panose="020B0604020202020204" pitchFamily="34" charset="0"/>
              </a:rPr>
              <a:t>WORLD HEALTH ORGANIZATION</a:t>
            </a:r>
          </a:p>
        </p:txBody>
      </p:sp>
      <p:sp>
        <p:nvSpPr>
          <p:cNvPr id="7" name="TextBox 6">
            <a:extLst>
              <a:ext uri="{FF2B5EF4-FFF2-40B4-BE49-F238E27FC236}">
                <a16:creationId xmlns:a16="http://schemas.microsoft.com/office/drawing/2014/main" id="{582C8B59-DF7A-7FB7-96E2-D05239C46849}"/>
              </a:ext>
            </a:extLst>
          </p:cNvPr>
          <p:cNvSpPr txBox="1"/>
          <p:nvPr/>
        </p:nvSpPr>
        <p:spPr>
          <a:xfrm>
            <a:off x="1018783" y="5818706"/>
            <a:ext cx="3928998" cy="707886"/>
          </a:xfrm>
          <a:prstGeom prst="rect">
            <a:avLst/>
          </a:prstGeom>
          <a:noFill/>
        </p:spPr>
        <p:txBody>
          <a:bodyPr wrap="square" rtlCol="0">
            <a:spAutoFit/>
          </a:bodyPr>
          <a:lstStyle/>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Meherun Chowdhury (2516013)</a:t>
            </a:r>
            <a:endParaRPr lang="en-US" sz="2000" dirty="0"/>
          </a:p>
        </p:txBody>
      </p:sp>
    </p:spTree>
    <p:extLst>
      <p:ext uri="{BB962C8B-B14F-4D97-AF65-F5344CB8AC3E}">
        <p14:creationId xmlns:p14="http://schemas.microsoft.com/office/powerpoint/2010/main" val="2227531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linds(horizontal)">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dissolve">
                                      <p:cBhvr>
                                        <p:cTn id="1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B0C6AA-2ED9-42B3-2160-486D754301EB}"/>
              </a:ext>
            </a:extLst>
          </p:cNvPr>
          <p:cNvSpPr>
            <a:spLocks noGrp="1"/>
          </p:cNvSpPr>
          <p:nvPr>
            <p:ph type="title"/>
          </p:nvPr>
        </p:nvSpPr>
        <p:spPr>
          <a:xfrm>
            <a:off x="841248" y="548640"/>
            <a:ext cx="3600860" cy="5431536"/>
          </a:xfrm>
        </p:spPr>
        <p:txBody>
          <a:bodyPr>
            <a:normAutofit/>
          </a:bodyPr>
          <a:lstStyle/>
          <a:p>
            <a:r>
              <a:rPr lang="en-GB" sz="4200" b="1" u="sng" dirty="0">
                <a:latin typeface="Arial" panose="020B0604020202020204" pitchFamily="34" charset="0"/>
                <a:cs typeface="Arial" panose="020B0604020202020204" pitchFamily="34" charset="0"/>
              </a:rPr>
              <a:t>1. Surveillance and Early Detection</a:t>
            </a:r>
            <a:endParaRPr lang="en-US" sz="4200" dirty="0">
              <a:latin typeface="Arial" panose="020B0604020202020204" pitchFamily="34" charset="0"/>
              <a:cs typeface="Arial" panose="020B0604020202020204" pitchFamily="34" charset="0"/>
            </a:endParaRPr>
          </a:p>
        </p:txBody>
      </p:sp>
      <p:sp>
        <p:nvSpPr>
          <p:cNvPr id="26"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58E6786-1236-43A8-10CE-3862E913D706}"/>
              </a:ext>
            </a:extLst>
          </p:cNvPr>
          <p:cNvSpPr>
            <a:spLocks noGrp="1"/>
          </p:cNvSpPr>
          <p:nvPr>
            <p:ph idx="1"/>
          </p:nvPr>
        </p:nvSpPr>
        <p:spPr>
          <a:xfrm>
            <a:off x="5126418" y="552091"/>
            <a:ext cx="6224335" cy="5431536"/>
          </a:xfrm>
        </p:spPr>
        <p:txBody>
          <a:bodyPr anchor="ctr">
            <a:normAutofit/>
          </a:bodyPr>
          <a:lstStyle/>
          <a:p>
            <a:pPr marL="0" indent="0">
              <a:buNone/>
            </a:pPr>
            <a:r>
              <a:rPr lang="en-GB" sz="1200" b="1" dirty="0">
                <a:latin typeface="Arial" panose="020B0604020202020204" pitchFamily="34" charset="0"/>
                <a:cs typeface="Arial" panose="020B0604020202020204" pitchFamily="34" charset="0"/>
              </a:rPr>
              <a:t>Identify cases quickly and understand how the disease is spreading.</a:t>
            </a:r>
          </a:p>
          <a:p>
            <a:pPr marL="0" indent="0">
              <a:buNone/>
            </a:pPr>
            <a:r>
              <a:rPr lang="en-GB" sz="1200" b="1" u="sng" dirty="0">
                <a:latin typeface="Arial" panose="020B0604020202020204" pitchFamily="34" charset="0"/>
                <a:cs typeface="Arial" panose="020B0604020202020204" pitchFamily="34" charset="0"/>
              </a:rPr>
              <a:t>Strategies :</a:t>
            </a:r>
          </a:p>
          <a:p>
            <a:r>
              <a:rPr lang="en-GB" sz="1200" dirty="0">
                <a:latin typeface="Arial" panose="020B0604020202020204" pitchFamily="34" charset="0"/>
                <a:cs typeface="Arial" panose="020B0604020202020204" pitchFamily="34" charset="0"/>
              </a:rPr>
              <a:t>Case reporting systems (clinics , hospitals ,tabs);</a:t>
            </a:r>
          </a:p>
          <a:p>
            <a:r>
              <a:rPr lang="en-GB" sz="1200" dirty="0">
                <a:latin typeface="Arial" panose="020B0604020202020204" pitchFamily="34" charset="0"/>
                <a:cs typeface="Arial" panose="020B0604020202020204" pitchFamily="34" charset="0"/>
              </a:rPr>
              <a:t>Community surveillance and screening;</a:t>
            </a:r>
          </a:p>
          <a:p>
            <a:r>
              <a:rPr lang="en-GB" sz="1200" dirty="0">
                <a:latin typeface="Arial" panose="020B0604020202020204" pitchFamily="34" charset="0"/>
                <a:cs typeface="Arial" panose="020B0604020202020204" pitchFamily="34" charset="0"/>
              </a:rPr>
              <a:t>Genomic sequencing to track variants (used widely during covid-19); </a:t>
            </a:r>
          </a:p>
          <a:p>
            <a:r>
              <a:rPr lang="en-GB" sz="1200" dirty="0">
                <a:latin typeface="Arial" panose="020B0604020202020204" pitchFamily="34" charset="0"/>
                <a:cs typeface="Arial" panose="020B0604020202020204" pitchFamily="34" charset="0"/>
              </a:rPr>
              <a:t>Contact tracing to individuals' early detection limits spread and help guide interventions;</a:t>
            </a:r>
          </a:p>
          <a:p>
            <a:pPr marL="0" indent="0">
              <a:buNone/>
            </a:pPr>
            <a:endParaRPr lang="en-GB" sz="1200" b="1" u="sng" dirty="0">
              <a:latin typeface="Arial" panose="020B0604020202020204" pitchFamily="34" charset="0"/>
              <a:cs typeface="Arial" panose="020B0604020202020204" pitchFamily="34" charset="0"/>
            </a:endParaRPr>
          </a:p>
          <a:p>
            <a:pPr marL="0" indent="0">
              <a:buNone/>
            </a:pPr>
            <a:r>
              <a:rPr lang="en-GB" sz="1200" b="1" u="sng" dirty="0">
                <a:latin typeface="Arial" panose="020B0604020202020204" pitchFamily="34" charset="0"/>
                <a:cs typeface="Arial" panose="020B0604020202020204" pitchFamily="34" charset="0"/>
              </a:rPr>
              <a:t>2. Testing and diagnosis </a:t>
            </a:r>
          </a:p>
          <a:p>
            <a:pPr marL="0" indent="0">
              <a:buNone/>
            </a:pPr>
            <a:r>
              <a:rPr lang="en-GB" sz="1200" dirty="0">
                <a:latin typeface="Arial" panose="020B0604020202020204" pitchFamily="34" charset="0"/>
                <a:cs typeface="Arial" panose="020B0604020202020204" pitchFamily="34" charset="0"/>
              </a:rPr>
              <a:t>Confirm infections and isolate cases Promptly.</a:t>
            </a:r>
          </a:p>
          <a:p>
            <a:pPr marL="0" indent="0">
              <a:buNone/>
            </a:pPr>
            <a:endParaRPr lang="en-GB" sz="1200" dirty="0">
              <a:latin typeface="Arial" panose="020B0604020202020204" pitchFamily="34" charset="0"/>
              <a:cs typeface="Arial" panose="020B0604020202020204" pitchFamily="34" charset="0"/>
            </a:endParaRPr>
          </a:p>
          <a:p>
            <a:pPr marL="0" indent="0">
              <a:buNone/>
            </a:pPr>
            <a:r>
              <a:rPr lang="en-GB" sz="1200" b="1" u="sng" dirty="0">
                <a:latin typeface="Arial" panose="020B0604020202020204" pitchFamily="34" charset="0"/>
                <a:cs typeface="Arial" panose="020B0604020202020204" pitchFamily="34" charset="0"/>
              </a:rPr>
              <a:t>Strategies </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Rapid diagnostic tests;</a:t>
            </a:r>
          </a:p>
          <a:p>
            <a:r>
              <a:rPr lang="en-GB" sz="1200" dirty="0">
                <a:latin typeface="Arial" panose="020B0604020202020204" pitchFamily="34" charset="0"/>
                <a:cs typeface="Arial" panose="020B0604020202020204" pitchFamily="34" charset="0"/>
              </a:rPr>
              <a:t>Laboratory based PCR testing;</a:t>
            </a:r>
          </a:p>
          <a:p>
            <a:r>
              <a:rPr lang="en-GB" sz="1200" dirty="0">
                <a:latin typeface="Arial" panose="020B0604020202020204" pitchFamily="34" charset="0"/>
                <a:cs typeface="Arial" panose="020B0604020202020204" pitchFamily="34" charset="0"/>
              </a:rPr>
              <a:t>mobile testing units in affected areas.</a:t>
            </a:r>
          </a:p>
          <a:p>
            <a:pPr marL="0" indent="0">
              <a:buNone/>
            </a:pPr>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Accurate testing was key during outbreaks like </a:t>
            </a:r>
            <a:r>
              <a:rPr lang="en-GB" sz="1200" u="sng" dirty="0">
                <a:latin typeface="Arial" panose="020B0604020202020204" pitchFamily="34" charset="0"/>
                <a:cs typeface="Arial" panose="020B0604020202020204" pitchFamily="34" charset="0"/>
              </a:rPr>
              <a:t>Ebola virus disease </a:t>
            </a:r>
            <a:r>
              <a:rPr lang="en-GB" sz="1200" dirty="0">
                <a:latin typeface="Arial" panose="020B0604020202020204" pitchFamily="34" charset="0"/>
                <a:cs typeface="Arial" panose="020B0604020202020204" pitchFamily="34" charset="0"/>
              </a:rPr>
              <a:t>where rapid identification reduce transmission.</a:t>
            </a:r>
          </a:p>
          <a:p>
            <a:pPr marL="0" indent="0">
              <a:buNone/>
            </a:pPr>
            <a:endParaRPr lang="en-US" sz="1200" dirty="0"/>
          </a:p>
        </p:txBody>
      </p:sp>
    </p:spTree>
    <p:extLst>
      <p:ext uri="{BB962C8B-B14F-4D97-AF65-F5344CB8AC3E}">
        <p14:creationId xmlns:p14="http://schemas.microsoft.com/office/powerpoint/2010/main" val="33224662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p:tgtEl>
                                          <p:spTgt spid="3">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3">
                                            <p:txEl>
                                              <p:pRg st="0" end="0"/>
                                            </p:txEl>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3">
                                            <p:txEl>
                                              <p:pRg st="12" end="12"/>
                                            </p:txEl>
                                          </p:spTgt>
                                        </p:tgtEl>
                                        <p:attrNameLst>
                                          <p:attrName>style.visibility</p:attrName>
                                        </p:attrNameLst>
                                      </p:cBhvr>
                                      <p:to>
                                        <p:strVal val="visible"/>
                                      </p:to>
                                    </p:set>
                                    <p:anim calcmode="lin" valueType="num">
                                      <p:cBhvr additive="base">
                                        <p:cTn id="13" dur="500"/>
                                        <p:tgtEl>
                                          <p:spTgt spid="3">
                                            <p:txEl>
                                              <p:pRg st="12" end="12"/>
                                            </p:txEl>
                                          </p:spTgt>
                                        </p:tgtEl>
                                        <p:attrNameLst>
                                          <p:attrName>ppt_y</p:attrName>
                                        </p:attrNameLst>
                                      </p:cBhvr>
                                      <p:tavLst>
                                        <p:tav tm="0">
                                          <p:val>
                                            <p:strVal val="#ppt_y+#ppt_h*1.125000"/>
                                          </p:val>
                                        </p:tav>
                                        <p:tav tm="100000">
                                          <p:val>
                                            <p:strVal val="#ppt_y"/>
                                          </p:val>
                                        </p:tav>
                                      </p:tavLst>
                                    </p:anim>
                                    <p:animEffect transition="in" filter="wipe(up)">
                                      <p:cBhvr>
                                        <p:cTn id="14" dur="500"/>
                                        <p:tgtEl>
                                          <p:spTgt spid="3">
                                            <p:txEl>
                                              <p:pRg st="12" end="12"/>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grpId="0" nodeType="clickEffect">
                                  <p:stCondLst>
                                    <p:cond delay="0"/>
                                  </p:stCondLst>
                                  <p:childTnLst>
                                    <p:set>
                                      <p:cBhvr>
                                        <p:cTn id="18" dur="1" fill="hold">
                                          <p:stCondLst>
                                            <p:cond delay="0"/>
                                          </p:stCondLst>
                                        </p:cTn>
                                        <p:tgtEl>
                                          <p:spTgt spid="3">
                                            <p:txEl>
                                              <p:pRg st="13" end="13"/>
                                            </p:txEl>
                                          </p:spTgt>
                                        </p:tgtEl>
                                        <p:attrNameLst>
                                          <p:attrName>style.visibility</p:attrName>
                                        </p:attrNameLst>
                                      </p:cBhvr>
                                      <p:to>
                                        <p:strVal val="visible"/>
                                      </p:to>
                                    </p:set>
                                    <p:anim calcmode="lin" valueType="num">
                                      <p:cBhvr additive="base">
                                        <p:cTn id="19" dur="500"/>
                                        <p:tgtEl>
                                          <p:spTgt spid="3">
                                            <p:txEl>
                                              <p:pRg st="13" end="13"/>
                                            </p:txEl>
                                          </p:spTgt>
                                        </p:tgtEl>
                                        <p:attrNameLst>
                                          <p:attrName>ppt_y</p:attrName>
                                        </p:attrNameLst>
                                      </p:cBhvr>
                                      <p:tavLst>
                                        <p:tav tm="0">
                                          <p:val>
                                            <p:strVal val="#ppt_y+#ppt_h*1.125000"/>
                                          </p:val>
                                        </p:tav>
                                        <p:tav tm="100000">
                                          <p:val>
                                            <p:strVal val="#ppt_y"/>
                                          </p:val>
                                        </p:tav>
                                      </p:tavLst>
                                    </p:anim>
                                    <p:animEffect transition="in" filter="wipe(up)">
                                      <p:cBhvr>
                                        <p:cTn id="20" dur="500"/>
                                        <p:tgtEl>
                                          <p:spTgt spid="3">
                                            <p:txEl>
                                              <p:pRg st="13" end="1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grpId="0" nodeType="clickEffect">
                                  <p:stCondLst>
                                    <p:cond delay="0"/>
                                  </p:stCondLst>
                                  <p:childTnLst>
                                    <p:set>
                                      <p:cBhvr>
                                        <p:cTn id="24" dur="1" fill="hold">
                                          <p:stCondLst>
                                            <p:cond delay="0"/>
                                          </p:stCondLst>
                                        </p:cTn>
                                        <p:tgtEl>
                                          <p:spTgt spid="3">
                                            <p:txEl>
                                              <p:pRg st="15" end="15"/>
                                            </p:txEl>
                                          </p:spTgt>
                                        </p:tgtEl>
                                        <p:attrNameLst>
                                          <p:attrName>style.visibility</p:attrName>
                                        </p:attrNameLst>
                                      </p:cBhvr>
                                      <p:to>
                                        <p:strVal val="visible"/>
                                      </p:to>
                                    </p:set>
                                    <p:anim calcmode="lin" valueType="num">
                                      <p:cBhvr additive="base">
                                        <p:cTn id="25" dur="500"/>
                                        <p:tgtEl>
                                          <p:spTgt spid="3">
                                            <p:txEl>
                                              <p:pRg st="15" end="15"/>
                                            </p:txEl>
                                          </p:spTgt>
                                        </p:tgtEl>
                                        <p:attrNameLst>
                                          <p:attrName>ppt_y</p:attrName>
                                        </p:attrNameLst>
                                      </p:cBhvr>
                                      <p:tavLst>
                                        <p:tav tm="0">
                                          <p:val>
                                            <p:strVal val="#ppt_y+#ppt_h*1.125000"/>
                                          </p:val>
                                        </p:tav>
                                        <p:tav tm="100000">
                                          <p:val>
                                            <p:strVal val="#ppt_y"/>
                                          </p:val>
                                        </p:tav>
                                      </p:tavLst>
                                    </p:anim>
                                    <p:animEffect transition="in" filter="wipe(up)">
                                      <p:cBhvr>
                                        <p:cTn id="26" dur="500"/>
                                        <p:tgtEl>
                                          <p:spTgt spid="3">
                                            <p:txEl>
                                              <p:pRg st="15" end="1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nodeType="clickEffect">
                                  <p:stCondLst>
                                    <p:cond delay="0"/>
                                  </p:stCondLst>
                                  <p:childTnLst>
                                    <p:set>
                                      <p:cBhvr>
                                        <p:cTn id="30" dur="1" fill="hold">
                                          <p:stCondLst>
                                            <p:cond delay="0"/>
                                          </p:stCondLst>
                                        </p:cTn>
                                        <p:tgtEl>
                                          <p:spTgt spid="3">
                                            <p:txEl>
                                              <p:pRg st="0" end="0"/>
                                            </p:txEl>
                                          </p:spTgt>
                                        </p:tgtEl>
                                        <p:attrNameLst>
                                          <p:attrName>style.visibility</p:attrName>
                                        </p:attrNameLst>
                                      </p:cBhvr>
                                      <p:to>
                                        <p:strVal val="visible"/>
                                      </p:to>
                                    </p:set>
                                    <p:anim calcmode="lin" valueType="num">
                                      <p:cBhvr>
                                        <p:cTn id="31"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32"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33"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34" dur="1000"/>
                                        <p:tgtEl>
                                          <p:spTgt spid="3">
                                            <p:txEl>
                                              <p:pRg st="0" end="0"/>
                                            </p:txEl>
                                          </p:spTgt>
                                        </p:tgtEl>
                                      </p:cBhvr>
                                    </p:animEffect>
                                  </p:childTnLst>
                                </p:cTn>
                              </p:par>
                              <p:par>
                                <p:cTn id="35" presetID="31" presetClass="entr" presetSubtype="0" fill="hold" nodeType="withEffect">
                                  <p:stCondLst>
                                    <p:cond delay="0"/>
                                  </p:stCondLst>
                                  <p:childTnLst>
                                    <p:set>
                                      <p:cBhvr>
                                        <p:cTn id="36" dur="1" fill="hold">
                                          <p:stCondLst>
                                            <p:cond delay="0"/>
                                          </p:stCondLst>
                                        </p:cTn>
                                        <p:tgtEl>
                                          <p:spTgt spid="3">
                                            <p:txEl>
                                              <p:pRg st="1" end="1"/>
                                            </p:txEl>
                                          </p:spTgt>
                                        </p:tgtEl>
                                        <p:attrNameLst>
                                          <p:attrName>style.visibility</p:attrName>
                                        </p:attrNameLst>
                                      </p:cBhvr>
                                      <p:to>
                                        <p:strVal val="visible"/>
                                      </p:to>
                                    </p:set>
                                    <p:anim calcmode="lin" valueType="num">
                                      <p:cBhvr>
                                        <p:cTn id="37"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38"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39"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40" dur="1000"/>
                                        <p:tgtEl>
                                          <p:spTgt spid="3">
                                            <p:txEl>
                                              <p:pRg st="1" end="1"/>
                                            </p:txEl>
                                          </p:spTgt>
                                        </p:tgtEl>
                                      </p:cBhvr>
                                    </p:animEffect>
                                  </p:childTnLst>
                                </p:cTn>
                              </p:par>
                              <p:par>
                                <p:cTn id="41" presetID="31" presetClass="entr" presetSubtype="0" fill="hold" nodeType="withEffect">
                                  <p:stCondLst>
                                    <p:cond delay="0"/>
                                  </p:stCondLst>
                                  <p:childTnLst>
                                    <p:set>
                                      <p:cBhvr>
                                        <p:cTn id="42" dur="1" fill="hold">
                                          <p:stCondLst>
                                            <p:cond delay="0"/>
                                          </p:stCondLst>
                                        </p:cTn>
                                        <p:tgtEl>
                                          <p:spTgt spid="3">
                                            <p:txEl>
                                              <p:pRg st="2" end="2"/>
                                            </p:txEl>
                                          </p:spTgt>
                                        </p:tgtEl>
                                        <p:attrNameLst>
                                          <p:attrName>style.visibility</p:attrName>
                                        </p:attrNameLst>
                                      </p:cBhvr>
                                      <p:to>
                                        <p:strVal val="visible"/>
                                      </p:to>
                                    </p:set>
                                    <p:anim calcmode="lin" valueType="num">
                                      <p:cBhvr>
                                        <p:cTn id="43"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44"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45"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46" dur="1000"/>
                                        <p:tgtEl>
                                          <p:spTgt spid="3">
                                            <p:txEl>
                                              <p:pRg st="2" end="2"/>
                                            </p:txEl>
                                          </p:spTgt>
                                        </p:tgtEl>
                                      </p:cBhvr>
                                    </p:animEffect>
                                  </p:childTnLst>
                                </p:cTn>
                              </p:par>
                              <p:par>
                                <p:cTn id="47" presetID="31" presetClass="entr" presetSubtype="0" fill="hold" nodeType="withEffect">
                                  <p:stCondLst>
                                    <p:cond delay="0"/>
                                  </p:stCondLst>
                                  <p:childTnLst>
                                    <p:set>
                                      <p:cBhvr>
                                        <p:cTn id="48" dur="1" fill="hold">
                                          <p:stCondLst>
                                            <p:cond delay="0"/>
                                          </p:stCondLst>
                                        </p:cTn>
                                        <p:tgtEl>
                                          <p:spTgt spid="3">
                                            <p:txEl>
                                              <p:pRg st="3" end="3"/>
                                            </p:txEl>
                                          </p:spTgt>
                                        </p:tgtEl>
                                        <p:attrNameLst>
                                          <p:attrName>style.visibility</p:attrName>
                                        </p:attrNameLst>
                                      </p:cBhvr>
                                      <p:to>
                                        <p:strVal val="visible"/>
                                      </p:to>
                                    </p:set>
                                    <p:anim calcmode="lin" valueType="num">
                                      <p:cBhvr>
                                        <p:cTn id="49"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50"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51"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52" dur="1000"/>
                                        <p:tgtEl>
                                          <p:spTgt spid="3">
                                            <p:txEl>
                                              <p:pRg st="3" end="3"/>
                                            </p:txEl>
                                          </p:spTgt>
                                        </p:tgtEl>
                                      </p:cBhvr>
                                    </p:animEffect>
                                  </p:childTnLst>
                                </p:cTn>
                              </p:par>
                              <p:par>
                                <p:cTn id="53" presetID="31" presetClass="entr" presetSubtype="0" fill="hold" nodeType="withEffect">
                                  <p:stCondLst>
                                    <p:cond delay="0"/>
                                  </p:stCondLst>
                                  <p:childTnLst>
                                    <p:set>
                                      <p:cBhvr>
                                        <p:cTn id="54" dur="1" fill="hold">
                                          <p:stCondLst>
                                            <p:cond delay="0"/>
                                          </p:stCondLst>
                                        </p:cTn>
                                        <p:tgtEl>
                                          <p:spTgt spid="3">
                                            <p:txEl>
                                              <p:pRg st="4" end="4"/>
                                            </p:txEl>
                                          </p:spTgt>
                                        </p:tgtEl>
                                        <p:attrNameLst>
                                          <p:attrName>style.visibility</p:attrName>
                                        </p:attrNameLst>
                                      </p:cBhvr>
                                      <p:to>
                                        <p:strVal val="visible"/>
                                      </p:to>
                                    </p:set>
                                    <p:anim calcmode="lin" valueType="num">
                                      <p:cBhvr>
                                        <p:cTn id="55" dur="1000" fill="hold"/>
                                        <p:tgtEl>
                                          <p:spTgt spid="3">
                                            <p:txEl>
                                              <p:pRg st="4" end="4"/>
                                            </p:txEl>
                                          </p:spTgt>
                                        </p:tgtEl>
                                        <p:attrNameLst>
                                          <p:attrName>ppt_w</p:attrName>
                                        </p:attrNameLst>
                                      </p:cBhvr>
                                      <p:tavLst>
                                        <p:tav tm="0">
                                          <p:val>
                                            <p:fltVal val="0"/>
                                          </p:val>
                                        </p:tav>
                                        <p:tav tm="100000">
                                          <p:val>
                                            <p:strVal val="#ppt_w"/>
                                          </p:val>
                                        </p:tav>
                                      </p:tavLst>
                                    </p:anim>
                                    <p:anim calcmode="lin" valueType="num">
                                      <p:cBhvr>
                                        <p:cTn id="56" dur="1000" fill="hold"/>
                                        <p:tgtEl>
                                          <p:spTgt spid="3">
                                            <p:txEl>
                                              <p:pRg st="4" end="4"/>
                                            </p:txEl>
                                          </p:spTgt>
                                        </p:tgtEl>
                                        <p:attrNameLst>
                                          <p:attrName>ppt_h</p:attrName>
                                        </p:attrNameLst>
                                      </p:cBhvr>
                                      <p:tavLst>
                                        <p:tav tm="0">
                                          <p:val>
                                            <p:fltVal val="0"/>
                                          </p:val>
                                        </p:tav>
                                        <p:tav tm="100000">
                                          <p:val>
                                            <p:strVal val="#ppt_h"/>
                                          </p:val>
                                        </p:tav>
                                      </p:tavLst>
                                    </p:anim>
                                    <p:anim calcmode="lin" valueType="num">
                                      <p:cBhvr>
                                        <p:cTn id="57" dur="1000" fill="hold"/>
                                        <p:tgtEl>
                                          <p:spTgt spid="3">
                                            <p:txEl>
                                              <p:pRg st="4" end="4"/>
                                            </p:txEl>
                                          </p:spTgt>
                                        </p:tgtEl>
                                        <p:attrNameLst>
                                          <p:attrName>style.rotation</p:attrName>
                                        </p:attrNameLst>
                                      </p:cBhvr>
                                      <p:tavLst>
                                        <p:tav tm="0">
                                          <p:val>
                                            <p:fltVal val="90"/>
                                          </p:val>
                                        </p:tav>
                                        <p:tav tm="100000">
                                          <p:val>
                                            <p:fltVal val="0"/>
                                          </p:val>
                                        </p:tav>
                                      </p:tavLst>
                                    </p:anim>
                                    <p:animEffect transition="in" filter="fade">
                                      <p:cBhvr>
                                        <p:cTn id="58" dur="1000"/>
                                        <p:tgtEl>
                                          <p:spTgt spid="3">
                                            <p:txEl>
                                              <p:pRg st="4" end="4"/>
                                            </p:txEl>
                                          </p:spTgt>
                                        </p:tgtEl>
                                      </p:cBhvr>
                                    </p:animEffect>
                                  </p:childTnLst>
                                </p:cTn>
                              </p:par>
                              <p:par>
                                <p:cTn id="59" presetID="31" presetClass="entr" presetSubtype="0" fill="hold" nodeType="withEffect">
                                  <p:stCondLst>
                                    <p:cond delay="0"/>
                                  </p:stCondLst>
                                  <p:childTnLst>
                                    <p:set>
                                      <p:cBhvr>
                                        <p:cTn id="60" dur="1" fill="hold">
                                          <p:stCondLst>
                                            <p:cond delay="0"/>
                                          </p:stCondLst>
                                        </p:cTn>
                                        <p:tgtEl>
                                          <p:spTgt spid="3">
                                            <p:txEl>
                                              <p:pRg st="5" end="5"/>
                                            </p:txEl>
                                          </p:spTgt>
                                        </p:tgtEl>
                                        <p:attrNameLst>
                                          <p:attrName>style.visibility</p:attrName>
                                        </p:attrNameLst>
                                      </p:cBhvr>
                                      <p:to>
                                        <p:strVal val="visible"/>
                                      </p:to>
                                    </p:set>
                                    <p:anim calcmode="lin" valueType="num">
                                      <p:cBhvr>
                                        <p:cTn id="61" dur="1000" fill="hold"/>
                                        <p:tgtEl>
                                          <p:spTgt spid="3">
                                            <p:txEl>
                                              <p:pRg st="5" end="5"/>
                                            </p:txEl>
                                          </p:spTgt>
                                        </p:tgtEl>
                                        <p:attrNameLst>
                                          <p:attrName>ppt_w</p:attrName>
                                        </p:attrNameLst>
                                      </p:cBhvr>
                                      <p:tavLst>
                                        <p:tav tm="0">
                                          <p:val>
                                            <p:fltVal val="0"/>
                                          </p:val>
                                        </p:tav>
                                        <p:tav tm="100000">
                                          <p:val>
                                            <p:strVal val="#ppt_w"/>
                                          </p:val>
                                        </p:tav>
                                      </p:tavLst>
                                    </p:anim>
                                    <p:anim calcmode="lin" valueType="num">
                                      <p:cBhvr>
                                        <p:cTn id="62" dur="1000" fill="hold"/>
                                        <p:tgtEl>
                                          <p:spTgt spid="3">
                                            <p:txEl>
                                              <p:pRg st="5" end="5"/>
                                            </p:txEl>
                                          </p:spTgt>
                                        </p:tgtEl>
                                        <p:attrNameLst>
                                          <p:attrName>ppt_h</p:attrName>
                                        </p:attrNameLst>
                                      </p:cBhvr>
                                      <p:tavLst>
                                        <p:tav tm="0">
                                          <p:val>
                                            <p:fltVal val="0"/>
                                          </p:val>
                                        </p:tav>
                                        <p:tav tm="100000">
                                          <p:val>
                                            <p:strVal val="#ppt_h"/>
                                          </p:val>
                                        </p:tav>
                                      </p:tavLst>
                                    </p:anim>
                                    <p:anim calcmode="lin" valueType="num">
                                      <p:cBhvr>
                                        <p:cTn id="63" dur="1000" fill="hold"/>
                                        <p:tgtEl>
                                          <p:spTgt spid="3">
                                            <p:txEl>
                                              <p:pRg st="5" end="5"/>
                                            </p:txEl>
                                          </p:spTgt>
                                        </p:tgtEl>
                                        <p:attrNameLst>
                                          <p:attrName>style.rotation</p:attrName>
                                        </p:attrNameLst>
                                      </p:cBhvr>
                                      <p:tavLst>
                                        <p:tav tm="0">
                                          <p:val>
                                            <p:fltVal val="90"/>
                                          </p:val>
                                        </p:tav>
                                        <p:tav tm="100000">
                                          <p:val>
                                            <p:fltVal val="0"/>
                                          </p:val>
                                        </p:tav>
                                      </p:tavLst>
                                    </p:anim>
                                    <p:animEffect transition="in" filter="fade">
                                      <p:cBhvr>
                                        <p:cTn id="64" dur="1000"/>
                                        <p:tgtEl>
                                          <p:spTgt spid="3">
                                            <p:txEl>
                                              <p:pRg st="5" end="5"/>
                                            </p:txEl>
                                          </p:spTgt>
                                        </p:tgtEl>
                                      </p:cBhvr>
                                    </p:animEffect>
                                  </p:childTnLst>
                                </p:cTn>
                              </p:par>
                              <p:par>
                                <p:cTn id="65" presetID="31" presetClass="entr" presetSubtype="0" fill="hold" nodeType="withEffect">
                                  <p:stCondLst>
                                    <p:cond delay="0"/>
                                  </p:stCondLst>
                                  <p:childTnLst>
                                    <p:set>
                                      <p:cBhvr>
                                        <p:cTn id="66" dur="1" fill="hold">
                                          <p:stCondLst>
                                            <p:cond delay="0"/>
                                          </p:stCondLst>
                                        </p:cTn>
                                        <p:tgtEl>
                                          <p:spTgt spid="3">
                                            <p:txEl>
                                              <p:pRg st="7" end="7"/>
                                            </p:txEl>
                                          </p:spTgt>
                                        </p:tgtEl>
                                        <p:attrNameLst>
                                          <p:attrName>style.visibility</p:attrName>
                                        </p:attrNameLst>
                                      </p:cBhvr>
                                      <p:to>
                                        <p:strVal val="visible"/>
                                      </p:to>
                                    </p:set>
                                    <p:anim calcmode="lin" valueType="num">
                                      <p:cBhvr>
                                        <p:cTn id="67" dur="1000" fill="hold"/>
                                        <p:tgtEl>
                                          <p:spTgt spid="3">
                                            <p:txEl>
                                              <p:pRg st="7" end="7"/>
                                            </p:txEl>
                                          </p:spTgt>
                                        </p:tgtEl>
                                        <p:attrNameLst>
                                          <p:attrName>ppt_w</p:attrName>
                                        </p:attrNameLst>
                                      </p:cBhvr>
                                      <p:tavLst>
                                        <p:tav tm="0">
                                          <p:val>
                                            <p:fltVal val="0"/>
                                          </p:val>
                                        </p:tav>
                                        <p:tav tm="100000">
                                          <p:val>
                                            <p:strVal val="#ppt_w"/>
                                          </p:val>
                                        </p:tav>
                                      </p:tavLst>
                                    </p:anim>
                                    <p:anim calcmode="lin" valueType="num">
                                      <p:cBhvr>
                                        <p:cTn id="68" dur="1000" fill="hold"/>
                                        <p:tgtEl>
                                          <p:spTgt spid="3">
                                            <p:txEl>
                                              <p:pRg st="7" end="7"/>
                                            </p:txEl>
                                          </p:spTgt>
                                        </p:tgtEl>
                                        <p:attrNameLst>
                                          <p:attrName>ppt_h</p:attrName>
                                        </p:attrNameLst>
                                      </p:cBhvr>
                                      <p:tavLst>
                                        <p:tav tm="0">
                                          <p:val>
                                            <p:fltVal val="0"/>
                                          </p:val>
                                        </p:tav>
                                        <p:tav tm="100000">
                                          <p:val>
                                            <p:strVal val="#ppt_h"/>
                                          </p:val>
                                        </p:tav>
                                      </p:tavLst>
                                    </p:anim>
                                    <p:anim calcmode="lin" valueType="num">
                                      <p:cBhvr>
                                        <p:cTn id="69" dur="1000" fill="hold"/>
                                        <p:tgtEl>
                                          <p:spTgt spid="3">
                                            <p:txEl>
                                              <p:pRg st="7" end="7"/>
                                            </p:txEl>
                                          </p:spTgt>
                                        </p:tgtEl>
                                        <p:attrNameLst>
                                          <p:attrName>style.rotation</p:attrName>
                                        </p:attrNameLst>
                                      </p:cBhvr>
                                      <p:tavLst>
                                        <p:tav tm="0">
                                          <p:val>
                                            <p:fltVal val="90"/>
                                          </p:val>
                                        </p:tav>
                                        <p:tav tm="100000">
                                          <p:val>
                                            <p:fltVal val="0"/>
                                          </p:val>
                                        </p:tav>
                                      </p:tavLst>
                                    </p:anim>
                                    <p:animEffect transition="in" filter="fade">
                                      <p:cBhvr>
                                        <p:cTn id="70" dur="1000"/>
                                        <p:tgtEl>
                                          <p:spTgt spid="3">
                                            <p:txEl>
                                              <p:pRg st="7" end="7"/>
                                            </p:txEl>
                                          </p:spTgt>
                                        </p:tgtEl>
                                      </p:cBhvr>
                                    </p:animEffect>
                                  </p:childTnLst>
                                </p:cTn>
                              </p:par>
                              <p:par>
                                <p:cTn id="71" presetID="31" presetClass="entr" presetSubtype="0" fill="hold" nodeType="withEffect">
                                  <p:stCondLst>
                                    <p:cond delay="0"/>
                                  </p:stCondLst>
                                  <p:childTnLst>
                                    <p:set>
                                      <p:cBhvr>
                                        <p:cTn id="72" dur="1" fill="hold">
                                          <p:stCondLst>
                                            <p:cond delay="0"/>
                                          </p:stCondLst>
                                        </p:cTn>
                                        <p:tgtEl>
                                          <p:spTgt spid="3">
                                            <p:txEl>
                                              <p:pRg st="8" end="8"/>
                                            </p:txEl>
                                          </p:spTgt>
                                        </p:tgtEl>
                                        <p:attrNameLst>
                                          <p:attrName>style.visibility</p:attrName>
                                        </p:attrNameLst>
                                      </p:cBhvr>
                                      <p:to>
                                        <p:strVal val="visible"/>
                                      </p:to>
                                    </p:set>
                                    <p:anim calcmode="lin" valueType="num">
                                      <p:cBhvr>
                                        <p:cTn id="73" dur="1000" fill="hold"/>
                                        <p:tgtEl>
                                          <p:spTgt spid="3">
                                            <p:txEl>
                                              <p:pRg st="8" end="8"/>
                                            </p:txEl>
                                          </p:spTgt>
                                        </p:tgtEl>
                                        <p:attrNameLst>
                                          <p:attrName>ppt_w</p:attrName>
                                        </p:attrNameLst>
                                      </p:cBhvr>
                                      <p:tavLst>
                                        <p:tav tm="0">
                                          <p:val>
                                            <p:fltVal val="0"/>
                                          </p:val>
                                        </p:tav>
                                        <p:tav tm="100000">
                                          <p:val>
                                            <p:strVal val="#ppt_w"/>
                                          </p:val>
                                        </p:tav>
                                      </p:tavLst>
                                    </p:anim>
                                    <p:anim calcmode="lin" valueType="num">
                                      <p:cBhvr>
                                        <p:cTn id="74" dur="1000" fill="hold"/>
                                        <p:tgtEl>
                                          <p:spTgt spid="3">
                                            <p:txEl>
                                              <p:pRg st="8" end="8"/>
                                            </p:txEl>
                                          </p:spTgt>
                                        </p:tgtEl>
                                        <p:attrNameLst>
                                          <p:attrName>ppt_h</p:attrName>
                                        </p:attrNameLst>
                                      </p:cBhvr>
                                      <p:tavLst>
                                        <p:tav tm="0">
                                          <p:val>
                                            <p:fltVal val="0"/>
                                          </p:val>
                                        </p:tav>
                                        <p:tav tm="100000">
                                          <p:val>
                                            <p:strVal val="#ppt_h"/>
                                          </p:val>
                                        </p:tav>
                                      </p:tavLst>
                                    </p:anim>
                                    <p:anim calcmode="lin" valueType="num">
                                      <p:cBhvr>
                                        <p:cTn id="75" dur="1000" fill="hold"/>
                                        <p:tgtEl>
                                          <p:spTgt spid="3">
                                            <p:txEl>
                                              <p:pRg st="8" end="8"/>
                                            </p:txEl>
                                          </p:spTgt>
                                        </p:tgtEl>
                                        <p:attrNameLst>
                                          <p:attrName>style.rotation</p:attrName>
                                        </p:attrNameLst>
                                      </p:cBhvr>
                                      <p:tavLst>
                                        <p:tav tm="0">
                                          <p:val>
                                            <p:fltVal val="90"/>
                                          </p:val>
                                        </p:tav>
                                        <p:tav tm="100000">
                                          <p:val>
                                            <p:fltVal val="0"/>
                                          </p:val>
                                        </p:tav>
                                      </p:tavLst>
                                    </p:anim>
                                    <p:animEffect transition="in" filter="fade">
                                      <p:cBhvr>
                                        <p:cTn id="76" dur="1000"/>
                                        <p:tgtEl>
                                          <p:spTgt spid="3">
                                            <p:txEl>
                                              <p:pRg st="8" end="8"/>
                                            </p:txEl>
                                          </p:spTgt>
                                        </p:tgtEl>
                                      </p:cBhvr>
                                    </p:animEffect>
                                  </p:childTnLst>
                                </p:cTn>
                              </p:par>
                              <p:par>
                                <p:cTn id="77" presetID="31" presetClass="entr" presetSubtype="0" fill="hold" nodeType="withEffect">
                                  <p:stCondLst>
                                    <p:cond delay="0"/>
                                  </p:stCondLst>
                                  <p:childTnLst>
                                    <p:set>
                                      <p:cBhvr>
                                        <p:cTn id="78" dur="1" fill="hold">
                                          <p:stCondLst>
                                            <p:cond delay="0"/>
                                          </p:stCondLst>
                                        </p:cTn>
                                        <p:tgtEl>
                                          <p:spTgt spid="3">
                                            <p:txEl>
                                              <p:pRg st="10" end="10"/>
                                            </p:txEl>
                                          </p:spTgt>
                                        </p:tgtEl>
                                        <p:attrNameLst>
                                          <p:attrName>style.visibility</p:attrName>
                                        </p:attrNameLst>
                                      </p:cBhvr>
                                      <p:to>
                                        <p:strVal val="visible"/>
                                      </p:to>
                                    </p:set>
                                    <p:anim calcmode="lin" valueType="num">
                                      <p:cBhvr>
                                        <p:cTn id="79" dur="1000" fill="hold"/>
                                        <p:tgtEl>
                                          <p:spTgt spid="3">
                                            <p:txEl>
                                              <p:pRg st="10" end="10"/>
                                            </p:txEl>
                                          </p:spTgt>
                                        </p:tgtEl>
                                        <p:attrNameLst>
                                          <p:attrName>ppt_w</p:attrName>
                                        </p:attrNameLst>
                                      </p:cBhvr>
                                      <p:tavLst>
                                        <p:tav tm="0">
                                          <p:val>
                                            <p:fltVal val="0"/>
                                          </p:val>
                                        </p:tav>
                                        <p:tav tm="100000">
                                          <p:val>
                                            <p:strVal val="#ppt_w"/>
                                          </p:val>
                                        </p:tav>
                                      </p:tavLst>
                                    </p:anim>
                                    <p:anim calcmode="lin" valueType="num">
                                      <p:cBhvr>
                                        <p:cTn id="80" dur="1000" fill="hold"/>
                                        <p:tgtEl>
                                          <p:spTgt spid="3">
                                            <p:txEl>
                                              <p:pRg st="10" end="10"/>
                                            </p:txEl>
                                          </p:spTgt>
                                        </p:tgtEl>
                                        <p:attrNameLst>
                                          <p:attrName>ppt_h</p:attrName>
                                        </p:attrNameLst>
                                      </p:cBhvr>
                                      <p:tavLst>
                                        <p:tav tm="0">
                                          <p:val>
                                            <p:fltVal val="0"/>
                                          </p:val>
                                        </p:tav>
                                        <p:tav tm="100000">
                                          <p:val>
                                            <p:strVal val="#ppt_h"/>
                                          </p:val>
                                        </p:tav>
                                      </p:tavLst>
                                    </p:anim>
                                    <p:anim calcmode="lin" valueType="num">
                                      <p:cBhvr>
                                        <p:cTn id="81" dur="1000" fill="hold"/>
                                        <p:tgtEl>
                                          <p:spTgt spid="3">
                                            <p:txEl>
                                              <p:pRg st="10" end="10"/>
                                            </p:txEl>
                                          </p:spTgt>
                                        </p:tgtEl>
                                        <p:attrNameLst>
                                          <p:attrName>style.rotation</p:attrName>
                                        </p:attrNameLst>
                                      </p:cBhvr>
                                      <p:tavLst>
                                        <p:tav tm="0">
                                          <p:val>
                                            <p:fltVal val="90"/>
                                          </p:val>
                                        </p:tav>
                                        <p:tav tm="100000">
                                          <p:val>
                                            <p:fltVal val="0"/>
                                          </p:val>
                                        </p:tav>
                                      </p:tavLst>
                                    </p:anim>
                                    <p:animEffect transition="in" filter="fade">
                                      <p:cBhvr>
                                        <p:cTn id="82" dur="1000"/>
                                        <p:tgtEl>
                                          <p:spTgt spid="3">
                                            <p:txEl>
                                              <p:pRg st="10" end="10"/>
                                            </p:txEl>
                                          </p:spTgt>
                                        </p:tgtEl>
                                      </p:cBhvr>
                                    </p:animEffect>
                                  </p:childTnLst>
                                </p:cTn>
                              </p:par>
                              <p:par>
                                <p:cTn id="83" presetID="31" presetClass="entr" presetSubtype="0" fill="hold" nodeType="withEffect">
                                  <p:stCondLst>
                                    <p:cond delay="0"/>
                                  </p:stCondLst>
                                  <p:childTnLst>
                                    <p:set>
                                      <p:cBhvr>
                                        <p:cTn id="84" dur="1" fill="hold">
                                          <p:stCondLst>
                                            <p:cond delay="0"/>
                                          </p:stCondLst>
                                        </p:cTn>
                                        <p:tgtEl>
                                          <p:spTgt spid="3">
                                            <p:txEl>
                                              <p:pRg st="11" end="11"/>
                                            </p:txEl>
                                          </p:spTgt>
                                        </p:tgtEl>
                                        <p:attrNameLst>
                                          <p:attrName>style.visibility</p:attrName>
                                        </p:attrNameLst>
                                      </p:cBhvr>
                                      <p:to>
                                        <p:strVal val="visible"/>
                                      </p:to>
                                    </p:set>
                                    <p:anim calcmode="lin" valueType="num">
                                      <p:cBhvr>
                                        <p:cTn id="85" dur="1000" fill="hold"/>
                                        <p:tgtEl>
                                          <p:spTgt spid="3">
                                            <p:txEl>
                                              <p:pRg st="11" end="11"/>
                                            </p:txEl>
                                          </p:spTgt>
                                        </p:tgtEl>
                                        <p:attrNameLst>
                                          <p:attrName>ppt_w</p:attrName>
                                        </p:attrNameLst>
                                      </p:cBhvr>
                                      <p:tavLst>
                                        <p:tav tm="0">
                                          <p:val>
                                            <p:fltVal val="0"/>
                                          </p:val>
                                        </p:tav>
                                        <p:tav tm="100000">
                                          <p:val>
                                            <p:strVal val="#ppt_w"/>
                                          </p:val>
                                        </p:tav>
                                      </p:tavLst>
                                    </p:anim>
                                    <p:anim calcmode="lin" valueType="num">
                                      <p:cBhvr>
                                        <p:cTn id="86" dur="1000" fill="hold"/>
                                        <p:tgtEl>
                                          <p:spTgt spid="3">
                                            <p:txEl>
                                              <p:pRg st="11" end="11"/>
                                            </p:txEl>
                                          </p:spTgt>
                                        </p:tgtEl>
                                        <p:attrNameLst>
                                          <p:attrName>ppt_h</p:attrName>
                                        </p:attrNameLst>
                                      </p:cBhvr>
                                      <p:tavLst>
                                        <p:tav tm="0">
                                          <p:val>
                                            <p:fltVal val="0"/>
                                          </p:val>
                                        </p:tav>
                                        <p:tav tm="100000">
                                          <p:val>
                                            <p:strVal val="#ppt_h"/>
                                          </p:val>
                                        </p:tav>
                                      </p:tavLst>
                                    </p:anim>
                                    <p:anim calcmode="lin" valueType="num">
                                      <p:cBhvr>
                                        <p:cTn id="87" dur="1000" fill="hold"/>
                                        <p:tgtEl>
                                          <p:spTgt spid="3">
                                            <p:txEl>
                                              <p:pRg st="11" end="11"/>
                                            </p:txEl>
                                          </p:spTgt>
                                        </p:tgtEl>
                                        <p:attrNameLst>
                                          <p:attrName>style.rotation</p:attrName>
                                        </p:attrNameLst>
                                      </p:cBhvr>
                                      <p:tavLst>
                                        <p:tav tm="0">
                                          <p:val>
                                            <p:fltVal val="90"/>
                                          </p:val>
                                        </p:tav>
                                        <p:tav tm="100000">
                                          <p:val>
                                            <p:fltVal val="0"/>
                                          </p:val>
                                        </p:tav>
                                      </p:tavLst>
                                    </p:anim>
                                    <p:animEffect transition="in" filter="fade">
                                      <p:cBhvr>
                                        <p:cTn id="88" dur="1000"/>
                                        <p:tgtEl>
                                          <p:spTgt spid="3">
                                            <p:txEl>
                                              <p:pRg st="11" end="11"/>
                                            </p:txEl>
                                          </p:spTgt>
                                        </p:tgtEl>
                                      </p:cBhvr>
                                    </p:animEffect>
                                  </p:childTnLst>
                                </p:cTn>
                              </p:par>
                              <p:par>
                                <p:cTn id="89" presetID="31" presetClass="entr" presetSubtype="0" fill="hold" nodeType="withEffect">
                                  <p:stCondLst>
                                    <p:cond delay="0"/>
                                  </p:stCondLst>
                                  <p:childTnLst>
                                    <p:set>
                                      <p:cBhvr>
                                        <p:cTn id="90" dur="1" fill="hold">
                                          <p:stCondLst>
                                            <p:cond delay="0"/>
                                          </p:stCondLst>
                                        </p:cTn>
                                        <p:tgtEl>
                                          <p:spTgt spid="3">
                                            <p:txEl>
                                              <p:pRg st="12" end="12"/>
                                            </p:txEl>
                                          </p:spTgt>
                                        </p:tgtEl>
                                        <p:attrNameLst>
                                          <p:attrName>style.visibility</p:attrName>
                                        </p:attrNameLst>
                                      </p:cBhvr>
                                      <p:to>
                                        <p:strVal val="visible"/>
                                      </p:to>
                                    </p:set>
                                    <p:anim calcmode="lin" valueType="num">
                                      <p:cBhvr>
                                        <p:cTn id="91" dur="1000" fill="hold"/>
                                        <p:tgtEl>
                                          <p:spTgt spid="3">
                                            <p:txEl>
                                              <p:pRg st="12" end="12"/>
                                            </p:txEl>
                                          </p:spTgt>
                                        </p:tgtEl>
                                        <p:attrNameLst>
                                          <p:attrName>ppt_w</p:attrName>
                                        </p:attrNameLst>
                                      </p:cBhvr>
                                      <p:tavLst>
                                        <p:tav tm="0">
                                          <p:val>
                                            <p:fltVal val="0"/>
                                          </p:val>
                                        </p:tav>
                                        <p:tav tm="100000">
                                          <p:val>
                                            <p:strVal val="#ppt_w"/>
                                          </p:val>
                                        </p:tav>
                                      </p:tavLst>
                                    </p:anim>
                                    <p:anim calcmode="lin" valueType="num">
                                      <p:cBhvr>
                                        <p:cTn id="92" dur="1000" fill="hold"/>
                                        <p:tgtEl>
                                          <p:spTgt spid="3">
                                            <p:txEl>
                                              <p:pRg st="12" end="12"/>
                                            </p:txEl>
                                          </p:spTgt>
                                        </p:tgtEl>
                                        <p:attrNameLst>
                                          <p:attrName>ppt_h</p:attrName>
                                        </p:attrNameLst>
                                      </p:cBhvr>
                                      <p:tavLst>
                                        <p:tav tm="0">
                                          <p:val>
                                            <p:fltVal val="0"/>
                                          </p:val>
                                        </p:tav>
                                        <p:tav tm="100000">
                                          <p:val>
                                            <p:strVal val="#ppt_h"/>
                                          </p:val>
                                        </p:tav>
                                      </p:tavLst>
                                    </p:anim>
                                    <p:anim calcmode="lin" valueType="num">
                                      <p:cBhvr>
                                        <p:cTn id="93" dur="1000" fill="hold"/>
                                        <p:tgtEl>
                                          <p:spTgt spid="3">
                                            <p:txEl>
                                              <p:pRg st="12" end="12"/>
                                            </p:txEl>
                                          </p:spTgt>
                                        </p:tgtEl>
                                        <p:attrNameLst>
                                          <p:attrName>style.rotation</p:attrName>
                                        </p:attrNameLst>
                                      </p:cBhvr>
                                      <p:tavLst>
                                        <p:tav tm="0">
                                          <p:val>
                                            <p:fltVal val="90"/>
                                          </p:val>
                                        </p:tav>
                                        <p:tav tm="100000">
                                          <p:val>
                                            <p:fltVal val="0"/>
                                          </p:val>
                                        </p:tav>
                                      </p:tavLst>
                                    </p:anim>
                                    <p:animEffect transition="in" filter="fade">
                                      <p:cBhvr>
                                        <p:cTn id="94" dur="1000"/>
                                        <p:tgtEl>
                                          <p:spTgt spid="3">
                                            <p:txEl>
                                              <p:pRg st="12" end="12"/>
                                            </p:txEl>
                                          </p:spTgt>
                                        </p:tgtEl>
                                      </p:cBhvr>
                                    </p:animEffect>
                                  </p:childTnLst>
                                </p:cTn>
                              </p:par>
                              <p:par>
                                <p:cTn id="95" presetID="31" presetClass="entr" presetSubtype="0" fill="hold" nodeType="withEffect">
                                  <p:stCondLst>
                                    <p:cond delay="0"/>
                                  </p:stCondLst>
                                  <p:childTnLst>
                                    <p:set>
                                      <p:cBhvr>
                                        <p:cTn id="96" dur="1" fill="hold">
                                          <p:stCondLst>
                                            <p:cond delay="0"/>
                                          </p:stCondLst>
                                        </p:cTn>
                                        <p:tgtEl>
                                          <p:spTgt spid="3">
                                            <p:txEl>
                                              <p:pRg st="13" end="13"/>
                                            </p:txEl>
                                          </p:spTgt>
                                        </p:tgtEl>
                                        <p:attrNameLst>
                                          <p:attrName>style.visibility</p:attrName>
                                        </p:attrNameLst>
                                      </p:cBhvr>
                                      <p:to>
                                        <p:strVal val="visible"/>
                                      </p:to>
                                    </p:set>
                                    <p:anim calcmode="lin" valueType="num">
                                      <p:cBhvr>
                                        <p:cTn id="97" dur="1000" fill="hold"/>
                                        <p:tgtEl>
                                          <p:spTgt spid="3">
                                            <p:txEl>
                                              <p:pRg st="13" end="13"/>
                                            </p:txEl>
                                          </p:spTgt>
                                        </p:tgtEl>
                                        <p:attrNameLst>
                                          <p:attrName>ppt_w</p:attrName>
                                        </p:attrNameLst>
                                      </p:cBhvr>
                                      <p:tavLst>
                                        <p:tav tm="0">
                                          <p:val>
                                            <p:fltVal val="0"/>
                                          </p:val>
                                        </p:tav>
                                        <p:tav tm="100000">
                                          <p:val>
                                            <p:strVal val="#ppt_w"/>
                                          </p:val>
                                        </p:tav>
                                      </p:tavLst>
                                    </p:anim>
                                    <p:anim calcmode="lin" valueType="num">
                                      <p:cBhvr>
                                        <p:cTn id="98" dur="1000" fill="hold"/>
                                        <p:tgtEl>
                                          <p:spTgt spid="3">
                                            <p:txEl>
                                              <p:pRg st="13" end="13"/>
                                            </p:txEl>
                                          </p:spTgt>
                                        </p:tgtEl>
                                        <p:attrNameLst>
                                          <p:attrName>ppt_h</p:attrName>
                                        </p:attrNameLst>
                                      </p:cBhvr>
                                      <p:tavLst>
                                        <p:tav tm="0">
                                          <p:val>
                                            <p:fltVal val="0"/>
                                          </p:val>
                                        </p:tav>
                                        <p:tav tm="100000">
                                          <p:val>
                                            <p:strVal val="#ppt_h"/>
                                          </p:val>
                                        </p:tav>
                                      </p:tavLst>
                                    </p:anim>
                                    <p:anim calcmode="lin" valueType="num">
                                      <p:cBhvr>
                                        <p:cTn id="99" dur="1000" fill="hold"/>
                                        <p:tgtEl>
                                          <p:spTgt spid="3">
                                            <p:txEl>
                                              <p:pRg st="13" end="13"/>
                                            </p:txEl>
                                          </p:spTgt>
                                        </p:tgtEl>
                                        <p:attrNameLst>
                                          <p:attrName>style.rotation</p:attrName>
                                        </p:attrNameLst>
                                      </p:cBhvr>
                                      <p:tavLst>
                                        <p:tav tm="0">
                                          <p:val>
                                            <p:fltVal val="90"/>
                                          </p:val>
                                        </p:tav>
                                        <p:tav tm="100000">
                                          <p:val>
                                            <p:fltVal val="0"/>
                                          </p:val>
                                        </p:tav>
                                      </p:tavLst>
                                    </p:anim>
                                    <p:animEffect transition="in" filter="fade">
                                      <p:cBhvr>
                                        <p:cTn id="100" dur="1000"/>
                                        <p:tgtEl>
                                          <p:spTgt spid="3">
                                            <p:txEl>
                                              <p:pRg st="13" end="13"/>
                                            </p:txEl>
                                          </p:spTgt>
                                        </p:tgtEl>
                                      </p:cBhvr>
                                    </p:animEffect>
                                  </p:childTnLst>
                                </p:cTn>
                              </p:par>
                              <p:par>
                                <p:cTn id="101" presetID="31" presetClass="entr" presetSubtype="0" fill="hold" nodeType="withEffect">
                                  <p:stCondLst>
                                    <p:cond delay="0"/>
                                  </p:stCondLst>
                                  <p:childTnLst>
                                    <p:set>
                                      <p:cBhvr>
                                        <p:cTn id="102" dur="1" fill="hold">
                                          <p:stCondLst>
                                            <p:cond delay="0"/>
                                          </p:stCondLst>
                                        </p:cTn>
                                        <p:tgtEl>
                                          <p:spTgt spid="3">
                                            <p:txEl>
                                              <p:pRg st="15" end="15"/>
                                            </p:txEl>
                                          </p:spTgt>
                                        </p:tgtEl>
                                        <p:attrNameLst>
                                          <p:attrName>style.visibility</p:attrName>
                                        </p:attrNameLst>
                                      </p:cBhvr>
                                      <p:to>
                                        <p:strVal val="visible"/>
                                      </p:to>
                                    </p:set>
                                    <p:anim calcmode="lin" valueType="num">
                                      <p:cBhvr>
                                        <p:cTn id="103" dur="1000" fill="hold"/>
                                        <p:tgtEl>
                                          <p:spTgt spid="3">
                                            <p:txEl>
                                              <p:pRg st="15" end="15"/>
                                            </p:txEl>
                                          </p:spTgt>
                                        </p:tgtEl>
                                        <p:attrNameLst>
                                          <p:attrName>ppt_w</p:attrName>
                                        </p:attrNameLst>
                                      </p:cBhvr>
                                      <p:tavLst>
                                        <p:tav tm="0">
                                          <p:val>
                                            <p:fltVal val="0"/>
                                          </p:val>
                                        </p:tav>
                                        <p:tav tm="100000">
                                          <p:val>
                                            <p:strVal val="#ppt_w"/>
                                          </p:val>
                                        </p:tav>
                                      </p:tavLst>
                                    </p:anim>
                                    <p:anim calcmode="lin" valueType="num">
                                      <p:cBhvr>
                                        <p:cTn id="104" dur="1000" fill="hold"/>
                                        <p:tgtEl>
                                          <p:spTgt spid="3">
                                            <p:txEl>
                                              <p:pRg st="15" end="15"/>
                                            </p:txEl>
                                          </p:spTgt>
                                        </p:tgtEl>
                                        <p:attrNameLst>
                                          <p:attrName>ppt_h</p:attrName>
                                        </p:attrNameLst>
                                      </p:cBhvr>
                                      <p:tavLst>
                                        <p:tav tm="0">
                                          <p:val>
                                            <p:fltVal val="0"/>
                                          </p:val>
                                        </p:tav>
                                        <p:tav tm="100000">
                                          <p:val>
                                            <p:strVal val="#ppt_h"/>
                                          </p:val>
                                        </p:tav>
                                      </p:tavLst>
                                    </p:anim>
                                    <p:anim calcmode="lin" valueType="num">
                                      <p:cBhvr>
                                        <p:cTn id="105" dur="1000" fill="hold"/>
                                        <p:tgtEl>
                                          <p:spTgt spid="3">
                                            <p:txEl>
                                              <p:pRg st="15" end="15"/>
                                            </p:txEl>
                                          </p:spTgt>
                                        </p:tgtEl>
                                        <p:attrNameLst>
                                          <p:attrName>style.rotation</p:attrName>
                                        </p:attrNameLst>
                                      </p:cBhvr>
                                      <p:tavLst>
                                        <p:tav tm="0">
                                          <p:val>
                                            <p:fltVal val="90"/>
                                          </p:val>
                                        </p:tav>
                                        <p:tav tm="100000">
                                          <p:val>
                                            <p:fltVal val="0"/>
                                          </p:val>
                                        </p:tav>
                                      </p:tavLst>
                                    </p:anim>
                                    <p:animEffect transition="in" filter="fade">
                                      <p:cBhvr>
                                        <p:cTn id="106" dur="1000"/>
                                        <p:tgtEl>
                                          <p:spTgt spid="3">
                                            <p:txEl>
                                              <p:pRg st="15" end="1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1A1FA41-E1D1-43CF-8B3B-5E61408908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CC2D84B-6969-4F00-BEBA-81C2EBCD32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95999"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B0D282BE-4461-4794-89A5-394723CDF2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1600" y="1371601"/>
            <a:ext cx="3354572" cy="411479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AEA42D-9CC4-526E-B307-A4ACEDDB314E}"/>
              </a:ext>
            </a:extLst>
          </p:cNvPr>
          <p:cNvSpPr>
            <a:spLocks noGrp="1"/>
          </p:cNvSpPr>
          <p:nvPr>
            <p:ph type="title"/>
          </p:nvPr>
        </p:nvSpPr>
        <p:spPr>
          <a:xfrm>
            <a:off x="1798115" y="1808855"/>
            <a:ext cx="2552956" cy="3240290"/>
          </a:xfrm>
        </p:spPr>
        <p:txBody>
          <a:bodyPr>
            <a:normAutofit/>
          </a:bodyPr>
          <a:lstStyle/>
          <a:p>
            <a:pPr algn="ctr"/>
            <a:r>
              <a:rPr lang="en-US" sz="2400" b="1">
                <a:solidFill>
                  <a:schemeClr val="tx1">
                    <a:lumMod val="65000"/>
                    <a:lumOff val="35000"/>
                  </a:schemeClr>
                </a:solidFill>
                <a:latin typeface="Arial" panose="020B0604020202020204" pitchFamily="34" charset="0"/>
                <a:cs typeface="Arial" panose="020B0604020202020204" pitchFamily="34" charset="0"/>
              </a:rPr>
              <a:t>2. Isolation and Quarantine </a:t>
            </a:r>
          </a:p>
        </p:txBody>
      </p:sp>
      <p:sp>
        <p:nvSpPr>
          <p:cNvPr id="3" name="Content Placeholder 2">
            <a:extLst>
              <a:ext uri="{FF2B5EF4-FFF2-40B4-BE49-F238E27FC236}">
                <a16:creationId xmlns:a16="http://schemas.microsoft.com/office/drawing/2014/main" id="{CF607861-01F8-32BB-4D6B-E78806C58765}"/>
              </a:ext>
            </a:extLst>
          </p:cNvPr>
          <p:cNvSpPr>
            <a:spLocks noGrp="1"/>
          </p:cNvSpPr>
          <p:nvPr>
            <p:ph idx="1"/>
          </p:nvPr>
        </p:nvSpPr>
        <p:spPr>
          <a:xfrm>
            <a:off x="6958856" y="871442"/>
            <a:ext cx="4363748" cy="5115116"/>
          </a:xfrm>
        </p:spPr>
        <p:txBody>
          <a:bodyPr anchor="ctr">
            <a:normAutofit/>
          </a:bodyPr>
          <a:lstStyle/>
          <a:p>
            <a:pPr marL="0" indent="0">
              <a:buNone/>
            </a:pPr>
            <a:r>
              <a:rPr lang="en-GB" sz="1100" b="1" u="sng" noProof="1">
                <a:solidFill>
                  <a:schemeClr val="tx1">
                    <a:lumMod val="65000"/>
                    <a:lumOff val="35000"/>
                  </a:schemeClr>
                </a:solidFill>
                <a:latin typeface="Arial" panose="020B0604020202020204" pitchFamily="34" charset="0"/>
                <a:cs typeface="Arial" panose="020B0604020202020204" pitchFamily="34" charset="0"/>
              </a:rPr>
              <a:t>Break chains of transmission </a:t>
            </a:r>
          </a:p>
          <a:p>
            <a:pPr marL="0" indent="0">
              <a:buNone/>
            </a:pPr>
            <a:endParaRPr lang="en-GB" sz="1100" noProof="1">
              <a:solidFill>
                <a:schemeClr val="tx1">
                  <a:lumMod val="65000"/>
                  <a:lumOff val="35000"/>
                </a:schemeClr>
              </a:solidFill>
              <a:latin typeface="Arial" panose="020B0604020202020204" pitchFamily="34" charset="0"/>
              <a:cs typeface="Arial" panose="020B0604020202020204" pitchFamily="34" charset="0"/>
            </a:endParaRPr>
          </a:p>
          <a:p>
            <a:r>
              <a:rPr lang="en-GB" sz="1100" b="1" noProof="1">
                <a:solidFill>
                  <a:schemeClr val="tx1">
                    <a:lumMod val="65000"/>
                    <a:lumOff val="35000"/>
                  </a:schemeClr>
                </a:solidFill>
                <a:latin typeface="Arial" panose="020B0604020202020204" pitchFamily="34" charset="0"/>
                <a:cs typeface="Arial" panose="020B0604020202020204" pitchFamily="34" charset="0"/>
              </a:rPr>
              <a:t>Isolation: </a:t>
            </a:r>
            <a:r>
              <a:rPr lang="en-GB" sz="1100" noProof="1">
                <a:solidFill>
                  <a:schemeClr val="tx1">
                    <a:lumMod val="65000"/>
                    <a:lumOff val="35000"/>
                  </a:schemeClr>
                </a:solidFill>
                <a:latin typeface="Arial" panose="020B0604020202020204" pitchFamily="34" charset="0"/>
                <a:cs typeface="Arial" panose="020B0604020202020204" pitchFamily="34" charset="0"/>
              </a:rPr>
              <a:t>separate infected individual;</a:t>
            </a:r>
          </a:p>
          <a:p>
            <a:r>
              <a:rPr lang="en-GB" sz="1100" b="1" noProof="1">
                <a:solidFill>
                  <a:schemeClr val="tx1">
                    <a:lumMod val="65000"/>
                    <a:lumOff val="35000"/>
                  </a:schemeClr>
                </a:solidFill>
                <a:latin typeface="Arial" panose="020B0604020202020204" pitchFamily="34" charset="0"/>
                <a:cs typeface="Arial" panose="020B0604020202020204" pitchFamily="34" charset="0"/>
              </a:rPr>
              <a:t>Quarantine: </a:t>
            </a:r>
            <a:r>
              <a:rPr lang="en-GB" sz="1100" noProof="1">
                <a:solidFill>
                  <a:schemeClr val="tx1">
                    <a:lumMod val="65000"/>
                    <a:lumOff val="35000"/>
                  </a:schemeClr>
                </a:solidFill>
                <a:latin typeface="Arial" panose="020B0604020202020204" pitchFamily="34" charset="0"/>
                <a:cs typeface="Arial" panose="020B0604020202020204" pitchFamily="34" charset="0"/>
              </a:rPr>
              <a:t>restrict movement of exposed but a symptomatic individual;</a:t>
            </a:r>
            <a:r>
              <a:rPr lang="en-GB" sz="1100" b="1" u="sng" noProof="1">
                <a:solidFill>
                  <a:schemeClr val="tx1">
                    <a:lumMod val="65000"/>
                    <a:lumOff val="35000"/>
                  </a:schemeClr>
                </a:solidFill>
                <a:latin typeface="Arial" panose="020B0604020202020204" pitchFamily="34" charset="0"/>
                <a:cs typeface="Arial" panose="020B0604020202020204" pitchFamily="34" charset="0"/>
              </a:rPr>
              <a:t> </a:t>
            </a:r>
          </a:p>
          <a:p>
            <a:r>
              <a:rPr lang="en-GB" sz="1100" noProof="1">
                <a:solidFill>
                  <a:schemeClr val="tx1">
                    <a:lumMod val="65000"/>
                    <a:lumOff val="35000"/>
                  </a:schemeClr>
                </a:solidFill>
                <a:latin typeface="Arial" panose="020B0604020202020204" pitchFamily="34" charset="0"/>
                <a:cs typeface="Arial" panose="020B0604020202020204" pitchFamily="34" charset="0"/>
              </a:rPr>
              <a:t>Home- based has been or facility- based options depending on severity.</a:t>
            </a:r>
          </a:p>
          <a:p>
            <a:pPr marL="0" indent="0">
              <a:buNone/>
            </a:pPr>
            <a:endParaRPr lang="en-GB" sz="1100" noProof="1">
              <a:solidFill>
                <a:schemeClr val="tx1">
                  <a:lumMod val="65000"/>
                  <a:lumOff val="35000"/>
                </a:schemeClr>
              </a:solidFill>
              <a:latin typeface="Arial" panose="020B0604020202020204" pitchFamily="34" charset="0"/>
              <a:cs typeface="Arial" panose="020B0604020202020204" pitchFamily="34" charset="0"/>
            </a:endParaRPr>
          </a:p>
          <a:p>
            <a:pPr marL="0" indent="0">
              <a:buNone/>
            </a:pPr>
            <a:r>
              <a:rPr lang="en-GB" sz="1100" noProof="1">
                <a:solidFill>
                  <a:schemeClr val="tx1">
                    <a:lumMod val="65000"/>
                    <a:lumOff val="35000"/>
                  </a:schemeClr>
                </a:solidFill>
                <a:latin typeface="Arial" panose="020B0604020202020204" pitchFamily="34" charset="0"/>
                <a:cs typeface="Arial" panose="020B0604020202020204" pitchFamily="34" charset="0"/>
              </a:rPr>
              <a:t>This approach has been used historically since outbreaks like the Black death.</a:t>
            </a:r>
          </a:p>
          <a:p>
            <a:pPr marL="0" indent="0">
              <a:buNone/>
            </a:pPr>
            <a:endParaRPr lang="en-GB" sz="1100" noProof="1">
              <a:solidFill>
                <a:schemeClr val="tx1">
                  <a:lumMod val="65000"/>
                  <a:lumOff val="35000"/>
                </a:schemeClr>
              </a:solidFill>
              <a:latin typeface="Arial" panose="020B0604020202020204" pitchFamily="34" charset="0"/>
              <a:cs typeface="Arial" panose="020B0604020202020204" pitchFamily="34" charset="0"/>
            </a:endParaRPr>
          </a:p>
          <a:p>
            <a:pPr marL="0" indent="0">
              <a:buNone/>
            </a:pPr>
            <a:r>
              <a:rPr lang="en-GB" sz="1100" noProof="1">
                <a:solidFill>
                  <a:schemeClr val="tx1">
                    <a:lumMod val="65000"/>
                    <a:lumOff val="35000"/>
                  </a:schemeClr>
                </a:solidFill>
                <a:latin typeface="Arial" panose="020B0604020202020204" pitchFamily="34" charset="0"/>
                <a:cs typeface="Arial" panose="020B0604020202020204" pitchFamily="34" charset="0"/>
              </a:rPr>
              <a:t>4. Vaccination</a:t>
            </a:r>
          </a:p>
          <a:p>
            <a:pPr marL="0" indent="0">
              <a:buNone/>
            </a:pPr>
            <a:r>
              <a:rPr lang="en-GB" sz="1100" noProof="1">
                <a:solidFill>
                  <a:schemeClr val="tx1">
                    <a:lumMod val="65000"/>
                    <a:lumOff val="35000"/>
                  </a:schemeClr>
                </a:solidFill>
                <a:latin typeface="Arial" panose="020B0604020202020204" pitchFamily="34" charset="0"/>
                <a:cs typeface="Arial" panose="020B0604020202020204" pitchFamily="34" charset="0"/>
              </a:rPr>
              <a:t>Build population immunity and prevent severe disease.</a:t>
            </a:r>
          </a:p>
          <a:p>
            <a:pPr marL="0" indent="0">
              <a:buNone/>
            </a:pPr>
            <a:r>
              <a:rPr lang="en-GB" sz="1100" b="1" u="sng" noProof="1">
                <a:solidFill>
                  <a:schemeClr val="tx1">
                    <a:lumMod val="65000"/>
                    <a:lumOff val="35000"/>
                  </a:schemeClr>
                </a:solidFill>
                <a:latin typeface="Arial" panose="020B0604020202020204" pitchFamily="34" charset="0"/>
                <a:cs typeface="Arial" panose="020B0604020202020204" pitchFamily="34" charset="0"/>
              </a:rPr>
              <a:t>Strategies:</a:t>
            </a:r>
          </a:p>
          <a:p>
            <a:pPr marL="0" indent="0">
              <a:buNone/>
            </a:pPr>
            <a:endParaRPr lang="en-GB" sz="1100" b="1" u="sng" noProof="1">
              <a:solidFill>
                <a:schemeClr val="tx1">
                  <a:lumMod val="65000"/>
                  <a:lumOff val="35000"/>
                </a:schemeClr>
              </a:solidFill>
              <a:latin typeface="Arial" panose="020B0604020202020204" pitchFamily="34" charset="0"/>
              <a:cs typeface="Arial" panose="020B0604020202020204" pitchFamily="34" charset="0"/>
            </a:endParaRPr>
          </a:p>
          <a:p>
            <a:r>
              <a:rPr lang="en-GB" sz="1100" noProof="1">
                <a:solidFill>
                  <a:schemeClr val="tx1">
                    <a:lumMod val="65000"/>
                    <a:lumOff val="35000"/>
                  </a:schemeClr>
                </a:solidFill>
                <a:latin typeface="Arial" panose="020B0604020202020204" pitchFamily="34" charset="0"/>
                <a:cs typeface="Arial" panose="020B0604020202020204" pitchFamily="34" charset="0"/>
              </a:rPr>
              <a:t>Mass vaccination campaigns;</a:t>
            </a:r>
          </a:p>
          <a:p>
            <a:r>
              <a:rPr lang="en-GB" sz="1100" noProof="1">
                <a:solidFill>
                  <a:schemeClr val="tx1">
                    <a:lumMod val="65000"/>
                    <a:lumOff val="35000"/>
                  </a:schemeClr>
                </a:solidFill>
                <a:latin typeface="Arial" panose="020B0604020202020204" pitchFamily="34" charset="0"/>
                <a:cs typeface="Arial" panose="020B0604020202020204" pitchFamily="34" charset="0"/>
              </a:rPr>
              <a:t>Ring vaccination (vaccinating contacts around confirmed cases);</a:t>
            </a:r>
          </a:p>
          <a:p>
            <a:r>
              <a:rPr lang="en-GB" sz="1100" noProof="1">
                <a:solidFill>
                  <a:schemeClr val="tx1">
                    <a:lumMod val="65000"/>
                    <a:lumOff val="35000"/>
                  </a:schemeClr>
                </a:solidFill>
                <a:latin typeface="Arial" panose="020B0604020202020204" pitchFamily="34" charset="0"/>
                <a:cs typeface="Arial" panose="020B0604020202020204" pitchFamily="34" charset="0"/>
              </a:rPr>
              <a:t>Booster programs when immunity wanes.</a:t>
            </a:r>
          </a:p>
          <a:p>
            <a:pPr marL="0" indent="0">
              <a:buNone/>
            </a:pPr>
            <a:r>
              <a:rPr lang="en-GB" sz="1100" noProof="1">
                <a:solidFill>
                  <a:schemeClr val="tx1">
                    <a:lumMod val="65000"/>
                    <a:lumOff val="35000"/>
                  </a:schemeClr>
                </a:solidFill>
                <a:latin typeface="Arial" panose="020B0604020202020204" pitchFamily="34" charset="0"/>
                <a:cs typeface="Arial" panose="020B0604020202020204" pitchFamily="34" charset="0"/>
              </a:rPr>
              <a:t>For example: widespread vaccination eliminated </a:t>
            </a:r>
            <a:r>
              <a:rPr lang="en-GB" sz="1100" u="sng" noProof="1">
                <a:solidFill>
                  <a:schemeClr val="tx1">
                    <a:lumMod val="65000"/>
                    <a:lumOff val="35000"/>
                  </a:schemeClr>
                </a:solidFill>
                <a:latin typeface="Arial" panose="020B0604020202020204" pitchFamily="34" charset="0"/>
                <a:cs typeface="Arial" panose="020B0604020202020204" pitchFamily="34" charset="0"/>
              </a:rPr>
              <a:t>smallpox</a:t>
            </a:r>
            <a:r>
              <a:rPr lang="en-GB" sz="1100" noProof="1">
                <a:solidFill>
                  <a:schemeClr val="tx1">
                    <a:lumMod val="65000"/>
                    <a:lumOff val="35000"/>
                  </a:schemeClr>
                </a:solidFill>
                <a:latin typeface="Arial" panose="020B0604020202020204" pitchFamily="34" charset="0"/>
                <a:cs typeface="Arial" panose="020B0604020202020204" pitchFamily="34" charset="0"/>
              </a:rPr>
              <a:t> globally.</a:t>
            </a:r>
          </a:p>
          <a:p>
            <a:pPr marL="0" indent="0">
              <a:buNone/>
            </a:pPr>
            <a:endParaRPr lang="en-US" sz="1100">
              <a:solidFill>
                <a:schemeClr val="tx1">
                  <a:lumMod val="65000"/>
                  <a:lumOff val="35000"/>
                </a:schemeClr>
              </a:solidFill>
            </a:endParaRPr>
          </a:p>
        </p:txBody>
      </p:sp>
    </p:spTree>
    <p:extLst>
      <p:ext uri="{BB962C8B-B14F-4D97-AF65-F5344CB8AC3E}">
        <p14:creationId xmlns:p14="http://schemas.microsoft.com/office/powerpoint/2010/main" val="1041356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6CC7D015-0DD8-420F-A568-AC4FEDC412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DC595556-C814-4F1F-B0E5-71812F38A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Picture 4" descr="Capsules and pills inside a glass bowl">
            <a:extLst>
              <a:ext uri="{FF2B5EF4-FFF2-40B4-BE49-F238E27FC236}">
                <a16:creationId xmlns:a16="http://schemas.microsoft.com/office/drawing/2014/main" id="{DD3D5E01-81AA-79AE-9072-4D1E4CFBBEBF}"/>
              </a:ext>
            </a:extLst>
          </p:cNvPr>
          <p:cNvPicPr>
            <a:picLocks noChangeAspect="1"/>
          </p:cNvPicPr>
          <p:nvPr/>
        </p:nvPicPr>
        <p:blipFill>
          <a:blip r:embed="rId2">
            <a:alphaModFix amt="60000"/>
          </a:blip>
          <a:srcRect t="19000" b="6000"/>
          <a:stretch>
            <a:fillRect/>
          </a:stretch>
        </p:blipFill>
        <p:spPr>
          <a:xfrm>
            <a:off x="-1" y="10"/>
            <a:ext cx="12192001" cy="6857990"/>
          </a:xfrm>
          <a:prstGeom prst="rect">
            <a:avLst/>
          </a:prstGeom>
        </p:spPr>
      </p:pic>
      <p:sp>
        <p:nvSpPr>
          <p:cNvPr id="2" name="Title 1">
            <a:extLst>
              <a:ext uri="{FF2B5EF4-FFF2-40B4-BE49-F238E27FC236}">
                <a16:creationId xmlns:a16="http://schemas.microsoft.com/office/drawing/2014/main" id="{7F5D0F81-B34A-582F-D0AB-E3F7A16159E5}"/>
              </a:ext>
            </a:extLst>
          </p:cNvPr>
          <p:cNvSpPr>
            <a:spLocks noGrp="1"/>
          </p:cNvSpPr>
          <p:nvPr>
            <p:ph type="title"/>
          </p:nvPr>
        </p:nvSpPr>
        <p:spPr>
          <a:xfrm>
            <a:off x="838200" y="557189"/>
            <a:ext cx="4155825" cy="5571898"/>
          </a:xfrm>
        </p:spPr>
        <p:txBody>
          <a:bodyPr>
            <a:normAutofit/>
          </a:bodyPr>
          <a:lstStyle/>
          <a:p>
            <a:r>
              <a:rPr lang="en-US" u="sng" dirty="0">
                <a:solidFill>
                  <a:srgbClr val="FFFFFF"/>
                </a:solidFill>
                <a:latin typeface="Arial" panose="020B0604020202020204" pitchFamily="34" charset="0"/>
                <a:cs typeface="Arial" panose="020B0604020202020204" pitchFamily="34" charset="0"/>
              </a:rPr>
              <a:t>3. Treatment and clinical management: </a:t>
            </a:r>
            <a:br>
              <a:rPr lang="en-US" u="sng" dirty="0">
                <a:solidFill>
                  <a:srgbClr val="FFFFFF"/>
                </a:solidFill>
                <a:latin typeface="Arial Hebrew" pitchFamily="2" charset="-79"/>
                <a:cs typeface="Arial Hebrew" pitchFamily="2" charset="-79"/>
              </a:rPr>
            </a:br>
            <a:endParaRPr lang="en-US" dirty="0">
              <a:solidFill>
                <a:srgbClr val="FFFFFF"/>
              </a:solidFill>
            </a:endParaRPr>
          </a:p>
        </p:txBody>
      </p:sp>
      <p:sp>
        <p:nvSpPr>
          <p:cNvPr id="3" name="Content Placeholder 2">
            <a:extLst>
              <a:ext uri="{FF2B5EF4-FFF2-40B4-BE49-F238E27FC236}">
                <a16:creationId xmlns:a16="http://schemas.microsoft.com/office/drawing/2014/main" id="{01F484A6-E59F-5C9F-4042-2214FC1C29E2}"/>
              </a:ext>
            </a:extLst>
          </p:cNvPr>
          <p:cNvSpPr>
            <a:spLocks noGrp="1"/>
          </p:cNvSpPr>
          <p:nvPr>
            <p:ph idx="1"/>
          </p:nvPr>
        </p:nvSpPr>
        <p:spPr>
          <a:xfrm>
            <a:off x="5186552" y="557189"/>
            <a:ext cx="6167246" cy="5571898"/>
          </a:xfrm>
        </p:spPr>
        <p:txBody>
          <a:bodyPr anchor="ctr">
            <a:normAutofit/>
          </a:bodyPr>
          <a:lstStyle/>
          <a:p>
            <a:pPr marL="0" indent="0">
              <a:buNone/>
            </a:pPr>
            <a:endParaRPr lang="en-GB" sz="1100" u="sng" noProof="1">
              <a:solidFill>
                <a:srgbClr val="FFFFFF"/>
              </a:solidFill>
              <a:latin typeface="Arial" panose="020B0604020202020204" pitchFamily="34" charset="0"/>
              <a:cs typeface="Arial" panose="020B0604020202020204" pitchFamily="34" charset="0"/>
            </a:endParaRPr>
          </a:p>
          <a:p>
            <a:pPr marL="0" indent="0">
              <a:buNone/>
            </a:pPr>
            <a:r>
              <a:rPr lang="en-GB" sz="1100" noProof="1">
                <a:solidFill>
                  <a:srgbClr val="FFFFFF"/>
                </a:solidFill>
                <a:latin typeface="Arial" panose="020B0604020202020204" pitchFamily="34" charset="0"/>
                <a:cs typeface="Arial" panose="020B0604020202020204" pitchFamily="34" charset="0"/>
              </a:rPr>
              <a:t>Reduce severity, deaths and secondary spread.</a:t>
            </a:r>
          </a:p>
          <a:p>
            <a:pPr marL="0" indent="0">
              <a:buNone/>
            </a:pPr>
            <a:r>
              <a:rPr lang="en-GB" sz="1100" b="1" u="sng" noProof="1">
                <a:solidFill>
                  <a:srgbClr val="FFFFFF"/>
                </a:solidFill>
                <a:latin typeface="Arial" panose="020B0604020202020204" pitchFamily="34" charset="0"/>
                <a:cs typeface="Arial" panose="020B0604020202020204" pitchFamily="34" charset="0"/>
              </a:rPr>
              <a:t>Strategies; </a:t>
            </a:r>
          </a:p>
          <a:p>
            <a:r>
              <a:rPr lang="en-GB" sz="1100" noProof="1">
                <a:solidFill>
                  <a:srgbClr val="FFFFFF"/>
                </a:solidFill>
                <a:latin typeface="Arial" panose="020B0604020202020204" pitchFamily="34" charset="0"/>
                <a:cs typeface="Arial" panose="020B0604020202020204" pitchFamily="34" charset="0"/>
              </a:rPr>
              <a:t>Antiviral or antibiotic therapy (when applicable);</a:t>
            </a:r>
          </a:p>
          <a:p>
            <a:r>
              <a:rPr lang="en-GB" sz="1100" noProof="1">
                <a:solidFill>
                  <a:srgbClr val="FFFFFF"/>
                </a:solidFill>
                <a:latin typeface="Arial" panose="020B0604020202020204" pitchFamily="34" charset="0"/>
                <a:cs typeface="Arial" panose="020B0604020202020204" pitchFamily="34" charset="0"/>
              </a:rPr>
              <a:t>Supportive hospital care;</a:t>
            </a:r>
          </a:p>
          <a:p>
            <a:r>
              <a:rPr lang="en-GB" sz="1100" noProof="1">
                <a:solidFill>
                  <a:srgbClr val="FFFFFF"/>
                </a:solidFill>
                <a:latin typeface="Arial" panose="020B0604020202020204" pitchFamily="34" charset="0"/>
                <a:cs typeface="Arial" panose="020B0604020202020204" pitchFamily="34" charset="0"/>
              </a:rPr>
              <a:t>Expanding health care capacity during surges;</a:t>
            </a:r>
          </a:p>
          <a:p>
            <a:r>
              <a:rPr lang="en-GB" sz="1100" noProof="1">
                <a:solidFill>
                  <a:srgbClr val="FFFFFF"/>
                </a:solidFill>
                <a:latin typeface="Arial" panose="020B0604020202020204" pitchFamily="34" charset="0"/>
                <a:cs typeface="Arial" panose="020B0604020202020204" pitchFamily="34" charset="0"/>
              </a:rPr>
              <a:t>Effective treatment reduces mortality and may shorten infections periods.</a:t>
            </a:r>
          </a:p>
          <a:p>
            <a:endParaRPr lang="en-GB" sz="1100" noProof="1">
              <a:solidFill>
                <a:srgbClr val="FFFFFF"/>
              </a:solidFill>
              <a:latin typeface="Arial" panose="020B0604020202020204" pitchFamily="34" charset="0"/>
              <a:cs typeface="Arial" panose="020B0604020202020204" pitchFamily="34" charset="0"/>
            </a:endParaRPr>
          </a:p>
          <a:p>
            <a:pPr marL="0" indent="0">
              <a:buNone/>
            </a:pPr>
            <a:r>
              <a:rPr lang="en-GB" sz="1100" b="1" u="sng" noProof="1">
                <a:solidFill>
                  <a:srgbClr val="FFFFFF"/>
                </a:solidFill>
                <a:latin typeface="Arial" panose="020B0604020202020204" pitchFamily="34" charset="0"/>
                <a:cs typeface="Arial" panose="020B0604020202020204" pitchFamily="34" charset="0"/>
              </a:rPr>
              <a:t>6. No- Pharmaceutical interventions (NPIS)</a:t>
            </a:r>
          </a:p>
          <a:p>
            <a:pPr marL="0" indent="0">
              <a:buNone/>
            </a:pPr>
            <a:r>
              <a:rPr lang="en-GB" sz="1100" noProof="1">
                <a:solidFill>
                  <a:srgbClr val="FFFFFF"/>
                </a:solidFill>
                <a:latin typeface="Arial" panose="020B0604020202020204" pitchFamily="34" charset="0"/>
                <a:cs typeface="Arial" panose="020B0604020202020204" pitchFamily="34" charset="0"/>
              </a:rPr>
              <a:t>Used especially when vaccine or treatments are unavailable.</a:t>
            </a:r>
          </a:p>
          <a:p>
            <a:pPr marL="0" indent="0">
              <a:buNone/>
            </a:pPr>
            <a:endParaRPr lang="en-GB" sz="1100" noProof="1">
              <a:solidFill>
                <a:srgbClr val="FFFFFF"/>
              </a:solidFill>
              <a:latin typeface="Arial" panose="020B0604020202020204" pitchFamily="34" charset="0"/>
              <a:cs typeface="Arial" panose="020B0604020202020204" pitchFamily="34" charset="0"/>
            </a:endParaRPr>
          </a:p>
          <a:p>
            <a:pPr marL="0" indent="0">
              <a:buNone/>
            </a:pPr>
            <a:r>
              <a:rPr lang="en-GB" sz="1100" noProof="1">
                <a:solidFill>
                  <a:srgbClr val="FFFFFF"/>
                </a:solidFill>
                <a:latin typeface="Arial" panose="020B0604020202020204" pitchFamily="34" charset="0"/>
                <a:cs typeface="Arial" panose="020B0604020202020204" pitchFamily="34" charset="0"/>
              </a:rPr>
              <a:t>Examples: masks-wearing </a:t>
            </a:r>
          </a:p>
          <a:p>
            <a:pPr marL="0" indent="0">
              <a:buNone/>
            </a:pPr>
            <a:endParaRPr lang="en-GB" sz="1100" noProof="1">
              <a:solidFill>
                <a:srgbClr val="FFFFFF"/>
              </a:solidFill>
              <a:latin typeface="Arial" panose="020B0604020202020204" pitchFamily="34" charset="0"/>
              <a:cs typeface="Arial" panose="020B0604020202020204" pitchFamily="34" charset="0"/>
            </a:endParaRPr>
          </a:p>
          <a:p>
            <a:r>
              <a:rPr lang="en-GB" sz="1100" noProof="1">
                <a:solidFill>
                  <a:srgbClr val="FFFFFF"/>
                </a:solidFill>
                <a:latin typeface="Arial" panose="020B0604020202020204" pitchFamily="34" charset="0"/>
                <a:cs typeface="Arial" panose="020B0604020202020204" pitchFamily="34" charset="0"/>
              </a:rPr>
              <a:t>Physical distancing;</a:t>
            </a:r>
          </a:p>
          <a:p>
            <a:r>
              <a:rPr lang="en-GB" sz="1100" noProof="1">
                <a:solidFill>
                  <a:srgbClr val="FFFFFF"/>
                </a:solidFill>
                <a:latin typeface="Arial" panose="020B0604020202020204" pitchFamily="34" charset="0"/>
                <a:cs typeface="Arial" panose="020B0604020202020204" pitchFamily="34" charset="0"/>
              </a:rPr>
              <a:t>School closures;</a:t>
            </a:r>
          </a:p>
          <a:p>
            <a:r>
              <a:rPr lang="en-GB" sz="1100" noProof="1">
                <a:solidFill>
                  <a:srgbClr val="FFFFFF"/>
                </a:solidFill>
                <a:latin typeface="Arial" panose="020B0604020202020204" pitchFamily="34" charset="0"/>
                <a:cs typeface="Arial" panose="020B0604020202020204" pitchFamily="34" charset="0"/>
              </a:rPr>
              <a:t>Limiting mass gatherings;</a:t>
            </a:r>
          </a:p>
          <a:p>
            <a:r>
              <a:rPr lang="en-GB" sz="1100" noProof="1">
                <a:solidFill>
                  <a:srgbClr val="FFFFFF"/>
                </a:solidFill>
                <a:latin typeface="Arial" panose="020B0604020202020204" pitchFamily="34" charset="0"/>
                <a:cs typeface="Arial" panose="020B0604020202020204" pitchFamily="34" charset="0"/>
              </a:rPr>
              <a:t>Travel restrictions.</a:t>
            </a:r>
          </a:p>
          <a:p>
            <a:endParaRPr lang="en-GB" sz="1100" noProof="1">
              <a:solidFill>
                <a:srgbClr val="FFFFFF"/>
              </a:solidFill>
              <a:latin typeface="Arial" panose="020B0604020202020204" pitchFamily="34" charset="0"/>
              <a:cs typeface="Arial" panose="020B0604020202020204" pitchFamily="34" charset="0"/>
            </a:endParaRPr>
          </a:p>
          <a:p>
            <a:pPr marL="0" indent="0">
              <a:buNone/>
            </a:pPr>
            <a:r>
              <a:rPr lang="en-GB" sz="1100" noProof="1">
                <a:solidFill>
                  <a:srgbClr val="FFFFFF"/>
                </a:solidFill>
                <a:latin typeface="Arial" panose="020B0604020202020204" pitchFamily="34" charset="0"/>
                <a:cs typeface="Arial" panose="020B0604020202020204" pitchFamily="34" charset="0"/>
              </a:rPr>
              <a:t>These were widely applied during the early phase of covid-19</a:t>
            </a:r>
            <a:r>
              <a:rPr lang="en-US" sz="1100" dirty="0">
                <a:solidFill>
                  <a:srgbClr val="FFFFFF"/>
                </a:solidFill>
                <a:latin typeface="Arial Hebrew" pitchFamily="2" charset="-79"/>
                <a:cs typeface="Arial Hebrew" pitchFamily="2" charset="-79"/>
              </a:rPr>
              <a:t>.</a:t>
            </a:r>
          </a:p>
          <a:p>
            <a:pPr marL="0" indent="0">
              <a:buNone/>
            </a:pPr>
            <a:endParaRPr lang="en-US" sz="1100" dirty="0">
              <a:solidFill>
                <a:srgbClr val="FFFFFF"/>
              </a:solidFill>
            </a:endParaRPr>
          </a:p>
        </p:txBody>
      </p:sp>
    </p:spTree>
    <p:extLst>
      <p:ext uri="{BB962C8B-B14F-4D97-AF65-F5344CB8AC3E}">
        <p14:creationId xmlns:p14="http://schemas.microsoft.com/office/powerpoint/2010/main" val="894335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E442A8-C7D9-31B4-D9D0-2D37AA9B3D7C}"/>
              </a:ext>
            </a:extLst>
          </p:cNvPr>
          <p:cNvSpPr>
            <a:spLocks noGrp="1"/>
          </p:cNvSpPr>
          <p:nvPr>
            <p:ph type="title"/>
          </p:nvPr>
        </p:nvSpPr>
        <p:spPr>
          <a:xfrm>
            <a:off x="686834" y="1153572"/>
            <a:ext cx="3200400" cy="4461163"/>
          </a:xfrm>
        </p:spPr>
        <p:txBody>
          <a:bodyPr>
            <a:normAutofit/>
          </a:bodyPr>
          <a:lstStyle/>
          <a:p>
            <a:r>
              <a:rPr lang="en-GB" sz="3400" noProof="1">
                <a:solidFill>
                  <a:srgbClr val="FFFFFF"/>
                </a:solidFill>
                <a:latin typeface="Arial" panose="020B0604020202020204" pitchFamily="34" charset="0"/>
                <a:cs typeface="Arial" panose="020B0604020202020204" pitchFamily="34" charset="0"/>
              </a:rPr>
              <a:t>4. </a:t>
            </a:r>
            <a:r>
              <a:rPr lang="en-GB" sz="3400" u="sng" noProof="1">
                <a:solidFill>
                  <a:srgbClr val="FFFFFF"/>
                </a:solidFill>
                <a:latin typeface="Arial" panose="020B0604020202020204" pitchFamily="34" charset="0"/>
                <a:cs typeface="Arial" panose="020B0604020202020204" pitchFamily="34" charset="0"/>
              </a:rPr>
              <a:t>Public communication and community engagement:</a:t>
            </a:r>
            <a:br>
              <a:rPr lang="en-GB" sz="3400" u="sng" noProof="1">
                <a:solidFill>
                  <a:srgbClr val="FFFFFF"/>
                </a:solidFill>
                <a:latin typeface="Arial Hebrew" pitchFamily="2" charset="-79"/>
                <a:cs typeface="Arial Hebrew" pitchFamily="2" charset="-79"/>
              </a:rPr>
            </a:br>
            <a:endParaRPr lang="en-GB" sz="3400" noProof="1">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E901E34-6F2F-49B6-9169-AAA8CE86EB8D}"/>
              </a:ext>
            </a:extLst>
          </p:cNvPr>
          <p:cNvSpPr>
            <a:spLocks noGrp="1"/>
          </p:cNvSpPr>
          <p:nvPr>
            <p:ph idx="1"/>
          </p:nvPr>
        </p:nvSpPr>
        <p:spPr>
          <a:xfrm>
            <a:off x="4447308" y="591344"/>
            <a:ext cx="6906491" cy="5585619"/>
          </a:xfrm>
        </p:spPr>
        <p:txBody>
          <a:bodyPr anchor="ctr">
            <a:normAutofit/>
          </a:bodyPr>
          <a:lstStyle/>
          <a:p>
            <a:pPr marL="0" indent="0">
              <a:buNone/>
            </a:pPr>
            <a:endParaRPr lang="en-GB" sz="1100" u="sng" noProof="1">
              <a:latin typeface="Arial" panose="020B0604020202020204" pitchFamily="34" charset="0"/>
              <a:cs typeface="Arial" panose="020B0604020202020204" pitchFamily="34" charset="0"/>
            </a:endParaRPr>
          </a:p>
          <a:p>
            <a:pPr marL="0" indent="0">
              <a:buNone/>
            </a:pPr>
            <a:r>
              <a:rPr lang="en-GB" sz="1100" b="1" noProof="1">
                <a:latin typeface="Arial" panose="020B0604020202020204" pitchFamily="34" charset="0"/>
                <a:cs typeface="Arial" panose="020B0604020202020204" pitchFamily="34" charset="0"/>
              </a:rPr>
              <a:t>Promote trust and compliance.</a:t>
            </a:r>
          </a:p>
          <a:p>
            <a:endParaRPr lang="en-GB" sz="1100" noProof="1">
              <a:latin typeface="Arial" panose="020B0604020202020204" pitchFamily="34" charset="0"/>
              <a:cs typeface="Arial" panose="020B0604020202020204" pitchFamily="34" charset="0"/>
            </a:endParaRPr>
          </a:p>
          <a:p>
            <a:r>
              <a:rPr lang="en-GB" sz="1100" noProof="1">
                <a:latin typeface="Arial" panose="020B0604020202020204" pitchFamily="34" charset="0"/>
                <a:cs typeface="Arial" panose="020B0604020202020204" pitchFamily="34" charset="0"/>
              </a:rPr>
              <a:t>Clear, transparent messaging;</a:t>
            </a:r>
          </a:p>
          <a:p>
            <a:r>
              <a:rPr lang="en-GB" sz="1100" noProof="1">
                <a:latin typeface="Arial" panose="020B0604020202020204" pitchFamily="34" charset="0"/>
                <a:cs typeface="Arial" panose="020B0604020202020204" pitchFamily="34" charset="0"/>
              </a:rPr>
              <a:t>Addressing misinformation;</a:t>
            </a:r>
          </a:p>
          <a:p>
            <a:r>
              <a:rPr lang="en-GB" sz="1100" noProof="1">
                <a:latin typeface="Arial" panose="020B0604020202020204" pitchFamily="34" charset="0"/>
                <a:cs typeface="Arial" panose="020B0604020202020204" pitchFamily="34" charset="0"/>
              </a:rPr>
              <a:t>Culturally appropriate outreach;</a:t>
            </a:r>
          </a:p>
          <a:p>
            <a:r>
              <a:rPr lang="en-GB" sz="1100" noProof="1">
                <a:latin typeface="Arial" panose="020B0604020202020204" pitchFamily="34" charset="0"/>
                <a:cs typeface="Arial" panose="020B0604020202020204" pitchFamily="34" charset="0"/>
              </a:rPr>
              <a:t>Working with community leaders.</a:t>
            </a:r>
          </a:p>
          <a:p>
            <a:pPr marL="0" indent="0">
              <a:buNone/>
            </a:pPr>
            <a:r>
              <a:rPr lang="en-GB" sz="1100" noProof="1">
                <a:latin typeface="Arial" panose="020B0604020202020204" pitchFamily="34" charset="0"/>
                <a:cs typeface="Arial" panose="020B0604020202020204" pitchFamily="34" charset="0"/>
              </a:rPr>
              <a:t>Poor communication can worsen outbreak even when medical tools exist.</a:t>
            </a:r>
          </a:p>
          <a:p>
            <a:pPr marL="0" indent="0">
              <a:buNone/>
            </a:pPr>
            <a:endParaRPr lang="en-GB" sz="1100" b="1" u="sng" noProof="1">
              <a:latin typeface="Arial" panose="020B0604020202020204" pitchFamily="34" charset="0"/>
              <a:cs typeface="Arial" panose="020B0604020202020204" pitchFamily="34" charset="0"/>
            </a:endParaRPr>
          </a:p>
          <a:p>
            <a:pPr marL="0" indent="0">
              <a:buNone/>
            </a:pPr>
            <a:r>
              <a:rPr lang="en-GB" sz="1100" b="1" u="sng" noProof="1">
                <a:latin typeface="Arial" panose="020B0604020202020204" pitchFamily="34" charset="0"/>
                <a:cs typeface="Arial" panose="020B0604020202020204" pitchFamily="34" charset="0"/>
              </a:rPr>
              <a:t>5. Infection prevention and control (IPC).</a:t>
            </a:r>
          </a:p>
          <a:p>
            <a:pPr marL="0" indent="0">
              <a:buNone/>
            </a:pPr>
            <a:endParaRPr lang="en-GB" sz="1100" noProof="1">
              <a:latin typeface="Arial" panose="020B0604020202020204" pitchFamily="34" charset="0"/>
              <a:cs typeface="Arial" panose="020B0604020202020204" pitchFamily="34" charset="0"/>
            </a:endParaRPr>
          </a:p>
          <a:p>
            <a:pPr marL="0" indent="0">
              <a:buNone/>
            </a:pPr>
            <a:r>
              <a:rPr lang="en-GB" sz="1100" noProof="1">
                <a:latin typeface="Arial" panose="020B0604020202020204" pitchFamily="34" charset="0"/>
                <a:cs typeface="Arial" panose="020B0604020202020204" pitchFamily="34" charset="0"/>
              </a:rPr>
              <a:t>Especially important in health care setting. </a:t>
            </a:r>
          </a:p>
          <a:p>
            <a:pPr marL="0" indent="0">
              <a:buNone/>
            </a:pPr>
            <a:endParaRPr lang="en-GB" sz="1100" noProof="1">
              <a:latin typeface="Arial" panose="020B0604020202020204" pitchFamily="34" charset="0"/>
              <a:cs typeface="Arial" panose="020B0604020202020204" pitchFamily="34" charset="0"/>
            </a:endParaRPr>
          </a:p>
          <a:p>
            <a:pPr marL="0" indent="0">
              <a:buNone/>
            </a:pPr>
            <a:r>
              <a:rPr lang="en-GB" sz="1100" b="1" u="sng" noProof="1">
                <a:latin typeface="Arial" panose="020B0604020202020204" pitchFamily="34" charset="0"/>
                <a:cs typeface="Arial" panose="020B0604020202020204" pitchFamily="34" charset="0"/>
              </a:rPr>
              <a:t>Measures:</a:t>
            </a:r>
          </a:p>
          <a:p>
            <a:r>
              <a:rPr lang="en-GB" sz="1100" noProof="1">
                <a:latin typeface="Arial" panose="020B0604020202020204" pitchFamily="34" charset="0"/>
                <a:cs typeface="Arial" panose="020B0604020202020204" pitchFamily="34" charset="0"/>
              </a:rPr>
              <a:t>Hand hygiene </a:t>
            </a:r>
          </a:p>
          <a:p>
            <a:r>
              <a:rPr lang="en-GB" sz="1100" noProof="1">
                <a:latin typeface="Arial" panose="020B0604020202020204" pitchFamily="34" charset="0"/>
                <a:cs typeface="Arial" panose="020B0604020202020204" pitchFamily="34" charset="0"/>
              </a:rPr>
              <a:t>Personal protective equipment (PPE);</a:t>
            </a:r>
          </a:p>
          <a:p>
            <a:r>
              <a:rPr lang="en-GB" sz="1100" noProof="1">
                <a:latin typeface="Arial" panose="020B0604020202020204" pitchFamily="34" charset="0"/>
                <a:cs typeface="Arial" panose="020B0604020202020204" pitchFamily="34" charset="0"/>
              </a:rPr>
              <a:t>Ventilation improvements;</a:t>
            </a:r>
          </a:p>
          <a:p>
            <a:pPr marL="0" indent="0">
              <a:buNone/>
            </a:pPr>
            <a:endParaRPr lang="en-GB" sz="1100" dirty="0"/>
          </a:p>
          <a:p>
            <a:pPr marL="0" indent="0">
              <a:buNone/>
            </a:pPr>
            <a:r>
              <a:rPr lang="en-GB" sz="1100" dirty="0">
                <a:latin typeface="Arial" panose="020B0604020202020204" pitchFamily="34" charset="0"/>
                <a:cs typeface="Arial" panose="020B0604020202020204" pitchFamily="34" charset="0"/>
              </a:rPr>
              <a:t>Sterilization protocols.</a:t>
            </a:r>
          </a:p>
          <a:p>
            <a:pPr marL="0" indent="0">
              <a:buNone/>
            </a:pPr>
            <a:r>
              <a:rPr lang="en-GB" sz="1100" dirty="0">
                <a:latin typeface="Arial" panose="020B0604020202020204" pitchFamily="34" charset="0"/>
                <a:cs typeface="Arial" panose="020B0604020202020204" pitchFamily="34" charset="0"/>
              </a:rPr>
              <a:t>Critical in hospital outbreaks such as those cause by SARS.</a:t>
            </a:r>
          </a:p>
          <a:p>
            <a:pPr marL="0" indent="0">
              <a:buNone/>
            </a:pPr>
            <a:endParaRPr lang="en-US" sz="1100" dirty="0"/>
          </a:p>
        </p:txBody>
      </p:sp>
    </p:spTree>
    <p:extLst>
      <p:ext uri="{BB962C8B-B14F-4D97-AF65-F5344CB8AC3E}">
        <p14:creationId xmlns:p14="http://schemas.microsoft.com/office/powerpoint/2010/main" val="15716211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3" end="13"/>
                                            </p:txEl>
                                          </p:spTgt>
                                        </p:tgtEl>
                                        <p:attrNameLst>
                                          <p:attrName>style.visibility</p:attrName>
                                        </p:attrNameLst>
                                      </p:cBhvr>
                                      <p:to>
                                        <p:strVal val="visible"/>
                                      </p:to>
                                    </p:set>
                                    <p:animEffect transition="in" filter="fade">
                                      <p:cBhvr>
                                        <p:cTn id="14" dur="1000"/>
                                        <p:tgtEl>
                                          <p:spTgt spid="3">
                                            <p:txEl>
                                              <p:pRg st="13" end="13"/>
                                            </p:txEl>
                                          </p:spTgt>
                                        </p:tgtEl>
                                      </p:cBhvr>
                                    </p:animEffect>
                                    <p:anim calcmode="lin" valueType="num">
                                      <p:cBhvr>
                                        <p:cTn id="15" dur="1000" fill="hold"/>
                                        <p:tgtEl>
                                          <p:spTgt spid="3">
                                            <p:txEl>
                                              <p:pRg st="13" end="1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3" end="13"/>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14" end="14"/>
                                            </p:txEl>
                                          </p:spTgt>
                                        </p:tgtEl>
                                        <p:attrNameLst>
                                          <p:attrName>style.visibility</p:attrName>
                                        </p:attrNameLst>
                                      </p:cBhvr>
                                      <p:to>
                                        <p:strVal val="visible"/>
                                      </p:to>
                                    </p:set>
                                    <p:animEffect transition="in" filter="fade">
                                      <p:cBhvr>
                                        <p:cTn id="19" dur="1000"/>
                                        <p:tgtEl>
                                          <p:spTgt spid="3">
                                            <p:txEl>
                                              <p:pRg st="14" end="14"/>
                                            </p:txEl>
                                          </p:spTgt>
                                        </p:tgtEl>
                                      </p:cBhvr>
                                    </p:animEffect>
                                    <p:anim calcmode="lin" valueType="num">
                                      <p:cBhvr>
                                        <p:cTn id="20" dur="1000" fill="hold"/>
                                        <p:tgtEl>
                                          <p:spTgt spid="3">
                                            <p:txEl>
                                              <p:pRg st="14" end="14"/>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4" end="14"/>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15" end="15"/>
                                            </p:txEl>
                                          </p:spTgt>
                                        </p:tgtEl>
                                        <p:attrNameLst>
                                          <p:attrName>style.visibility</p:attrName>
                                        </p:attrNameLst>
                                      </p:cBhvr>
                                      <p:to>
                                        <p:strVal val="visible"/>
                                      </p:to>
                                    </p:set>
                                    <p:animEffect transition="in" filter="fade">
                                      <p:cBhvr>
                                        <p:cTn id="24" dur="1000"/>
                                        <p:tgtEl>
                                          <p:spTgt spid="3">
                                            <p:txEl>
                                              <p:pRg st="15" end="15"/>
                                            </p:txEl>
                                          </p:spTgt>
                                        </p:tgtEl>
                                      </p:cBhvr>
                                    </p:animEffect>
                                    <p:anim calcmode="lin" valueType="num">
                                      <p:cBhvr>
                                        <p:cTn id="25" dur="1000" fill="hold"/>
                                        <p:tgtEl>
                                          <p:spTgt spid="3">
                                            <p:txEl>
                                              <p:pRg st="15" end="15"/>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15" end="15"/>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3">
                                            <p:txEl>
                                              <p:pRg st="16" end="16"/>
                                            </p:txEl>
                                          </p:spTgt>
                                        </p:tgtEl>
                                        <p:attrNameLst>
                                          <p:attrName>style.visibility</p:attrName>
                                        </p:attrNameLst>
                                      </p:cBhvr>
                                      <p:to>
                                        <p:strVal val="visible"/>
                                      </p:to>
                                    </p:set>
                                    <p:animEffect transition="in" filter="fade">
                                      <p:cBhvr>
                                        <p:cTn id="29" dur="1000"/>
                                        <p:tgtEl>
                                          <p:spTgt spid="3">
                                            <p:txEl>
                                              <p:pRg st="16" end="16"/>
                                            </p:txEl>
                                          </p:spTgt>
                                        </p:tgtEl>
                                      </p:cBhvr>
                                    </p:animEffect>
                                    <p:anim calcmode="lin" valueType="num">
                                      <p:cBhvr>
                                        <p:cTn id="30" dur="1000" fill="hold"/>
                                        <p:tgtEl>
                                          <p:spTgt spid="3">
                                            <p:txEl>
                                              <p:pRg st="16" end="16"/>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16" end="16"/>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3">
                                            <p:txEl>
                                              <p:pRg st="18" end="18"/>
                                            </p:txEl>
                                          </p:spTgt>
                                        </p:tgtEl>
                                        <p:attrNameLst>
                                          <p:attrName>style.visibility</p:attrName>
                                        </p:attrNameLst>
                                      </p:cBhvr>
                                      <p:to>
                                        <p:strVal val="visible"/>
                                      </p:to>
                                    </p:set>
                                    <p:animEffect transition="in" filter="fade">
                                      <p:cBhvr>
                                        <p:cTn id="34" dur="1000"/>
                                        <p:tgtEl>
                                          <p:spTgt spid="3">
                                            <p:txEl>
                                              <p:pRg st="18" end="18"/>
                                            </p:txEl>
                                          </p:spTgt>
                                        </p:tgtEl>
                                      </p:cBhvr>
                                    </p:animEffect>
                                    <p:anim calcmode="lin" valueType="num">
                                      <p:cBhvr>
                                        <p:cTn id="35" dur="1000" fill="hold"/>
                                        <p:tgtEl>
                                          <p:spTgt spid="3">
                                            <p:txEl>
                                              <p:pRg st="18" end="18"/>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18" end="18"/>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3">
                                            <p:txEl>
                                              <p:pRg st="19" end="19"/>
                                            </p:txEl>
                                          </p:spTgt>
                                        </p:tgtEl>
                                        <p:attrNameLst>
                                          <p:attrName>style.visibility</p:attrName>
                                        </p:attrNameLst>
                                      </p:cBhvr>
                                      <p:to>
                                        <p:strVal val="visible"/>
                                      </p:to>
                                    </p:set>
                                    <p:animEffect transition="in" filter="fade">
                                      <p:cBhvr>
                                        <p:cTn id="39" dur="1000"/>
                                        <p:tgtEl>
                                          <p:spTgt spid="3">
                                            <p:txEl>
                                              <p:pRg st="19" end="19"/>
                                            </p:txEl>
                                          </p:spTgt>
                                        </p:tgtEl>
                                      </p:cBhvr>
                                    </p:animEffect>
                                    <p:anim calcmode="lin" valueType="num">
                                      <p:cBhvr>
                                        <p:cTn id="40" dur="1000" fill="hold"/>
                                        <p:tgtEl>
                                          <p:spTgt spid="3">
                                            <p:txEl>
                                              <p:pRg st="19" end="19"/>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19" end="1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A43AF-C422-9DD8-E708-84A97EA28977}"/>
              </a:ext>
            </a:extLst>
          </p:cNvPr>
          <p:cNvSpPr>
            <a:spLocks noGrp="1"/>
          </p:cNvSpPr>
          <p:nvPr>
            <p:ph type="title"/>
          </p:nvPr>
        </p:nvSpPr>
        <p:spPr>
          <a:xfrm>
            <a:off x="550101" y="212943"/>
            <a:ext cx="6852780" cy="764088"/>
          </a:xfrm>
        </p:spPr>
        <p:txBody>
          <a:bodyPr>
            <a:normAutofit fontScale="90000"/>
          </a:bodyPr>
          <a:lstStyle/>
          <a:p>
            <a:r>
              <a:rPr lang="en-US" sz="2800" b="1" u="sng">
                <a:latin typeface="Arial" panose="020B0604020202020204" pitchFamily="34" charset="0"/>
                <a:cs typeface="Arial" panose="020B0604020202020204" pitchFamily="34" charset="0"/>
              </a:rPr>
              <a:t>6. Environmental and vector control </a:t>
            </a:r>
            <a:br>
              <a:rPr lang="en-US" b="1" u="sng">
                <a:latin typeface="Arial Hebrew" pitchFamily="2" charset="-79"/>
                <a:cs typeface="Arial Hebrew" pitchFamily="2" charset="-79"/>
              </a:rPr>
            </a:br>
            <a:endParaRPr lang="en-US" dirty="0"/>
          </a:p>
        </p:txBody>
      </p:sp>
      <p:sp>
        <p:nvSpPr>
          <p:cNvPr id="3" name="Content Placeholder 2">
            <a:extLst>
              <a:ext uri="{FF2B5EF4-FFF2-40B4-BE49-F238E27FC236}">
                <a16:creationId xmlns:a16="http://schemas.microsoft.com/office/drawing/2014/main" id="{88BE8952-4569-A9B1-6C45-FA0B0646EA55}"/>
              </a:ext>
            </a:extLst>
          </p:cNvPr>
          <p:cNvSpPr>
            <a:spLocks noGrp="1"/>
          </p:cNvSpPr>
          <p:nvPr>
            <p:ph idx="1"/>
          </p:nvPr>
        </p:nvSpPr>
        <p:spPr>
          <a:xfrm>
            <a:off x="449893" y="739764"/>
            <a:ext cx="11061526" cy="5905294"/>
          </a:xfrm>
        </p:spPr>
        <p:txBody>
          <a:bodyPr>
            <a:normAutofit fontScale="25000" lnSpcReduction="20000"/>
          </a:bodyPr>
          <a:lstStyle/>
          <a:p>
            <a:pPr marL="0" indent="0">
              <a:buNone/>
            </a:pPr>
            <a:endParaRPr lang="en-GB" sz="5600" noProof="1">
              <a:latin typeface="Arial" panose="020B0604020202020204" pitchFamily="34" charset="0"/>
              <a:cs typeface="Arial" panose="020B0604020202020204" pitchFamily="34" charset="0"/>
            </a:endParaRPr>
          </a:p>
          <a:p>
            <a:pPr marL="0" indent="0">
              <a:buNone/>
            </a:pPr>
            <a:r>
              <a:rPr lang="en-GB" sz="5600" noProof="1">
                <a:latin typeface="Arial" panose="020B0604020202020204" pitchFamily="34" charset="0"/>
                <a:cs typeface="Arial" panose="020B0604020202020204" pitchFamily="34" charset="0"/>
              </a:rPr>
              <a:t>Used when diseases spread through water, food, or insects. </a:t>
            </a:r>
          </a:p>
          <a:p>
            <a:pPr marL="0" indent="0">
              <a:buNone/>
            </a:pPr>
            <a:endParaRPr lang="en-GB" sz="5600" b="1" u="sng" noProof="1">
              <a:latin typeface="Arial" panose="020B0604020202020204" pitchFamily="34" charset="0"/>
              <a:cs typeface="Arial" panose="020B0604020202020204" pitchFamily="34" charset="0"/>
            </a:endParaRPr>
          </a:p>
          <a:p>
            <a:pPr marL="0" indent="0">
              <a:buNone/>
            </a:pPr>
            <a:r>
              <a:rPr lang="en-GB" sz="5600" b="1" u="sng" noProof="1">
                <a:solidFill>
                  <a:schemeClr val="accent2">
                    <a:lumMod val="75000"/>
                  </a:schemeClr>
                </a:solidFill>
                <a:latin typeface="Arial" panose="020B0604020202020204" pitchFamily="34" charset="0"/>
                <a:cs typeface="Arial" panose="020B0604020202020204" pitchFamily="34" charset="0"/>
              </a:rPr>
              <a:t>Examples:</a:t>
            </a:r>
          </a:p>
          <a:p>
            <a:r>
              <a:rPr lang="en-GB" sz="5600" noProof="1">
                <a:latin typeface="Arial" panose="020B0604020202020204" pitchFamily="34" charset="0"/>
                <a:cs typeface="Arial" panose="020B0604020202020204" pitchFamily="34" charset="0"/>
              </a:rPr>
              <a:t>Water sanitation;</a:t>
            </a:r>
          </a:p>
          <a:p>
            <a:r>
              <a:rPr lang="en-GB" sz="5600" noProof="1">
                <a:latin typeface="Arial" panose="020B0604020202020204" pitchFamily="34" charset="0"/>
                <a:cs typeface="Arial" panose="020B0604020202020204" pitchFamily="34" charset="0"/>
              </a:rPr>
              <a:t>Food safety inspections;</a:t>
            </a:r>
          </a:p>
          <a:p>
            <a:r>
              <a:rPr lang="en-GB" sz="5600" noProof="1">
                <a:latin typeface="Arial" panose="020B0604020202020204" pitchFamily="34" charset="0"/>
                <a:cs typeface="Arial" panose="020B0604020202020204" pitchFamily="34" charset="0"/>
              </a:rPr>
              <a:t>Mosquito control for disease like </a:t>
            </a:r>
            <a:r>
              <a:rPr lang="en-GB" sz="5600" u="sng" noProof="1">
                <a:latin typeface="Arial" panose="020B0604020202020204" pitchFamily="34" charset="0"/>
                <a:cs typeface="Arial" panose="020B0604020202020204" pitchFamily="34" charset="0"/>
              </a:rPr>
              <a:t>malaria</a:t>
            </a:r>
          </a:p>
          <a:p>
            <a:pPr marL="0" indent="0">
              <a:buNone/>
            </a:pPr>
            <a:endParaRPr lang="en-GB" sz="5600" noProof="1">
              <a:latin typeface="Arial" panose="020B0604020202020204" pitchFamily="34" charset="0"/>
              <a:cs typeface="Arial" panose="020B0604020202020204" pitchFamily="34" charset="0"/>
            </a:endParaRPr>
          </a:p>
          <a:p>
            <a:pPr marL="0" indent="0">
              <a:buNone/>
            </a:pPr>
            <a:r>
              <a:rPr lang="en-GB" sz="5600" b="1" u="sng" noProof="1">
                <a:latin typeface="Arial" panose="020B0604020202020204" pitchFamily="34" charset="0"/>
                <a:cs typeface="Arial" panose="020B0604020202020204" pitchFamily="34" charset="0"/>
              </a:rPr>
              <a:t>7. Policy and legal measures Governments may implement:</a:t>
            </a:r>
          </a:p>
          <a:p>
            <a:pPr marL="0" indent="0">
              <a:buNone/>
            </a:pPr>
            <a:endParaRPr lang="en-GB" sz="5600" noProof="1">
              <a:latin typeface="Arial" panose="020B0604020202020204" pitchFamily="34" charset="0"/>
              <a:cs typeface="Arial" panose="020B0604020202020204" pitchFamily="34" charset="0"/>
            </a:endParaRPr>
          </a:p>
          <a:p>
            <a:pPr marL="0" indent="0">
              <a:buNone/>
            </a:pPr>
            <a:r>
              <a:rPr lang="en-GB" sz="5600" noProof="1">
                <a:latin typeface="Arial" panose="020B0604020202020204" pitchFamily="34" charset="0"/>
                <a:cs typeface="Arial" panose="020B0604020202020204" pitchFamily="34" charset="0"/>
              </a:rPr>
              <a:t>Emergency declarations;</a:t>
            </a:r>
          </a:p>
          <a:p>
            <a:pPr marL="0" indent="0">
              <a:buNone/>
            </a:pPr>
            <a:r>
              <a:rPr lang="en-GB" sz="5600" noProof="1">
                <a:latin typeface="Arial" panose="020B0604020202020204" pitchFamily="34" charset="0"/>
                <a:cs typeface="Arial" panose="020B0604020202020204" pitchFamily="34" charset="0"/>
              </a:rPr>
              <a:t>Temporary lockdowns;</a:t>
            </a:r>
          </a:p>
          <a:p>
            <a:pPr marL="0" indent="0">
              <a:buNone/>
            </a:pPr>
            <a:r>
              <a:rPr lang="en-GB" sz="5600" noProof="1">
                <a:latin typeface="Arial" panose="020B0604020202020204" pitchFamily="34" charset="0"/>
                <a:cs typeface="Arial" panose="020B0604020202020204" pitchFamily="34" charset="0"/>
              </a:rPr>
              <a:t>Mandatory reporting laws;</a:t>
            </a:r>
          </a:p>
          <a:p>
            <a:pPr marL="0" indent="0">
              <a:buNone/>
            </a:pPr>
            <a:r>
              <a:rPr lang="en-GB" sz="5600" noProof="1">
                <a:latin typeface="Arial" panose="020B0604020202020204" pitchFamily="34" charset="0"/>
                <a:cs typeface="Arial" panose="020B0604020202020204" pitchFamily="34" charset="0"/>
              </a:rPr>
              <a:t>International travel coordination (through organizations like world Health organization)</a:t>
            </a:r>
          </a:p>
          <a:p>
            <a:pPr marL="0" indent="0">
              <a:buNone/>
            </a:pPr>
            <a:endParaRPr lang="en-GB" sz="5600" noProof="1">
              <a:solidFill>
                <a:schemeClr val="accent2">
                  <a:lumMod val="75000"/>
                </a:schemeClr>
              </a:solidFill>
              <a:latin typeface="Arial" panose="020B0604020202020204" pitchFamily="34" charset="0"/>
              <a:cs typeface="Arial" panose="020B0604020202020204" pitchFamily="34" charset="0"/>
            </a:endParaRPr>
          </a:p>
          <a:p>
            <a:pPr marL="0" indent="0">
              <a:buNone/>
            </a:pPr>
            <a:r>
              <a:rPr lang="en-GB" sz="5600" u="sng" noProof="1">
                <a:solidFill>
                  <a:schemeClr val="accent2">
                    <a:lumMod val="75000"/>
                  </a:schemeClr>
                </a:solidFill>
                <a:latin typeface="Arial" panose="020B0604020202020204" pitchFamily="34" charset="0"/>
                <a:cs typeface="Arial" panose="020B0604020202020204" pitchFamily="34" charset="0"/>
              </a:rPr>
              <a:t>Key principle – layered defense</a:t>
            </a:r>
          </a:p>
          <a:p>
            <a:pPr marL="0" indent="0">
              <a:buNone/>
            </a:pPr>
            <a:r>
              <a:rPr lang="en-GB" sz="5600" u="sng" noProof="1">
                <a:solidFill>
                  <a:schemeClr val="accent2">
                    <a:lumMod val="75000"/>
                  </a:schemeClr>
                </a:solidFill>
                <a:latin typeface="Arial" panose="020B0604020202020204" pitchFamily="34" charset="0"/>
                <a:cs typeface="Arial" panose="020B0604020202020204" pitchFamily="34" charset="0"/>
              </a:rPr>
              <a:t>No single strategy is sufficient. The most effective outbreak responses combine.</a:t>
            </a:r>
          </a:p>
          <a:p>
            <a:pPr marL="0" indent="0">
              <a:buNone/>
            </a:pPr>
            <a:endParaRPr lang="en-GB" sz="5600" noProof="1">
              <a:latin typeface="Arial" panose="020B0604020202020204" pitchFamily="34" charset="0"/>
              <a:cs typeface="Arial" panose="020B0604020202020204" pitchFamily="34" charset="0"/>
            </a:endParaRPr>
          </a:p>
          <a:p>
            <a:pPr marL="0" indent="0">
              <a:buNone/>
            </a:pPr>
            <a:r>
              <a:rPr lang="en-GB" sz="5600" noProof="1">
                <a:latin typeface="Arial" panose="020B0604020202020204" pitchFamily="34" charset="0"/>
                <a:cs typeface="Arial" panose="020B0604020202020204" pitchFamily="34" charset="0"/>
              </a:rPr>
              <a:t>Early detection;</a:t>
            </a:r>
          </a:p>
          <a:p>
            <a:pPr marL="0" indent="0">
              <a:buNone/>
            </a:pPr>
            <a:r>
              <a:rPr lang="en-GB" sz="5600" noProof="1">
                <a:latin typeface="Arial" panose="020B0604020202020204" pitchFamily="34" charset="0"/>
                <a:cs typeface="Arial" panose="020B0604020202020204" pitchFamily="34" charset="0"/>
              </a:rPr>
              <a:t>Rapid containment;</a:t>
            </a:r>
          </a:p>
          <a:p>
            <a:pPr marL="0" indent="0">
              <a:buNone/>
            </a:pPr>
            <a:r>
              <a:rPr lang="en-GB" sz="5600" noProof="1">
                <a:latin typeface="Arial" panose="020B0604020202020204" pitchFamily="34" charset="0"/>
                <a:cs typeface="Arial" panose="020B0604020202020204" pitchFamily="34" charset="0"/>
              </a:rPr>
              <a:t>Medical countermeasures;</a:t>
            </a:r>
          </a:p>
          <a:p>
            <a:pPr marL="0" indent="0">
              <a:buNone/>
            </a:pPr>
            <a:r>
              <a:rPr lang="en-GB" sz="5600" noProof="1">
                <a:latin typeface="Arial" panose="020B0604020202020204" pitchFamily="34" charset="0"/>
                <a:cs typeface="Arial" panose="020B0604020202020204" pitchFamily="34" charset="0"/>
              </a:rPr>
              <a:t>Public population.</a:t>
            </a:r>
          </a:p>
          <a:p>
            <a:pPr marL="0" indent="0">
              <a:buNone/>
            </a:pPr>
            <a:endParaRPr lang="en-US" sz="2900" dirty="0">
              <a:latin typeface="Arial" panose="020B0604020202020204" pitchFamily="34" charset="0"/>
              <a:cs typeface="Arial" panose="020B0604020202020204" pitchFamily="34" charset="0"/>
            </a:endParaRPr>
          </a:p>
          <a:p>
            <a:endParaRPr lang="en-US" dirty="0"/>
          </a:p>
          <a:p>
            <a:pPr marL="0" indent="0">
              <a:buNone/>
            </a:pP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2017446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p:cTn id="7"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8"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9" dur="500"/>
                                        <p:tgtEl>
                                          <p:spTgt spid="3">
                                            <p:txEl>
                                              <p:pRg st="1" end="1"/>
                                            </p:txEl>
                                          </p:spTgt>
                                        </p:tgtEl>
                                      </p:cBhvr>
                                    </p:animEffect>
                                  </p:childTnLst>
                                </p:cTn>
                              </p:par>
                              <p:par>
                                <p:cTn id="10" presetID="53" presetClass="entr" presetSubtype="16"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 calcmode="lin" valueType="num">
                                      <p:cBhvr>
                                        <p:cTn id="12"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13"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14" dur="500"/>
                                        <p:tgtEl>
                                          <p:spTgt spid="3">
                                            <p:txEl>
                                              <p:pRg st="3" end="3"/>
                                            </p:txEl>
                                          </p:spTgt>
                                        </p:tgtEl>
                                      </p:cBhvr>
                                    </p:animEffect>
                                  </p:childTnLst>
                                </p:cTn>
                              </p:par>
                              <p:par>
                                <p:cTn id="15" presetID="53" presetClass="entr" presetSubtype="16"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 calcmode="lin" valueType="num">
                                      <p:cBhvr>
                                        <p:cTn id="17"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18"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19" dur="500"/>
                                        <p:tgtEl>
                                          <p:spTgt spid="3">
                                            <p:txEl>
                                              <p:pRg st="4" end="4"/>
                                            </p:txEl>
                                          </p:spTgt>
                                        </p:tgtEl>
                                      </p:cBhvr>
                                    </p:animEffect>
                                  </p:childTnLst>
                                </p:cTn>
                              </p:par>
                              <p:par>
                                <p:cTn id="20" presetID="53" presetClass="entr" presetSubtype="16" fill="hold"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 calcmode="lin" valueType="num">
                                      <p:cBhvr>
                                        <p:cTn id="22"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23"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24" dur="500"/>
                                        <p:tgtEl>
                                          <p:spTgt spid="3">
                                            <p:txEl>
                                              <p:pRg st="5" end="5"/>
                                            </p:txEl>
                                          </p:spTgt>
                                        </p:tgtEl>
                                      </p:cBhvr>
                                    </p:animEffect>
                                  </p:childTnLst>
                                </p:cTn>
                              </p:par>
                              <p:par>
                                <p:cTn id="25" presetID="53" presetClass="entr" presetSubtype="16"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 calcmode="lin" valueType="num">
                                      <p:cBhvr>
                                        <p:cTn id="27"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28"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29" dur="500"/>
                                        <p:tgtEl>
                                          <p:spTgt spid="3">
                                            <p:txEl>
                                              <p:pRg st="6" end="6"/>
                                            </p:txEl>
                                          </p:spTgt>
                                        </p:tgtEl>
                                      </p:cBhvr>
                                    </p:animEffect>
                                  </p:childTnLst>
                                </p:cTn>
                              </p:par>
                              <p:par>
                                <p:cTn id="30" presetID="53" presetClass="entr" presetSubtype="16" fill="hold" nodeType="with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 calcmode="lin" valueType="num">
                                      <p:cBhvr>
                                        <p:cTn id="32" dur="500" fill="hold"/>
                                        <p:tgtEl>
                                          <p:spTgt spid="3">
                                            <p:txEl>
                                              <p:pRg st="8" end="8"/>
                                            </p:txEl>
                                          </p:spTgt>
                                        </p:tgtEl>
                                        <p:attrNameLst>
                                          <p:attrName>ppt_w</p:attrName>
                                        </p:attrNameLst>
                                      </p:cBhvr>
                                      <p:tavLst>
                                        <p:tav tm="0">
                                          <p:val>
                                            <p:fltVal val="0"/>
                                          </p:val>
                                        </p:tav>
                                        <p:tav tm="100000">
                                          <p:val>
                                            <p:strVal val="#ppt_w"/>
                                          </p:val>
                                        </p:tav>
                                      </p:tavLst>
                                    </p:anim>
                                    <p:anim calcmode="lin" valueType="num">
                                      <p:cBhvr>
                                        <p:cTn id="33" dur="500" fill="hold"/>
                                        <p:tgtEl>
                                          <p:spTgt spid="3">
                                            <p:txEl>
                                              <p:pRg st="8" end="8"/>
                                            </p:txEl>
                                          </p:spTgt>
                                        </p:tgtEl>
                                        <p:attrNameLst>
                                          <p:attrName>ppt_h</p:attrName>
                                        </p:attrNameLst>
                                      </p:cBhvr>
                                      <p:tavLst>
                                        <p:tav tm="0">
                                          <p:val>
                                            <p:fltVal val="0"/>
                                          </p:val>
                                        </p:tav>
                                        <p:tav tm="100000">
                                          <p:val>
                                            <p:strVal val="#ppt_h"/>
                                          </p:val>
                                        </p:tav>
                                      </p:tavLst>
                                    </p:anim>
                                    <p:animEffect transition="in" filter="fade">
                                      <p:cBhvr>
                                        <p:cTn id="34" dur="500"/>
                                        <p:tgtEl>
                                          <p:spTgt spid="3">
                                            <p:txEl>
                                              <p:pRg st="8" end="8"/>
                                            </p:txEl>
                                          </p:spTgt>
                                        </p:tgtEl>
                                      </p:cBhvr>
                                    </p:animEffect>
                                  </p:childTnLst>
                                </p:cTn>
                              </p:par>
                              <p:par>
                                <p:cTn id="35" presetID="53" presetClass="entr" presetSubtype="16" fill="hold" nodeType="with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anim calcmode="lin" valueType="num">
                                      <p:cBhvr>
                                        <p:cTn id="37" dur="500" fill="hold"/>
                                        <p:tgtEl>
                                          <p:spTgt spid="3">
                                            <p:txEl>
                                              <p:pRg st="10" end="10"/>
                                            </p:txEl>
                                          </p:spTgt>
                                        </p:tgtEl>
                                        <p:attrNameLst>
                                          <p:attrName>ppt_w</p:attrName>
                                        </p:attrNameLst>
                                      </p:cBhvr>
                                      <p:tavLst>
                                        <p:tav tm="0">
                                          <p:val>
                                            <p:fltVal val="0"/>
                                          </p:val>
                                        </p:tav>
                                        <p:tav tm="100000">
                                          <p:val>
                                            <p:strVal val="#ppt_w"/>
                                          </p:val>
                                        </p:tav>
                                      </p:tavLst>
                                    </p:anim>
                                    <p:anim calcmode="lin" valueType="num">
                                      <p:cBhvr>
                                        <p:cTn id="38" dur="500" fill="hold"/>
                                        <p:tgtEl>
                                          <p:spTgt spid="3">
                                            <p:txEl>
                                              <p:pRg st="10" end="10"/>
                                            </p:txEl>
                                          </p:spTgt>
                                        </p:tgtEl>
                                        <p:attrNameLst>
                                          <p:attrName>ppt_h</p:attrName>
                                        </p:attrNameLst>
                                      </p:cBhvr>
                                      <p:tavLst>
                                        <p:tav tm="0">
                                          <p:val>
                                            <p:fltVal val="0"/>
                                          </p:val>
                                        </p:tav>
                                        <p:tav tm="100000">
                                          <p:val>
                                            <p:strVal val="#ppt_h"/>
                                          </p:val>
                                        </p:tav>
                                      </p:tavLst>
                                    </p:anim>
                                    <p:animEffect transition="in" filter="fade">
                                      <p:cBhvr>
                                        <p:cTn id="39" dur="500"/>
                                        <p:tgtEl>
                                          <p:spTgt spid="3">
                                            <p:txEl>
                                              <p:pRg st="10" end="10"/>
                                            </p:txEl>
                                          </p:spTgt>
                                        </p:tgtEl>
                                      </p:cBhvr>
                                    </p:animEffect>
                                  </p:childTnLst>
                                </p:cTn>
                              </p:par>
                              <p:par>
                                <p:cTn id="40" presetID="53" presetClass="entr" presetSubtype="16" fill="hold" nodeType="withEffect">
                                  <p:stCondLst>
                                    <p:cond delay="0"/>
                                  </p:stCondLst>
                                  <p:childTnLst>
                                    <p:set>
                                      <p:cBhvr>
                                        <p:cTn id="41" dur="1" fill="hold">
                                          <p:stCondLst>
                                            <p:cond delay="0"/>
                                          </p:stCondLst>
                                        </p:cTn>
                                        <p:tgtEl>
                                          <p:spTgt spid="3">
                                            <p:txEl>
                                              <p:pRg st="11" end="11"/>
                                            </p:txEl>
                                          </p:spTgt>
                                        </p:tgtEl>
                                        <p:attrNameLst>
                                          <p:attrName>style.visibility</p:attrName>
                                        </p:attrNameLst>
                                      </p:cBhvr>
                                      <p:to>
                                        <p:strVal val="visible"/>
                                      </p:to>
                                    </p:set>
                                    <p:anim calcmode="lin" valueType="num">
                                      <p:cBhvr>
                                        <p:cTn id="42" dur="500" fill="hold"/>
                                        <p:tgtEl>
                                          <p:spTgt spid="3">
                                            <p:txEl>
                                              <p:pRg st="11" end="11"/>
                                            </p:txEl>
                                          </p:spTgt>
                                        </p:tgtEl>
                                        <p:attrNameLst>
                                          <p:attrName>ppt_w</p:attrName>
                                        </p:attrNameLst>
                                      </p:cBhvr>
                                      <p:tavLst>
                                        <p:tav tm="0">
                                          <p:val>
                                            <p:fltVal val="0"/>
                                          </p:val>
                                        </p:tav>
                                        <p:tav tm="100000">
                                          <p:val>
                                            <p:strVal val="#ppt_w"/>
                                          </p:val>
                                        </p:tav>
                                      </p:tavLst>
                                    </p:anim>
                                    <p:anim calcmode="lin" valueType="num">
                                      <p:cBhvr>
                                        <p:cTn id="43" dur="500" fill="hold"/>
                                        <p:tgtEl>
                                          <p:spTgt spid="3">
                                            <p:txEl>
                                              <p:pRg st="11" end="11"/>
                                            </p:txEl>
                                          </p:spTgt>
                                        </p:tgtEl>
                                        <p:attrNameLst>
                                          <p:attrName>ppt_h</p:attrName>
                                        </p:attrNameLst>
                                      </p:cBhvr>
                                      <p:tavLst>
                                        <p:tav tm="0">
                                          <p:val>
                                            <p:fltVal val="0"/>
                                          </p:val>
                                        </p:tav>
                                        <p:tav tm="100000">
                                          <p:val>
                                            <p:strVal val="#ppt_h"/>
                                          </p:val>
                                        </p:tav>
                                      </p:tavLst>
                                    </p:anim>
                                    <p:animEffect transition="in" filter="fade">
                                      <p:cBhvr>
                                        <p:cTn id="44" dur="500"/>
                                        <p:tgtEl>
                                          <p:spTgt spid="3">
                                            <p:txEl>
                                              <p:pRg st="11" end="11"/>
                                            </p:txEl>
                                          </p:spTgt>
                                        </p:tgtEl>
                                      </p:cBhvr>
                                    </p:animEffect>
                                  </p:childTnLst>
                                </p:cTn>
                              </p:par>
                              <p:par>
                                <p:cTn id="45" presetID="53" presetClass="entr" presetSubtype="16" fill="hold" nodeType="withEffect">
                                  <p:stCondLst>
                                    <p:cond delay="0"/>
                                  </p:stCondLst>
                                  <p:childTnLst>
                                    <p:set>
                                      <p:cBhvr>
                                        <p:cTn id="46" dur="1" fill="hold">
                                          <p:stCondLst>
                                            <p:cond delay="0"/>
                                          </p:stCondLst>
                                        </p:cTn>
                                        <p:tgtEl>
                                          <p:spTgt spid="3">
                                            <p:txEl>
                                              <p:pRg st="12" end="12"/>
                                            </p:txEl>
                                          </p:spTgt>
                                        </p:tgtEl>
                                        <p:attrNameLst>
                                          <p:attrName>style.visibility</p:attrName>
                                        </p:attrNameLst>
                                      </p:cBhvr>
                                      <p:to>
                                        <p:strVal val="visible"/>
                                      </p:to>
                                    </p:set>
                                    <p:anim calcmode="lin" valueType="num">
                                      <p:cBhvr>
                                        <p:cTn id="47" dur="500" fill="hold"/>
                                        <p:tgtEl>
                                          <p:spTgt spid="3">
                                            <p:txEl>
                                              <p:pRg st="12" end="12"/>
                                            </p:txEl>
                                          </p:spTgt>
                                        </p:tgtEl>
                                        <p:attrNameLst>
                                          <p:attrName>ppt_w</p:attrName>
                                        </p:attrNameLst>
                                      </p:cBhvr>
                                      <p:tavLst>
                                        <p:tav tm="0">
                                          <p:val>
                                            <p:fltVal val="0"/>
                                          </p:val>
                                        </p:tav>
                                        <p:tav tm="100000">
                                          <p:val>
                                            <p:strVal val="#ppt_w"/>
                                          </p:val>
                                        </p:tav>
                                      </p:tavLst>
                                    </p:anim>
                                    <p:anim calcmode="lin" valueType="num">
                                      <p:cBhvr>
                                        <p:cTn id="48" dur="500" fill="hold"/>
                                        <p:tgtEl>
                                          <p:spTgt spid="3">
                                            <p:txEl>
                                              <p:pRg st="12" end="12"/>
                                            </p:txEl>
                                          </p:spTgt>
                                        </p:tgtEl>
                                        <p:attrNameLst>
                                          <p:attrName>ppt_h</p:attrName>
                                        </p:attrNameLst>
                                      </p:cBhvr>
                                      <p:tavLst>
                                        <p:tav tm="0">
                                          <p:val>
                                            <p:fltVal val="0"/>
                                          </p:val>
                                        </p:tav>
                                        <p:tav tm="100000">
                                          <p:val>
                                            <p:strVal val="#ppt_h"/>
                                          </p:val>
                                        </p:tav>
                                      </p:tavLst>
                                    </p:anim>
                                    <p:animEffect transition="in" filter="fade">
                                      <p:cBhvr>
                                        <p:cTn id="49" dur="500"/>
                                        <p:tgtEl>
                                          <p:spTgt spid="3">
                                            <p:txEl>
                                              <p:pRg st="12" end="12"/>
                                            </p:txEl>
                                          </p:spTgt>
                                        </p:tgtEl>
                                      </p:cBhvr>
                                    </p:animEffect>
                                  </p:childTnLst>
                                </p:cTn>
                              </p:par>
                              <p:par>
                                <p:cTn id="50" presetID="53" presetClass="entr" presetSubtype="16" fill="hold" nodeType="withEffect">
                                  <p:stCondLst>
                                    <p:cond delay="0"/>
                                  </p:stCondLst>
                                  <p:childTnLst>
                                    <p:set>
                                      <p:cBhvr>
                                        <p:cTn id="51" dur="1" fill="hold">
                                          <p:stCondLst>
                                            <p:cond delay="0"/>
                                          </p:stCondLst>
                                        </p:cTn>
                                        <p:tgtEl>
                                          <p:spTgt spid="3">
                                            <p:txEl>
                                              <p:pRg st="13" end="13"/>
                                            </p:txEl>
                                          </p:spTgt>
                                        </p:tgtEl>
                                        <p:attrNameLst>
                                          <p:attrName>style.visibility</p:attrName>
                                        </p:attrNameLst>
                                      </p:cBhvr>
                                      <p:to>
                                        <p:strVal val="visible"/>
                                      </p:to>
                                    </p:set>
                                    <p:anim calcmode="lin" valueType="num">
                                      <p:cBhvr>
                                        <p:cTn id="52" dur="500" fill="hold"/>
                                        <p:tgtEl>
                                          <p:spTgt spid="3">
                                            <p:txEl>
                                              <p:pRg st="13" end="13"/>
                                            </p:txEl>
                                          </p:spTgt>
                                        </p:tgtEl>
                                        <p:attrNameLst>
                                          <p:attrName>ppt_w</p:attrName>
                                        </p:attrNameLst>
                                      </p:cBhvr>
                                      <p:tavLst>
                                        <p:tav tm="0">
                                          <p:val>
                                            <p:fltVal val="0"/>
                                          </p:val>
                                        </p:tav>
                                        <p:tav tm="100000">
                                          <p:val>
                                            <p:strVal val="#ppt_w"/>
                                          </p:val>
                                        </p:tav>
                                      </p:tavLst>
                                    </p:anim>
                                    <p:anim calcmode="lin" valueType="num">
                                      <p:cBhvr>
                                        <p:cTn id="53" dur="500" fill="hold"/>
                                        <p:tgtEl>
                                          <p:spTgt spid="3">
                                            <p:txEl>
                                              <p:pRg st="13" end="13"/>
                                            </p:txEl>
                                          </p:spTgt>
                                        </p:tgtEl>
                                        <p:attrNameLst>
                                          <p:attrName>ppt_h</p:attrName>
                                        </p:attrNameLst>
                                      </p:cBhvr>
                                      <p:tavLst>
                                        <p:tav tm="0">
                                          <p:val>
                                            <p:fltVal val="0"/>
                                          </p:val>
                                        </p:tav>
                                        <p:tav tm="100000">
                                          <p:val>
                                            <p:strVal val="#ppt_h"/>
                                          </p:val>
                                        </p:tav>
                                      </p:tavLst>
                                    </p:anim>
                                    <p:animEffect transition="in" filter="fade">
                                      <p:cBhvr>
                                        <p:cTn id="54" dur="500"/>
                                        <p:tgtEl>
                                          <p:spTgt spid="3">
                                            <p:txEl>
                                              <p:pRg st="13" end="13"/>
                                            </p:txEl>
                                          </p:spTgt>
                                        </p:tgtEl>
                                      </p:cBhvr>
                                    </p:animEffect>
                                  </p:childTnLst>
                                </p:cTn>
                              </p:par>
                              <p:par>
                                <p:cTn id="55" presetID="53" presetClass="entr" presetSubtype="16" fill="hold" nodeType="withEffect">
                                  <p:stCondLst>
                                    <p:cond delay="0"/>
                                  </p:stCondLst>
                                  <p:childTnLst>
                                    <p:set>
                                      <p:cBhvr>
                                        <p:cTn id="56" dur="1" fill="hold">
                                          <p:stCondLst>
                                            <p:cond delay="0"/>
                                          </p:stCondLst>
                                        </p:cTn>
                                        <p:tgtEl>
                                          <p:spTgt spid="3">
                                            <p:txEl>
                                              <p:pRg st="15" end="15"/>
                                            </p:txEl>
                                          </p:spTgt>
                                        </p:tgtEl>
                                        <p:attrNameLst>
                                          <p:attrName>style.visibility</p:attrName>
                                        </p:attrNameLst>
                                      </p:cBhvr>
                                      <p:to>
                                        <p:strVal val="visible"/>
                                      </p:to>
                                    </p:set>
                                    <p:anim calcmode="lin" valueType="num">
                                      <p:cBhvr>
                                        <p:cTn id="57" dur="500" fill="hold"/>
                                        <p:tgtEl>
                                          <p:spTgt spid="3">
                                            <p:txEl>
                                              <p:pRg st="15" end="15"/>
                                            </p:txEl>
                                          </p:spTgt>
                                        </p:tgtEl>
                                        <p:attrNameLst>
                                          <p:attrName>ppt_w</p:attrName>
                                        </p:attrNameLst>
                                      </p:cBhvr>
                                      <p:tavLst>
                                        <p:tav tm="0">
                                          <p:val>
                                            <p:fltVal val="0"/>
                                          </p:val>
                                        </p:tav>
                                        <p:tav tm="100000">
                                          <p:val>
                                            <p:strVal val="#ppt_w"/>
                                          </p:val>
                                        </p:tav>
                                      </p:tavLst>
                                    </p:anim>
                                    <p:anim calcmode="lin" valueType="num">
                                      <p:cBhvr>
                                        <p:cTn id="58" dur="500" fill="hold"/>
                                        <p:tgtEl>
                                          <p:spTgt spid="3">
                                            <p:txEl>
                                              <p:pRg st="15" end="15"/>
                                            </p:txEl>
                                          </p:spTgt>
                                        </p:tgtEl>
                                        <p:attrNameLst>
                                          <p:attrName>ppt_h</p:attrName>
                                        </p:attrNameLst>
                                      </p:cBhvr>
                                      <p:tavLst>
                                        <p:tav tm="0">
                                          <p:val>
                                            <p:fltVal val="0"/>
                                          </p:val>
                                        </p:tav>
                                        <p:tav tm="100000">
                                          <p:val>
                                            <p:strVal val="#ppt_h"/>
                                          </p:val>
                                        </p:tav>
                                      </p:tavLst>
                                    </p:anim>
                                    <p:animEffect transition="in" filter="fade">
                                      <p:cBhvr>
                                        <p:cTn id="59" dur="500"/>
                                        <p:tgtEl>
                                          <p:spTgt spid="3">
                                            <p:txEl>
                                              <p:pRg st="15" end="15"/>
                                            </p:txEl>
                                          </p:spTgt>
                                        </p:tgtEl>
                                      </p:cBhvr>
                                    </p:animEffect>
                                  </p:childTnLst>
                                </p:cTn>
                              </p:par>
                              <p:par>
                                <p:cTn id="60" presetID="53" presetClass="entr" presetSubtype="16" fill="hold" nodeType="withEffect">
                                  <p:stCondLst>
                                    <p:cond delay="0"/>
                                  </p:stCondLst>
                                  <p:childTnLst>
                                    <p:set>
                                      <p:cBhvr>
                                        <p:cTn id="61" dur="1" fill="hold">
                                          <p:stCondLst>
                                            <p:cond delay="0"/>
                                          </p:stCondLst>
                                        </p:cTn>
                                        <p:tgtEl>
                                          <p:spTgt spid="3">
                                            <p:txEl>
                                              <p:pRg st="16" end="16"/>
                                            </p:txEl>
                                          </p:spTgt>
                                        </p:tgtEl>
                                        <p:attrNameLst>
                                          <p:attrName>style.visibility</p:attrName>
                                        </p:attrNameLst>
                                      </p:cBhvr>
                                      <p:to>
                                        <p:strVal val="visible"/>
                                      </p:to>
                                    </p:set>
                                    <p:anim calcmode="lin" valueType="num">
                                      <p:cBhvr>
                                        <p:cTn id="62" dur="500" fill="hold"/>
                                        <p:tgtEl>
                                          <p:spTgt spid="3">
                                            <p:txEl>
                                              <p:pRg st="16" end="16"/>
                                            </p:txEl>
                                          </p:spTgt>
                                        </p:tgtEl>
                                        <p:attrNameLst>
                                          <p:attrName>ppt_w</p:attrName>
                                        </p:attrNameLst>
                                      </p:cBhvr>
                                      <p:tavLst>
                                        <p:tav tm="0">
                                          <p:val>
                                            <p:fltVal val="0"/>
                                          </p:val>
                                        </p:tav>
                                        <p:tav tm="100000">
                                          <p:val>
                                            <p:strVal val="#ppt_w"/>
                                          </p:val>
                                        </p:tav>
                                      </p:tavLst>
                                    </p:anim>
                                    <p:anim calcmode="lin" valueType="num">
                                      <p:cBhvr>
                                        <p:cTn id="63" dur="500" fill="hold"/>
                                        <p:tgtEl>
                                          <p:spTgt spid="3">
                                            <p:txEl>
                                              <p:pRg st="16" end="16"/>
                                            </p:txEl>
                                          </p:spTgt>
                                        </p:tgtEl>
                                        <p:attrNameLst>
                                          <p:attrName>ppt_h</p:attrName>
                                        </p:attrNameLst>
                                      </p:cBhvr>
                                      <p:tavLst>
                                        <p:tav tm="0">
                                          <p:val>
                                            <p:fltVal val="0"/>
                                          </p:val>
                                        </p:tav>
                                        <p:tav tm="100000">
                                          <p:val>
                                            <p:strVal val="#ppt_h"/>
                                          </p:val>
                                        </p:tav>
                                      </p:tavLst>
                                    </p:anim>
                                    <p:animEffect transition="in" filter="fade">
                                      <p:cBhvr>
                                        <p:cTn id="64" dur="500"/>
                                        <p:tgtEl>
                                          <p:spTgt spid="3">
                                            <p:txEl>
                                              <p:pRg st="16" end="16"/>
                                            </p:txEl>
                                          </p:spTgt>
                                        </p:tgtEl>
                                      </p:cBhvr>
                                    </p:animEffect>
                                  </p:childTnLst>
                                </p:cTn>
                              </p:par>
                              <p:par>
                                <p:cTn id="65" presetID="53" presetClass="entr" presetSubtype="16" fill="hold" nodeType="withEffect">
                                  <p:stCondLst>
                                    <p:cond delay="0"/>
                                  </p:stCondLst>
                                  <p:childTnLst>
                                    <p:set>
                                      <p:cBhvr>
                                        <p:cTn id="66" dur="1" fill="hold">
                                          <p:stCondLst>
                                            <p:cond delay="0"/>
                                          </p:stCondLst>
                                        </p:cTn>
                                        <p:tgtEl>
                                          <p:spTgt spid="3">
                                            <p:txEl>
                                              <p:pRg st="18" end="18"/>
                                            </p:txEl>
                                          </p:spTgt>
                                        </p:tgtEl>
                                        <p:attrNameLst>
                                          <p:attrName>style.visibility</p:attrName>
                                        </p:attrNameLst>
                                      </p:cBhvr>
                                      <p:to>
                                        <p:strVal val="visible"/>
                                      </p:to>
                                    </p:set>
                                    <p:anim calcmode="lin" valueType="num">
                                      <p:cBhvr>
                                        <p:cTn id="67" dur="500" fill="hold"/>
                                        <p:tgtEl>
                                          <p:spTgt spid="3">
                                            <p:txEl>
                                              <p:pRg st="18" end="18"/>
                                            </p:txEl>
                                          </p:spTgt>
                                        </p:tgtEl>
                                        <p:attrNameLst>
                                          <p:attrName>ppt_w</p:attrName>
                                        </p:attrNameLst>
                                      </p:cBhvr>
                                      <p:tavLst>
                                        <p:tav tm="0">
                                          <p:val>
                                            <p:fltVal val="0"/>
                                          </p:val>
                                        </p:tav>
                                        <p:tav tm="100000">
                                          <p:val>
                                            <p:strVal val="#ppt_w"/>
                                          </p:val>
                                        </p:tav>
                                      </p:tavLst>
                                    </p:anim>
                                    <p:anim calcmode="lin" valueType="num">
                                      <p:cBhvr>
                                        <p:cTn id="68" dur="500" fill="hold"/>
                                        <p:tgtEl>
                                          <p:spTgt spid="3">
                                            <p:txEl>
                                              <p:pRg st="18" end="18"/>
                                            </p:txEl>
                                          </p:spTgt>
                                        </p:tgtEl>
                                        <p:attrNameLst>
                                          <p:attrName>ppt_h</p:attrName>
                                        </p:attrNameLst>
                                      </p:cBhvr>
                                      <p:tavLst>
                                        <p:tav tm="0">
                                          <p:val>
                                            <p:fltVal val="0"/>
                                          </p:val>
                                        </p:tav>
                                        <p:tav tm="100000">
                                          <p:val>
                                            <p:strVal val="#ppt_h"/>
                                          </p:val>
                                        </p:tav>
                                      </p:tavLst>
                                    </p:anim>
                                    <p:animEffect transition="in" filter="fade">
                                      <p:cBhvr>
                                        <p:cTn id="69" dur="500"/>
                                        <p:tgtEl>
                                          <p:spTgt spid="3">
                                            <p:txEl>
                                              <p:pRg st="18" end="18"/>
                                            </p:txEl>
                                          </p:spTgt>
                                        </p:tgtEl>
                                      </p:cBhvr>
                                    </p:animEffect>
                                  </p:childTnLst>
                                </p:cTn>
                              </p:par>
                              <p:par>
                                <p:cTn id="70" presetID="53" presetClass="entr" presetSubtype="16" fill="hold" nodeType="withEffect">
                                  <p:stCondLst>
                                    <p:cond delay="0"/>
                                  </p:stCondLst>
                                  <p:childTnLst>
                                    <p:set>
                                      <p:cBhvr>
                                        <p:cTn id="71" dur="1" fill="hold">
                                          <p:stCondLst>
                                            <p:cond delay="0"/>
                                          </p:stCondLst>
                                        </p:cTn>
                                        <p:tgtEl>
                                          <p:spTgt spid="3">
                                            <p:txEl>
                                              <p:pRg st="19" end="19"/>
                                            </p:txEl>
                                          </p:spTgt>
                                        </p:tgtEl>
                                        <p:attrNameLst>
                                          <p:attrName>style.visibility</p:attrName>
                                        </p:attrNameLst>
                                      </p:cBhvr>
                                      <p:to>
                                        <p:strVal val="visible"/>
                                      </p:to>
                                    </p:set>
                                    <p:anim calcmode="lin" valueType="num">
                                      <p:cBhvr>
                                        <p:cTn id="72" dur="500" fill="hold"/>
                                        <p:tgtEl>
                                          <p:spTgt spid="3">
                                            <p:txEl>
                                              <p:pRg st="19" end="19"/>
                                            </p:txEl>
                                          </p:spTgt>
                                        </p:tgtEl>
                                        <p:attrNameLst>
                                          <p:attrName>ppt_w</p:attrName>
                                        </p:attrNameLst>
                                      </p:cBhvr>
                                      <p:tavLst>
                                        <p:tav tm="0">
                                          <p:val>
                                            <p:fltVal val="0"/>
                                          </p:val>
                                        </p:tav>
                                        <p:tav tm="100000">
                                          <p:val>
                                            <p:strVal val="#ppt_w"/>
                                          </p:val>
                                        </p:tav>
                                      </p:tavLst>
                                    </p:anim>
                                    <p:anim calcmode="lin" valueType="num">
                                      <p:cBhvr>
                                        <p:cTn id="73" dur="500" fill="hold"/>
                                        <p:tgtEl>
                                          <p:spTgt spid="3">
                                            <p:txEl>
                                              <p:pRg st="19" end="19"/>
                                            </p:txEl>
                                          </p:spTgt>
                                        </p:tgtEl>
                                        <p:attrNameLst>
                                          <p:attrName>ppt_h</p:attrName>
                                        </p:attrNameLst>
                                      </p:cBhvr>
                                      <p:tavLst>
                                        <p:tav tm="0">
                                          <p:val>
                                            <p:fltVal val="0"/>
                                          </p:val>
                                        </p:tav>
                                        <p:tav tm="100000">
                                          <p:val>
                                            <p:strVal val="#ppt_h"/>
                                          </p:val>
                                        </p:tav>
                                      </p:tavLst>
                                    </p:anim>
                                    <p:animEffect transition="in" filter="fade">
                                      <p:cBhvr>
                                        <p:cTn id="74" dur="500"/>
                                        <p:tgtEl>
                                          <p:spTgt spid="3">
                                            <p:txEl>
                                              <p:pRg st="19" end="19"/>
                                            </p:txEl>
                                          </p:spTgt>
                                        </p:tgtEl>
                                      </p:cBhvr>
                                    </p:animEffect>
                                  </p:childTnLst>
                                </p:cTn>
                              </p:par>
                              <p:par>
                                <p:cTn id="75" presetID="53" presetClass="entr" presetSubtype="16" fill="hold" nodeType="withEffect">
                                  <p:stCondLst>
                                    <p:cond delay="0"/>
                                  </p:stCondLst>
                                  <p:childTnLst>
                                    <p:set>
                                      <p:cBhvr>
                                        <p:cTn id="76" dur="1" fill="hold">
                                          <p:stCondLst>
                                            <p:cond delay="0"/>
                                          </p:stCondLst>
                                        </p:cTn>
                                        <p:tgtEl>
                                          <p:spTgt spid="3">
                                            <p:txEl>
                                              <p:pRg st="20" end="20"/>
                                            </p:txEl>
                                          </p:spTgt>
                                        </p:tgtEl>
                                        <p:attrNameLst>
                                          <p:attrName>style.visibility</p:attrName>
                                        </p:attrNameLst>
                                      </p:cBhvr>
                                      <p:to>
                                        <p:strVal val="visible"/>
                                      </p:to>
                                    </p:set>
                                    <p:anim calcmode="lin" valueType="num">
                                      <p:cBhvr>
                                        <p:cTn id="77" dur="500" fill="hold"/>
                                        <p:tgtEl>
                                          <p:spTgt spid="3">
                                            <p:txEl>
                                              <p:pRg st="20" end="20"/>
                                            </p:txEl>
                                          </p:spTgt>
                                        </p:tgtEl>
                                        <p:attrNameLst>
                                          <p:attrName>ppt_w</p:attrName>
                                        </p:attrNameLst>
                                      </p:cBhvr>
                                      <p:tavLst>
                                        <p:tav tm="0">
                                          <p:val>
                                            <p:fltVal val="0"/>
                                          </p:val>
                                        </p:tav>
                                        <p:tav tm="100000">
                                          <p:val>
                                            <p:strVal val="#ppt_w"/>
                                          </p:val>
                                        </p:tav>
                                      </p:tavLst>
                                    </p:anim>
                                    <p:anim calcmode="lin" valueType="num">
                                      <p:cBhvr>
                                        <p:cTn id="78" dur="500" fill="hold"/>
                                        <p:tgtEl>
                                          <p:spTgt spid="3">
                                            <p:txEl>
                                              <p:pRg st="20" end="20"/>
                                            </p:txEl>
                                          </p:spTgt>
                                        </p:tgtEl>
                                        <p:attrNameLst>
                                          <p:attrName>ppt_h</p:attrName>
                                        </p:attrNameLst>
                                      </p:cBhvr>
                                      <p:tavLst>
                                        <p:tav tm="0">
                                          <p:val>
                                            <p:fltVal val="0"/>
                                          </p:val>
                                        </p:tav>
                                        <p:tav tm="100000">
                                          <p:val>
                                            <p:strVal val="#ppt_h"/>
                                          </p:val>
                                        </p:tav>
                                      </p:tavLst>
                                    </p:anim>
                                    <p:animEffect transition="in" filter="fade">
                                      <p:cBhvr>
                                        <p:cTn id="79" dur="500"/>
                                        <p:tgtEl>
                                          <p:spTgt spid="3">
                                            <p:txEl>
                                              <p:pRg st="20" end="20"/>
                                            </p:txEl>
                                          </p:spTgt>
                                        </p:tgtEl>
                                      </p:cBhvr>
                                    </p:animEffect>
                                  </p:childTnLst>
                                </p:cTn>
                              </p:par>
                              <p:par>
                                <p:cTn id="80" presetID="53" presetClass="entr" presetSubtype="16" fill="hold" nodeType="withEffect">
                                  <p:stCondLst>
                                    <p:cond delay="0"/>
                                  </p:stCondLst>
                                  <p:childTnLst>
                                    <p:set>
                                      <p:cBhvr>
                                        <p:cTn id="81" dur="1" fill="hold">
                                          <p:stCondLst>
                                            <p:cond delay="0"/>
                                          </p:stCondLst>
                                        </p:cTn>
                                        <p:tgtEl>
                                          <p:spTgt spid="3">
                                            <p:txEl>
                                              <p:pRg st="21" end="21"/>
                                            </p:txEl>
                                          </p:spTgt>
                                        </p:tgtEl>
                                        <p:attrNameLst>
                                          <p:attrName>style.visibility</p:attrName>
                                        </p:attrNameLst>
                                      </p:cBhvr>
                                      <p:to>
                                        <p:strVal val="visible"/>
                                      </p:to>
                                    </p:set>
                                    <p:anim calcmode="lin" valueType="num">
                                      <p:cBhvr>
                                        <p:cTn id="82" dur="500" fill="hold"/>
                                        <p:tgtEl>
                                          <p:spTgt spid="3">
                                            <p:txEl>
                                              <p:pRg st="21" end="21"/>
                                            </p:txEl>
                                          </p:spTgt>
                                        </p:tgtEl>
                                        <p:attrNameLst>
                                          <p:attrName>ppt_w</p:attrName>
                                        </p:attrNameLst>
                                      </p:cBhvr>
                                      <p:tavLst>
                                        <p:tav tm="0">
                                          <p:val>
                                            <p:fltVal val="0"/>
                                          </p:val>
                                        </p:tav>
                                        <p:tav tm="100000">
                                          <p:val>
                                            <p:strVal val="#ppt_w"/>
                                          </p:val>
                                        </p:tav>
                                      </p:tavLst>
                                    </p:anim>
                                    <p:anim calcmode="lin" valueType="num">
                                      <p:cBhvr>
                                        <p:cTn id="83" dur="500" fill="hold"/>
                                        <p:tgtEl>
                                          <p:spTgt spid="3">
                                            <p:txEl>
                                              <p:pRg st="21" end="21"/>
                                            </p:txEl>
                                          </p:spTgt>
                                        </p:tgtEl>
                                        <p:attrNameLst>
                                          <p:attrName>ppt_h</p:attrName>
                                        </p:attrNameLst>
                                      </p:cBhvr>
                                      <p:tavLst>
                                        <p:tav tm="0">
                                          <p:val>
                                            <p:fltVal val="0"/>
                                          </p:val>
                                        </p:tav>
                                        <p:tav tm="100000">
                                          <p:val>
                                            <p:strVal val="#ppt_h"/>
                                          </p:val>
                                        </p:tav>
                                      </p:tavLst>
                                    </p:anim>
                                    <p:animEffect transition="in" filter="fade">
                                      <p:cBhvr>
                                        <p:cTn id="84" dur="500"/>
                                        <p:tgtEl>
                                          <p:spTgt spid="3">
                                            <p:txEl>
                                              <p:pRg st="21" end="2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575A102-D95D-4D6E-8F1B-49EED0AEC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58B3569-73B2-4D05-8E95-886A6EE1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1EDDB0AF-F558-DF0F-5B23-86294D5EA7AB}"/>
              </a:ext>
            </a:extLst>
          </p:cNvPr>
          <p:cNvSpPr>
            <a:spLocks noGrp="1"/>
          </p:cNvSpPr>
          <p:nvPr>
            <p:ph type="title"/>
          </p:nvPr>
        </p:nvSpPr>
        <p:spPr>
          <a:xfrm>
            <a:off x="793159" y="1377146"/>
            <a:ext cx="4076460" cy="3626217"/>
          </a:xfrm>
        </p:spPr>
        <p:txBody>
          <a:bodyPr vert="horz" lIns="91440" tIns="45720" rIns="91440" bIns="45720" rtlCol="0" anchor="b">
            <a:normAutofit/>
          </a:bodyPr>
          <a:lstStyle/>
          <a:p>
            <a:pPr algn="r"/>
            <a:r>
              <a:rPr lang="en-US" sz="2800" dirty="0">
                <a:solidFill>
                  <a:schemeClr val="bg1">
                    <a:lumMod val="95000"/>
                    <a:lumOff val="5000"/>
                  </a:schemeClr>
                </a:solidFill>
                <a:latin typeface="Arial" panose="020B0604020202020204" pitchFamily="34" charset="0"/>
                <a:cs typeface="Arial" panose="020B0604020202020204" pitchFamily="34" charset="0"/>
              </a:rPr>
              <a:t>NICOLETA STOICAN</a:t>
            </a:r>
            <a:br>
              <a:rPr lang="en-US" sz="2800" dirty="0">
                <a:solidFill>
                  <a:schemeClr val="bg1">
                    <a:lumMod val="95000"/>
                    <a:lumOff val="5000"/>
                  </a:schemeClr>
                </a:solidFill>
                <a:latin typeface="Arial" panose="020B0604020202020204" pitchFamily="34" charset="0"/>
                <a:cs typeface="Arial" panose="020B0604020202020204" pitchFamily="34" charset="0"/>
              </a:rPr>
            </a:br>
            <a:r>
              <a:rPr lang="en-US" sz="2800" dirty="0">
                <a:solidFill>
                  <a:schemeClr val="bg1">
                    <a:lumMod val="95000"/>
                    <a:lumOff val="5000"/>
                  </a:schemeClr>
                </a:solidFill>
                <a:latin typeface="Arial" panose="020B0604020202020204" pitchFamily="34" charset="0"/>
                <a:cs typeface="Arial" panose="020B0604020202020204" pitchFamily="34" charset="0"/>
              </a:rPr>
              <a:t>STUDENT ID: 2513275</a:t>
            </a:r>
            <a:br>
              <a:rPr lang="en-US" sz="2800" dirty="0">
                <a:solidFill>
                  <a:schemeClr val="bg1">
                    <a:lumMod val="95000"/>
                    <a:lumOff val="5000"/>
                  </a:schemeClr>
                </a:solidFill>
                <a:latin typeface="Arial" panose="020B0604020202020204" pitchFamily="34" charset="0"/>
                <a:cs typeface="Arial" panose="020B0604020202020204" pitchFamily="34" charset="0"/>
              </a:rPr>
            </a:br>
            <a:br>
              <a:rPr lang="en-US" sz="2800" dirty="0">
                <a:solidFill>
                  <a:schemeClr val="bg1">
                    <a:lumMod val="95000"/>
                    <a:lumOff val="5000"/>
                  </a:schemeClr>
                </a:solidFill>
                <a:latin typeface="Arial" panose="020B0604020202020204" pitchFamily="34" charset="0"/>
                <a:cs typeface="Arial" panose="020B0604020202020204" pitchFamily="34" charset="0"/>
              </a:rPr>
            </a:br>
            <a:r>
              <a:rPr lang="en-US" sz="2800" dirty="0">
                <a:solidFill>
                  <a:schemeClr val="bg1">
                    <a:lumMod val="95000"/>
                    <a:lumOff val="5000"/>
                  </a:schemeClr>
                </a:solidFill>
                <a:latin typeface="Arial" panose="020B0604020202020204" pitchFamily="34" charset="0"/>
                <a:cs typeface="Arial" panose="020B0604020202020204" pitchFamily="34" charset="0"/>
              </a:rPr>
              <a:t>MODULE NAME: Introduction to Public Health</a:t>
            </a:r>
            <a:br>
              <a:rPr lang="en-US" sz="2800" dirty="0">
                <a:solidFill>
                  <a:schemeClr val="bg1">
                    <a:lumMod val="95000"/>
                    <a:lumOff val="5000"/>
                  </a:schemeClr>
                </a:solidFill>
                <a:latin typeface="Arial" panose="020B0604020202020204" pitchFamily="34" charset="0"/>
                <a:cs typeface="Arial" panose="020B0604020202020204" pitchFamily="34" charset="0"/>
              </a:rPr>
            </a:br>
            <a:br>
              <a:rPr lang="en-US" sz="2800" dirty="0">
                <a:solidFill>
                  <a:schemeClr val="bg1">
                    <a:lumMod val="95000"/>
                    <a:lumOff val="5000"/>
                  </a:schemeClr>
                </a:solidFill>
                <a:latin typeface="Arial" panose="020B0604020202020204" pitchFamily="34" charset="0"/>
                <a:cs typeface="Arial" panose="020B0604020202020204" pitchFamily="34" charset="0"/>
              </a:rPr>
            </a:br>
            <a:r>
              <a:rPr lang="en-US" sz="2800" dirty="0">
                <a:solidFill>
                  <a:schemeClr val="bg1">
                    <a:lumMod val="95000"/>
                    <a:lumOff val="5000"/>
                  </a:schemeClr>
                </a:solidFill>
                <a:latin typeface="Arial" panose="020B0604020202020204" pitchFamily="34" charset="0"/>
                <a:cs typeface="Arial" panose="020B0604020202020204" pitchFamily="34" charset="0"/>
              </a:rPr>
              <a:t>Assignment 1 – Event</a:t>
            </a:r>
            <a:br>
              <a:rPr lang="en-US" sz="2800" dirty="0">
                <a:solidFill>
                  <a:schemeClr val="bg1">
                    <a:lumMod val="95000"/>
                    <a:lumOff val="5000"/>
                  </a:schemeClr>
                </a:solidFill>
                <a:latin typeface="Arial" panose="020B0604020202020204" pitchFamily="34" charset="0"/>
                <a:cs typeface="Arial" panose="020B0604020202020204" pitchFamily="34" charset="0"/>
              </a:rPr>
            </a:br>
            <a:r>
              <a:rPr lang="en-US" sz="2800" dirty="0">
                <a:solidFill>
                  <a:schemeClr val="bg1">
                    <a:lumMod val="95000"/>
                    <a:lumOff val="5000"/>
                  </a:schemeClr>
                </a:solidFill>
                <a:latin typeface="Arial" panose="020B0604020202020204" pitchFamily="34" charset="0"/>
                <a:cs typeface="Arial" panose="020B0604020202020204" pitchFamily="34" charset="0"/>
              </a:rPr>
              <a:t>Discussion (Group)</a:t>
            </a:r>
            <a:endParaRPr lang="en-US" sz="2800" b="1" i="1" kern="1200" dirty="0">
              <a:solidFill>
                <a:srgbClr val="FFFFFF"/>
              </a:solidFill>
              <a:latin typeface="Arial" panose="020B0604020202020204" pitchFamily="34" charset="0"/>
              <a:cs typeface="Arial" panose="020B0604020202020204" pitchFamily="34" charset="0"/>
            </a:endParaRPr>
          </a:p>
        </p:txBody>
      </p:sp>
      <p:pic>
        <p:nvPicPr>
          <p:cNvPr id="3" name="Imagine 15">
            <a:extLst>
              <a:ext uri="{FF2B5EF4-FFF2-40B4-BE49-F238E27FC236}">
                <a16:creationId xmlns:a16="http://schemas.microsoft.com/office/drawing/2014/main" id="{7560324A-53BA-4157-1821-3AC4FCF50F77}"/>
              </a:ext>
            </a:extLst>
          </p:cNvPr>
          <p:cNvPicPr>
            <a:picLocks noChangeAspect="1"/>
          </p:cNvPicPr>
          <p:nvPr/>
        </p:nvPicPr>
        <p:blipFill>
          <a:blip r:embed="rId2">
            <a:alphaModFix/>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457027" y="1592479"/>
            <a:ext cx="6194967" cy="4135139"/>
          </a:xfrm>
          <a:prstGeom prst="rect">
            <a:avLst/>
          </a:prstGeom>
        </p:spPr>
      </p:pic>
      <p:grpSp>
        <p:nvGrpSpPr>
          <p:cNvPr id="14" name="Group 13">
            <a:extLst>
              <a:ext uri="{FF2B5EF4-FFF2-40B4-BE49-F238E27FC236}">
                <a16:creationId xmlns:a16="http://schemas.microsoft.com/office/drawing/2014/main" id="{CF0FFF1F-79B6-4A13-A464-070CD6F896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42198" y="814999"/>
            <a:ext cx="465458" cy="581435"/>
            <a:chOff x="10942198" y="814999"/>
            <a:chExt cx="465458" cy="581435"/>
          </a:xfrm>
          <a:solidFill>
            <a:srgbClr val="FFFFFF"/>
          </a:solidFill>
        </p:grpSpPr>
        <p:sp>
          <p:nvSpPr>
            <p:cNvPr id="15" name="Graphic 17">
              <a:extLst>
                <a:ext uri="{FF2B5EF4-FFF2-40B4-BE49-F238E27FC236}">
                  <a16:creationId xmlns:a16="http://schemas.microsoft.com/office/drawing/2014/main" id="{B71758F4-3F46-45DA-8AC5-4E508DA080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7738" y="81499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grpFill/>
            <a:ln w="603" cap="flat">
              <a:noFill/>
              <a:prstDash val="solid"/>
              <a:miter/>
            </a:ln>
          </p:spPr>
          <p:txBody>
            <a:bodyPr rtlCol="0" anchor="ctr"/>
            <a:lstStyle/>
            <a:p>
              <a:endParaRPr lang="en-US">
                <a:solidFill>
                  <a:srgbClr val="FFFFFF"/>
                </a:solidFill>
              </a:endParaRPr>
            </a:p>
          </p:txBody>
        </p:sp>
        <p:sp>
          <p:nvSpPr>
            <p:cNvPr id="16" name="Graphic 15">
              <a:extLst>
                <a:ext uri="{FF2B5EF4-FFF2-40B4-BE49-F238E27FC236}">
                  <a16:creationId xmlns:a16="http://schemas.microsoft.com/office/drawing/2014/main" id="{8550FED7-7C32-42BB-98DB-30272A6331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16518" y="104429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grpFill/>
            <a:ln w="422" cap="flat">
              <a:noFill/>
              <a:prstDash val="solid"/>
              <a:miter/>
            </a:ln>
          </p:spPr>
          <p:txBody>
            <a:bodyPr rtlCol="0" anchor="ctr"/>
            <a:lstStyle/>
            <a:p>
              <a:endParaRPr lang="en-US">
                <a:solidFill>
                  <a:srgbClr val="FFFFFF"/>
                </a:solidFill>
              </a:endParaRPr>
            </a:p>
          </p:txBody>
        </p:sp>
        <p:sp>
          <p:nvSpPr>
            <p:cNvPr id="17" name="Graphic 21">
              <a:extLst>
                <a:ext uri="{FF2B5EF4-FFF2-40B4-BE49-F238E27FC236}">
                  <a16:creationId xmlns:a16="http://schemas.microsoft.com/office/drawing/2014/main" id="{8D61482F-F3C5-4D66-8C5D-C6BBE3E12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2198" y="1268720"/>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grpFill/>
            <a:ln w="610" cap="flat">
              <a:noFill/>
              <a:prstDash val="solid"/>
              <a:miter/>
            </a:ln>
          </p:spPr>
          <p:txBody>
            <a:bodyPr rtlCol="0" anchor="ctr"/>
            <a:lstStyle/>
            <a:p>
              <a:endParaRPr lang="en-US">
                <a:solidFill>
                  <a:srgbClr val="FFFFFF"/>
                </a:solidFill>
              </a:endParaRPr>
            </a:p>
          </p:txBody>
        </p:sp>
      </p:grpSp>
      <p:cxnSp>
        <p:nvCxnSpPr>
          <p:cNvPr id="19" name="Straight Connector 18">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9322" y="6274341"/>
            <a:ext cx="11353800" cy="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70055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9" presetClass="entr" presetSubtype="0"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dissolve">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87DE2C-A97B-1595-8E4B-4BF5778E9800}"/>
              </a:ext>
            </a:extLst>
          </p:cNvPr>
          <p:cNvSpPr>
            <a:spLocks noGrp="1"/>
          </p:cNvSpPr>
          <p:nvPr>
            <p:ph type="title"/>
          </p:nvPr>
        </p:nvSpPr>
        <p:spPr>
          <a:xfrm>
            <a:off x="4139487" y="386003"/>
            <a:ext cx="7544191" cy="850420"/>
          </a:xfrm>
        </p:spPr>
        <p:txBody>
          <a:bodyPr>
            <a:normAutofit fontScale="90000"/>
          </a:bodyPr>
          <a:lstStyle/>
          <a:p>
            <a:r>
              <a:rPr lang="en-GB" sz="2400" noProof="1">
                <a:solidFill>
                  <a:srgbClr val="FF40FF"/>
                </a:solidFill>
                <a:latin typeface="Arial" panose="020B0604020202020204" pitchFamily="34" charset="0"/>
                <a:cs typeface="Arial" panose="020B0604020202020204" pitchFamily="34" charset="0"/>
              </a:rPr>
              <a:t>Policies and Strategies Used by the UK Government to Control (Meningitis)</a:t>
            </a:r>
            <a:br>
              <a:rPr lang="en-GB" sz="2800" noProof="1">
                <a:solidFill>
                  <a:srgbClr val="7030A0"/>
                </a:solidFill>
                <a:latin typeface="Arial" panose="020B0604020202020204" pitchFamily="34" charset="0"/>
                <a:cs typeface="Arial" panose="020B0604020202020204" pitchFamily="34" charset="0"/>
              </a:rPr>
            </a:br>
            <a:endParaRPr lang="en-GB" sz="2800" noProof="1">
              <a:solidFill>
                <a:srgbClr val="7030A0"/>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CCA5EDD1-BF07-E1E7-5207-A9C89A7DF8F2}"/>
              </a:ext>
            </a:extLst>
          </p:cNvPr>
          <p:cNvSpPr txBox="1"/>
          <p:nvPr/>
        </p:nvSpPr>
        <p:spPr>
          <a:xfrm>
            <a:off x="5507589" y="1147462"/>
            <a:ext cx="6479623" cy="5755422"/>
          </a:xfrm>
          <a:prstGeom prst="rect">
            <a:avLst/>
          </a:prstGeom>
          <a:noFill/>
        </p:spPr>
        <p:txBody>
          <a:bodyPr wrap="square" rtlCol="0">
            <a:spAutoFit/>
          </a:bodyPr>
          <a:lstStyle/>
          <a:p>
            <a:pPr algn="just"/>
            <a:r>
              <a:rPr lang="en-GB" sz="1400" noProof="1">
                <a:latin typeface="Arial" panose="020B0604020202020204" pitchFamily="34" charset="0"/>
                <a:cs typeface="Arial" panose="020B0604020202020204" pitchFamily="34" charset="0"/>
              </a:rPr>
              <a:t>Meningitis is an extremely serious infection-related disease characterized by the</a:t>
            </a:r>
          </a:p>
          <a:p>
            <a:pPr algn="just"/>
            <a:r>
              <a:rPr lang="en-GB" sz="1400" noProof="1">
                <a:latin typeface="Arial" panose="020B0604020202020204" pitchFamily="34" charset="0"/>
                <a:cs typeface="Arial" panose="020B0604020202020204" pitchFamily="34" charset="0"/>
              </a:rPr>
              <a:t>inflammation of the membrane surrounding the brain and spinal cord. This fatal</a:t>
            </a:r>
          </a:p>
          <a:p>
            <a:pPr algn="just"/>
            <a:r>
              <a:rPr lang="en-GB" sz="1400" noProof="1">
                <a:latin typeface="Arial" panose="020B0604020202020204" pitchFamily="34" charset="0"/>
                <a:cs typeface="Arial" panose="020B0604020202020204" pitchFamily="34" charset="0"/>
              </a:rPr>
              <a:t>disease has quite a considerable public health burden in the United Kingdom; hence,</a:t>
            </a:r>
          </a:p>
          <a:p>
            <a:pPr algn="just"/>
            <a:r>
              <a:rPr lang="en-GB" sz="1400" noProof="1">
                <a:latin typeface="Arial" panose="020B0604020202020204" pitchFamily="34" charset="0"/>
                <a:cs typeface="Arial" panose="020B0604020202020204" pitchFamily="34" charset="0"/>
              </a:rPr>
              <a:t>the government had to come up with different policies and strategies on meningitis</a:t>
            </a:r>
          </a:p>
          <a:p>
            <a:pPr algn="just"/>
            <a:r>
              <a:rPr lang="en-GB" sz="1400" noProof="1">
                <a:latin typeface="Arial" panose="020B0604020202020204" pitchFamily="34" charset="0"/>
                <a:cs typeface="Arial" panose="020B0604020202020204" pitchFamily="34" charset="0"/>
              </a:rPr>
              <a:t>prevention, surveillance, and control to protect the population health.</a:t>
            </a:r>
          </a:p>
          <a:p>
            <a:pPr algn="just"/>
            <a:endParaRPr lang="en-GB" sz="1400" noProof="1">
              <a:latin typeface="Arial" panose="020B0604020202020204" pitchFamily="34" charset="0"/>
              <a:cs typeface="Arial" panose="020B0604020202020204" pitchFamily="34" charset="0"/>
            </a:endParaRPr>
          </a:p>
          <a:p>
            <a:pPr algn="just"/>
            <a:r>
              <a:rPr lang="en-GB" sz="1400" noProof="1">
                <a:latin typeface="Arial" panose="020B0604020202020204" pitchFamily="34" charset="0"/>
                <a:cs typeface="Arial" panose="020B0604020202020204" pitchFamily="34" charset="0"/>
              </a:rPr>
              <a:t>The UK government has adopted the most significant approach, which is</a:t>
            </a:r>
          </a:p>
          <a:p>
            <a:pPr algn="just"/>
            <a:r>
              <a:rPr lang="en-GB" sz="1400" noProof="1">
                <a:latin typeface="Arial" panose="020B0604020202020204" pitchFamily="34" charset="0"/>
                <a:cs typeface="Arial" panose="020B0604020202020204" pitchFamily="34" charset="0"/>
              </a:rPr>
              <a:t>vaccination, in the fight against meningitis. Running these programs helps prevent</a:t>
            </a:r>
          </a:p>
          <a:p>
            <a:pPr algn="just"/>
            <a:r>
              <a:rPr lang="en-GB" sz="1400" noProof="1">
                <a:latin typeface="Arial" panose="020B0604020202020204" pitchFamily="34" charset="0"/>
                <a:cs typeface="Arial" panose="020B0604020202020204" pitchFamily="34" charset="0"/>
              </a:rPr>
              <a:t>infection from various contributing bacteria, which include meningitis causative</a:t>
            </a:r>
          </a:p>
          <a:p>
            <a:pPr algn="just"/>
            <a:r>
              <a:rPr lang="en-GB" sz="1400" noProof="1">
                <a:latin typeface="Arial" panose="020B0604020202020204" pitchFamily="34" charset="0"/>
                <a:cs typeface="Arial" panose="020B0604020202020204" pitchFamily="34" charset="0"/>
              </a:rPr>
              <a:t>agents like pneumococcal bacteria, meningococcal bacteria, and the Hib.</a:t>
            </a:r>
          </a:p>
          <a:p>
            <a:pPr algn="just"/>
            <a:endParaRPr lang="en-GB" sz="1400" noProof="1">
              <a:latin typeface="Arial" panose="020B0604020202020204" pitchFamily="34" charset="0"/>
              <a:cs typeface="Arial" panose="020B0604020202020204" pitchFamily="34" charset="0"/>
            </a:endParaRPr>
          </a:p>
          <a:p>
            <a:pPr algn="just"/>
            <a:r>
              <a:rPr lang="en-GB" sz="1400" noProof="1">
                <a:latin typeface="Arial" panose="020B0604020202020204" pitchFamily="34" charset="0"/>
                <a:cs typeface="Arial" panose="020B0604020202020204" pitchFamily="34" charset="0"/>
              </a:rPr>
              <a:t>The NHS provides routine childhood immunisation programs, guarding against many types of meningitis.  As for children, the UK offers vaccines for MenB, MenACWY, and Hib in the framework of the national immunisation schedule. Since these vaccines were</a:t>
            </a:r>
          </a:p>
          <a:p>
            <a:pPr algn="just"/>
            <a:r>
              <a:rPr lang="en-GB" sz="1400" noProof="1">
                <a:latin typeface="Arial" panose="020B0604020202020204" pitchFamily="34" charset="0"/>
                <a:cs typeface="Arial" panose="020B0604020202020204" pitchFamily="34" charset="0"/>
              </a:rPr>
              <a:t>introduced, cases of meningitis have drastically fallen, preventing any outbreaks within populations.</a:t>
            </a:r>
          </a:p>
          <a:p>
            <a:pPr algn="just"/>
            <a:endParaRPr lang="en-GB" sz="1400" noProof="1">
              <a:latin typeface="Arial" panose="020B0604020202020204" pitchFamily="34" charset="0"/>
              <a:cs typeface="Arial" panose="020B0604020202020204" pitchFamily="34" charset="0"/>
            </a:endParaRPr>
          </a:p>
          <a:p>
            <a:pPr algn="just"/>
            <a:r>
              <a:rPr lang="en-GB" sz="1400" noProof="1">
                <a:latin typeface="Arial" panose="020B0604020202020204" pitchFamily="34" charset="0"/>
                <a:cs typeface="Arial" panose="020B0604020202020204" pitchFamily="34" charset="0"/>
              </a:rPr>
              <a:t>These vaccination programs are critical to the long-term aims of the strategy of the</a:t>
            </a:r>
          </a:p>
          <a:p>
            <a:pPr algn="just"/>
            <a:r>
              <a:rPr lang="en-GB" sz="1400" noProof="1">
                <a:latin typeface="Arial" panose="020B0604020202020204" pitchFamily="34" charset="0"/>
                <a:cs typeface="Arial" panose="020B0604020202020204" pitchFamily="34" charset="0"/>
              </a:rPr>
              <a:t>UK government to improve health and protect the vulnerable groups of infants,</a:t>
            </a:r>
          </a:p>
          <a:p>
            <a:pPr algn="just"/>
            <a:r>
              <a:rPr lang="en-GB" sz="1400" noProof="1">
                <a:latin typeface="Arial" panose="020B0604020202020204" pitchFamily="34" charset="0"/>
                <a:cs typeface="Arial" panose="020B0604020202020204" pitchFamily="34" charset="0"/>
              </a:rPr>
              <a:t>children, and young adults.</a:t>
            </a:r>
          </a:p>
          <a:p>
            <a:endParaRPr lang="en-US" dirty="0"/>
          </a:p>
        </p:txBody>
      </p:sp>
      <p:pic>
        <p:nvPicPr>
          <p:cNvPr id="7" name="Imagine 10">
            <a:extLst>
              <a:ext uri="{FF2B5EF4-FFF2-40B4-BE49-F238E27FC236}">
                <a16:creationId xmlns:a16="http://schemas.microsoft.com/office/drawing/2014/main" id="{9DB80ED9-F496-D58F-8CEF-10ABE56A037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9644" r="23532"/>
          <a:stretch>
            <a:fillRect/>
          </a:stretch>
        </p:blipFill>
        <p:spPr>
          <a:xfrm>
            <a:off x="-1" y="0"/>
            <a:ext cx="4905989" cy="5500688"/>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Tree>
    <p:extLst>
      <p:ext uri="{BB962C8B-B14F-4D97-AF65-F5344CB8AC3E}">
        <p14:creationId xmlns:p14="http://schemas.microsoft.com/office/powerpoint/2010/main" val="2772345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 calcmode="lin" valueType="num">
                                      <p:cBhvr additive="base">
                                        <p:cTn id="12" dur="500" fill="hold"/>
                                        <p:tgtEl>
                                          <p:spTgt spid="7"/>
                                        </p:tgtEl>
                                        <p:attrNameLst>
                                          <p:attrName>ppt_x</p:attrName>
                                        </p:attrNameLst>
                                      </p:cBhvr>
                                      <p:tavLst>
                                        <p:tav tm="0">
                                          <p:val>
                                            <p:strVal val="#ppt_x"/>
                                          </p:val>
                                        </p:tav>
                                        <p:tav tm="100000">
                                          <p:val>
                                            <p:strVal val="#ppt_x"/>
                                          </p:val>
                                        </p:tav>
                                      </p:tavLst>
                                    </p:anim>
                                    <p:anim calcmode="lin" valueType="num">
                                      <p:cBhvr additive="base">
                                        <p:cTn id="13"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76BB7-4539-5894-F8C0-D85805375401}"/>
              </a:ext>
            </a:extLst>
          </p:cNvPr>
          <p:cNvSpPr>
            <a:spLocks noGrp="1"/>
          </p:cNvSpPr>
          <p:nvPr>
            <p:ph type="title"/>
          </p:nvPr>
        </p:nvSpPr>
        <p:spPr>
          <a:xfrm>
            <a:off x="203571" y="157162"/>
            <a:ext cx="10858500" cy="6629401"/>
          </a:xfrm>
        </p:spPr>
        <p:txBody>
          <a:bodyPr>
            <a:noAutofit/>
          </a:bodyPr>
          <a:lstStyle/>
          <a:p>
            <a:r>
              <a:rPr lang="en-GB" sz="1400" noProof="1">
                <a:latin typeface="Arial" panose="020B0604020202020204" pitchFamily="34" charset="0"/>
                <a:cs typeface="Arial" panose="020B0604020202020204" pitchFamily="34" charset="0"/>
              </a:rPr>
              <a:t>Another important policy that the government of the UK utilizes is that of surveillance</a:t>
            </a:r>
            <a:br>
              <a:rPr lang="en-GB" sz="1400" noProof="1">
                <a:latin typeface="Arial" panose="020B0604020202020204" pitchFamily="34" charset="0"/>
                <a:cs typeface="Arial" panose="020B0604020202020204" pitchFamily="34" charset="0"/>
              </a:rPr>
            </a:br>
            <a:r>
              <a:rPr lang="en-GB" sz="1400" noProof="1">
                <a:latin typeface="Arial" panose="020B0604020202020204" pitchFamily="34" charset="0"/>
                <a:cs typeface="Arial" panose="020B0604020202020204" pitchFamily="34" charset="0"/>
              </a:rPr>
              <a:t>and monitoring of diseases. Information is gathered by surveillance systems on</a:t>
            </a:r>
            <a:br>
              <a:rPr lang="en-GB" sz="1400" noProof="1">
                <a:latin typeface="Arial" panose="020B0604020202020204" pitchFamily="34" charset="0"/>
                <a:cs typeface="Arial" panose="020B0604020202020204" pitchFamily="34" charset="0"/>
              </a:rPr>
            </a:br>
            <a:r>
              <a:rPr lang="en-GB" sz="1400" noProof="1">
                <a:latin typeface="Arial" panose="020B0604020202020204" pitchFamily="34" charset="0"/>
                <a:cs typeface="Arial" panose="020B0604020202020204" pitchFamily="34" charset="0"/>
              </a:rPr>
              <a:t>cases of meningitis across a nation for analysis. The law makes it a requirement for</a:t>
            </a:r>
            <a:br>
              <a:rPr lang="en-GB" sz="1400" noProof="1">
                <a:latin typeface="Arial" panose="020B0604020202020204" pitchFamily="34" charset="0"/>
                <a:cs typeface="Arial" panose="020B0604020202020204" pitchFamily="34" charset="0"/>
              </a:rPr>
            </a:br>
            <a:r>
              <a:rPr lang="en-GB" sz="1400" noProof="1">
                <a:latin typeface="Arial" panose="020B0604020202020204" pitchFamily="34" charset="0"/>
                <a:cs typeface="Arial" panose="020B0604020202020204" pitchFamily="34" charset="0"/>
              </a:rPr>
              <a:t>medical facilities and healthcare professionals to have incidences of meningitis</a:t>
            </a:r>
            <a:br>
              <a:rPr lang="en-GB" sz="1400" noProof="1">
                <a:latin typeface="Arial" panose="020B0604020202020204" pitchFamily="34" charset="0"/>
                <a:cs typeface="Arial" panose="020B0604020202020204" pitchFamily="34" charset="0"/>
              </a:rPr>
            </a:br>
            <a:r>
              <a:rPr lang="en-GB" sz="1400" noProof="1">
                <a:latin typeface="Arial" panose="020B0604020202020204" pitchFamily="34" charset="0"/>
                <a:cs typeface="Arial" panose="020B0604020202020204" pitchFamily="34" charset="0"/>
              </a:rPr>
              <a:t>reported to public health authorities. Such information enables health organisations</a:t>
            </a:r>
            <a:br>
              <a:rPr lang="en-GB" sz="1400" noProof="1">
                <a:latin typeface="Arial" panose="020B0604020202020204" pitchFamily="34" charset="0"/>
                <a:cs typeface="Arial" panose="020B0604020202020204" pitchFamily="34" charset="0"/>
              </a:rPr>
            </a:br>
            <a:r>
              <a:rPr lang="en-GB" sz="1400" noProof="1">
                <a:latin typeface="Arial" panose="020B0604020202020204" pitchFamily="34" charset="0"/>
                <a:cs typeface="Arial" panose="020B0604020202020204" pitchFamily="34" charset="0"/>
              </a:rPr>
              <a:t>to monitor the number of infections for potential outbreak monitoring. Monitoring the</a:t>
            </a:r>
            <a:br>
              <a:rPr lang="en-GB" sz="1400" noProof="1">
                <a:latin typeface="Arial" panose="020B0604020202020204" pitchFamily="34" charset="0"/>
                <a:cs typeface="Arial" panose="020B0604020202020204" pitchFamily="34" charset="0"/>
              </a:rPr>
            </a:br>
            <a:r>
              <a:rPr lang="en-GB" sz="1400" noProof="1">
                <a:latin typeface="Arial" panose="020B0604020202020204" pitchFamily="34" charset="0"/>
                <a:cs typeface="Arial" panose="020B0604020202020204" pitchFamily="34" charset="0"/>
              </a:rPr>
              <a:t>patterns of a disease enables authorities to understand how meningitis spreads and</a:t>
            </a:r>
            <a:br>
              <a:rPr lang="en-GB" sz="1400" noProof="1">
                <a:latin typeface="Arial" panose="020B0604020202020204" pitchFamily="34" charset="0"/>
                <a:cs typeface="Arial" panose="020B0604020202020204" pitchFamily="34" charset="0"/>
              </a:rPr>
            </a:br>
            <a:r>
              <a:rPr lang="en-GB" sz="1400" noProof="1">
                <a:latin typeface="Arial" panose="020B0604020202020204" pitchFamily="34" charset="0"/>
                <a:cs typeface="Arial" panose="020B0604020202020204" pitchFamily="34" charset="0"/>
              </a:rPr>
              <a:t>which populations are most at risk. Early detection from surveillance systems will</a:t>
            </a:r>
            <a:br>
              <a:rPr lang="en-GB" sz="1400" noProof="1">
                <a:latin typeface="Arial" panose="020B0604020202020204" pitchFamily="34" charset="0"/>
                <a:cs typeface="Arial" panose="020B0604020202020204" pitchFamily="34" charset="0"/>
              </a:rPr>
            </a:br>
            <a:r>
              <a:rPr lang="en-GB" sz="1400" noProof="1">
                <a:latin typeface="Arial" panose="020B0604020202020204" pitchFamily="34" charset="0"/>
                <a:cs typeface="Arial" panose="020B0604020202020204" pitchFamily="34" charset="0"/>
              </a:rPr>
              <a:t>help the government respond with speed to put in place the appropriate public health</a:t>
            </a:r>
            <a:br>
              <a:rPr lang="en-GB" sz="1400" noProof="1">
                <a:latin typeface="Arial" panose="020B0604020202020204" pitchFamily="34" charset="0"/>
                <a:cs typeface="Arial" panose="020B0604020202020204" pitchFamily="34" charset="0"/>
              </a:rPr>
            </a:br>
            <a:r>
              <a:rPr lang="en-GB" sz="1400" noProof="1">
                <a:latin typeface="Arial" panose="020B0604020202020204" pitchFamily="34" charset="0"/>
                <a:cs typeface="Arial" panose="020B0604020202020204" pitchFamily="34" charset="0"/>
              </a:rPr>
              <a:t>measures in containing disease spread.</a:t>
            </a:r>
            <a:br>
              <a:rPr lang="en-GB" sz="1400" noProof="1">
                <a:latin typeface="Arial" panose="020B0604020202020204" pitchFamily="34" charset="0"/>
                <a:cs typeface="Arial" panose="020B0604020202020204" pitchFamily="34" charset="0"/>
              </a:rPr>
            </a:br>
            <a:br>
              <a:rPr lang="en-GB" sz="1400" noProof="1">
                <a:latin typeface="Arial" panose="020B0604020202020204" pitchFamily="34" charset="0"/>
                <a:cs typeface="Arial" panose="020B0604020202020204" pitchFamily="34" charset="0"/>
              </a:rPr>
            </a:br>
            <a:r>
              <a:rPr lang="en-GB" sz="1400" noProof="1">
                <a:latin typeface="Arial" panose="020B0604020202020204" pitchFamily="34" charset="0"/>
                <a:cs typeface="Arial" panose="020B0604020202020204" pitchFamily="34" charset="0"/>
              </a:rPr>
              <a:t>The health education programmes and public awareness campaigns constitute the</a:t>
            </a:r>
            <a:br>
              <a:rPr lang="en-GB" sz="1400" noProof="1">
                <a:latin typeface="Arial" panose="020B0604020202020204" pitchFamily="34" charset="0"/>
                <a:cs typeface="Arial" panose="020B0604020202020204" pitchFamily="34" charset="0"/>
              </a:rPr>
            </a:br>
            <a:r>
              <a:rPr lang="en-GB" sz="1400" noProof="1">
                <a:latin typeface="Arial" panose="020B0604020202020204" pitchFamily="34" charset="0"/>
                <a:cs typeface="Arial" panose="020B0604020202020204" pitchFamily="34" charset="0"/>
              </a:rPr>
              <a:t>second major strategy of the UK government aimed at protecting public health.</a:t>
            </a:r>
            <a:br>
              <a:rPr lang="en-GB" sz="1400" noProof="1">
                <a:latin typeface="Arial" panose="020B0604020202020204" pitchFamily="34" charset="0"/>
                <a:cs typeface="Arial" panose="020B0604020202020204" pitchFamily="34" charset="0"/>
              </a:rPr>
            </a:br>
            <a:r>
              <a:rPr lang="en-GB" sz="1400" noProof="1">
                <a:latin typeface="Arial" panose="020B0604020202020204" pitchFamily="34" charset="0"/>
                <a:cs typeface="Arial" panose="020B0604020202020204" pitchFamily="34" charset="0"/>
              </a:rPr>
              <a:t>Campaigns and programs inform the population about the symptoms of meningitis</a:t>
            </a:r>
            <a:br>
              <a:rPr lang="en-GB" sz="1400" noProof="1">
                <a:latin typeface="Arial" panose="020B0604020202020204" pitchFamily="34" charset="0"/>
                <a:cs typeface="Arial" panose="020B0604020202020204" pitchFamily="34" charset="0"/>
              </a:rPr>
            </a:br>
            <a:r>
              <a:rPr lang="en-GB" sz="1400" noProof="1">
                <a:latin typeface="Arial" panose="020B0604020202020204" pitchFamily="34" charset="0"/>
                <a:cs typeface="Arial" panose="020B0604020202020204" pitchFamily="34" charset="0"/>
              </a:rPr>
              <a:t>and the importance of seeking early medical treatment. It has symptoms such as</a:t>
            </a:r>
            <a:br>
              <a:rPr lang="en-GB" sz="1400" noProof="1">
                <a:latin typeface="Arial" panose="020B0604020202020204" pitchFamily="34" charset="0"/>
                <a:cs typeface="Arial" panose="020B0604020202020204" pitchFamily="34" charset="0"/>
              </a:rPr>
            </a:br>
            <a:r>
              <a:rPr lang="en-GB" sz="1400" noProof="1">
                <a:latin typeface="Arial" panose="020B0604020202020204" pitchFamily="34" charset="0"/>
                <a:cs typeface="Arial" panose="020B0604020202020204" pitchFamily="34" charset="0"/>
              </a:rPr>
              <a:t>fever, headache, neck stiffness, sensitivity to light, vomiting, confusion, and at times</a:t>
            </a:r>
            <a:br>
              <a:rPr lang="en-GB" sz="1400" noProof="1">
                <a:latin typeface="Arial" panose="020B0604020202020204" pitchFamily="34" charset="0"/>
                <a:cs typeface="Arial" panose="020B0604020202020204" pitchFamily="34" charset="0"/>
              </a:rPr>
            </a:br>
            <a:r>
              <a:rPr lang="en-GB" sz="1400" noProof="1">
                <a:latin typeface="Arial" panose="020B0604020202020204" pitchFamily="34" charset="0"/>
                <a:cs typeface="Arial" panose="020B0604020202020204" pitchFamily="34" charset="0"/>
              </a:rPr>
              <a:t>a rash that does not disappear when touched or pressed. People through public</a:t>
            </a:r>
            <a:br>
              <a:rPr lang="en-GB" sz="1400" noProof="1">
                <a:latin typeface="Arial" panose="020B0604020202020204" pitchFamily="34" charset="0"/>
                <a:cs typeface="Arial" panose="020B0604020202020204" pitchFamily="34" charset="0"/>
              </a:rPr>
            </a:br>
            <a:r>
              <a:rPr lang="en-GB" sz="1400" noProof="1">
                <a:latin typeface="Arial" panose="020B0604020202020204" pitchFamily="34" charset="0"/>
                <a:cs typeface="Arial" panose="020B0604020202020204" pitchFamily="34" charset="0"/>
              </a:rPr>
              <a:t>health campaigns are advised to consult a health professional immediately if any of</a:t>
            </a:r>
            <a:br>
              <a:rPr lang="en-GB" sz="1400" noProof="1">
                <a:latin typeface="Arial" panose="020B0604020202020204" pitchFamily="34" charset="0"/>
                <a:cs typeface="Arial" panose="020B0604020202020204" pitchFamily="34" charset="0"/>
              </a:rPr>
            </a:br>
            <a:r>
              <a:rPr lang="en-GB" sz="1400" noProof="1">
                <a:latin typeface="Arial" panose="020B0604020202020204" pitchFamily="34" charset="0"/>
                <a:cs typeface="Arial" panose="020B0604020202020204" pitchFamily="34" charset="0"/>
              </a:rPr>
              <a:t>these symptoms manifest. Early diagnosis is tremendously beneficial and should be</a:t>
            </a:r>
            <a:br>
              <a:rPr lang="en-GB" sz="1400" noProof="1">
                <a:latin typeface="Arial" panose="020B0604020202020204" pitchFamily="34" charset="0"/>
                <a:cs typeface="Arial" panose="020B0604020202020204" pitchFamily="34" charset="0"/>
              </a:rPr>
            </a:br>
            <a:r>
              <a:rPr lang="en-GB" sz="1400" noProof="1">
                <a:latin typeface="Arial" panose="020B0604020202020204" pitchFamily="34" charset="0"/>
                <a:cs typeface="Arial" panose="020B0604020202020204" pitchFamily="34" charset="0"/>
              </a:rPr>
              <a:t>taken up as early as possible, since it does contribute much to improving the</a:t>
            </a:r>
            <a:br>
              <a:rPr lang="en-GB" sz="1400" noProof="1">
                <a:latin typeface="Arial" panose="020B0604020202020204" pitchFamily="34" charset="0"/>
                <a:cs typeface="Arial" panose="020B0604020202020204" pitchFamily="34" charset="0"/>
              </a:rPr>
            </a:br>
            <a:r>
              <a:rPr lang="en-GB" sz="1400" noProof="1">
                <a:latin typeface="Arial" panose="020B0604020202020204" pitchFamily="34" charset="0"/>
                <a:cs typeface="Arial" panose="020B0604020202020204" pitchFamily="34" charset="0"/>
              </a:rPr>
              <a:t>outcome of recovery and reducing complications in serious cases.</a:t>
            </a:r>
            <a:br>
              <a:rPr lang="en-GB" sz="1400" noProof="1">
                <a:latin typeface="Arial" panose="020B0604020202020204" pitchFamily="34" charset="0"/>
                <a:cs typeface="Arial" panose="020B0604020202020204" pitchFamily="34" charset="0"/>
              </a:rPr>
            </a:br>
            <a:r>
              <a:rPr lang="en-GB" sz="1400" noProof="1">
                <a:latin typeface="Arial" panose="020B0604020202020204" pitchFamily="34" charset="0"/>
                <a:cs typeface="Arial" panose="020B0604020202020204" pitchFamily="34" charset="0"/>
              </a:rPr>
              <a:t>Digital implementing health technologies, contemporary medical systems, among</a:t>
            </a:r>
            <a:br>
              <a:rPr lang="en-GB" sz="1400" noProof="1">
                <a:latin typeface="Arial" panose="020B0604020202020204" pitchFamily="34" charset="0"/>
                <a:cs typeface="Arial" panose="020B0604020202020204" pitchFamily="34" charset="0"/>
              </a:rPr>
            </a:br>
            <a:r>
              <a:rPr lang="en-GB" sz="1400" noProof="1">
                <a:latin typeface="Arial" panose="020B0604020202020204" pitchFamily="34" charset="0"/>
                <a:cs typeface="Arial" panose="020B0604020202020204" pitchFamily="34" charset="0"/>
              </a:rPr>
              <a:t>others, serve as two mainstays in the control and prevention of meningitis. On</a:t>
            </a:r>
            <a:br>
              <a:rPr lang="en-GB" sz="1400" noProof="1">
                <a:latin typeface="Arial" panose="020B0604020202020204" pitchFamily="34" charset="0"/>
                <a:cs typeface="Arial" panose="020B0604020202020204" pitchFamily="34" charset="0"/>
              </a:rPr>
            </a:br>
            <a:r>
              <a:rPr lang="en-GB" sz="1400" noProof="1">
                <a:latin typeface="Arial" panose="020B0604020202020204" pitchFamily="34" charset="0"/>
                <a:cs typeface="Arial" panose="020B0604020202020204" pitchFamily="34" charset="0"/>
              </a:rPr>
              <a:t>suspicion or confirmation of cases of meningitis, health workers are able to share</a:t>
            </a:r>
            <a:br>
              <a:rPr lang="en-GB" sz="1400" noProof="1">
                <a:latin typeface="Arial" panose="020B0604020202020204" pitchFamily="34" charset="0"/>
                <a:cs typeface="Arial" panose="020B0604020202020204" pitchFamily="34" charset="0"/>
              </a:rPr>
            </a:br>
            <a:r>
              <a:rPr lang="en-GB" sz="1400" noProof="1">
                <a:latin typeface="Arial" panose="020B0604020202020204" pitchFamily="34" charset="0"/>
                <a:cs typeface="Arial" panose="020B0604020202020204" pitchFamily="34" charset="0"/>
              </a:rPr>
              <a:t>information quite fast through the platform. EHRs and laboratory reporting systems</a:t>
            </a:r>
            <a:br>
              <a:rPr lang="en-GB" sz="1400" noProof="1">
                <a:latin typeface="Arial" panose="020B0604020202020204" pitchFamily="34" charset="0"/>
                <a:cs typeface="Arial" panose="020B0604020202020204" pitchFamily="34" charset="0"/>
              </a:rPr>
            </a:br>
            <a:r>
              <a:rPr lang="en-GB" sz="1400" noProof="1">
                <a:latin typeface="Arial" panose="020B0604020202020204" pitchFamily="34" charset="0"/>
                <a:cs typeface="Arial" panose="020B0604020202020204" pitchFamily="34" charset="0"/>
              </a:rPr>
              <a:t>facilitate the real-time monitoring of disease trends and the timely detection of</a:t>
            </a:r>
            <a:br>
              <a:rPr lang="en-GB" sz="1400" noProof="1">
                <a:latin typeface="Arial" panose="020B0604020202020204" pitchFamily="34" charset="0"/>
                <a:cs typeface="Arial" panose="020B0604020202020204" pitchFamily="34" charset="0"/>
              </a:rPr>
            </a:br>
            <a:r>
              <a:rPr lang="en-GB" sz="1400" noProof="1">
                <a:latin typeface="Arial" panose="020B0604020202020204" pitchFamily="34" charset="0"/>
                <a:cs typeface="Arial" panose="020B0604020202020204" pitchFamily="34" charset="0"/>
              </a:rPr>
              <a:t>outbreaks by public health authorities. Digital technology also improves ease of</a:t>
            </a:r>
            <a:br>
              <a:rPr lang="en-GB" sz="1400" noProof="1">
                <a:latin typeface="Arial" panose="020B0604020202020204" pitchFamily="34" charset="0"/>
                <a:cs typeface="Arial" panose="020B0604020202020204" pitchFamily="34" charset="0"/>
              </a:rPr>
            </a:br>
            <a:r>
              <a:rPr lang="en-GB" sz="1400" noProof="1">
                <a:latin typeface="Arial" panose="020B0604020202020204" pitchFamily="34" charset="0"/>
                <a:cs typeface="Arial" panose="020B0604020202020204" pitchFamily="34" charset="0"/>
              </a:rPr>
              <a:t>communication among hospitals, laboratories and public health agencies, working on</a:t>
            </a:r>
            <a:br>
              <a:rPr lang="en-GB" sz="1400" noProof="1">
                <a:latin typeface="Arial" panose="020B0604020202020204" pitchFamily="34" charset="0"/>
                <a:cs typeface="Arial" panose="020B0604020202020204" pitchFamily="34" charset="0"/>
              </a:rPr>
            </a:br>
            <a:r>
              <a:rPr lang="en-GB" sz="1400" noProof="1">
                <a:latin typeface="Arial" panose="020B0604020202020204" pitchFamily="34" charset="0"/>
                <a:cs typeface="Arial" panose="020B0604020202020204" pitchFamily="34" charset="0"/>
              </a:rPr>
              <a:t>timely responses to potential health threats.</a:t>
            </a:r>
            <a:br>
              <a:rPr lang="en-GB" sz="1400" noProof="1">
                <a:latin typeface="Arial" panose="020B0604020202020204" pitchFamily="34" charset="0"/>
                <a:cs typeface="Arial" panose="020B0604020202020204" pitchFamily="34" charset="0"/>
              </a:rPr>
            </a:br>
            <a:endParaRPr lang="en-GB" sz="1400" noProof="1">
              <a:latin typeface="Arial" panose="020B0604020202020204" pitchFamily="34" charset="0"/>
              <a:cs typeface="Arial" panose="020B0604020202020204" pitchFamily="34" charset="0"/>
            </a:endParaRPr>
          </a:p>
        </p:txBody>
      </p:sp>
      <p:pic>
        <p:nvPicPr>
          <p:cNvPr id="6" name="Imagine 10">
            <a:extLst>
              <a:ext uri="{FF2B5EF4-FFF2-40B4-BE49-F238E27FC236}">
                <a16:creationId xmlns:a16="http://schemas.microsoft.com/office/drawing/2014/main" id="{2F2D7306-0FC5-F1DF-699B-8E9C4255092B}"/>
              </a:ext>
            </a:extLst>
          </p:cNvPr>
          <p:cNvPicPr>
            <a:picLocks noChangeAspect="1"/>
          </p:cNvPicPr>
          <p:nvPr/>
        </p:nvPicPr>
        <p:blipFill>
          <a:blip r:embed="rId2"/>
          <a:stretch>
            <a:fillRect/>
          </a:stretch>
        </p:blipFill>
        <p:spPr>
          <a:xfrm>
            <a:off x="7993707" y="71437"/>
            <a:ext cx="3762900" cy="3670924"/>
          </a:xfrm>
          <a:prstGeom prst="rect">
            <a:avLst/>
          </a:prstGeom>
        </p:spPr>
      </p:pic>
      <p:pic>
        <p:nvPicPr>
          <p:cNvPr id="7" name="Imagine 12">
            <a:extLst>
              <a:ext uri="{FF2B5EF4-FFF2-40B4-BE49-F238E27FC236}">
                <a16:creationId xmlns:a16="http://schemas.microsoft.com/office/drawing/2014/main" id="{1B74C16E-D588-B4BD-DA5F-97BA399C8E71}"/>
              </a:ext>
            </a:extLst>
          </p:cNvPr>
          <p:cNvPicPr>
            <a:picLocks noChangeAspect="1"/>
          </p:cNvPicPr>
          <p:nvPr/>
        </p:nvPicPr>
        <p:blipFill>
          <a:blip r:embed="rId3"/>
          <a:stretch>
            <a:fillRect/>
          </a:stretch>
        </p:blipFill>
        <p:spPr>
          <a:xfrm>
            <a:off x="7993707" y="3924301"/>
            <a:ext cx="3994722" cy="2862262"/>
          </a:xfrm>
          <a:prstGeom prst="rect">
            <a:avLst/>
          </a:prstGeom>
        </p:spPr>
      </p:pic>
    </p:spTree>
    <p:extLst>
      <p:ext uri="{BB962C8B-B14F-4D97-AF65-F5344CB8AC3E}">
        <p14:creationId xmlns:p14="http://schemas.microsoft.com/office/powerpoint/2010/main" val="11400129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fade">
                                      <p:cBhvr>
                                        <p:cTn id="21" dur="1000"/>
                                        <p:tgtEl>
                                          <p:spTgt spid="7"/>
                                        </p:tgtEl>
                                      </p:cBhvr>
                                    </p:animEffect>
                                    <p:anim calcmode="lin" valueType="num">
                                      <p:cBhvr>
                                        <p:cTn id="22" dur="1000" fill="hold"/>
                                        <p:tgtEl>
                                          <p:spTgt spid="7"/>
                                        </p:tgtEl>
                                        <p:attrNameLst>
                                          <p:attrName>ppt_x</p:attrName>
                                        </p:attrNameLst>
                                      </p:cBhvr>
                                      <p:tavLst>
                                        <p:tav tm="0">
                                          <p:val>
                                            <p:strVal val="#ppt_x"/>
                                          </p:val>
                                        </p:tav>
                                        <p:tav tm="100000">
                                          <p:val>
                                            <p:strVal val="#ppt_x"/>
                                          </p:val>
                                        </p:tav>
                                      </p:tavLst>
                                    </p:anim>
                                    <p:anim calcmode="lin" valueType="num">
                                      <p:cBhvr>
                                        <p:cTn id="23"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1"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3" name="Oval 12">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5" name="Arc 14">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046F5A0-4BE1-5C5D-2EE4-CC50A1810A61}"/>
              </a:ext>
            </a:extLst>
          </p:cNvPr>
          <p:cNvSpPr>
            <a:spLocks noGrp="1"/>
          </p:cNvSpPr>
          <p:nvPr>
            <p:ph type="title"/>
          </p:nvPr>
        </p:nvSpPr>
        <p:spPr>
          <a:xfrm>
            <a:off x="4384554" y="1527626"/>
            <a:ext cx="7614941" cy="5550570"/>
          </a:xfrm>
        </p:spPr>
        <p:txBody>
          <a:bodyPr vert="horz" lIns="91440" tIns="45720" rIns="91440" bIns="45720" rtlCol="0" anchor="b">
            <a:noAutofit/>
          </a:bodyPr>
          <a:lstStyle/>
          <a:p>
            <a:pPr algn="ctr"/>
            <a:r>
              <a:rPr lang="en-GB" sz="3200" kern="1200" noProof="1">
                <a:solidFill>
                  <a:schemeClr val="tx1"/>
                </a:solidFill>
                <a:latin typeface="Arial" panose="020B0604020202020204" pitchFamily="34" charset="0"/>
                <a:cs typeface="Arial" panose="020B0604020202020204" pitchFamily="34" charset="0"/>
              </a:rPr>
              <a:t>Indroduction to Public health </a:t>
            </a:r>
            <a:br>
              <a:rPr lang="en-GB" sz="3200" kern="1200" noProof="1">
                <a:solidFill>
                  <a:schemeClr val="tx1"/>
                </a:solidFill>
                <a:latin typeface="Arial" panose="020B0604020202020204" pitchFamily="34" charset="0"/>
                <a:cs typeface="Arial" panose="020B0604020202020204" pitchFamily="34" charset="0"/>
              </a:rPr>
            </a:br>
            <a:br>
              <a:rPr lang="en-GB" sz="3200" kern="1200" noProof="1">
                <a:solidFill>
                  <a:schemeClr val="tx1"/>
                </a:solidFill>
                <a:latin typeface="Arial" panose="020B0604020202020204" pitchFamily="34" charset="0"/>
                <a:cs typeface="Arial" panose="020B0604020202020204" pitchFamily="34" charset="0"/>
              </a:rPr>
            </a:br>
            <a:r>
              <a:rPr lang="en-GB" sz="3200" kern="1200" noProof="1">
                <a:solidFill>
                  <a:schemeClr val="tx1"/>
                </a:solidFill>
                <a:latin typeface="Arial" panose="020B0604020202020204" pitchFamily="34" charset="0"/>
                <a:cs typeface="Arial" panose="020B0604020202020204" pitchFamily="34" charset="0"/>
              </a:rPr>
              <a:t>Zahra AL-Saabri</a:t>
            </a:r>
            <a:br>
              <a:rPr lang="en-GB" sz="3200" kern="1200" noProof="1">
                <a:solidFill>
                  <a:schemeClr val="tx1"/>
                </a:solidFill>
                <a:latin typeface="Arial" panose="020B0604020202020204" pitchFamily="34" charset="0"/>
                <a:cs typeface="Arial" panose="020B0604020202020204" pitchFamily="34" charset="0"/>
              </a:rPr>
            </a:br>
            <a:r>
              <a:rPr lang="en-GB" sz="3200" kern="1200" noProof="1">
                <a:solidFill>
                  <a:schemeClr val="tx1"/>
                </a:solidFill>
                <a:latin typeface="Arial" panose="020B0604020202020204" pitchFamily="34" charset="0"/>
                <a:cs typeface="Arial" panose="020B0604020202020204" pitchFamily="34" charset="0"/>
              </a:rPr>
              <a:t>2441066 </a:t>
            </a:r>
            <a:br>
              <a:rPr lang="en-GB" sz="3200" kern="1200" noProof="1">
                <a:solidFill>
                  <a:schemeClr val="tx1"/>
                </a:solidFill>
                <a:latin typeface="Arial" panose="020B0604020202020204" pitchFamily="34" charset="0"/>
                <a:cs typeface="Arial" panose="020B0604020202020204" pitchFamily="34" charset="0"/>
              </a:rPr>
            </a:br>
            <a:br>
              <a:rPr lang="en-GB" sz="3200" kern="1200" noProof="1">
                <a:solidFill>
                  <a:schemeClr val="tx1"/>
                </a:solidFill>
                <a:latin typeface="Arial" panose="020B0604020202020204" pitchFamily="34" charset="0"/>
                <a:cs typeface="Arial" panose="020B0604020202020204" pitchFamily="34" charset="0"/>
              </a:rPr>
            </a:br>
            <a:r>
              <a:rPr lang="en-GB" sz="3200" kern="1200" noProof="1">
                <a:solidFill>
                  <a:schemeClr val="tx1"/>
                </a:solidFill>
                <a:latin typeface="Arial" panose="020B0604020202020204" pitchFamily="34" charset="0"/>
                <a:cs typeface="Arial" panose="020B0604020202020204" pitchFamily="34" charset="0"/>
              </a:rPr>
              <a:t>LCHS4008</a:t>
            </a:r>
            <a:br>
              <a:rPr lang="en-GB" sz="3200" kern="1200" noProof="1">
                <a:solidFill>
                  <a:schemeClr val="tx1"/>
                </a:solidFill>
                <a:latin typeface="Arial" panose="020B0604020202020204" pitchFamily="34" charset="0"/>
                <a:cs typeface="Arial" panose="020B0604020202020204" pitchFamily="34" charset="0"/>
              </a:rPr>
            </a:br>
            <a:br>
              <a:rPr lang="en-GB" sz="3200" kern="1200" noProof="1">
                <a:solidFill>
                  <a:schemeClr val="tx1"/>
                </a:solidFill>
                <a:latin typeface="Arial" panose="020B0604020202020204" pitchFamily="34" charset="0"/>
                <a:cs typeface="Arial" panose="020B0604020202020204" pitchFamily="34" charset="0"/>
              </a:rPr>
            </a:br>
            <a:br>
              <a:rPr lang="en-GB" sz="3200" kern="1200" noProof="1">
                <a:solidFill>
                  <a:schemeClr val="tx1"/>
                </a:solidFill>
                <a:latin typeface="Arial" panose="020B0604020202020204" pitchFamily="34" charset="0"/>
                <a:cs typeface="Arial" panose="020B0604020202020204" pitchFamily="34" charset="0"/>
              </a:rPr>
            </a:br>
            <a:r>
              <a:rPr lang="en-GB" sz="3200" kern="1200" noProof="1">
                <a:solidFill>
                  <a:schemeClr val="tx1"/>
                </a:solidFill>
                <a:latin typeface="Arial" panose="020B0604020202020204" pitchFamily="34" charset="0"/>
                <a:cs typeface="Arial" panose="020B0604020202020204" pitchFamily="34" charset="0"/>
              </a:rPr>
              <a:t>MODEL LEADER: DR Patronella Ganza</a:t>
            </a:r>
            <a:br>
              <a:rPr lang="en-GB" sz="3200" kern="1200" noProof="1">
                <a:solidFill>
                  <a:schemeClr val="tx1"/>
                </a:solidFill>
                <a:latin typeface="Arial" panose="020B0604020202020204" pitchFamily="34" charset="0"/>
                <a:cs typeface="Arial" panose="020B0604020202020204" pitchFamily="34" charset="0"/>
              </a:rPr>
            </a:br>
            <a:br>
              <a:rPr lang="en-GB" sz="3200" kern="1200" noProof="1">
                <a:solidFill>
                  <a:schemeClr val="tx1"/>
                </a:solidFill>
                <a:latin typeface="Arial" panose="020B0604020202020204" pitchFamily="34" charset="0"/>
                <a:cs typeface="Arial" panose="020B0604020202020204" pitchFamily="34" charset="0"/>
              </a:rPr>
            </a:br>
            <a:br>
              <a:rPr lang="en-GB" sz="3200" kern="1200" noProof="1">
                <a:solidFill>
                  <a:schemeClr val="tx1"/>
                </a:solidFill>
                <a:latin typeface="Arial" panose="020B0604020202020204" pitchFamily="34" charset="0"/>
                <a:cs typeface="Arial" panose="020B0604020202020204" pitchFamily="34" charset="0"/>
              </a:rPr>
            </a:br>
            <a:endParaRPr lang="en-GB" sz="3200" kern="1200" noProof="1">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45106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5B73A075-159C-48B7-2711-77C5FE246274}"/>
              </a:ext>
            </a:extLst>
          </p:cNvPr>
          <p:cNvSpPr>
            <a:spLocks noChangeArrowheads="1"/>
          </p:cNvSpPr>
          <p:nvPr/>
        </p:nvSpPr>
        <p:spPr bwMode="auto">
          <a:xfrm>
            <a:off x="4908886" y="1150417"/>
            <a:ext cx="6753726" cy="46782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53958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noProof="1">
                <a:ln>
                  <a:noFill/>
                </a:ln>
                <a:solidFill>
                  <a:srgbClr val="000000"/>
                </a:solidFill>
                <a:effectLst/>
                <a:ea typeface="Calibri" panose="020F0502020204030204" pitchFamily="34" charset="0"/>
                <a:cs typeface="Arial" panose="020B0604020202020204" pitchFamily="34" charset="0"/>
              </a:rPr>
              <a:t>What health education will you give to the college management to prevent the outbreak</a:t>
            </a:r>
            <a:endParaRPr kumimoji="0" lang="en-GB" sz="1600" b="0" i="0" u="none" strike="noStrike" cap="none" normalizeH="0" baseline="0" noProof="1">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noProof="1">
                <a:ln>
                  <a:noFill/>
                </a:ln>
                <a:solidFill>
                  <a:srgbClr val="000000"/>
                </a:solidFill>
                <a:effectLst/>
                <a:ea typeface="Arial" panose="020B0604020202020204" pitchFamily="34" charset="0"/>
                <a:cs typeface="Arial" panose="020B0604020202020204" pitchFamily="34" charset="0"/>
              </a:rPr>
              <a:t>• </a:t>
            </a:r>
            <a:r>
              <a:rPr kumimoji="0" lang="en-GB" sz="1600" b="0" i="0" u="none" strike="noStrike" cap="none" normalizeH="0" baseline="0" noProof="1">
                <a:ln>
                  <a:noFill/>
                </a:ln>
                <a:solidFill>
                  <a:srgbClr val="000000"/>
                </a:solidFill>
                <a:effectLst/>
                <a:ea typeface="Calibri" panose="020F0502020204030204" pitchFamily="34" charset="0"/>
                <a:cs typeface="Arial" panose="020B0604020202020204" pitchFamily="34" charset="0"/>
              </a:rPr>
              <a:t>Health Education and Awareness Campaign: Distribute flyers and awareness materials highlighting meningitis symptoms (e.g., light sensitivity and neck stiffness) to encourage students to seek immediate medical attention.</a:t>
            </a:r>
            <a:endParaRPr kumimoji="0" lang="en-GB" sz="1600" b="0" i="0" u="none" strike="noStrike" cap="none" normalizeH="0" baseline="0" noProof="1">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noProof="1">
                <a:ln>
                  <a:noFill/>
                </a:ln>
                <a:solidFill>
                  <a:srgbClr val="000000"/>
                </a:solidFill>
                <a:effectLst/>
                <a:ea typeface="Arial" panose="020B0604020202020204" pitchFamily="34" charset="0"/>
                <a:cs typeface="Arial" panose="020B0604020202020204" pitchFamily="34" charset="0"/>
              </a:rPr>
              <a:t>• </a:t>
            </a:r>
            <a:r>
              <a:rPr kumimoji="0" lang="en-GB" sz="1600" b="0" i="0" u="none" strike="noStrike" cap="none" normalizeH="0" baseline="0" noProof="1">
                <a:ln>
                  <a:noFill/>
                </a:ln>
                <a:solidFill>
                  <a:srgbClr val="000000"/>
                </a:solidFill>
                <a:effectLst/>
                <a:ea typeface="Calibri" panose="020F0502020204030204" pitchFamily="34" charset="0"/>
                <a:cs typeface="Arial" panose="020B0604020202020204" pitchFamily="34" charset="0"/>
              </a:rPr>
              <a:t>Hand Hygiene and Sanitation Measures: Install alcohol-based hand rub stations at building entrances and maintain strict cleaning schedules for high-touch communal areas (Whisnant et al., 2022).</a:t>
            </a:r>
            <a:endParaRPr kumimoji="0" lang="en-GB" sz="1600" b="0" i="0" u="none" strike="noStrike" cap="none" normalizeH="0" baseline="0" noProof="1">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noProof="1">
                <a:ln>
                  <a:noFill/>
                </a:ln>
                <a:solidFill>
                  <a:srgbClr val="000000"/>
                </a:solidFill>
                <a:effectLst/>
                <a:ea typeface="Arial" panose="020B0604020202020204" pitchFamily="34" charset="0"/>
                <a:cs typeface="Arial" panose="020B0604020202020204" pitchFamily="34" charset="0"/>
              </a:rPr>
              <a:t>• </a:t>
            </a:r>
            <a:r>
              <a:rPr kumimoji="0" lang="en-GB" sz="1600" b="0" i="0" u="none" strike="noStrike" cap="none" normalizeH="0" baseline="0" noProof="1">
                <a:ln>
                  <a:noFill/>
                </a:ln>
                <a:solidFill>
                  <a:srgbClr val="000000"/>
                </a:solidFill>
                <a:effectLst/>
                <a:ea typeface="Calibri" panose="020F0502020204030204" pitchFamily="34" charset="0"/>
                <a:cs typeface="Arial" panose="020B0604020202020204" pitchFamily="34" charset="0"/>
              </a:rPr>
              <a:t>Health Monitoring and Symptom Screening: Educate staff and students about meningitis warning signs and encourage early illness reporting without academic penalties (Infection prevention and control education framework (2023) NHS choices).</a:t>
            </a:r>
            <a:endParaRPr kumimoji="0" lang="en-GB" sz="1600" b="0" i="0" u="none" strike="noStrike" cap="none" normalizeH="0" baseline="0" noProof="1">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noProof="1">
              <a:ln>
                <a:noFill/>
              </a:ln>
              <a:solidFill>
                <a:schemeClr val="tx1"/>
              </a:solidFill>
              <a:effectLst/>
              <a:latin typeface="Arial" panose="020B0604020202020204" pitchFamily="34" charset="0"/>
            </a:endParaRPr>
          </a:p>
          <a:p>
            <a:pPr defTabSz="914400"/>
            <a:r>
              <a:rPr lang="en-GB" noProof="1">
                <a:solidFill>
                  <a:srgbClr val="000000"/>
                </a:solidFill>
                <a:ea typeface="Calibri" panose="020F0502020204030204" pitchFamily="34" charset="0"/>
              </a:rPr>
              <a:t>Vaccination Promotion: Encourage and monitor student vaccination status, particularly for MenC and Hib, to reduce the risk of meningitis outbreaks (Sutaria et al., 2025)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5" name="drawingObject8">
            <a:extLst>
              <a:ext uri="{FF2B5EF4-FFF2-40B4-BE49-F238E27FC236}">
                <a16:creationId xmlns:a16="http://schemas.microsoft.com/office/drawing/2014/main" id="{19CA7214-9B07-9787-9830-A39F3CAEA94B}"/>
              </a:ext>
            </a:extLst>
          </p:cNvPr>
          <p:cNvSpPr/>
          <p:nvPr/>
        </p:nvSpPr>
        <p:spPr>
          <a:xfrm>
            <a:off x="0" y="5481955"/>
            <a:ext cx="2675890" cy="1370965"/>
          </a:xfrm>
          <a:custGeom>
            <a:avLst/>
            <a:gdLst/>
            <a:ahLst/>
            <a:cxnLst/>
            <a:rect l="0" t="0" r="0" b="0"/>
            <a:pathLst>
              <a:path w="2676523" h="1371597">
                <a:moveTo>
                  <a:pt x="952436" y="0"/>
                </a:moveTo>
                <a:lnTo>
                  <a:pt x="838738" y="3589"/>
                </a:lnTo>
                <a:lnTo>
                  <a:pt x="726954" y="14211"/>
                </a:lnTo>
                <a:lnTo>
                  <a:pt x="617298" y="31645"/>
                </a:lnTo>
                <a:lnTo>
                  <a:pt x="509991" y="55676"/>
                </a:lnTo>
                <a:lnTo>
                  <a:pt x="405246" y="86085"/>
                </a:lnTo>
                <a:lnTo>
                  <a:pt x="303282" y="122651"/>
                </a:lnTo>
                <a:lnTo>
                  <a:pt x="204317" y="165158"/>
                </a:lnTo>
                <a:lnTo>
                  <a:pt x="108567" y="213385"/>
                </a:lnTo>
                <a:lnTo>
                  <a:pt x="0" y="279247"/>
                </a:lnTo>
                <a:lnTo>
                  <a:pt x="0" y="1371597"/>
                </a:lnTo>
                <a:lnTo>
                  <a:pt x="2676523" y="1371597"/>
                </a:lnTo>
                <a:lnTo>
                  <a:pt x="2643251" y="1242212"/>
                </a:lnTo>
                <a:lnTo>
                  <a:pt x="2596050" y="1109663"/>
                </a:lnTo>
                <a:lnTo>
                  <a:pt x="2538825" y="982212"/>
                </a:lnTo>
                <a:lnTo>
                  <a:pt x="2472054" y="860333"/>
                </a:lnTo>
                <a:lnTo>
                  <a:pt x="2396214" y="744505"/>
                </a:lnTo>
                <a:lnTo>
                  <a:pt x="2311782" y="635204"/>
                </a:lnTo>
                <a:lnTo>
                  <a:pt x="2219233" y="532907"/>
                </a:lnTo>
                <a:lnTo>
                  <a:pt x="2119049" y="438090"/>
                </a:lnTo>
                <a:lnTo>
                  <a:pt x="2011702" y="351229"/>
                </a:lnTo>
                <a:lnTo>
                  <a:pt x="1897674" y="272803"/>
                </a:lnTo>
                <a:lnTo>
                  <a:pt x="1777439" y="203287"/>
                </a:lnTo>
                <a:lnTo>
                  <a:pt x="1651476" y="143158"/>
                </a:lnTo>
                <a:lnTo>
                  <a:pt x="1520262" y="92892"/>
                </a:lnTo>
                <a:lnTo>
                  <a:pt x="1384273" y="52967"/>
                </a:lnTo>
                <a:lnTo>
                  <a:pt x="1243987" y="23859"/>
                </a:lnTo>
                <a:lnTo>
                  <a:pt x="1099883" y="6045"/>
                </a:lnTo>
                <a:lnTo>
                  <a:pt x="1026547" y="1521"/>
                </a:lnTo>
                <a:lnTo>
                  <a:pt x="952436" y="0"/>
                </a:lnTo>
                <a:close/>
              </a:path>
            </a:pathLst>
          </a:custGeom>
          <a:solidFill>
            <a:srgbClr val="FFC000"/>
          </a:solidFill>
        </p:spPr>
        <p:txBody>
          <a:bodyPr vert="horz" lIns="91440" tIns="45720" rIns="91440" bIns="45720" anchor="t"/>
          <a:lstStyle/>
          <a:p>
            <a:endParaRPr lang="en-GB"/>
          </a:p>
        </p:txBody>
      </p:sp>
      <p:pic>
        <p:nvPicPr>
          <p:cNvPr id="7" name="drawingObject5">
            <a:extLst>
              <a:ext uri="{FF2B5EF4-FFF2-40B4-BE49-F238E27FC236}">
                <a16:creationId xmlns:a16="http://schemas.microsoft.com/office/drawing/2014/main" id="{4183F98D-834D-1A21-6C1A-09F03A34A76D}"/>
              </a:ext>
            </a:extLst>
          </p:cNvPr>
          <p:cNvPicPr/>
          <p:nvPr/>
        </p:nvPicPr>
        <p:blipFill>
          <a:blip r:embed="rId2"/>
          <a:stretch/>
        </p:blipFill>
        <p:spPr>
          <a:xfrm>
            <a:off x="0" y="1089898"/>
            <a:ext cx="4615866" cy="4551948"/>
          </a:xfrm>
          <a:prstGeom prst="rect">
            <a:avLst/>
          </a:prstGeom>
          <a:noFill/>
        </p:spPr>
      </p:pic>
    </p:spTree>
    <p:extLst>
      <p:ext uri="{BB962C8B-B14F-4D97-AF65-F5344CB8AC3E}">
        <p14:creationId xmlns:p14="http://schemas.microsoft.com/office/powerpoint/2010/main" val="947907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900" decel="100000" fill="hold"/>
                                        <p:tgtEl>
                                          <p:spTgt spid="7"/>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7"/>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18" presetClass="entr" presetSubtype="12"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strips(downLeft)">
                                      <p:cBhvr>
                                        <p:cTn id="15"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rawingObject9">
            <a:extLst>
              <a:ext uri="{FF2B5EF4-FFF2-40B4-BE49-F238E27FC236}">
                <a16:creationId xmlns:a16="http://schemas.microsoft.com/office/drawing/2014/main" id="{D488A52B-C18D-66A4-C018-9F41FCACD02A}"/>
              </a:ext>
            </a:extLst>
          </p:cNvPr>
          <p:cNvSpPr/>
          <p:nvPr/>
        </p:nvSpPr>
        <p:spPr>
          <a:xfrm>
            <a:off x="-1" y="946483"/>
            <a:ext cx="4042611" cy="4283243"/>
          </a:xfrm>
          <a:custGeom>
            <a:avLst/>
            <a:gdLst/>
            <a:ahLst/>
            <a:cxnLst/>
            <a:rect l="0" t="0" r="0" b="0"/>
            <a:pathLst>
              <a:path w="4171950" h="6857998">
                <a:moveTo>
                  <a:pt x="0" y="0"/>
                </a:moveTo>
                <a:lnTo>
                  <a:pt x="0" y="6857998"/>
                </a:lnTo>
                <a:lnTo>
                  <a:pt x="2262126" y="6857998"/>
                </a:lnTo>
                <a:lnTo>
                  <a:pt x="2390520" y="6775778"/>
                </a:lnTo>
                <a:lnTo>
                  <a:pt x="2490194" y="6706318"/>
                </a:lnTo>
                <a:lnTo>
                  <a:pt x="2587647" y="6633971"/>
                </a:lnTo>
                <a:lnTo>
                  <a:pt x="2682821" y="6558803"/>
                </a:lnTo>
                <a:lnTo>
                  <a:pt x="2775651" y="6480872"/>
                </a:lnTo>
                <a:lnTo>
                  <a:pt x="2866076" y="6400242"/>
                </a:lnTo>
                <a:lnTo>
                  <a:pt x="2954034" y="6316973"/>
                </a:lnTo>
                <a:lnTo>
                  <a:pt x="3039463" y="6231130"/>
                </a:lnTo>
                <a:lnTo>
                  <a:pt x="3122300" y="6142772"/>
                </a:lnTo>
                <a:lnTo>
                  <a:pt x="3202485" y="6051963"/>
                </a:lnTo>
                <a:lnTo>
                  <a:pt x="3279954" y="5958764"/>
                </a:lnTo>
                <a:lnTo>
                  <a:pt x="3354646" y="5863237"/>
                </a:lnTo>
                <a:lnTo>
                  <a:pt x="3426500" y="5765443"/>
                </a:lnTo>
                <a:lnTo>
                  <a:pt x="3495452" y="5665445"/>
                </a:lnTo>
                <a:lnTo>
                  <a:pt x="3561443" y="5563306"/>
                </a:lnTo>
                <a:lnTo>
                  <a:pt x="3624407" y="5459084"/>
                </a:lnTo>
                <a:lnTo>
                  <a:pt x="3684285" y="5352845"/>
                </a:lnTo>
                <a:lnTo>
                  <a:pt x="3741015" y="5244649"/>
                </a:lnTo>
                <a:lnTo>
                  <a:pt x="3794532" y="5134559"/>
                </a:lnTo>
                <a:lnTo>
                  <a:pt x="3844778" y="5022635"/>
                </a:lnTo>
                <a:lnTo>
                  <a:pt x="3891688" y="4908941"/>
                </a:lnTo>
                <a:lnTo>
                  <a:pt x="3935202" y="4793537"/>
                </a:lnTo>
                <a:lnTo>
                  <a:pt x="3975258" y="4676485"/>
                </a:lnTo>
                <a:lnTo>
                  <a:pt x="4011792" y="4557849"/>
                </a:lnTo>
                <a:lnTo>
                  <a:pt x="4044744" y="4437689"/>
                </a:lnTo>
                <a:lnTo>
                  <a:pt x="4074052" y="4316069"/>
                </a:lnTo>
                <a:lnTo>
                  <a:pt x="4099652" y="4193048"/>
                </a:lnTo>
                <a:lnTo>
                  <a:pt x="4121485" y="4068690"/>
                </a:lnTo>
                <a:lnTo>
                  <a:pt x="4139487" y="3943056"/>
                </a:lnTo>
                <a:lnTo>
                  <a:pt x="4153596" y="3816207"/>
                </a:lnTo>
                <a:lnTo>
                  <a:pt x="4163750" y="3688208"/>
                </a:lnTo>
                <a:lnTo>
                  <a:pt x="4169890" y="3559119"/>
                </a:lnTo>
                <a:lnTo>
                  <a:pt x="4171950" y="3429000"/>
                </a:lnTo>
                <a:lnTo>
                  <a:pt x="4169890" y="3298881"/>
                </a:lnTo>
                <a:lnTo>
                  <a:pt x="4163750" y="3169792"/>
                </a:lnTo>
                <a:lnTo>
                  <a:pt x="4153596" y="3041793"/>
                </a:lnTo>
                <a:lnTo>
                  <a:pt x="4139487" y="2914947"/>
                </a:lnTo>
                <a:lnTo>
                  <a:pt x="4121485" y="2789313"/>
                </a:lnTo>
                <a:lnTo>
                  <a:pt x="4099652" y="2664956"/>
                </a:lnTo>
                <a:lnTo>
                  <a:pt x="4074052" y="2541937"/>
                </a:lnTo>
                <a:lnTo>
                  <a:pt x="4044744" y="2420318"/>
                </a:lnTo>
                <a:lnTo>
                  <a:pt x="4011792" y="2300160"/>
                </a:lnTo>
                <a:lnTo>
                  <a:pt x="3975258" y="2181526"/>
                </a:lnTo>
                <a:lnTo>
                  <a:pt x="3935202" y="2064476"/>
                </a:lnTo>
                <a:lnTo>
                  <a:pt x="3891688" y="1949074"/>
                </a:lnTo>
                <a:lnTo>
                  <a:pt x="3844778" y="1835379"/>
                </a:lnTo>
                <a:lnTo>
                  <a:pt x="3794532" y="1723457"/>
                </a:lnTo>
                <a:lnTo>
                  <a:pt x="3741015" y="1613367"/>
                </a:lnTo>
                <a:lnTo>
                  <a:pt x="3684285" y="1505172"/>
                </a:lnTo>
                <a:lnTo>
                  <a:pt x="3624407" y="1398932"/>
                </a:lnTo>
                <a:lnTo>
                  <a:pt x="3561443" y="1294712"/>
                </a:lnTo>
                <a:lnTo>
                  <a:pt x="3495452" y="1192570"/>
                </a:lnTo>
                <a:lnTo>
                  <a:pt x="3426500" y="1092572"/>
                </a:lnTo>
                <a:lnTo>
                  <a:pt x="3354646" y="994776"/>
                </a:lnTo>
                <a:lnTo>
                  <a:pt x="3279954" y="899246"/>
                </a:lnTo>
                <a:lnTo>
                  <a:pt x="3202485" y="806044"/>
                </a:lnTo>
                <a:lnTo>
                  <a:pt x="3122300" y="715232"/>
                </a:lnTo>
                <a:lnTo>
                  <a:pt x="3039463" y="626869"/>
                </a:lnTo>
                <a:lnTo>
                  <a:pt x="2954034" y="541022"/>
                </a:lnTo>
                <a:lnTo>
                  <a:pt x="2866076" y="457748"/>
                </a:lnTo>
                <a:lnTo>
                  <a:pt x="2775651" y="377111"/>
                </a:lnTo>
                <a:lnTo>
                  <a:pt x="2682821" y="299173"/>
                </a:lnTo>
                <a:lnTo>
                  <a:pt x="2587647" y="223996"/>
                </a:lnTo>
                <a:lnTo>
                  <a:pt x="2490194" y="151640"/>
                </a:lnTo>
                <a:lnTo>
                  <a:pt x="2390520" y="82168"/>
                </a:lnTo>
                <a:lnTo>
                  <a:pt x="2262123" y="0"/>
                </a:lnTo>
                <a:lnTo>
                  <a:pt x="0" y="0"/>
                </a:lnTo>
                <a:close/>
              </a:path>
            </a:pathLst>
          </a:custGeom>
          <a:solidFill>
            <a:srgbClr val="EC7C30"/>
          </a:solidFill>
        </p:spPr>
        <p:txBody>
          <a:bodyPr vert="horz" lIns="91440" tIns="45720" rIns="91440" bIns="45720" anchor="t"/>
          <a:lstStyle/>
          <a:p>
            <a:endParaRPr lang="en-GB" sz="3200" dirty="0">
              <a:latin typeface="Arial" panose="020B0604020202020204" pitchFamily="34" charset="0"/>
              <a:cs typeface="Arial" panose="020B0604020202020204" pitchFamily="34" charset="0"/>
            </a:endParaRPr>
          </a:p>
          <a:p>
            <a:endParaRPr lang="en-GB" sz="3200" dirty="0">
              <a:latin typeface="Arial" panose="020B0604020202020204" pitchFamily="34" charset="0"/>
              <a:cs typeface="Arial" panose="020B0604020202020204" pitchFamily="34" charset="0"/>
            </a:endParaRPr>
          </a:p>
          <a:p>
            <a:endParaRPr lang="en-GB" sz="3200" dirty="0">
              <a:latin typeface="Arial" panose="020B0604020202020204" pitchFamily="34" charset="0"/>
              <a:cs typeface="Arial" panose="020B0604020202020204" pitchFamily="34" charset="0"/>
            </a:endParaRPr>
          </a:p>
          <a:p>
            <a:endParaRPr lang="en-GB" sz="3600" b="1" dirty="0">
              <a:latin typeface="Arial" panose="020B0604020202020204" pitchFamily="34" charset="0"/>
              <a:cs typeface="Arial" panose="020B0604020202020204" pitchFamily="34" charset="0"/>
            </a:endParaRPr>
          </a:p>
          <a:p>
            <a:r>
              <a:rPr lang="en-GB" sz="3600" b="1" dirty="0">
                <a:latin typeface="Arial" panose="020B0604020202020204" pitchFamily="34" charset="0"/>
                <a:cs typeface="Arial" panose="020B0604020202020204" pitchFamily="34" charset="0"/>
              </a:rPr>
              <a:t>Conclusion</a:t>
            </a:r>
          </a:p>
        </p:txBody>
      </p:sp>
      <p:sp>
        <p:nvSpPr>
          <p:cNvPr id="5" name="drawingObject10">
            <a:extLst>
              <a:ext uri="{FF2B5EF4-FFF2-40B4-BE49-F238E27FC236}">
                <a16:creationId xmlns:a16="http://schemas.microsoft.com/office/drawing/2014/main" id="{319DCF11-46E1-2CC8-A200-E307B4C1E533}"/>
              </a:ext>
            </a:extLst>
          </p:cNvPr>
          <p:cNvSpPr/>
          <p:nvPr/>
        </p:nvSpPr>
        <p:spPr>
          <a:xfrm>
            <a:off x="9748520" y="4643755"/>
            <a:ext cx="2038350" cy="2038350"/>
          </a:xfrm>
          <a:custGeom>
            <a:avLst/>
            <a:gdLst/>
            <a:ahLst/>
            <a:cxnLst/>
            <a:rect l="0" t="0" r="0" b="0"/>
            <a:pathLst>
              <a:path w="2038350" h="2038413">
                <a:moveTo>
                  <a:pt x="0" y="2038413"/>
                </a:moveTo>
                <a:lnTo>
                  <a:pt x="104892" y="2035761"/>
                </a:lnTo>
                <a:lnTo>
                  <a:pt x="208405" y="2027889"/>
                </a:lnTo>
                <a:lnTo>
                  <a:pt x="310415" y="2014927"/>
                </a:lnTo>
                <a:lnTo>
                  <a:pt x="410791" y="1997001"/>
                </a:lnTo>
                <a:lnTo>
                  <a:pt x="509407" y="1974240"/>
                </a:lnTo>
                <a:lnTo>
                  <a:pt x="606135" y="1946773"/>
                </a:lnTo>
                <a:lnTo>
                  <a:pt x="700844" y="1914726"/>
                </a:lnTo>
                <a:lnTo>
                  <a:pt x="793408" y="1878229"/>
                </a:lnTo>
                <a:lnTo>
                  <a:pt x="883698" y="1837409"/>
                </a:lnTo>
                <a:lnTo>
                  <a:pt x="971588" y="1792394"/>
                </a:lnTo>
                <a:lnTo>
                  <a:pt x="1056948" y="1743312"/>
                </a:lnTo>
                <a:lnTo>
                  <a:pt x="1139651" y="1690292"/>
                </a:lnTo>
                <a:lnTo>
                  <a:pt x="1219568" y="1633462"/>
                </a:lnTo>
                <a:lnTo>
                  <a:pt x="1296571" y="1572949"/>
                </a:lnTo>
                <a:lnTo>
                  <a:pt x="1370532" y="1508882"/>
                </a:lnTo>
                <a:lnTo>
                  <a:pt x="1441322" y="1441388"/>
                </a:lnTo>
                <a:lnTo>
                  <a:pt x="1508814" y="1370596"/>
                </a:lnTo>
                <a:lnTo>
                  <a:pt x="1572882" y="1296633"/>
                </a:lnTo>
                <a:lnTo>
                  <a:pt x="1633396" y="1219629"/>
                </a:lnTo>
                <a:lnTo>
                  <a:pt x="1690226" y="1139710"/>
                </a:lnTo>
                <a:lnTo>
                  <a:pt x="1743247" y="1057005"/>
                </a:lnTo>
                <a:lnTo>
                  <a:pt x="1792327" y="971643"/>
                </a:lnTo>
                <a:lnTo>
                  <a:pt x="1837342" y="883750"/>
                </a:lnTo>
                <a:lnTo>
                  <a:pt x="1878163" y="793456"/>
                </a:lnTo>
                <a:lnTo>
                  <a:pt x="1914661" y="700887"/>
                </a:lnTo>
                <a:lnTo>
                  <a:pt x="1946708" y="606173"/>
                </a:lnTo>
                <a:lnTo>
                  <a:pt x="1974175" y="509442"/>
                </a:lnTo>
                <a:lnTo>
                  <a:pt x="1996937" y="410820"/>
                </a:lnTo>
                <a:lnTo>
                  <a:pt x="2014863" y="310437"/>
                </a:lnTo>
                <a:lnTo>
                  <a:pt x="2027825" y="208421"/>
                </a:lnTo>
                <a:lnTo>
                  <a:pt x="2035697" y="104899"/>
                </a:lnTo>
                <a:lnTo>
                  <a:pt x="2038350" y="0"/>
                </a:lnTo>
              </a:path>
            </a:pathLst>
          </a:custGeom>
          <a:noFill/>
          <a:ln w="127000" cap="rnd">
            <a:solidFill>
              <a:srgbClr val="FFC000"/>
            </a:solidFill>
            <a:prstDash val="dash"/>
          </a:ln>
        </p:spPr>
        <p:txBody>
          <a:bodyPr vert="horz" lIns="91440" tIns="45720" rIns="91440" bIns="45720" anchor="t"/>
          <a:lstStyle/>
          <a:p>
            <a:endParaRPr lang="en-GB"/>
          </a:p>
        </p:txBody>
      </p:sp>
      <p:sp>
        <p:nvSpPr>
          <p:cNvPr id="7" name="Rectangle 4">
            <a:extLst>
              <a:ext uri="{FF2B5EF4-FFF2-40B4-BE49-F238E27FC236}">
                <a16:creationId xmlns:a16="http://schemas.microsoft.com/office/drawing/2014/main" id="{99DA3D7A-21CE-5DB9-875C-A9BBFE35919D}"/>
              </a:ext>
            </a:extLst>
          </p:cNvPr>
          <p:cNvSpPr>
            <a:spLocks noChangeArrowheads="1"/>
          </p:cNvSpPr>
          <p:nvPr/>
        </p:nvSpPr>
        <p:spPr bwMode="auto">
          <a:xfrm>
            <a:off x="5578074" y="1634569"/>
            <a:ext cx="5189621" cy="50475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noProof="1">
                <a:ln>
                  <a:noFill/>
                </a:ln>
                <a:solidFill>
                  <a:srgbClr val="000000"/>
                </a:solidFill>
                <a:effectLst/>
                <a:latin typeface="Arial" panose="020B0604020202020204" pitchFamily="34" charset="0"/>
                <a:ea typeface="Arial" panose="020B0604020202020204" pitchFamily="34" charset="0"/>
              </a:rPr>
              <a:t>• </a:t>
            </a:r>
            <a:r>
              <a:rPr kumimoji="0" lang="en-GB" sz="1600" b="0" i="0" u="none" strike="noStrike" cap="none" normalizeH="0" baseline="0" noProof="1">
                <a:ln>
                  <a:noFill/>
                </a:ln>
                <a:solidFill>
                  <a:srgbClr val="000000"/>
                </a:solidFill>
                <a:effectLst/>
                <a:latin typeface="Arial" panose="020B0604020202020204" pitchFamily="34" charset="0"/>
                <a:ea typeface="Calibri" panose="020F0502020204030204" pitchFamily="34" charset="0"/>
              </a:rPr>
              <a:t>In conclusion our presentation on the outbreak of meningitis, we have assessed the imperative strategies that should be in place to measure, monitor and control this severe condition in the community.</a:t>
            </a:r>
            <a:endParaRPr kumimoji="0" lang="en-GB" sz="1600" b="0" i="0" u="none" strike="noStrike" cap="none" normalizeH="0" baseline="0" noProof="1">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noProof="1">
                <a:ln>
                  <a:noFill/>
                </a:ln>
                <a:solidFill>
                  <a:srgbClr val="000000"/>
                </a:solidFill>
                <a:effectLst/>
                <a:latin typeface="Arial" panose="020B0604020202020204" pitchFamily="34" charset="0"/>
                <a:ea typeface="Arial" panose="020B0604020202020204" pitchFamily="34" charset="0"/>
              </a:rPr>
              <a:t>• </a:t>
            </a:r>
            <a:r>
              <a:rPr kumimoji="0" lang="en-GB" sz="1600" b="0" i="0" u="none" strike="noStrike" cap="none" normalizeH="0" baseline="0" noProof="1">
                <a:ln>
                  <a:noFill/>
                </a:ln>
                <a:solidFill>
                  <a:srgbClr val="000000"/>
                </a:solidFill>
                <a:effectLst/>
                <a:latin typeface="Arial" panose="020B0604020202020204" pitchFamily="34" charset="0"/>
                <a:ea typeface="Calibri" panose="020F0502020204030204" pitchFamily="34" charset="0"/>
              </a:rPr>
              <a:t>We have discussed the fact that effective monitoring on the national systems of the UK on the health of the population, including not only diagnostic but also vaccination status, is necessary to identify an incident as soon as it occurs.</a:t>
            </a:r>
          </a:p>
          <a:p>
            <a:pPr lvl="0" defTabSz="914400"/>
            <a:r>
              <a:rPr lang="en-GB" sz="1600" noProof="1">
                <a:solidFill>
                  <a:srgbClr val="000000"/>
                </a:solidFill>
                <a:ea typeface="Arial" panose="020B0604020202020204" pitchFamily="34" charset="0"/>
              </a:rPr>
              <a:t>• </a:t>
            </a:r>
            <a:r>
              <a:rPr lang="en-GB" sz="1600" noProof="1">
                <a:solidFill>
                  <a:srgbClr val="000000"/>
                </a:solidFill>
                <a:ea typeface="Calibri" panose="020F0502020204030204" pitchFamily="34" charset="0"/>
              </a:rPr>
              <a:t>We focused on the life-saving nature of immunisation programs, including MenC and Hib vaccines, and clinical interventions, and environmental changes</a:t>
            </a:r>
            <a:endParaRPr lang="en-GB" sz="1600" noProof="1"/>
          </a:p>
          <a:p>
            <a:pPr lvl="0" defTabSz="914400"/>
            <a:r>
              <a:rPr lang="en-GB" sz="1600" noProof="1">
                <a:solidFill>
                  <a:srgbClr val="000000"/>
                </a:solidFill>
                <a:ea typeface="Arial" panose="020B0604020202020204" pitchFamily="34" charset="0"/>
              </a:rPr>
              <a:t>• </a:t>
            </a:r>
            <a:r>
              <a:rPr lang="en-GB" sz="1600" noProof="1">
                <a:solidFill>
                  <a:srgbClr val="000000"/>
                </a:solidFill>
                <a:ea typeface="Calibri" panose="020F0502020204030204" pitchFamily="34" charset="0"/>
              </a:rPr>
              <a:t>To sum up, the multi-agency strategy based on clinical suspicions and communal education is the most effective method to avoid such devastating effects of meningitis.</a:t>
            </a:r>
          </a:p>
          <a:p>
            <a:pPr lvl="0" defTabSz="914400"/>
            <a:br>
              <a:rPr lang="en-GB" sz="1600" noProof="1">
                <a:solidFill>
                  <a:srgbClr val="000000"/>
                </a:solidFill>
                <a:ea typeface="Calibri" panose="020F0502020204030204" pitchFamily="34" charset="0"/>
              </a:rPr>
            </a:br>
            <a:endParaRPr lang="en-GB" sz="1600" noProof="1"/>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600" b="0" i="0" u="none" strike="noStrike" cap="none" normalizeH="0" baseline="0" noProof="1">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 name="TextBox 1">
            <a:extLst>
              <a:ext uri="{FF2B5EF4-FFF2-40B4-BE49-F238E27FC236}">
                <a16:creationId xmlns:a16="http://schemas.microsoft.com/office/drawing/2014/main" id="{8E33270C-A8D1-ED74-E41A-D448840D6277}"/>
              </a:ext>
            </a:extLst>
          </p:cNvPr>
          <p:cNvSpPr txBox="1"/>
          <p:nvPr/>
        </p:nvSpPr>
        <p:spPr>
          <a:xfrm>
            <a:off x="298915" y="6257835"/>
            <a:ext cx="4511427" cy="1200329"/>
          </a:xfrm>
          <a:prstGeom prst="rect">
            <a:avLst/>
          </a:prstGeom>
          <a:noFill/>
        </p:spPr>
        <p:txBody>
          <a:bodyPr wrap="square" rtlCol="0">
            <a:spAutoFit/>
          </a:bodyPr>
          <a:lstStyle/>
          <a:p>
            <a:r>
              <a:rPr lang="en-GB" noProof="1">
                <a:latin typeface="Arial" panose="020B0604020202020204" pitchFamily="34" charset="0"/>
                <a:cs typeface="Arial" panose="020B0604020202020204" pitchFamily="34" charset="0"/>
              </a:rPr>
              <a:t>Zahra AL-Saabri (2441066)</a:t>
            </a:r>
            <a:br>
              <a:rPr lang="en-GB" noProof="1">
                <a:latin typeface="Arial" panose="020B0604020202020204" pitchFamily="34" charset="0"/>
                <a:cs typeface="Arial" panose="020B0604020202020204" pitchFamily="34" charset="0"/>
              </a:rPr>
            </a:br>
            <a:br>
              <a:rPr lang="en-GB" noProof="1">
                <a:latin typeface="Arial" panose="020B0604020202020204" pitchFamily="34" charset="0"/>
                <a:cs typeface="Arial" panose="020B0604020202020204" pitchFamily="34" charset="0"/>
              </a:rPr>
            </a:br>
            <a:br>
              <a:rPr lang="en-GB" noProof="1">
                <a:latin typeface="Arial" panose="020B0604020202020204" pitchFamily="34" charset="0"/>
                <a:cs typeface="Arial" panose="020B0604020202020204" pitchFamily="34" charset="0"/>
              </a:rPr>
            </a:br>
            <a:endParaRPr lang="en-US" dirty="0"/>
          </a:p>
        </p:txBody>
      </p:sp>
    </p:spTree>
    <p:extLst>
      <p:ext uri="{BB962C8B-B14F-4D97-AF65-F5344CB8AC3E}">
        <p14:creationId xmlns:p14="http://schemas.microsoft.com/office/powerpoint/2010/main" val="3305059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strVal val="#ppt_w*0.70"/>
                                          </p:val>
                                        </p:tav>
                                        <p:tav tm="100000">
                                          <p:val>
                                            <p:strVal val="#ppt_w"/>
                                          </p:val>
                                        </p:tav>
                                      </p:tavLst>
                                    </p:anim>
                                    <p:anim calcmode="lin" valueType="num">
                                      <p:cBhvr>
                                        <p:cTn id="8" dur="1000" fill="hold"/>
                                        <p:tgtEl>
                                          <p:spTgt spid="4"/>
                                        </p:tgtEl>
                                        <p:attrNameLst>
                                          <p:attrName>ppt_h</p:attrName>
                                        </p:attrNameLst>
                                      </p:cBhvr>
                                      <p:tavLst>
                                        <p:tav tm="0">
                                          <p:val>
                                            <p:strVal val="#ppt_h"/>
                                          </p:val>
                                        </p:tav>
                                        <p:tav tm="100000">
                                          <p:val>
                                            <p:strVal val="#ppt_h"/>
                                          </p:val>
                                        </p:tav>
                                      </p:tavLst>
                                    </p:anim>
                                    <p:animEffect transition="in" filter="fade">
                                      <p:cBhvr>
                                        <p:cTn id="9"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06596-F2AC-8CC1-9712-7F4469EA74B6}"/>
              </a:ext>
            </a:extLst>
          </p:cNvPr>
          <p:cNvSpPr>
            <a:spLocks noGrp="1"/>
          </p:cNvSpPr>
          <p:nvPr>
            <p:ph type="title"/>
          </p:nvPr>
        </p:nvSpPr>
        <p:spPr/>
        <p:txBody>
          <a:bodyPr>
            <a:normAutofit/>
          </a:bodyPr>
          <a:lstStyle/>
          <a:p>
            <a:r>
              <a:rPr lang="en-GB" sz="2800" b="1" noProof="1">
                <a:solidFill>
                  <a:schemeClr val="accent1">
                    <a:lumMod val="50000"/>
                  </a:schemeClr>
                </a:solidFill>
                <a:latin typeface="Arial" panose="020B0604020202020204" pitchFamily="34" charset="0"/>
                <a:cs typeface="Arial" panose="020B0604020202020204" pitchFamily="34" charset="0"/>
              </a:rPr>
              <a:t>Conclusion:</a:t>
            </a:r>
            <a:endParaRPr lang="en-US" sz="2800" dirty="0"/>
          </a:p>
        </p:txBody>
      </p:sp>
      <p:sp>
        <p:nvSpPr>
          <p:cNvPr id="3" name="Content Placeholder 2">
            <a:extLst>
              <a:ext uri="{FF2B5EF4-FFF2-40B4-BE49-F238E27FC236}">
                <a16:creationId xmlns:a16="http://schemas.microsoft.com/office/drawing/2014/main" id="{905D3D9A-63DD-2A72-8CAB-36EF3902F9F9}"/>
              </a:ext>
            </a:extLst>
          </p:cNvPr>
          <p:cNvSpPr>
            <a:spLocks noGrp="1"/>
          </p:cNvSpPr>
          <p:nvPr>
            <p:ph idx="1"/>
          </p:nvPr>
        </p:nvSpPr>
        <p:spPr>
          <a:xfrm>
            <a:off x="569843" y="2099020"/>
            <a:ext cx="8613913" cy="4758980"/>
          </a:xfrm>
        </p:spPr>
        <p:txBody>
          <a:bodyPr/>
          <a:lstStyle/>
          <a:p>
            <a:pPr marL="0" indent="0">
              <a:buNone/>
            </a:pPr>
            <a:r>
              <a:rPr lang="en-GB" sz="1600" noProof="1">
                <a:solidFill>
                  <a:srgbClr val="242424"/>
                </a:solidFill>
                <a:latin typeface="Arial" panose="020B0604020202020204" pitchFamily="34" charset="0"/>
                <a:cs typeface="Arial" panose="020B0604020202020204" pitchFamily="34" charset="0"/>
              </a:rPr>
              <a:t>Meningitis is a serious and potentially life-threatening condition that continues to affect millions of people worldwide, particularly young children and vulnerable populations. Despite advances in medical treatment, it still carries significant risks of death and long-term complications, such as neurological damage and hearing loss. Early recognition of symptoms and prompt medical intervention are essential to improve outcomes. Vaccination has been shown to be the most effective strategy in reducing the incidence of certain types of meningitis, highlighting its importance in disease prevention.</a:t>
            </a:r>
            <a:endParaRPr lang="en-GB" sz="1600" noProof="1">
              <a:latin typeface="Arial" panose="020B0604020202020204" pitchFamily="34" charset="0"/>
              <a:cs typeface="Arial" panose="020B0604020202020204" pitchFamily="34" charset="0"/>
            </a:endParaRPr>
          </a:p>
          <a:p>
            <a:pPr marL="0" indent="0">
              <a:buNone/>
            </a:pPr>
            <a:endParaRPr lang="en-US" dirty="0"/>
          </a:p>
        </p:txBody>
      </p:sp>
    </p:spTree>
    <p:extLst>
      <p:ext uri="{BB962C8B-B14F-4D97-AF65-F5344CB8AC3E}">
        <p14:creationId xmlns:p14="http://schemas.microsoft.com/office/powerpoint/2010/main" val="10057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anim calcmode="lin" valueType="num">
                                      <p:cBhvr>
                                        <p:cTn id="8"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fade">
                                      <p:cBhvr>
                                        <p:cTn id="14" dur="1000"/>
                                        <p:tgtEl>
                                          <p:spTgt spid="2"/>
                                        </p:tgtEl>
                                      </p:cBhvr>
                                    </p:animEffect>
                                    <p:anim calcmode="lin" valueType="num">
                                      <p:cBhvr>
                                        <p:cTn id="15" dur="1000" fill="hold"/>
                                        <p:tgtEl>
                                          <p:spTgt spid="2"/>
                                        </p:tgtEl>
                                        <p:attrNameLst>
                                          <p:attrName>ppt_x</p:attrName>
                                        </p:attrNameLst>
                                      </p:cBhvr>
                                      <p:tavLst>
                                        <p:tav tm="0">
                                          <p:val>
                                            <p:strVal val="#ppt_x"/>
                                          </p:val>
                                        </p:tav>
                                        <p:tav tm="100000">
                                          <p:val>
                                            <p:strVal val="#ppt_x"/>
                                          </p:val>
                                        </p:tav>
                                      </p:tavLst>
                                    </p:anim>
                                    <p:anim calcmode="lin" valueType="num">
                                      <p:cBhvr>
                                        <p:cTn id="16"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animEffect transition="in" filter="fade">
                                      <p:cBhvr>
                                        <p:cTn id="21" dur="1000"/>
                                        <p:tgtEl>
                                          <p:spTgt spid="3">
                                            <p:txEl>
                                              <p:pRg st="0" end="0"/>
                                            </p:txEl>
                                          </p:spTgt>
                                        </p:tgtEl>
                                      </p:cBhvr>
                                    </p:animEffect>
                                    <p:anim calcmode="lin" valueType="num">
                                      <p:cBhvr>
                                        <p:cTn id="2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FA095-761D-CF7F-4C6D-9192B77BCEB7}"/>
              </a:ext>
            </a:extLst>
          </p:cNvPr>
          <p:cNvSpPr>
            <a:spLocks noGrp="1"/>
          </p:cNvSpPr>
          <p:nvPr>
            <p:ph type="title"/>
          </p:nvPr>
        </p:nvSpPr>
        <p:spPr>
          <a:xfrm>
            <a:off x="467140" y="-125995"/>
            <a:ext cx="10515600" cy="1325563"/>
          </a:xfrm>
        </p:spPr>
        <p:txBody>
          <a:bodyPr>
            <a:normAutofit/>
          </a:bodyPr>
          <a:lstStyle/>
          <a:p>
            <a:r>
              <a:rPr lang="en-US" sz="4000" b="1" dirty="0">
                <a:latin typeface="Arial" panose="020B0604020202020204" pitchFamily="34" charset="0"/>
                <a:cs typeface="Arial" panose="020B0604020202020204" pitchFamily="34" charset="0"/>
              </a:rPr>
              <a:t>References </a:t>
            </a:r>
          </a:p>
        </p:txBody>
      </p:sp>
      <p:sp>
        <p:nvSpPr>
          <p:cNvPr id="13" name="Rectangle 11">
            <a:extLst>
              <a:ext uri="{FF2B5EF4-FFF2-40B4-BE49-F238E27FC236}">
                <a16:creationId xmlns:a16="http://schemas.microsoft.com/office/drawing/2014/main" id="{4D144C66-A02B-26B0-7B43-0D6CB7A79CAF}"/>
              </a:ext>
            </a:extLst>
          </p:cNvPr>
          <p:cNvSpPr>
            <a:spLocks noChangeArrowheads="1"/>
          </p:cNvSpPr>
          <p:nvPr/>
        </p:nvSpPr>
        <p:spPr bwMode="auto">
          <a:xfrm>
            <a:off x="564330" y="865794"/>
            <a:ext cx="10515600" cy="58272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171450" indent="-171450">
              <a:buFont typeface="Courier New" panose="02070309020205020404" pitchFamily="49" charset="0"/>
              <a:buChar char="o"/>
            </a:pPr>
            <a:r>
              <a:rPr lang="en-GB" sz="1200" noProof="1">
                <a:latin typeface="Arial" panose="020B0604020202020204" pitchFamily="34" charset="0"/>
                <a:cs typeface="Arial" panose="020B0604020202020204" pitchFamily="34" charset="0"/>
              </a:rPr>
              <a:t>GOV.UK (2025) Guidance for public health management of meningococcal disease in the UK. Available at: </a:t>
            </a:r>
            <a:r>
              <a:rPr lang="en-GB" sz="1200" noProof="1">
                <a:latin typeface="Arial" panose="020B0604020202020204" pitchFamily="34" charset="0"/>
                <a:cs typeface="Arial" panose="020B0604020202020204" pitchFamily="34" charset="0"/>
                <a:hlinkClick r:id="rId2"/>
              </a:rPr>
              <a:t>https://www.gov.uk/</a:t>
            </a:r>
            <a:r>
              <a:rPr lang="en-GB" sz="1200" noProof="1">
                <a:latin typeface="Arial" panose="020B0604020202020204" pitchFamily="34" charset="0"/>
                <a:cs typeface="Arial" panose="020B0604020202020204" pitchFamily="34" charset="0"/>
              </a:rPr>
              <a:t> (Accessed: 06 March 2026).</a:t>
            </a:r>
          </a:p>
          <a:p>
            <a:pPr marL="171450" indent="-171450">
              <a:buFont typeface="Courier New" panose="02070309020205020404" pitchFamily="49" charset="0"/>
              <a:buChar char="o"/>
            </a:pPr>
            <a:endParaRPr lang="en-GB" sz="1200" noProof="1">
              <a:latin typeface="Arial" panose="020B0604020202020204" pitchFamily="34" charset="0"/>
              <a:cs typeface="Arial" panose="020B0604020202020204" pitchFamily="34" charset="0"/>
            </a:endParaRPr>
          </a:p>
          <a:p>
            <a:pPr marL="285750" indent="-285750">
              <a:buFont typeface="Courier New" panose="02070309020205020404" pitchFamily="49" charset="0"/>
              <a:buChar char="o"/>
            </a:pPr>
            <a:r>
              <a:rPr lang="en-GB" sz="1200" noProof="1">
                <a:latin typeface="Arial" panose="020B0604020202020204" pitchFamily="34" charset="0"/>
                <a:cs typeface="Arial" panose="020B0604020202020204" pitchFamily="34" charset="0"/>
              </a:rPr>
              <a:t>Meningitis Research Foundation. (2024). </a:t>
            </a:r>
            <a:r>
              <a:rPr lang="en-GB" sz="1200" i="1" noProof="1">
                <a:latin typeface="Arial" panose="020B0604020202020204" pitchFamily="34" charset="0"/>
                <a:cs typeface="Arial" panose="020B0604020202020204" pitchFamily="34" charset="0"/>
              </a:rPr>
              <a:t>Meningitis in the UK</a:t>
            </a:r>
            <a:r>
              <a:rPr lang="en-GB" sz="1200" noProof="1">
                <a:latin typeface="Arial" panose="020B0604020202020204" pitchFamily="34" charset="0"/>
                <a:cs typeface="Arial" panose="020B0604020202020204" pitchFamily="34" charset="0"/>
              </a:rPr>
              <a:t>. Retrieved from: </a:t>
            </a:r>
            <a:r>
              <a:rPr lang="en-GB" sz="1200" noProof="1">
                <a:latin typeface="Arial" panose="020B0604020202020204" pitchFamily="34" charset="0"/>
                <a:cs typeface="Arial" panose="020B0604020202020204" pitchFamily="34" charset="0"/>
                <a:hlinkClick r:id="rId3"/>
              </a:rPr>
              <a:t>https://www.meningitis.org</a:t>
            </a:r>
            <a:r>
              <a:rPr lang="en-GB" sz="1200" noProof="1">
                <a:latin typeface="Arial" panose="020B0604020202020204" pitchFamily="34" charset="0"/>
                <a:cs typeface="Arial" panose="020B0604020202020204" pitchFamily="34" charset="0"/>
              </a:rPr>
              <a:t> {Accessed: 13 March)</a:t>
            </a:r>
          </a:p>
          <a:p>
            <a:pPr marL="285750" indent="-285750">
              <a:buFont typeface="Courier New" panose="02070309020205020404" pitchFamily="49" charset="0"/>
              <a:buChar char="o"/>
            </a:pPr>
            <a:endParaRPr lang="en-GB" sz="1200" noProof="1">
              <a:latin typeface="Arial" panose="020B0604020202020204" pitchFamily="34" charset="0"/>
              <a:cs typeface="Arial" panose="020B0604020202020204" pitchFamily="34" charset="0"/>
            </a:endParaRPr>
          </a:p>
          <a:p>
            <a:pPr marL="285750" indent="-285750">
              <a:buFont typeface="Courier New" panose="02070309020205020404" pitchFamily="49" charset="0"/>
              <a:buChar char="o"/>
            </a:pPr>
            <a:r>
              <a:rPr lang="en-GB" sz="1200" dirty="0">
                <a:latin typeface="Arial" panose="020B0604020202020204" pitchFamily="34" charset="0"/>
                <a:cs typeface="Arial" panose="020B0604020202020204" pitchFamily="34" charset="0"/>
              </a:rPr>
              <a:t>UK Health Security Agency (2025) Meningococcal disease: guidance on public health management. Available at: </a:t>
            </a:r>
            <a:r>
              <a:rPr lang="en-GB" sz="1200" dirty="0">
                <a:latin typeface="Arial" panose="020B0604020202020204" pitchFamily="34" charset="0"/>
                <a:cs typeface="Arial" panose="020B0604020202020204" pitchFamily="34" charset="0"/>
                <a:hlinkClick r:id="rId4"/>
              </a:rPr>
              <a:t>https://www.gov.uk/</a:t>
            </a:r>
            <a:r>
              <a:rPr lang="en-GB" sz="1200" dirty="0">
                <a:latin typeface="Arial" panose="020B0604020202020204" pitchFamily="34" charset="0"/>
                <a:cs typeface="Arial" panose="020B0604020202020204" pitchFamily="34" charset="0"/>
              </a:rPr>
              <a:t> (Accessed: 16 March 2026).</a:t>
            </a:r>
          </a:p>
          <a:p>
            <a:pPr marL="171450" indent="-171450" algn="just">
              <a:lnSpc>
                <a:spcPct val="150000"/>
              </a:lnSpc>
              <a:spcAft>
                <a:spcPts val="1000"/>
              </a:spcAft>
              <a:buFont typeface="Courier New" panose="02070309020205020404" pitchFamily="49" charset="0"/>
              <a:buChar char="o"/>
            </a:pPr>
            <a:r>
              <a:rPr lang="en-GB" sz="1200" dirty="0">
                <a:solidFill>
                  <a:srgbClr val="222222"/>
                </a:solidFill>
                <a:latin typeface="Arial" panose="020B0604020202020204" pitchFamily="34" charset="0"/>
                <a:ea typeface="Times New Roman" panose="02020603050405020304" pitchFamily="18" charset="0"/>
                <a:cs typeface="Arial" panose="020B0604020202020204" pitchFamily="34" charset="0"/>
              </a:rPr>
              <a:t>Brazier, M. and Harris, J., 2024. Balancing Rights: Individuals versus Society. In </a:t>
            </a:r>
            <a:r>
              <a:rPr lang="en-GB" sz="1200" i="1" dirty="0">
                <a:solidFill>
                  <a:srgbClr val="222222"/>
                </a:solidFill>
                <a:latin typeface="Arial" panose="020B0604020202020204" pitchFamily="34" charset="0"/>
                <a:ea typeface="Times New Roman" panose="02020603050405020304" pitchFamily="18" charset="0"/>
                <a:cs typeface="Arial" panose="020B0604020202020204" pitchFamily="34" charset="0"/>
              </a:rPr>
              <a:t>Rights and Resources</a:t>
            </a:r>
            <a:r>
              <a:rPr lang="en-GB" sz="1200" dirty="0">
                <a:solidFill>
                  <a:srgbClr val="222222"/>
                </a:solidFill>
                <a:latin typeface="Arial" panose="020B0604020202020204" pitchFamily="34" charset="0"/>
                <a:ea typeface="Times New Roman" panose="02020603050405020304" pitchFamily="18" charset="0"/>
                <a:cs typeface="Arial" panose="020B0604020202020204" pitchFamily="34" charset="0"/>
              </a:rPr>
              <a:t> (pp. 295-316). Routledge.</a:t>
            </a:r>
            <a:endParaRPr lang="en-GB" sz="1200" dirty="0">
              <a:latin typeface="Arial" panose="020B0604020202020204" pitchFamily="34" charset="0"/>
              <a:ea typeface="Times New Roman" panose="02020603050405020304" pitchFamily="18" charset="0"/>
              <a:cs typeface="Arial" panose="020B0604020202020204" pitchFamily="34" charset="0"/>
            </a:endParaRPr>
          </a:p>
          <a:p>
            <a:pPr marL="171450" indent="-171450" algn="just">
              <a:lnSpc>
                <a:spcPct val="150000"/>
              </a:lnSpc>
              <a:spcAft>
                <a:spcPts val="1000"/>
              </a:spcAft>
              <a:buFont typeface="Courier New" panose="02070309020205020404" pitchFamily="49" charset="0"/>
              <a:buChar char="o"/>
            </a:pPr>
            <a:r>
              <a:rPr lang="en-GB" sz="1200" dirty="0">
                <a:solidFill>
                  <a:srgbClr val="222222"/>
                </a:solidFill>
                <a:latin typeface="Arial" panose="020B0604020202020204" pitchFamily="34" charset="0"/>
                <a:ea typeface="Times New Roman" panose="02020603050405020304" pitchFamily="18" charset="0"/>
                <a:cs typeface="Arial" panose="020B0604020202020204" pitchFamily="34" charset="0"/>
              </a:rPr>
              <a:t>Subbarao, S., Ribeiro, S., Campbell, H., </a:t>
            </a:r>
            <a:r>
              <a:rPr lang="en-GB" sz="1200" dirty="0" err="1">
                <a:solidFill>
                  <a:srgbClr val="222222"/>
                </a:solidFill>
                <a:latin typeface="Arial" panose="020B0604020202020204" pitchFamily="34" charset="0"/>
                <a:ea typeface="Times New Roman" panose="02020603050405020304" pitchFamily="18" charset="0"/>
                <a:cs typeface="Arial" panose="020B0604020202020204" pitchFamily="34" charset="0"/>
              </a:rPr>
              <a:t>Okike</a:t>
            </a:r>
            <a:r>
              <a:rPr lang="en-GB" sz="1200" dirty="0">
                <a:solidFill>
                  <a:srgbClr val="222222"/>
                </a:solidFill>
                <a:latin typeface="Arial" panose="020B0604020202020204" pitchFamily="34" charset="0"/>
                <a:ea typeface="Times New Roman" panose="02020603050405020304" pitchFamily="18" charset="0"/>
                <a:cs typeface="Arial" panose="020B0604020202020204" pitchFamily="34" charset="0"/>
              </a:rPr>
              <a:t>, I., Ramsay, M.E. and Ladhani, S.N., 2023. Trends in laboratory-confirmed bacterial meningitis (2012–2019): national observational study, England. </a:t>
            </a:r>
            <a:r>
              <a:rPr lang="en-GB" sz="1200" i="1" dirty="0">
                <a:solidFill>
                  <a:srgbClr val="222222"/>
                </a:solidFill>
                <a:latin typeface="Arial" panose="020B0604020202020204" pitchFamily="34" charset="0"/>
                <a:ea typeface="Times New Roman" panose="02020603050405020304" pitchFamily="18" charset="0"/>
                <a:cs typeface="Arial" panose="020B0604020202020204" pitchFamily="34" charset="0"/>
              </a:rPr>
              <a:t>The Lancet Regional Health–Europe</a:t>
            </a:r>
            <a:r>
              <a:rPr lang="en-GB" sz="1200" dirty="0">
                <a:solidFill>
                  <a:srgbClr val="222222"/>
                </a:solidFill>
                <a:latin typeface="Arial" panose="020B0604020202020204" pitchFamily="34" charset="0"/>
                <a:ea typeface="Times New Roman" panose="02020603050405020304" pitchFamily="18" charset="0"/>
                <a:cs typeface="Arial" panose="020B0604020202020204" pitchFamily="34" charset="0"/>
              </a:rPr>
              <a:t>, </a:t>
            </a:r>
            <a:r>
              <a:rPr lang="en-GB" sz="1200" i="1" dirty="0">
                <a:solidFill>
                  <a:srgbClr val="222222"/>
                </a:solidFill>
                <a:latin typeface="Arial" panose="020B0604020202020204" pitchFamily="34" charset="0"/>
                <a:ea typeface="Times New Roman" panose="02020603050405020304" pitchFamily="18" charset="0"/>
                <a:cs typeface="Arial" panose="020B0604020202020204" pitchFamily="34" charset="0"/>
              </a:rPr>
              <a:t>32</a:t>
            </a:r>
            <a:r>
              <a:rPr lang="en-GB" sz="1200" dirty="0">
                <a:solidFill>
                  <a:srgbClr val="222222"/>
                </a:solidFill>
                <a:latin typeface="Arial" panose="020B0604020202020204" pitchFamily="34" charset="0"/>
                <a:ea typeface="Times New Roman" panose="02020603050405020304" pitchFamily="18" charset="0"/>
                <a:cs typeface="Arial" panose="020B0604020202020204" pitchFamily="34" charset="0"/>
              </a:rPr>
              <a:t>.</a:t>
            </a:r>
            <a:endParaRPr lang="en-GB" sz="1200" dirty="0">
              <a:latin typeface="Arial" panose="020B0604020202020204" pitchFamily="34" charset="0"/>
              <a:cs typeface="Arial" panose="020B0604020202020204" pitchFamily="34" charset="0"/>
            </a:endParaRPr>
          </a:p>
          <a:p>
            <a:pPr marL="285750" indent="-285750">
              <a:buFont typeface="Courier New" panose="02070309020205020404" pitchFamily="49" charset="0"/>
              <a:buChar char="o"/>
            </a:pPr>
            <a:r>
              <a:rPr lang="en-GB" sz="1200" noProof="1">
                <a:latin typeface="Arial" panose="020B0604020202020204" pitchFamily="34" charset="0"/>
                <a:cs typeface="Arial" panose="020B0604020202020204" pitchFamily="34" charset="0"/>
              </a:rPr>
              <a:t>NHS (2023) Meningitis and meningococcal vaccination. Available at: </a:t>
            </a:r>
            <a:r>
              <a:rPr lang="en-GB" sz="1200" noProof="1">
                <a:latin typeface="Arial" panose="020B0604020202020204" pitchFamily="34" charset="0"/>
                <a:cs typeface="Arial" panose="020B0604020202020204" pitchFamily="34" charset="0"/>
                <a:hlinkClick r:id="rId5"/>
              </a:rPr>
              <a:t>https://www.nhs.uk</a:t>
            </a:r>
            <a:r>
              <a:rPr lang="en-GB" sz="1200" noProof="1">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(Accessed: 17 March 2026).</a:t>
            </a:r>
          </a:p>
          <a:p>
            <a:pPr marL="171450" indent="-171450">
              <a:buFont typeface="Courier New" panose="02070309020205020404" pitchFamily="49" charset="0"/>
              <a:buChar char="o"/>
            </a:pPr>
            <a:endParaRPr lang="en-GB" sz="1200" dirty="0">
              <a:latin typeface="Arial" panose="020B0604020202020204" pitchFamily="34" charset="0"/>
              <a:cs typeface="Arial" panose="020B0604020202020204" pitchFamily="34" charset="0"/>
            </a:endParaRPr>
          </a:p>
          <a:p>
            <a:pPr marL="285750" indent="-285750">
              <a:buFont typeface="Courier New" panose="02070309020205020404" pitchFamily="49" charset="0"/>
              <a:buChar char="o"/>
            </a:pPr>
            <a:r>
              <a:rPr lang="en-GB" sz="1200" noProof="1">
                <a:latin typeface="Arial" panose="020B0604020202020204" pitchFamily="34" charset="0"/>
                <a:cs typeface="Arial" panose="020B0604020202020204" pitchFamily="34" charset="0"/>
              </a:rPr>
              <a:t>European Centre for Disease Prevention and Control (ECDC) (2023) Meningococcal disease: prevention and control measures. Available at: </a:t>
            </a:r>
            <a:r>
              <a:rPr lang="en-GB" sz="1200" noProof="1">
                <a:latin typeface="Arial" panose="020B0604020202020204" pitchFamily="34" charset="0"/>
                <a:cs typeface="Arial" panose="020B0604020202020204" pitchFamily="34" charset="0"/>
                <a:hlinkClick r:id="rId6"/>
              </a:rPr>
              <a:t>https://www.ecdc.europa.eu/</a:t>
            </a:r>
            <a:r>
              <a:rPr lang="en-GB" sz="1200" noProof="1">
                <a:latin typeface="Arial" panose="020B0604020202020204" pitchFamily="34" charset="0"/>
                <a:cs typeface="Arial" panose="020B0604020202020204" pitchFamily="34" charset="0"/>
              </a:rPr>
              <a:t> (Accessed: 13 March 2026).</a:t>
            </a:r>
          </a:p>
          <a:p>
            <a:pPr marL="285750" indent="-285750">
              <a:buFont typeface="Courier New" panose="02070309020205020404" pitchFamily="49" charset="0"/>
              <a:buChar char="o"/>
            </a:pPr>
            <a:endParaRPr lang="en-GB" sz="1200" noProof="1">
              <a:latin typeface="Arial" panose="020B0604020202020204" pitchFamily="34" charset="0"/>
              <a:cs typeface="Arial" panose="020B0604020202020204" pitchFamily="34" charset="0"/>
            </a:endParaRPr>
          </a:p>
          <a:p>
            <a:pPr marL="285750" indent="-285750">
              <a:buFont typeface="Courier New" panose="02070309020205020404" pitchFamily="49" charset="0"/>
              <a:buChar char="o"/>
            </a:pPr>
            <a:r>
              <a:rPr lang="en-GB" sz="1200" noProof="1">
                <a:latin typeface="Arial" panose="020B0604020202020204" pitchFamily="34" charset="0"/>
                <a:cs typeface="Arial" panose="020B0604020202020204" pitchFamily="34" charset="0"/>
              </a:rPr>
              <a:t>Public Health England (PHE) (2020) Immunisation against infectious disease: The Green Book – Chapter 22: Meningococcal disease. Available at: https://www.gov.uk/government/collections/immunisation-against-infectious-disease-the-green-book </a:t>
            </a:r>
            <a:r>
              <a:rPr lang="en-GB" sz="1200" noProof="1">
                <a:latin typeface="Arial" panose="020B0604020202020204" pitchFamily="34" charset="0"/>
                <a:cs typeface="Arial" panose="020B0604020202020204" pitchFamily="34" charset="0"/>
                <a:hlinkClick r:id="rId7"/>
              </a:rPr>
              <a:t>(gov.uk in Bing)</a:t>
            </a:r>
            <a:r>
              <a:rPr lang="en-GB" sz="1200" noProof="1">
                <a:latin typeface="Arial" panose="020B0604020202020204" pitchFamily="34" charset="0"/>
                <a:cs typeface="Arial" panose="020B0604020202020204" pitchFamily="34" charset="0"/>
              </a:rPr>
              <a:t> (Accessed: 14 March 2026).</a:t>
            </a:r>
          </a:p>
          <a:p>
            <a:pPr marL="171450" lvl="0" indent="-171450" defTabSz="914400" eaLnBrk="0" fontAlgn="base" hangingPunct="0">
              <a:spcBef>
                <a:spcPct val="0"/>
              </a:spcBef>
              <a:spcAft>
                <a:spcPct val="0"/>
              </a:spcAft>
              <a:buFont typeface="Courier New" panose="02070309020205020404" pitchFamily="49" charset="0"/>
              <a:buChar char="o"/>
            </a:pPr>
            <a:endParaRPr lang="en-GB" sz="1200" dirty="0">
              <a:latin typeface="Arial" panose="020B0604020202020204" pitchFamily="34" charset="0"/>
              <a:cs typeface="Arial" panose="020B0604020202020204" pitchFamily="34" charset="0"/>
            </a:endParaRPr>
          </a:p>
          <a:p>
            <a:pPr marL="285750" lvl="0" indent="-285750" defTabSz="914400" eaLnBrk="0" fontAlgn="base" hangingPunct="0">
              <a:spcBef>
                <a:spcPct val="0"/>
              </a:spcBef>
              <a:spcAft>
                <a:spcPct val="0"/>
              </a:spcAft>
              <a:buFont typeface="Courier New" panose="02070309020205020404" pitchFamily="49" charset="0"/>
              <a:buChar char="o"/>
            </a:pPr>
            <a:r>
              <a:rPr lang="en-GB" sz="1200" dirty="0">
                <a:solidFill>
                  <a:srgbClr val="000000"/>
                </a:solidFill>
                <a:latin typeface="Arial" panose="020B0604020202020204" pitchFamily="34" charset="0"/>
                <a:ea typeface="Calibri" panose="020F0502020204030204" pitchFamily="34" charset="0"/>
                <a:cs typeface="Arial" panose="020B0604020202020204" pitchFamily="34" charset="0"/>
              </a:rPr>
              <a:t>Whisnant, J., Martin-Kerry, J., Flett, L. and Knapp, P., 2022. Predictors of meningococcal vaccine uptake in university and college students: a systematic review and meta-analysis. Journal of American College Health, 70(6), pp.1738-1753.</a:t>
            </a:r>
          </a:p>
          <a:p>
            <a:pPr marL="285750" lvl="0" indent="-285750" defTabSz="914400" eaLnBrk="0" fontAlgn="base" hangingPunct="0">
              <a:spcBef>
                <a:spcPct val="0"/>
              </a:spcBef>
              <a:spcAft>
                <a:spcPct val="0"/>
              </a:spcAft>
              <a:buFont typeface="Courier New" panose="02070309020205020404" pitchFamily="49" charset="0"/>
              <a:buChar char="o"/>
            </a:pPr>
            <a:endParaRPr lang="en-GB" sz="1200" noProof="1">
              <a:latin typeface="Arial" panose="020B0604020202020204" pitchFamily="34" charset="0"/>
              <a:cs typeface="Arial" panose="020B0604020202020204" pitchFamily="34" charset="0"/>
            </a:endParaRPr>
          </a:p>
          <a:p>
            <a:pPr marL="285750" indent="-285750">
              <a:buFont typeface="Courier New" panose="02070309020205020404" pitchFamily="49" charset="0"/>
              <a:buChar char="o"/>
            </a:pPr>
            <a:r>
              <a:rPr lang="en-GB" sz="1200" noProof="1">
                <a:latin typeface="Arial" panose="020B0604020202020204" pitchFamily="34" charset="0"/>
                <a:cs typeface="Arial" panose="020B0604020202020204" pitchFamily="34" charset="0"/>
              </a:rPr>
              <a:t>World Health Organization (2025) Ensuring effective meningitis surveillance. Available at: </a:t>
            </a:r>
            <a:r>
              <a:rPr lang="en-GB" sz="1200" noProof="1">
                <a:latin typeface="Arial" panose="020B0604020202020204" pitchFamily="34" charset="0"/>
                <a:cs typeface="Arial" panose="020B0604020202020204" pitchFamily="34" charset="0"/>
                <a:hlinkClick r:id="rId8"/>
              </a:rPr>
              <a:t>https://www.who.int/</a:t>
            </a:r>
            <a:r>
              <a:rPr lang="en-GB" sz="1200" noProof="1">
                <a:latin typeface="Arial" panose="020B0604020202020204" pitchFamily="34" charset="0"/>
                <a:cs typeface="Arial" panose="020B0604020202020204" pitchFamily="34" charset="0"/>
              </a:rPr>
              <a:t> (Accessed: 10 March 2026).</a:t>
            </a:r>
          </a:p>
          <a:p>
            <a:pPr marL="285750" indent="-285750">
              <a:buFont typeface="Courier New" panose="02070309020205020404" pitchFamily="49" charset="0"/>
              <a:buChar char="o"/>
            </a:pPr>
            <a:endParaRPr lang="en-GB" sz="1200" dirty="0">
              <a:latin typeface="Arial" panose="020B0604020202020204" pitchFamily="34" charset="0"/>
              <a:cs typeface="Arial" panose="020B0604020202020204" pitchFamily="34" charset="0"/>
            </a:endParaRPr>
          </a:p>
          <a:p>
            <a:pPr marL="285750" indent="-285750">
              <a:buFont typeface="Courier New" panose="02070309020205020404" pitchFamily="49" charset="0"/>
              <a:buChar char="o"/>
            </a:pPr>
            <a:endParaRPr lang="en-GB" sz="1200" noProof="1">
              <a:latin typeface="Arial" panose="020B0604020202020204" pitchFamily="34" charset="0"/>
              <a:cs typeface="Arial" panose="020B0604020202020204" pitchFamily="34" charset="0"/>
            </a:endParaRPr>
          </a:p>
          <a:p>
            <a:pPr marL="285750" indent="-285750">
              <a:buFont typeface="Courier New" panose="02070309020205020404" pitchFamily="49" charset="0"/>
              <a:buChar char="o"/>
            </a:pPr>
            <a:endParaRPr lang="en-GB" sz="1200" dirty="0">
              <a:latin typeface="Arial" panose="020B0604020202020204" pitchFamily="34" charset="0"/>
              <a:cs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Courier New" panose="02070309020205020404" pitchFamily="49" charset="0"/>
              <a:buChar char="o"/>
              <a:tabLst/>
            </a:pPr>
            <a:endParaRPr kumimoji="0" lang="en-GB"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4" name="drawingObject12">
            <a:extLst>
              <a:ext uri="{FF2B5EF4-FFF2-40B4-BE49-F238E27FC236}">
                <a16:creationId xmlns:a16="http://schemas.microsoft.com/office/drawing/2014/main" id="{20398A33-B6FE-A347-0425-CC532AB7B875}"/>
              </a:ext>
            </a:extLst>
          </p:cNvPr>
          <p:cNvSpPr/>
          <p:nvPr/>
        </p:nvSpPr>
        <p:spPr>
          <a:xfrm>
            <a:off x="9804667" y="5053330"/>
            <a:ext cx="2038350" cy="2038350"/>
          </a:xfrm>
          <a:custGeom>
            <a:avLst/>
            <a:gdLst/>
            <a:ahLst/>
            <a:cxnLst/>
            <a:rect l="0" t="0" r="0" b="0"/>
            <a:pathLst>
              <a:path w="2038350" h="2038413">
                <a:moveTo>
                  <a:pt x="0" y="2038413"/>
                </a:moveTo>
                <a:lnTo>
                  <a:pt x="104892" y="2035761"/>
                </a:lnTo>
                <a:lnTo>
                  <a:pt x="208405" y="2027889"/>
                </a:lnTo>
                <a:lnTo>
                  <a:pt x="310415" y="2014927"/>
                </a:lnTo>
                <a:lnTo>
                  <a:pt x="410791" y="1997001"/>
                </a:lnTo>
                <a:lnTo>
                  <a:pt x="509407" y="1974240"/>
                </a:lnTo>
                <a:lnTo>
                  <a:pt x="606135" y="1946773"/>
                </a:lnTo>
                <a:lnTo>
                  <a:pt x="700844" y="1914726"/>
                </a:lnTo>
                <a:lnTo>
                  <a:pt x="793408" y="1878229"/>
                </a:lnTo>
                <a:lnTo>
                  <a:pt x="883698" y="1837409"/>
                </a:lnTo>
                <a:lnTo>
                  <a:pt x="971588" y="1792394"/>
                </a:lnTo>
                <a:lnTo>
                  <a:pt x="1056948" y="1743312"/>
                </a:lnTo>
                <a:lnTo>
                  <a:pt x="1139651" y="1690292"/>
                </a:lnTo>
                <a:lnTo>
                  <a:pt x="1219568" y="1633462"/>
                </a:lnTo>
                <a:lnTo>
                  <a:pt x="1296571" y="1572949"/>
                </a:lnTo>
                <a:lnTo>
                  <a:pt x="1370532" y="1508882"/>
                </a:lnTo>
                <a:lnTo>
                  <a:pt x="1441322" y="1441388"/>
                </a:lnTo>
                <a:lnTo>
                  <a:pt x="1508814" y="1370596"/>
                </a:lnTo>
                <a:lnTo>
                  <a:pt x="1572882" y="1296633"/>
                </a:lnTo>
                <a:lnTo>
                  <a:pt x="1633396" y="1219629"/>
                </a:lnTo>
                <a:lnTo>
                  <a:pt x="1690226" y="1139710"/>
                </a:lnTo>
                <a:lnTo>
                  <a:pt x="1743247" y="1057005"/>
                </a:lnTo>
                <a:lnTo>
                  <a:pt x="1792327" y="971643"/>
                </a:lnTo>
                <a:lnTo>
                  <a:pt x="1837342" y="883750"/>
                </a:lnTo>
                <a:lnTo>
                  <a:pt x="1878163" y="793456"/>
                </a:lnTo>
                <a:lnTo>
                  <a:pt x="1914661" y="700887"/>
                </a:lnTo>
                <a:lnTo>
                  <a:pt x="1946708" y="606173"/>
                </a:lnTo>
                <a:lnTo>
                  <a:pt x="1974175" y="509442"/>
                </a:lnTo>
                <a:lnTo>
                  <a:pt x="1996937" y="410820"/>
                </a:lnTo>
                <a:lnTo>
                  <a:pt x="2014863" y="310437"/>
                </a:lnTo>
                <a:lnTo>
                  <a:pt x="2027825" y="208421"/>
                </a:lnTo>
                <a:lnTo>
                  <a:pt x="2035697" y="104899"/>
                </a:lnTo>
                <a:lnTo>
                  <a:pt x="2038350" y="0"/>
                </a:lnTo>
              </a:path>
            </a:pathLst>
          </a:custGeom>
          <a:noFill/>
          <a:ln w="127000" cap="rnd">
            <a:solidFill>
              <a:srgbClr val="FFC000"/>
            </a:solidFill>
            <a:prstDash val="dash"/>
          </a:ln>
        </p:spPr>
        <p:txBody>
          <a:bodyPr vert="horz" lIns="91440" tIns="45720" rIns="91440" bIns="45720" anchor="t"/>
          <a:lstStyle/>
          <a:p>
            <a:endParaRPr lang="en-GB"/>
          </a:p>
        </p:txBody>
      </p:sp>
    </p:spTree>
    <p:extLst>
      <p:ext uri="{BB962C8B-B14F-4D97-AF65-F5344CB8AC3E}">
        <p14:creationId xmlns:p14="http://schemas.microsoft.com/office/powerpoint/2010/main" val="2332913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nodeType="withEffect">
                                  <p:stCondLst>
                                    <p:cond delay="0"/>
                                  </p:stCondLst>
                                  <p:childTnLst>
                                    <p:set>
                                      <p:cBhvr>
                                        <p:cTn id="6" dur="1" fill="hold">
                                          <p:stCondLst>
                                            <p:cond delay="0"/>
                                          </p:stCondLst>
                                        </p:cTn>
                                        <p:tgtEl>
                                          <p:spTgt spid="13">
                                            <p:txEl>
                                              <p:pRg st="2" end="2"/>
                                            </p:txEl>
                                          </p:spTgt>
                                        </p:tgtEl>
                                        <p:attrNameLst>
                                          <p:attrName>style.visibility</p:attrName>
                                        </p:attrNameLst>
                                      </p:cBhvr>
                                      <p:to>
                                        <p:strVal val="visible"/>
                                      </p:to>
                                    </p:set>
                                    <p:animEffect transition="in" filter="wedge">
                                      <p:cBhvr>
                                        <p:cTn id="7" dur="2000"/>
                                        <p:tgtEl>
                                          <p:spTgt spid="13">
                                            <p:txEl>
                                              <p:pRg st="2" end="2"/>
                                            </p:txEl>
                                          </p:spTgt>
                                        </p:tgtEl>
                                      </p:cBhvr>
                                    </p:animEffect>
                                  </p:childTnLst>
                                </p:cTn>
                              </p:par>
                              <p:par>
                                <p:cTn id="8" presetID="20" presetClass="entr" presetSubtype="0" fill="hold" nodeType="withEffect">
                                  <p:stCondLst>
                                    <p:cond delay="0"/>
                                  </p:stCondLst>
                                  <p:childTnLst>
                                    <p:set>
                                      <p:cBhvr>
                                        <p:cTn id="9" dur="1" fill="hold">
                                          <p:stCondLst>
                                            <p:cond delay="0"/>
                                          </p:stCondLst>
                                        </p:cTn>
                                        <p:tgtEl>
                                          <p:spTgt spid="13">
                                            <p:txEl>
                                              <p:pRg st="0" end="0"/>
                                            </p:txEl>
                                          </p:spTgt>
                                        </p:tgtEl>
                                        <p:attrNameLst>
                                          <p:attrName>style.visibility</p:attrName>
                                        </p:attrNameLst>
                                      </p:cBhvr>
                                      <p:to>
                                        <p:strVal val="visible"/>
                                      </p:to>
                                    </p:set>
                                    <p:animEffect transition="in" filter="wedge">
                                      <p:cBhvr>
                                        <p:cTn id="10" dur="2000"/>
                                        <p:tgtEl>
                                          <p:spTgt spid="13">
                                            <p:txEl>
                                              <p:pRg st="0" end="0"/>
                                            </p:txEl>
                                          </p:spTgt>
                                        </p:tgtEl>
                                      </p:cBhvr>
                                    </p:animEffect>
                                  </p:childTnLst>
                                </p:cTn>
                              </p:par>
                              <p:par>
                                <p:cTn id="11" presetID="20" presetClass="entr" presetSubtype="0" fill="hold" nodeType="withEffect">
                                  <p:stCondLst>
                                    <p:cond delay="0"/>
                                  </p:stCondLst>
                                  <p:childTnLst>
                                    <p:set>
                                      <p:cBhvr>
                                        <p:cTn id="12" dur="1" fill="hold">
                                          <p:stCondLst>
                                            <p:cond delay="0"/>
                                          </p:stCondLst>
                                        </p:cTn>
                                        <p:tgtEl>
                                          <p:spTgt spid="13">
                                            <p:txEl>
                                              <p:pRg st="4" end="4"/>
                                            </p:txEl>
                                          </p:spTgt>
                                        </p:tgtEl>
                                        <p:attrNameLst>
                                          <p:attrName>style.visibility</p:attrName>
                                        </p:attrNameLst>
                                      </p:cBhvr>
                                      <p:to>
                                        <p:strVal val="visible"/>
                                      </p:to>
                                    </p:set>
                                    <p:animEffect transition="in" filter="wedge">
                                      <p:cBhvr>
                                        <p:cTn id="13" dur="2000"/>
                                        <p:tgtEl>
                                          <p:spTgt spid="13">
                                            <p:txEl>
                                              <p:pRg st="4" end="4"/>
                                            </p:txEl>
                                          </p:spTgt>
                                        </p:tgtEl>
                                      </p:cBhvr>
                                    </p:animEffect>
                                  </p:childTnLst>
                                </p:cTn>
                              </p:par>
                              <p:par>
                                <p:cTn id="14" presetID="20" presetClass="entr" presetSubtype="0" fill="hold" nodeType="withEffect">
                                  <p:stCondLst>
                                    <p:cond delay="0"/>
                                  </p:stCondLst>
                                  <p:childTnLst>
                                    <p:set>
                                      <p:cBhvr>
                                        <p:cTn id="15" dur="1" fill="hold">
                                          <p:stCondLst>
                                            <p:cond delay="0"/>
                                          </p:stCondLst>
                                        </p:cTn>
                                        <p:tgtEl>
                                          <p:spTgt spid="13">
                                            <p:txEl>
                                              <p:pRg st="5" end="5"/>
                                            </p:txEl>
                                          </p:spTgt>
                                        </p:tgtEl>
                                        <p:attrNameLst>
                                          <p:attrName>style.visibility</p:attrName>
                                        </p:attrNameLst>
                                      </p:cBhvr>
                                      <p:to>
                                        <p:strVal val="visible"/>
                                      </p:to>
                                    </p:set>
                                    <p:animEffect transition="in" filter="wedge">
                                      <p:cBhvr>
                                        <p:cTn id="16" dur="2000"/>
                                        <p:tgtEl>
                                          <p:spTgt spid="13">
                                            <p:txEl>
                                              <p:pRg st="5" end="5"/>
                                            </p:txEl>
                                          </p:spTgt>
                                        </p:tgtEl>
                                      </p:cBhvr>
                                    </p:animEffect>
                                  </p:childTnLst>
                                </p:cTn>
                              </p:par>
                              <p:par>
                                <p:cTn id="17" presetID="20" presetClass="entr" presetSubtype="0" fill="hold" nodeType="withEffect">
                                  <p:stCondLst>
                                    <p:cond delay="0"/>
                                  </p:stCondLst>
                                  <p:childTnLst>
                                    <p:set>
                                      <p:cBhvr>
                                        <p:cTn id="18" dur="1" fill="hold">
                                          <p:stCondLst>
                                            <p:cond delay="0"/>
                                          </p:stCondLst>
                                        </p:cTn>
                                        <p:tgtEl>
                                          <p:spTgt spid="13">
                                            <p:txEl>
                                              <p:pRg st="6" end="6"/>
                                            </p:txEl>
                                          </p:spTgt>
                                        </p:tgtEl>
                                        <p:attrNameLst>
                                          <p:attrName>style.visibility</p:attrName>
                                        </p:attrNameLst>
                                      </p:cBhvr>
                                      <p:to>
                                        <p:strVal val="visible"/>
                                      </p:to>
                                    </p:set>
                                    <p:animEffect transition="in" filter="wedge">
                                      <p:cBhvr>
                                        <p:cTn id="19" dur="2000"/>
                                        <p:tgtEl>
                                          <p:spTgt spid="13">
                                            <p:txEl>
                                              <p:pRg st="6" end="6"/>
                                            </p:txEl>
                                          </p:spTgt>
                                        </p:tgtEl>
                                      </p:cBhvr>
                                    </p:animEffect>
                                  </p:childTnLst>
                                </p:cTn>
                              </p:par>
                              <p:par>
                                <p:cTn id="20" presetID="20" presetClass="entr" presetSubtype="0" fill="hold" nodeType="withEffect">
                                  <p:stCondLst>
                                    <p:cond delay="0"/>
                                  </p:stCondLst>
                                  <p:childTnLst>
                                    <p:set>
                                      <p:cBhvr>
                                        <p:cTn id="21" dur="1" fill="hold">
                                          <p:stCondLst>
                                            <p:cond delay="0"/>
                                          </p:stCondLst>
                                        </p:cTn>
                                        <p:tgtEl>
                                          <p:spTgt spid="13">
                                            <p:txEl>
                                              <p:pRg st="7" end="7"/>
                                            </p:txEl>
                                          </p:spTgt>
                                        </p:tgtEl>
                                        <p:attrNameLst>
                                          <p:attrName>style.visibility</p:attrName>
                                        </p:attrNameLst>
                                      </p:cBhvr>
                                      <p:to>
                                        <p:strVal val="visible"/>
                                      </p:to>
                                    </p:set>
                                    <p:animEffect transition="in" filter="wedge">
                                      <p:cBhvr>
                                        <p:cTn id="22" dur="2000"/>
                                        <p:tgtEl>
                                          <p:spTgt spid="13">
                                            <p:txEl>
                                              <p:pRg st="7" end="7"/>
                                            </p:txEl>
                                          </p:spTgt>
                                        </p:tgtEl>
                                      </p:cBhvr>
                                    </p:animEffect>
                                  </p:childTnLst>
                                </p:cTn>
                              </p:par>
                              <p:par>
                                <p:cTn id="23" presetID="20" presetClass="entr" presetSubtype="0" fill="hold" nodeType="withEffect">
                                  <p:stCondLst>
                                    <p:cond delay="0"/>
                                  </p:stCondLst>
                                  <p:childTnLst>
                                    <p:set>
                                      <p:cBhvr>
                                        <p:cTn id="24" dur="1" fill="hold">
                                          <p:stCondLst>
                                            <p:cond delay="0"/>
                                          </p:stCondLst>
                                        </p:cTn>
                                        <p:tgtEl>
                                          <p:spTgt spid="13">
                                            <p:txEl>
                                              <p:pRg st="9" end="9"/>
                                            </p:txEl>
                                          </p:spTgt>
                                        </p:tgtEl>
                                        <p:attrNameLst>
                                          <p:attrName>style.visibility</p:attrName>
                                        </p:attrNameLst>
                                      </p:cBhvr>
                                      <p:to>
                                        <p:strVal val="visible"/>
                                      </p:to>
                                    </p:set>
                                    <p:animEffect transition="in" filter="wedge">
                                      <p:cBhvr>
                                        <p:cTn id="25" dur="2000"/>
                                        <p:tgtEl>
                                          <p:spTgt spid="13">
                                            <p:txEl>
                                              <p:pRg st="9" end="9"/>
                                            </p:txEl>
                                          </p:spTgt>
                                        </p:tgtEl>
                                      </p:cBhvr>
                                    </p:animEffect>
                                  </p:childTnLst>
                                </p:cTn>
                              </p:par>
                              <p:par>
                                <p:cTn id="26" presetID="20" presetClass="entr" presetSubtype="0" fill="hold" nodeType="withEffect">
                                  <p:stCondLst>
                                    <p:cond delay="0"/>
                                  </p:stCondLst>
                                  <p:childTnLst>
                                    <p:set>
                                      <p:cBhvr>
                                        <p:cTn id="27" dur="1" fill="hold">
                                          <p:stCondLst>
                                            <p:cond delay="0"/>
                                          </p:stCondLst>
                                        </p:cTn>
                                        <p:tgtEl>
                                          <p:spTgt spid="13">
                                            <p:txEl>
                                              <p:pRg st="11" end="11"/>
                                            </p:txEl>
                                          </p:spTgt>
                                        </p:tgtEl>
                                        <p:attrNameLst>
                                          <p:attrName>style.visibility</p:attrName>
                                        </p:attrNameLst>
                                      </p:cBhvr>
                                      <p:to>
                                        <p:strVal val="visible"/>
                                      </p:to>
                                    </p:set>
                                    <p:animEffect transition="in" filter="wedge">
                                      <p:cBhvr>
                                        <p:cTn id="28" dur="2000"/>
                                        <p:tgtEl>
                                          <p:spTgt spid="13">
                                            <p:txEl>
                                              <p:pRg st="11" end="11"/>
                                            </p:txEl>
                                          </p:spTgt>
                                        </p:tgtEl>
                                      </p:cBhvr>
                                    </p:animEffect>
                                  </p:childTnLst>
                                </p:cTn>
                              </p:par>
                              <p:par>
                                <p:cTn id="29" presetID="20" presetClass="entr" presetSubtype="0" fill="hold" nodeType="withEffect">
                                  <p:stCondLst>
                                    <p:cond delay="0"/>
                                  </p:stCondLst>
                                  <p:childTnLst>
                                    <p:set>
                                      <p:cBhvr>
                                        <p:cTn id="30" dur="1" fill="hold">
                                          <p:stCondLst>
                                            <p:cond delay="0"/>
                                          </p:stCondLst>
                                        </p:cTn>
                                        <p:tgtEl>
                                          <p:spTgt spid="13">
                                            <p:txEl>
                                              <p:pRg st="13" end="13"/>
                                            </p:txEl>
                                          </p:spTgt>
                                        </p:tgtEl>
                                        <p:attrNameLst>
                                          <p:attrName>style.visibility</p:attrName>
                                        </p:attrNameLst>
                                      </p:cBhvr>
                                      <p:to>
                                        <p:strVal val="visible"/>
                                      </p:to>
                                    </p:set>
                                    <p:animEffect transition="in" filter="wedge">
                                      <p:cBhvr>
                                        <p:cTn id="31" dur="2000"/>
                                        <p:tgtEl>
                                          <p:spTgt spid="13">
                                            <p:txEl>
                                              <p:pRg st="13" end="13"/>
                                            </p:txEl>
                                          </p:spTgt>
                                        </p:tgtEl>
                                      </p:cBhvr>
                                    </p:animEffect>
                                  </p:childTnLst>
                                </p:cTn>
                              </p:par>
                              <p:par>
                                <p:cTn id="32" presetID="20" presetClass="entr" presetSubtype="0" fill="hold" nodeType="withEffect">
                                  <p:stCondLst>
                                    <p:cond delay="0"/>
                                  </p:stCondLst>
                                  <p:childTnLst>
                                    <p:set>
                                      <p:cBhvr>
                                        <p:cTn id="33" dur="1" fill="hold">
                                          <p:stCondLst>
                                            <p:cond delay="0"/>
                                          </p:stCondLst>
                                        </p:cTn>
                                        <p:tgtEl>
                                          <p:spTgt spid="13">
                                            <p:txEl>
                                              <p:pRg st="15" end="15"/>
                                            </p:txEl>
                                          </p:spTgt>
                                        </p:tgtEl>
                                        <p:attrNameLst>
                                          <p:attrName>style.visibility</p:attrName>
                                        </p:attrNameLst>
                                      </p:cBhvr>
                                      <p:to>
                                        <p:strVal val="visible"/>
                                      </p:to>
                                    </p:set>
                                    <p:animEffect transition="in" filter="wedge">
                                      <p:cBhvr>
                                        <p:cTn id="34" dur="2000"/>
                                        <p:tgtEl>
                                          <p:spTgt spid="13">
                                            <p:txEl>
                                              <p:pRg st="15" end="1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2013 - 2022 Theme</Template>
  <TotalTime>22804</TotalTime>
  <Words>2804</Words>
  <Application>Microsoft Macintosh PowerPoint</Application>
  <PresentationFormat>Widescreen</PresentationFormat>
  <Paragraphs>250</Paragraphs>
  <Slides>27</Slides>
  <Notes>4</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27</vt:i4>
      </vt:variant>
    </vt:vector>
  </HeadingPairs>
  <TitlesOfParts>
    <vt:vector size="38" baseType="lpstr">
      <vt:lpstr>Aptos</vt:lpstr>
      <vt:lpstr>Arial</vt:lpstr>
      <vt:lpstr>Arial Hebrew</vt:lpstr>
      <vt:lpstr>Arial Narrow</vt:lpstr>
      <vt:lpstr>Calibri</vt:lpstr>
      <vt:lpstr>Calibri Light</vt:lpstr>
      <vt:lpstr>Courier New</vt:lpstr>
      <vt:lpstr>Frutiger W01</vt:lpstr>
      <vt:lpstr>Symbol</vt:lpstr>
      <vt:lpstr>Times New Roman</vt:lpstr>
      <vt:lpstr>Office 2013 - 2022 Theme</vt:lpstr>
      <vt:lpstr>   MODULE: Introduction to public  Health  LCHS4008  Meningitis     </vt:lpstr>
      <vt:lpstr>Meningitis </vt:lpstr>
      <vt:lpstr>PowerPoint Presentation</vt:lpstr>
      <vt:lpstr>Symptoms/signs </vt:lpstr>
      <vt:lpstr>          </vt:lpstr>
      <vt:lpstr>PowerPoint Presentation</vt:lpstr>
      <vt:lpstr> </vt:lpstr>
      <vt:lpstr>PowerPoint Presentation</vt:lpstr>
      <vt:lpstr>PowerPoint Presentation</vt:lpstr>
      <vt:lpstr>PowerPoint Presentation</vt:lpstr>
      <vt:lpstr>Table of Contents  </vt:lpstr>
      <vt:lpstr>Public Health Surveillance for Meningitis and Data Collection </vt:lpstr>
      <vt:lpstr>Public Health Surveillance for Meningitis and Data Collection </vt:lpstr>
      <vt:lpstr>What are the main approaches and strategies that could be used to control an infectious disease outbreak? </vt:lpstr>
      <vt:lpstr>1. Surveillance and Early Detection</vt:lpstr>
      <vt:lpstr>2. Isolation and Quarantine </vt:lpstr>
      <vt:lpstr>3. Treatment and clinical management:  </vt:lpstr>
      <vt:lpstr>4. Public communication and community engagement: </vt:lpstr>
      <vt:lpstr>6. Environmental and vector control  </vt:lpstr>
      <vt:lpstr>NICOLETA STOICAN STUDENT ID: 2513275  MODULE NAME: Introduction to Public Health  Assignment 1 – Event Discussion (Group)</vt:lpstr>
      <vt:lpstr>Policies and Strategies Used by the UK Government to Control (Meningitis) </vt:lpstr>
      <vt:lpstr>Another important policy that the government of the UK utilizes is that of surveillance and monitoring of diseases. Information is gathered by surveillance systems on cases of meningitis across a nation for analysis. The law makes it a requirement for medical facilities and healthcare professionals to have incidences of meningitis reported to public health authorities. Such information enables health organisations to monitor the number of infections for potential outbreak monitoring. Monitoring the patterns of a disease enables authorities to understand how meningitis spreads and which populations are most at risk. Early detection from surveillance systems will help the government respond with speed to put in place the appropriate public health measures in containing disease spread.  The health education programmes and public awareness campaigns constitute the second major strategy of the UK government aimed at protecting public health. Campaigns and programs inform the population about the symptoms of meningitis and the importance of seeking early medical treatment. It has symptoms such as fever, headache, neck stiffness, sensitivity to light, vomiting, confusion, and at times a rash that does not disappear when touched or pressed. People through public health campaigns are advised to consult a health professional immediately if any of these symptoms manifest. Early diagnosis is tremendously beneficial and should be taken up as early as possible, since it does contribute much to improving the outcome of recovery and reducing complications in serious cases. Digital implementing health technologies, contemporary medical systems, among others, serve as two mainstays in the control and prevention of meningitis. On suspicion or confirmation of cases of meningitis, health workers are able to share information quite fast through the platform. EHRs and laboratory reporting systems facilitate the real-time monitoring of disease trends and the timely detection of outbreaks by public health authorities. Digital technology also improves ease of communication among hospitals, laboratories and public health agencies, working on timely responses to potential health threats. </vt:lpstr>
      <vt:lpstr>Indroduction to Public health   Zahra AL-Saabri 2441066   LCHS4008   MODEL LEADER: DR Patronella Ganza   </vt:lpstr>
      <vt:lpstr>PowerPoint Presentation</vt:lpstr>
      <vt:lpstr>PowerPoint Presentation</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Arcénia Nhampossa</dc:creator>
  <cp:lastModifiedBy>Arcénia Nhampossa</cp:lastModifiedBy>
  <cp:revision>9</cp:revision>
  <dcterms:created xsi:type="dcterms:W3CDTF">2026-02-25T13:04:34Z</dcterms:created>
  <dcterms:modified xsi:type="dcterms:W3CDTF">2026-03-18T07:33:28Z</dcterms:modified>
</cp:coreProperties>
</file>