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59"/>
  </p:normalViewPr>
  <p:slideViewPr>
    <p:cSldViewPr snapToGrid="0" snapToObjects="1">
      <p:cViewPr>
        <p:scale>
          <a:sx n="78" d="100"/>
          <a:sy n="78" d="100"/>
        </p:scale>
        <p:origin x="856" y="3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137610-AA4E-4F6D-9A5F-9D69A7939032}"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A73A256B-06B4-4663-A571-EF75FC3450DD}">
      <dgm:prSet/>
      <dgm:spPr/>
      <dgm:t>
        <a:bodyPr/>
        <a:lstStyle/>
        <a:p>
          <a:pPr>
            <a:lnSpc>
              <a:spcPct val="100000"/>
            </a:lnSpc>
          </a:pPr>
          <a:r>
            <a:rPr lang="en-US" dirty="0"/>
            <a:t>Enables professionals to assess situations thoroughly before acting.</a:t>
          </a:r>
        </a:p>
      </dgm:t>
    </dgm:pt>
    <dgm:pt modelId="{3E4094D7-5479-4377-AFCF-E70F67720581}" type="parTrans" cxnId="{AA10C717-AF7B-49AF-8C93-A026F02E6D64}">
      <dgm:prSet/>
      <dgm:spPr/>
      <dgm:t>
        <a:bodyPr/>
        <a:lstStyle/>
        <a:p>
          <a:endParaRPr lang="en-US"/>
        </a:p>
      </dgm:t>
    </dgm:pt>
    <dgm:pt modelId="{7349A1A7-A98B-4F58-AB9F-A13B8537F8CB}" type="sibTrans" cxnId="{AA10C717-AF7B-49AF-8C93-A026F02E6D64}">
      <dgm:prSet/>
      <dgm:spPr/>
      <dgm:t>
        <a:bodyPr/>
        <a:lstStyle/>
        <a:p>
          <a:endParaRPr lang="en-US"/>
        </a:p>
      </dgm:t>
    </dgm:pt>
    <dgm:pt modelId="{56968866-46C6-47F7-A888-1A9453F3EA0A}">
      <dgm:prSet/>
      <dgm:spPr/>
      <dgm:t>
        <a:bodyPr/>
        <a:lstStyle/>
        <a:p>
          <a:pPr>
            <a:lnSpc>
              <a:spcPct val="100000"/>
            </a:lnSpc>
          </a:pPr>
          <a:r>
            <a:rPr lang="en-US"/>
            <a:t>Promotes safer care by reducing risks and potential errors.</a:t>
          </a:r>
        </a:p>
      </dgm:t>
    </dgm:pt>
    <dgm:pt modelId="{609A1BE0-4336-4DC7-8CA0-AF26367D6F0F}" type="parTrans" cxnId="{DBB3048B-2048-4BEE-BC2A-56E30B7BB152}">
      <dgm:prSet/>
      <dgm:spPr/>
      <dgm:t>
        <a:bodyPr/>
        <a:lstStyle/>
        <a:p>
          <a:endParaRPr lang="en-US"/>
        </a:p>
      </dgm:t>
    </dgm:pt>
    <dgm:pt modelId="{45CAFA46-C811-4685-B1AA-F8B6AB27B064}" type="sibTrans" cxnId="{DBB3048B-2048-4BEE-BC2A-56E30B7BB152}">
      <dgm:prSet/>
      <dgm:spPr/>
      <dgm:t>
        <a:bodyPr/>
        <a:lstStyle/>
        <a:p>
          <a:endParaRPr lang="en-US"/>
        </a:p>
      </dgm:t>
    </dgm:pt>
    <dgm:pt modelId="{72FD0327-C736-4357-9E83-A0FEC8EF7E52}">
      <dgm:prSet/>
      <dgm:spPr/>
      <dgm:t>
        <a:bodyPr/>
        <a:lstStyle/>
        <a:p>
          <a:pPr>
            <a:lnSpc>
              <a:spcPct val="100000"/>
            </a:lnSpc>
          </a:pPr>
          <a:r>
            <a:rPr lang="en-US" dirty="0"/>
            <a:t>Strengthens accountability and ethical professional practice.</a:t>
          </a:r>
        </a:p>
      </dgm:t>
    </dgm:pt>
    <dgm:pt modelId="{0D40D633-83CD-4527-9697-A7B230E88830}" type="parTrans" cxnId="{33C56764-3C53-492B-BE79-00AB7FD4265F}">
      <dgm:prSet/>
      <dgm:spPr/>
      <dgm:t>
        <a:bodyPr/>
        <a:lstStyle/>
        <a:p>
          <a:endParaRPr lang="en-US"/>
        </a:p>
      </dgm:t>
    </dgm:pt>
    <dgm:pt modelId="{6947CCBE-4F6A-433D-ADCD-1DFE7BC2AD4F}" type="sibTrans" cxnId="{33C56764-3C53-492B-BE79-00AB7FD4265F}">
      <dgm:prSet/>
      <dgm:spPr/>
      <dgm:t>
        <a:bodyPr/>
        <a:lstStyle/>
        <a:p>
          <a:endParaRPr lang="en-US"/>
        </a:p>
      </dgm:t>
    </dgm:pt>
    <dgm:pt modelId="{7BA3BEA8-B17E-4A00-99C5-B57C11842F6E}">
      <dgm:prSet/>
      <dgm:spPr/>
      <dgm:t>
        <a:bodyPr/>
        <a:lstStyle/>
        <a:p>
          <a:pPr>
            <a:lnSpc>
              <a:spcPct val="100000"/>
            </a:lnSpc>
          </a:pPr>
          <a:r>
            <a:rPr lang="en-US" dirty="0"/>
            <a:t>Supports evidence‑based care delivery.</a:t>
          </a:r>
        </a:p>
      </dgm:t>
    </dgm:pt>
    <dgm:pt modelId="{8550E485-A355-4405-BB13-9B97EA399DF7}" type="parTrans" cxnId="{85EF81E1-54F3-46F7-A40C-B44A8C1CD9AD}">
      <dgm:prSet/>
      <dgm:spPr/>
      <dgm:t>
        <a:bodyPr/>
        <a:lstStyle/>
        <a:p>
          <a:endParaRPr lang="en-US"/>
        </a:p>
      </dgm:t>
    </dgm:pt>
    <dgm:pt modelId="{98A71ECB-2C99-480D-BEBF-F2187336791B}" type="sibTrans" cxnId="{85EF81E1-54F3-46F7-A40C-B44A8C1CD9AD}">
      <dgm:prSet/>
      <dgm:spPr/>
      <dgm:t>
        <a:bodyPr/>
        <a:lstStyle/>
        <a:p>
          <a:endParaRPr lang="en-US"/>
        </a:p>
      </dgm:t>
    </dgm:pt>
    <dgm:pt modelId="{8CDC6E79-6886-48C3-9398-F839631D7A1D}">
      <dgm:prSet/>
      <dgm:spPr/>
      <dgm:t>
        <a:bodyPr/>
        <a:lstStyle/>
        <a:p>
          <a:pPr>
            <a:lnSpc>
              <a:spcPct val="100000"/>
            </a:lnSpc>
          </a:pPr>
          <a:r>
            <a:rPr lang="en-US"/>
            <a:t>(Cottrell, 2017; Nursing and Midwifery Council, 2018)</a:t>
          </a:r>
          <a:r>
            <a:rPr lang="en-GB"/>
            <a:t>.</a:t>
          </a:r>
          <a:endParaRPr lang="en-US"/>
        </a:p>
      </dgm:t>
    </dgm:pt>
    <dgm:pt modelId="{D56A5FF6-911E-4E36-B55E-4D241D28C3B6}" type="parTrans" cxnId="{99C0C275-ED26-4F6A-844C-DE9687B24645}">
      <dgm:prSet/>
      <dgm:spPr/>
      <dgm:t>
        <a:bodyPr/>
        <a:lstStyle/>
        <a:p>
          <a:endParaRPr lang="en-US"/>
        </a:p>
      </dgm:t>
    </dgm:pt>
    <dgm:pt modelId="{6B46B3AC-980D-4266-B329-BD3933D39482}" type="sibTrans" cxnId="{99C0C275-ED26-4F6A-844C-DE9687B24645}">
      <dgm:prSet/>
      <dgm:spPr/>
      <dgm:t>
        <a:bodyPr/>
        <a:lstStyle/>
        <a:p>
          <a:endParaRPr lang="en-US"/>
        </a:p>
      </dgm:t>
    </dgm:pt>
    <dgm:pt modelId="{A9705C83-7453-4242-9A96-8207BE57D65A}" type="pres">
      <dgm:prSet presAssocID="{60137610-AA4E-4F6D-9A5F-9D69A7939032}" presName="root" presStyleCnt="0">
        <dgm:presLayoutVars>
          <dgm:dir/>
          <dgm:resizeHandles val="exact"/>
        </dgm:presLayoutVars>
      </dgm:prSet>
      <dgm:spPr/>
    </dgm:pt>
    <dgm:pt modelId="{6D0136FB-B35D-4E18-8736-1C172FDE0E99}" type="pres">
      <dgm:prSet presAssocID="{A73A256B-06B4-4663-A571-EF75FC3450DD}" presName="compNode" presStyleCnt="0"/>
      <dgm:spPr/>
    </dgm:pt>
    <dgm:pt modelId="{954FC224-E379-4BBC-8F61-1B0248516844}" type="pres">
      <dgm:prSet presAssocID="{A73A256B-06B4-4663-A571-EF75FC3450D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F752A8B9-896F-4F59-8679-A57CBB41252E}" type="pres">
      <dgm:prSet presAssocID="{A73A256B-06B4-4663-A571-EF75FC3450DD}" presName="spaceRect" presStyleCnt="0"/>
      <dgm:spPr/>
    </dgm:pt>
    <dgm:pt modelId="{CA01EF70-F7FB-4657-8266-31B42B9A2E95}" type="pres">
      <dgm:prSet presAssocID="{A73A256B-06B4-4663-A571-EF75FC3450DD}" presName="textRect" presStyleLbl="revTx" presStyleIdx="0" presStyleCnt="5">
        <dgm:presLayoutVars>
          <dgm:chMax val="1"/>
          <dgm:chPref val="1"/>
        </dgm:presLayoutVars>
      </dgm:prSet>
      <dgm:spPr/>
    </dgm:pt>
    <dgm:pt modelId="{609F70E0-03D4-4343-89C3-6B89CDAF1504}" type="pres">
      <dgm:prSet presAssocID="{7349A1A7-A98B-4F58-AB9F-A13B8537F8CB}" presName="sibTrans" presStyleCnt="0"/>
      <dgm:spPr/>
    </dgm:pt>
    <dgm:pt modelId="{54200AE4-62EA-4399-9174-9A618B5D28B5}" type="pres">
      <dgm:prSet presAssocID="{56968866-46C6-47F7-A888-1A9453F3EA0A}" presName="compNode" presStyleCnt="0"/>
      <dgm:spPr/>
    </dgm:pt>
    <dgm:pt modelId="{ADA3F083-6277-4A8E-AA22-683390C8C371}" type="pres">
      <dgm:prSet presAssocID="{56968866-46C6-47F7-A888-1A9453F3EA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st Aid Kit"/>
        </a:ext>
      </dgm:extLst>
    </dgm:pt>
    <dgm:pt modelId="{5E4FAD30-2F66-4433-AB48-D0CC765FB43F}" type="pres">
      <dgm:prSet presAssocID="{56968866-46C6-47F7-A888-1A9453F3EA0A}" presName="spaceRect" presStyleCnt="0"/>
      <dgm:spPr/>
    </dgm:pt>
    <dgm:pt modelId="{BB8F3819-6A2D-480B-94B4-6BE6D88AA87A}" type="pres">
      <dgm:prSet presAssocID="{56968866-46C6-47F7-A888-1A9453F3EA0A}" presName="textRect" presStyleLbl="revTx" presStyleIdx="1" presStyleCnt="5">
        <dgm:presLayoutVars>
          <dgm:chMax val="1"/>
          <dgm:chPref val="1"/>
        </dgm:presLayoutVars>
      </dgm:prSet>
      <dgm:spPr/>
    </dgm:pt>
    <dgm:pt modelId="{433516BC-6445-4862-B8EB-E4709A97B5BA}" type="pres">
      <dgm:prSet presAssocID="{45CAFA46-C811-4685-B1AA-F8B6AB27B064}" presName="sibTrans" presStyleCnt="0"/>
      <dgm:spPr/>
    </dgm:pt>
    <dgm:pt modelId="{DEC0353B-682D-44F5-B548-9BAC467927F0}" type="pres">
      <dgm:prSet presAssocID="{72FD0327-C736-4357-9E83-A0FEC8EF7E52}" presName="compNode" presStyleCnt="0"/>
      <dgm:spPr/>
    </dgm:pt>
    <dgm:pt modelId="{97FEFC3D-53DA-4099-9F15-ACA4CF6A6AC4}" type="pres">
      <dgm:prSet presAssocID="{72FD0327-C736-4357-9E83-A0FEC8EF7E5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39834C0D-94DA-4220-9703-697E4B0D9229}" type="pres">
      <dgm:prSet presAssocID="{72FD0327-C736-4357-9E83-A0FEC8EF7E52}" presName="spaceRect" presStyleCnt="0"/>
      <dgm:spPr/>
    </dgm:pt>
    <dgm:pt modelId="{1B189E34-2625-4520-8B02-32EF679F9239}" type="pres">
      <dgm:prSet presAssocID="{72FD0327-C736-4357-9E83-A0FEC8EF7E52}" presName="textRect" presStyleLbl="revTx" presStyleIdx="2" presStyleCnt="5">
        <dgm:presLayoutVars>
          <dgm:chMax val="1"/>
          <dgm:chPref val="1"/>
        </dgm:presLayoutVars>
      </dgm:prSet>
      <dgm:spPr/>
    </dgm:pt>
    <dgm:pt modelId="{F30A5C96-247D-4B90-8FDE-98F98027B2CA}" type="pres">
      <dgm:prSet presAssocID="{6947CCBE-4F6A-433D-ADCD-1DFE7BC2AD4F}" presName="sibTrans" presStyleCnt="0"/>
      <dgm:spPr/>
    </dgm:pt>
    <dgm:pt modelId="{93191F5B-5AB1-446B-8A39-95CCDDA4371A}" type="pres">
      <dgm:prSet presAssocID="{7BA3BEA8-B17E-4A00-99C5-B57C11842F6E}" presName="compNode" presStyleCnt="0"/>
      <dgm:spPr/>
    </dgm:pt>
    <dgm:pt modelId="{4BE2479B-F1B0-4F9A-AD79-627FBC493E00}" type="pres">
      <dgm:prSet presAssocID="{7BA3BEA8-B17E-4A00-99C5-B57C11842F6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90770309-136C-45D7-8161-1CB0E120F8CB}" type="pres">
      <dgm:prSet presAssocID="{7BA3BEA8-B17E-4A00-99C5-B57C11842F6E}" presName="spaceRect" presStyleCnt="0"/>
      <dgm:spPr/>
    </dgm:pt>
    <dgm:pt modelId="{32B6F7D3-D488-4914-A6F1-25A796B6DE93}" type="pres">
      <dgm:prSet presAssocID="{7BA3BEA8-B17E-4A00-99C5-B57C11842F6E}" presName="textRect" presStyleLbl="revTx" presStyleIdx="3" presStyleCnt="5">
        <dgm:presLayoutVars>
          <dgm:chMax val="1"/>
          <dgm:chPref val="1"/>
        </dgm:presLayoutVars>
      </dgm:prSet>
      <dgm:spPr/>
    </dgm:pt>
    <dgm:pt modelId="{DD6A35DF-A784-42AD-89BA-DC0A2AE17F5C}" type="pres">
      <dgm:prSet presAssocID="{98A71ECB-2C99-480D-BEBF-F2187336791B}" presName="sibTrans" presStyleCnt="0"/>
      <dgm:spPr/>
    </dgm:pt>
    <dgm:pt modelId="{8A4CECA2-1D48-4176-BBFB-ADDC0F89C461}" type="pres">
      <dgm:prSet presAssocID="{8CDC6E79-6886-48C3-9398-F839631D7A1D}" presName="compNode" presStyleCnt="0"/>
      <dgm:spPr/>
    </dgm:pt>
    <dgm:pt modelId="{724DDFF8-E14E-4F90-9291-FC8EDC2B9276}" type="pres">
      <dgm:prSet presAssocID="{8CDC6E79-6886-48C3-9398-F839631D7A1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roller"/>
        </a:ext>
      </dgm:extLst>
    </dgm:pt>
    <dgm:pt modelId="{FAFB7354-6FEC-4510-8C94-53B1F238C7D6}" type="pres">
      <dgm:prSet presAssocID="{8CDC6E79-6886-48C3-9398-F839631D7A1D}" presName="spaceRect" presStyleCnt="0"/>
      <dgm:spPr/>
    </dgm:pt>
    <dgm:pt modelId="{C3A13FC4-AA78-44E7-A627-E67C2EEBF3B9}" type="pres">
      <dgm:prSet presAssocID="{8CDC6E79-6886-48C3-9398-F839631D7A1D}" presName="textRect" presStyleLbl="revTx" presStyleIdx="4" presStyleCnt="5">
        <dgm:presLayoutVars>
          <dgm:chMax val="1"/>
          <dgm:chPref val="1"/>
        </dgm:presLayoutVars>
      </dgm:prSet>
      <dgm:spPr/>
    </dgm:pt>
  </dgm:ptLst>
  <dgm:cxnLst>
    <dgm:cxn modelId="{AA10C717-AF7B-49AF-8C93-A026F02E6D64}" srcId="{60137610-AA4E-4F6D-9A5F-9D69A7939032}" destId="{A73A256B-06B4-4663-A571-EF75FC3450DD}" srcOrd="0" destOrd="0" parTransId="{3E4094D7-5479-4377-AFCF-E70F67720581}" sibTransId="{7349A1A7-A98B-4F58-AB9F-A13B8537F8CB}"/>
    <dgm:cxn modelId="{C7818956-27A0-5A48-BA99-A8721B816B02}" type="presOf" srcId="{72FD0327-C736-4357-9E83-A0FEC8EF7E52}" destId="{1B189E34-2625-4520-8B02-32EF679F9239}" srcOrd="0" destOrd="0" presId="urn:microsoft.com/office/officeart/2018/2/layout/IconLabelList"/>
    <dgm:cxn modelId="{219A5163-B126-974C-A86E-1CA70625664F}" type="presOf" srcId="{A73A256B-06B4-4663-A571-EF75FC3450DD}" destId="{CA01EF70-F7FB-4657-8266-31B42B9A2E95}" srcOrd="0" destOrd="0" presId="urn:microsoft.com/office/officeart/2018/2/layout/IconLabelList"/>
    <dgm:cxn modelId="{33C56764-3C53-492B-BE79-00AB7FD4265F}" srcId="{60137610-AA4E-4F6D-9A5F-9D69A7939032}" destId="{72FD0327-C736-4357-9E83-A0FEC8EF7E52}" srcOrd="2" destOrd="0" parTransId="{0D40D633-83CD-4527-9697-A7B230E88830}" sibTransId="{6947CCBE-4F6A-433D-ADCD-1DFE7BC2AD4F}"/>
    <dgm:cxn modelId="{25F0036F-6991-CC40-9E91-39C73E713AE2}" type="presOf" srcId="{8CDC6E79-6886-48C3-9398-F839631D7A1D}" destId="{C3A13FC4-AA78-44E7-A627-E67C2EEBF3B9}" srcOrd="0" destOrd="0" presId="urn:microsoft.com/office/officeart/2018/2/layout/IconLabelList"/>
    <dgm:cxn modelId="{99C0C275-ED26-4F6A-844C-DE9687B24645}" srcId="{60137610-AA4E-4F6D-9A5F-9D69A7939032}" destId="{8CDC6E79-6886-48C3-9398-F839631D7A1D}" srcOrd="4" destOrd="0" parTransId="{D56A5FF6-911E-4E36-B55E-4D241D28C3B6}" sibTransId="{6B46B3AC-980D-4266-B329-BD3933D39482}"/>
    <dgm:cxn modelId="{DBB3048B-2048-4BEE-BC2A-56E30B7BB152}" srcId="{60137610-AA4E-4F6D-9A5F-9D69A7939032}" destId="{56968866-46C6-47F7-A888-1A9453F3EA0A}" srcOrd="1" destOrd="0" parTransId="{609A1BE0-4336-4DC7-8CA0-AF26367D6F0F}" sibTransId="{45CAFA46-C811-4685-B1AA-F8B6AB27B064}"/>
    <dgm:cxn modelId="{5AE0DC8B-4EF6-A14B-B3F3-932950FBEC4C}" type="presOf" srcId="{56968866-46C6-47F7-A888-1A9453F3EA0A}" destId="{BB8F3819-6A2D-480B-94B4-6BE6D88AA87A}" srcOrd="0" destOrd="0" presId="urn:microsoft.com/office/officeart/2018/2/layout/IconLabelList"/>
    <dgm:cxn modelId="{7FAF02D8-AD5A-1647-BE6C-52787980B0BA}" type="presOf" srcId="{60137610-AA4E-4F6D-9A5F-9D69A7939032}" destId="{A9705C83-7453-4242-9A96-8207BE57D65A}" srcOrd="0" destOrd="0" presId="urn:microsoft.com/office/officeart/2018/2/layout/IconLabelList"/>
    <dgm:cxn modelId="{22CECBDE-BAE2-3D41-8FD1-DA0922BB3C70}" type="presOf" srcId="{7BA3BEA8-B17E-4A00-99C5-B57C11842F6E}" destId="{32B6F7D3-D488-4914-A6F1-25A796B6DE93}" srcOrd="0" destOrd="0" presId="urn:microsoft.com/office/officeart/2018/2/layout/IconLabelList"/>
    <dgm:cxn modelId="{85EF81E1-54F3-46F7-A40C-B44A8C1CD9AD}" srcId="{60137610-AA4E-4F6D-9A5F-9D69A7939032}" destId="{7BA3BEA8-B17E-4A00-99C5-B57C11842F6E}" srcOrd="3" destOrd="0" parTransId="{8550E485-A355-4405-BB13-9B97EA399DF7}" sibTransId="{98A71ECB-2C99-480D-BEBF-F2187336791B}"/>
    <dgm:cxn modelId="{A76B162F-6B42-CB42-9472-2EE4750CC8B8}" type="presParOf" srcId="{A9705C83-7453-4242-9A96-8207BE57D65A}" destId="{6D0136FB-B35D-4E18-8736-1C172FDE0E99}" srcOrd="0" destOrd="0" presId="urn:microsoft.com/office/officeart/2018/2/layout/IconLabelList"/>
    <dgm:cxn modelId="{7CDDAB7A-3243-D544-BA81-C65D4940639F}" type="presParOf" srcId="{6D0136FB-B35D-4E18-8736-1C172FDE0E99}" destId="{954FC224-E379-4BBC-8F61-1B0248516844}" srcOrd="0" destOrd="0" presId="urn:microsoft.com/office/officeart/2018/2/layout/IconLabelList"/>
    <dgm:cxn modelId="{5DE983D1-50B2-2E42-9E20-0BE99609BD0B}" type="presParOf" srcId="{6D0136FB-B35D-4E18-8736-1C172FDE0E99}" destId="{F752A8B9-896F-4F59-8679-A57CBB41252E}" srcOrd="1" destOrd="0" presId="urn:microsoft.com/office/officeart/2018/2/layout/IconLabelList"/>
    <dgm:cxn modelId="{444881A9-FF74-1346-80B5-6B1BF9AE4CF6}" type="presParOf" srcId="{6D0136FB-B35D-4E18-8736-1C172FDE0E99}" destId="{CA01EF70-F7FB-4657-8266-31B42B9A2E95}" srcOrd="2" destOrd="0" presId="urn:microsoft.com/office/officeart/2018/2/layout/IconLabelList"/>
    <dgm:cxn modelId="{F44554C5-83F1-2D48-A77B-C764DEB5E5AD}" type="presParOf" srcId="{A9705C83-7453-4242-9A96-8207BE57D65A}" destId="{609F70E0-03D4-4343-89C3-6B89CDAF1504}" srcOrd="1" destOrd="0" presId="urn:microsoft.com/office/officeart/2018/2/layout/IconLabelList"/>
    <dgm:cxn modelId="{47B199E9-AFE6-0C4E-83B0-38F2A00F07E6}" type="presParOf" srcId="{A9705C83-7453-4242-9A96-8207BE57D65A}" destId="{54200AE4-62EA-4399-9174-9A618B5D28B5}" srcOrd="2" destOrd="0" presId="urn:microsoft.com/office/officeart/2018/2/layout/IconLabelList"/>
    <dgm:cxn modelId="{CAA40D27-ADCB-3843-A284-A54256E79D28}" type="presParOf" srcId="{54200AE4-62EA-4399-9174-9A618B5D28B5}" destId="{ADA3F083-6277-4A8E-AA22-683390C8C371}" srcOrd="0" destOrd="0" presId="urn:microsoft.com/office/officeart/2018/2/layout/IconLabelList"/>
    <dgm:cxn modelId="{11C291C2-1445-1543-BF8B-CAE16FFAE84A}" type="presParOf" srcId="{54200AE4-62EA-4399-9174-9A618B5D28B5}" destId="{5E4FAD30-2F66-4433-AB48-D0CC765FB43F}" srcOrd="1" destOrd="0" presId="urn:microsoft.com/office/officeart/2018/2/layout/IconLabelList"/>
    <dgm:cxn modelId="{7615A22A-FCF3-1947-81A0-94DA32C738AC}" type="presParOf" srcId="{54200AE4-62EA-4399-9174-9A618B5D28B5}" destId="{BB8F3819-6A2D-480B-94B4-6BE6D88AA87A}" srcOrd="2" destOrd="0" presId="urn:microsoft.com/office/officeart/2018/2/layout/IconLabelList"/>
    <dgm:cxn modelId="{F8191FC6-56E8-1640-9BBE-E73E1EF3D103}" type="presParOf" srcId="{A9705C83-7453-4242-9A96-8207BE57D65A}" destId="{433516BC-6445-4862-B8EB-E4709A97B5BA}" srcOrd="3" destOrd="0" presId="urn:microsoft.com/office/officeart/2018/2/layout/IconLabelList"/>
    <dgm:cxn modelId="{CC668BDB-5A02-6B4B-8CBD-4795EDA9397E}" type="presParOf" srcId="{A9705C83-7453-4242-9A96-8207BE57D65A}" destId="{DEC0353B-682D-44F5-B548-9BAC467927F0}" srcOrd="4" destOrd="0" presId="urn:microsoft.com/office/officeart/2018/2/layout/IconLabelList"/>
    <dgm:cxn modelId="{41DC1935-4966-774D-8FCD-F0DCB85C90DE}" type="presParOf" srcId="{DEC0353B-682D-44F5-B548-9BAC467927F0}" destId="{97FEFC3D-53DA-4099-9F15-ACA4CF6A6AC4}" srcOrd="0" destOrd="0" presId="urn:microsoft.com/office/officeart/2018/2/layout/IconLabelList"/>
    <dgm:cxn modelId="{1DCE5E8E-2DEE-9F40-8266-9CBF64B3225B}" type="presParOf" srcId="{DEC0353B-682D-44F5-B548-9BAC467927F0}" destId="{39834C0D-94DA-4220-9703-697E4B0D9229}" srcOrd="1" destOrd="0" presId="urn:microsoft.com/office/officeart/2018/2/layout/IconLabelList"/>
    <dgm:cxn modelId="{E5E82954-C314-3C4C-B78E-FCE6DAE4FFD6}" type="presParOf" srcId="{DEC0353B-682D-44F5-B548-9BAC467927F0}" destId="{1B189E34-2625-4520-8B02-32EF679F9239}" srcOrd="2" destOrd="0" presId="urn:microsoft.com/office/officeart/2018/2/layout/IconLabelList"/>
    <dgm:cxn modelId="{7BD0588F-5D32-7E4C-B3FB-61B4EDC21EBC}" type="presParOf" srcId="{A9705C83-7453-4242-9A96-8207BE57D65A}" destId="{F30A5C96-247D-4B90-8FDE-98F98027B2CA}" srcOrd="5" destOrd="0" presId="urn:microsoft.com/office/officeart/2018/2/layout/IconLabelList"/>
    <dgm:cxn modelId="{A08F6FBE-2FD9-9044-943E-30D1ED841504}" type="presParOf" srcId="{A9705C83-7453-4242-9A96-8207BE57D65A}" destId="{93191F5B-5AB1-446B-8A39-95CCDDA4371A}" srcOrd="6" destOrd="0" presId="urn:microsoft.com/office/officeart/2018/2/layout/IconLabelList"/>
    <dgm:cxn modelId="{AA44F92D-9AA3-EB46-BCC5-E179EB2BC67B}" type="presParOf" srcId="{93191F5B-5AB1-446B-8A39-95CCDDA4371A}" destId="{4BE2479B-F1B0-4F9A-AD79-627FBC493E00}" srcOrd="0" destOrd="0" presId="urn:microsoft.com/office/officeart/2018/2/layout/IconLabelList"/>
    <dgm:cxn modelId="{EF2B4690-0E5D-9542-A909-3D118A8C4BE0}" type="presParOf" srcId="{93191F5B-5AB1-446B-8A39-95CCDDA4371A}" destId="{90770309-136C-45D7-8161-1CB0E120F8CB}" srcOrd="1" destOrd="0" presId="urn:microsoft.com/office/officeart/2018/2/layout/IconLabelList"/>
    <dgm:cxn modelId="{4095C272-5431-694D-BFF5-FB133D171FC0}" type="presParOf" srcId="{93191F5B-5AB1-446B-8A39-95CCDDA4371A}" destId="{32B6F7D3-D488-4914-A6F1-25A796B6DE93}" srcOrd="2" destOrd="0" presId="urn:microsoft.com/office/officeart/2018/2/layout/IconLabelList"/>
    <dgm:cxn modelId="{BBBBAC60-AF26-8640-B4B9-1071D0145571}" type="presParOf" srcId="{A9705C83-7453-4242-9A96-8207BE57D65A}" destId="{DD6A35DF-A784-42AD-89BA-DC0A2AE17F5C}" srcOrd="7" destOrd="0" presId="urn:microsoft.com/office/officeart/2018/2/layout/IconLabelList"/>
    <dgm:cxn modelId="{ECBFEB8C-215B-9A48-B1C0-F640B9DF687C}" type="presParOf" srcId="{A9705C83-7453-4242-9A96-8207BE57D65A}" destId="{8A4CECA2-1D48-4176-BBFB-ADDC0F89C461}" srcOrd="8" destOrd="0" presId="urn:microsoft.com/office/officeart/2018/2/layout/IconLabelList"/>
    <dgm:cxn modelId="{8FB2C1E2-3161-254B-AE1B-70E40C0452F1}" type="presParOf" srcId="{8A4CECA2-1D48-4176-BBFB-ADDC0F89C461}" destId="{724DDFF8-E14E-4F90-9291-FC8EDC2B9276}" srcOrd="0" destOrd="0" presId="urn:microsoft.com/office/officeart/2018/2/layout/IconLabelList"/>
    <dgm:cxn modelId="{12902387-5857-1A4C-AF59-2DB5019C37CF}" type="presParOf" srcId="{8A4CECA2-1D48-4176-BBFB-ADDC0F89C461}" destId="{FAFB7354-6FEC-4510-8C94-53B1F238C7D6}" srcOrd="1" destOrd="0" presId="urn:microsoft.com/office/officeart/2018/2/layout/IconLabelList"/>
    <dgm:cxn modelId="{9F4144CF-4574-B248-9C69-0B489329B555}" type="presParOf" srcId="{8A4CECA2-1D48-4176-BBFB-ADDC0F89C461}" destId="{C3A13FC4-AA78-44E7-A627-E67C2EEBF3B9}"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FC224-E379-4BBC-8F61-1B0248516844}">
      <dsp:nvSpPr>
        <dsp:cNvPr id="0" name=""/>
        <dsp:cNvSpPr/>
      </dsp:nvSpPr>
      <dsp:spPr>
        <a:xfrm>
          <a:off x="589784" y="75370"/>
          <a:ext cx="497548" cy="497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01EF70-F7FB-4657-8266-31B42B9A2E95}">
      <dsp:nvSpPr>
        <dsp:cNvPr id="0" name=""/>
        <dsp:cNvSpPr/>
      </dsp:nvSpPr>
      <dsp:spPr>
        <a:xfrm>
          <a:off x="285727" y="747380"/>
          <a:ext cx="1105664" cy="44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Enables professionals to assess situations thoroughly before acting.</a:t>
          </a:r>
        </a:p>
      </dsp:txBody>
      <dsp:txXfrm>
        <a:off x="285727" y="747380"/>
        <a:ext cx="1105664" cy="442265"/>
      </dsp:txXfrm>
    </dsp:sp>
    <dsp:sp modelId="{ADA3F083-6277-4A8E-AA22-683390C8C371}">
      <dsp:nvSpPr>
        <dsp:cNvPr id="0" name=""/>
        <dsp:cNvSpPr/>
      </dsp:nvSpPr>
      <dsp:spPr>
        <a:xfrm>
          <a:off x="1888940" y="75370"/>
          <a:ext cx="497548" cy="497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8F3819-6A2D-480B-94B4-6BE6D88AA87A}">
      <dsp:nvSpPr>
        <dsp:cNvPr id="0" name=""/>
        <dsp:cNvSpPr/>
      </dsp:nvSpPr>
      <dsp:spPr>
        <a:xfrm>
          <a:off x="1584882" y="747380"/>
          <a:ext cx="1105664" cy="44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Promotes safer care by reducing risks and potential errors.</a:t>
          </a:r>
        </a:p>
      </dsp:txBody>
      <dsp:txXfrm>
        <a:off x="1584882" y="747380"/>
        <a:ext cx="1105664" cy="442265"/>
      </dsp:txXfrm>
    </dsp:sp>
    <dsp:sp modelId="{97FEFC3D-53DA-4099-9F15-ACA4CF6A6AC4}">
      <dsp:nvSpPr>
        <dsp:cNvPr id="0" name=""/>
        <dsp:cNvSpPr/>
      </dsp:nvSpPr>
      <dsp:spPr>
        <a:xfrm>
          <a:off x="589784" y="1466062"/>
          <a:ext cx="497548" cy="497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189E34-2625-4520-8B02-32EF679F9239}">
      <dsp:nvSpPr>
        <dsp:cNvPr id="0" name=""/>
        <dsp:cNvSpPr/>
      </dsp:nvSpPr>
      <dsp:spPr>
        <a:xfrm>
          <a:off x="285727" y="2138072"/>
          <a:ext cx="1105664" cy="44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Strengthens accountability and ethical professional practice.</a:t>
          </a:r>
        </a:p>
      </dsp:txBody>
      <dsp:txXfrm>
        <a:off x="285727" y="2138072"/>
        <a:ext cx="1105664" cy="442265"/>
      </dsp:txXfrm>
    </dsp:sp>
    <dsp:sp modelId="{4BE2479B-F1B0-4F9A-AD79-627FBC493E00}">
      <dsp:nvSpPr>
        <dsp:cNvPr id="0" name=""/>
        <dsp:cNvSpPr/>
      </dsp:nvSpPr>
      <dsp:spPr>
        <a:xfrm>
          <a:off x="1888940" y="1466062"/>
          <a:ext cx="497548" cy="497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B6F7D3-D488-4914-A6F1-25A796B6DE93}">
      <dsp:nvSpPr>
        <dsp:cNvPr id="0" name=""/>
        <dsp:cNvSpPr/>
      </dsp:nvSpPr>
      <dsp:spPr>
        <a:xfrm>
          <a:off x="1584882" y="2138072"/>
          <a:ext cx="1105664" cy="44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Supports evidence‑based care delivery.</a:t>
          </a:r>
        </a:p>
      </dsp:txBody>
      <dsp:txXfrm>
        <a:off x="1584882" y="2138072"/>
        <a:ext cx="1105664" cy="442265"/>
      </dsp:txXfrm>
    </dsp:sp>
    <dsp:sp modelId="{724DDFF8-E14E-4F90-9291-FC8EDC2B9276}">
      <dsp:nvSpPr>
        <dsp:cNvPr id="0" name=""/>
        <dsp:cNvSpPr/>
      </dsp:nvSpPr>
      <dsp:spPr>
        <a:xfrm>
          <a:off x="1239362" y="2856754"/>
          <a:ext cx="497548" cy="497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A13FC4-AA78-44E7-A627-E67C2EEBF3B9}">
      <dsp:nvSpPr>
        <dsp:cNvPr id="0" name=""/>
        <dsp:cNvSpPr/>
      </dsp:nvSpPr>
      <dsp:spPr>
        <a:xfrm>
          <a:off x="935304" y="3528764"/>
          <a:ext cx="1105664" cy="442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(Cottrell, 2017; Nursing and Midwifery Council, 2018)</a:t>
          </a:r>
          <a:r>
            <a:rPr lang="en-GB" sz="1100" kern="1200"/>
            <a:t>.</a:t>
          </a:r>
          <a:endParaRPr lang="en-US" sz="1100" kern="1200"/>
        </a:p>
      </dsp:txBody>
      <dsp:txXfrm>
        <a:off x="935304" y="3528764"/>
        <a:ext cx="1105664" cy="44226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kroutz.gr/s/65573621/critical-thinking-thought-upgrade-how-to-analyze-reason-make-better-decisions-critical-thinking-the-thought-upgrade-how-to-analyze-reason-and-make-better-decisions.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uperrin.com/english/2013/06/28/social-media-critical-thinking/"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tcs.pressbooks.pub/nursingfundamentals/chapter/2-4-communicating-with-health-care-team-members/"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healthmanagement.org/c/healthmanagement/News/the-role-of-ai-in-transforming-clinical-decision-support" TargetMode="External"/><Relationship Id="rId7" Type="http://schemas.openxmlformats.org/officeDocument/2006/relationships/diagramQuickStyle" Target="../diagrams/quickStyle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jpe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hyperlink" Target="https://bmjopen.bmj.com/content/6/7/e012559" TargetMode="External"/><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clinicalcenternih/27220715631" TargetMode="External"/><Relationship Id="rId2" Type="http://schemas.openxmlformats.org/officeDocument/2006/relationships/image" Target="../media/image1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rudai23.blogspot.com/2017/10/thing-9-reflective-practice.html"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13299" y="490537"/>
            <a:ext cx="3968748" cy="1628775"/>
          </a:xfrm>
        </p:spPr>
        <p:txBody>
          <a:bodyPr vert="horz" lIns="91440" tIns="45720" rIns="91440" bIns="45720" rtlCol="0" anchor="b">
            <a:normAutofit/>
          </a:bodyPr>
          <a:lstStyle/>
          <a:p>
            <a:pPr algn="l" defTabSz="914400">
              <a:lnSpc>
                <a:spcPct val="90000"/>
              </a:lnSpc>
            </a:pPr>
            <a:r>
              <a:rPr lang="en-US" sz="3500"/>
              <a:t>Critical Thinking in Health and Social Care</a:t>
            </a:r>
          </a:p>
        </p:txBody>
      </p:sp>
      <p:pic>
        <p:nvPicPr>
          <p:cNvPr id="4" name="Picture 3" descr="A book cover with a light bulb&#10;&#10;AI-generated content may be incorrect.">
            <a:extLst>
              <a:ext uri="{FF2B5EF4-FFF2-40B4-BE49-F238E27FC236}">
                <a16:creationId xmlns:a16="http://schemas.microsoft.com/office/drawing/2014/main" id="{B53854F3-C758-0A61-F032-5DB0DE3BDD94}"/>
              </a:ext>
            </a:extLst>
          </p:cNvPr>
          <p:cNvPicPr>
            <a:picLocks noChangeAspect="1"/>
          </p:cNvPicPr>
          <p:nvPr/>
        </p:nvPicPr>
        <p:blipFill>
          <a:blip r:embed="rId2">
            <a:extLst>
              <a:ext uri="{837473B0-CC2E-450A-ABE3-18F120FF3D39}">
                <a1611:picAttrSrcUrl xmlns:a1611="http://schemas.microsoft.com/office/drawing/2016/11/main" r:id="rId3"/>
              </a:ext>
            </a:extLst>
          </a:blip>
          <a:srcRect l="475"/>
          <a:stretch>
            <a:fillRect/>
          </a:stretch>
        </p:blipFill>
        <p:spPr>
          <a:xfrm>
            <a:off x="1" y="1587"/>
            <a:ext cx="4571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Subtitle 2"/>
          <p:cNvSpPr>
            <a:spLocks noGrp="1"/>
          </p:cNvSpPr>
          <p:nvPr>
            <p:ph type="subTitle" idx="1"/>
          </p:nvPr>
        </p:nvSpPr>
        <p:spPr>
          <a:xfrm>
            <a:off x="4813300" y="2614612"/>
            <a:ext cx="3968747" cy="3752849"/>
          </a:xfrm>
        </p:spPr>
        <p:txBody>
          <a:bodyPr vert="horz" lIns="91440" tIns="45720" rIns="91440" bIns="45720" rtlCol="0">
            <a:normAutofit/>
          </a:bodyPr>
          <a:lstStyle/>
          <a:p>
            <a:pPr indent="-228600" algn="l" defTabSz="914400">
              <a:lnSpc>
                <a:spcPct val="90000"/>
              </a:lnSpc>
              <a:buFont typeface="Arial" panose="020B0604020202020204" pitchFamily="34" charset="0"/>
              <a:buChar char="•"/>
            </a:pPr>
            <a:r>
              <a:rPr lang="en-US" sz="1600">
                <a:solidFill>
                  <a:schemeClr val="tx1"/>
                </a:solidFill>
              </a:rPr>
              <a:t>Nazima Begum</a:t>
            </a:r>
          </a:p>
          <a:p>
            <a:pPr indent="-228600" algn="l" defTabSz="914400">
              <a:lnSpc>
                <a:spcPct val="90000"/>
              </a:lnSpc>
              <a:buFont typeface="Arial" panose="020B0604020202020204" pitchFamily="34" charset="0"/>
              <a:buChar char="•"/>
            </a:pPr>
            <a:r>
              <a:rPr lang="en-US" sz="1600">
                <a:solidFill>
                  <a:schemeClr val="tx1"/>
                </a:solidFill>
              </a:rPr>
              <a:t>Student Number: 2435512</a:t>
            </a:r>
          </a:p>
          <a:p>
            <a:pPr indent="-228600" algn="l" defTabSz="914400">
              <a:lnSpc>
                <a:spcPct val="90000"/>
              </a:lnSpc>
              <a:buFont typeface="Arial" panose="020B0604020202020204" pitchFamily="34" charset="0"/>
              <a:buChar char="•"/>
            </a:pPr>
            <a:r>
              <a:rPr lang="en-US" sz="1600">
                <a:solidFill>
                  <a:schemeClr val="tx1"/>
                </a:solidFill>
              </a:rPr>
              <a:t>Module Code: LCHS4009</a:t>
            </a:r>
          </a:p>
          <a:p>
            <a:pPr indent="-228600" algn="l" defTabSz="914400">
              <a:lnSpc>
                <a:spcPct val="90000"/>
              </a:lnSpc>
              <a:buFont typeface="Arial" panose="020B0604020202020204" pitchFamily="34" charset="0"/>
              <a:buChar char="•"/>
            </a:pPr>
            <a:r>
              <a:rPr lang="en-US" sz="1600">
                <a:solidFill>
                  <a:schemeClr val="tx1"/>
                </a:solidFill>
              </a:rPr>
              <a:t>Tutor: Alice Clayton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40080"/>
            <a:ext cx="3614166" cy="1481328"/>
          </a:xfrm>
        </p:spPr>
        <p:txBody>
          <a:bodyPr anchor="b">
            <a:normAutofit/>
          </a:bodyPr>
          <a:lstStyle/>
          <a:p>
            <a:pPr>
              <a:lnSpc>
                <a:spcPct val="90000"/>
              </a:lnSpc>
            </a:pPr>
            <a:r>
              <a:rPr lang="en-GB" sz="4000"/>
              <a:t>Definition of Critical Thinking</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660904"/>
            <a:ext cx="3614166" cy="3547872"/>
          </a:xfrm>
        </p:spPr>
        <p:txBody>
          <a:bodyPr anchor="t">
            <a:normAutofit/>
          </a:bodyPr>
          <a:lstStyle/>
          <a:p>
            <a:pPr marL="0" indent="0">
              <a:buNone/>
            </a:pPr>
            <a:r>
              <a:rPr lang="en-GB" sz="1900" dirty="0"/>
              <a:t>Critical thinking involves actively examining information to make safe and appropriate professional decisions. It requires healthcare professionals to question information, evaluate evidence, and apply professional knowledge information rather than accepting information  without analysis.</a:t>
            </a:r>
          </a:p>
          <a:p>
            <a:pPr marL="0" indent="0">
              <a:buNone/>
            </a:pPr>
            <a:r>
              <a:rPr lang="en-GB" sz="1900" dirty="0"/>
              <a:t>(Cottrell, 2017; Moon, 2008). </a:t>
            </a:r>
          </a:p>
        </p:txBody>
      </p:sp>
      <p:pic>
        <p:nvPicPr>
          <p:cNvPr id="4" name="Picture 3" descr="A diagram of critical thinking&#10;&#10;AI-generated content may be incorrect.">
            <a:extLst>
              <a:ext uri="{FF2B5EF4-FFF2-40B4-BE49-F238E27FC236}">
                <a16:creationId xmlns:a16="http://schemas.microsoft.com/office/drawing/2014/main" id="{A90DBAA4-D90F-6E52-BC0B-796F40929A8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74286" y="2200732"/>
            <a:ext cx="4094226" cy="2456535"/>
          </a:xfrm>
          <a:prstGeom prst="rect">
            <a:avLst/>
          </a:prstGeom>
        </p:spPr>
      </p:pic>
      <p:sp>
        <p:nvSpPr>
          <p:cNvPr id="5" name="TextBox 4">
            <a:extLst>
              <a:ext uri="{FF2B5EF4-FFF2-40B4-BE49-F238E27FC236}">
                <a16:creationId xmlns:a16="http://schemas.microsoft.com/office/drawing/2014/main" id="{74751FA6-D90B-AF41-2CC0-D09E9A850ABA}"/>
              </a:ext>
            </a:extLst>
          </p:cNvPr>
          <p:cNvSpPr txBox="1"/>
          <p:nvPr/>
        </p:nvSpPr>
        <p:spPr>
          <a:xfrm>
            <a:off x="6348646" y="4457212"/>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duperrin.com/english/2013/06/28/social-media-critical-thinkin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3100"/>
              <a:t>Key Components of Critical Thinking</a:t>
            </a:r>
          </a:p>
        </p:txBody>
      </p:sp>
      <p:pic>
        <p:nvPicPr>
          <p:cNvPr id="4" name="Picture 3" descr="A group of doctors looking at a clipboard&#10;&#10;AI-generated content may be incorrect.">
            <a:extLst>
              <a:ext uri="{FF2B5EF4-FFF2-40B4-BE49-F238E27FC236}">
                <a16:creationId xmlns:a16="http://schemas.microsoft.com/office/drawing/2014/main" id="{EA38CE08-7F31-F02F-8C93-BCEEFA638F0E}"/>
              </a:ext>
            </a:extLst>
          </p:cNvPr>
          <p:cNvPicPr>
            <a:picLocks noChangeAspect="1"/>
          </p:cNvPicPr>
          <p:nvPr/>
        </p:nvPicPr>
        <p:blipFill>
          <a:blip r:embed="rId2">
            <a:extLst>
              <a:ext uri="{837473B0-CC2E-450A-ABE3-18F120FF3D39}">
                <a1611:picAttrSrcUrl xmlns:a1611="http://schemas.microsoft.com/office/drawing/2016/11/main" r:id="rId3"/>
              </a:ext>
            </a:extLst>
          </a:blip>
          <a:srcRect t="3973" b="35234"/>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lnSpcReduction="10000"/>
          </a:bodyPr>
          <a:lstStyle/>
          <a:p>
            <a:pPr marL="0" indent="0">
              <a:buNone/>
            </a:pPr>
            <a:r>
              <a:rPr lang="en-GB" sz="1600" dirty="0"/>
              <a:t> Analysis, carefully looking at information to understand what it means and why it is important.</a:t>
            </a:r>
          </a:p>
          <a:p>
            <a:pPr marL="0" indent="0">
              <a:buNone/>
            </a:pPr>
            <a:r>
              <a:rPr lang="en-GB" sz="1600" dirty="0"/>
              <a:t> Evaluation, judging how trustworthy and reliable the information or evidence is.</a:t>
            </a:r>
          </a:p>
          <a:p>
            <a:pPr marL="0" indent="0">
              <a:buNone/>
            </a:pPr>
            <a:r>
              <a:rPr lang="en-GB" sz="1600" dirty="0"/>
              <a:t>Interpretation, Explaining the meaning of the information and understanding its relevance in practise.</a:t>
            </a:r>
          </a:p>
          <a:p>
            <a:pPr marL="0" indent="0">
              <a:buNone/>
            </a:pPr>
            <a:r>
              <a:rPr lang="en-GB" sz="1600" dirty="0"/>
              <a:t> Reflection, thinking about actions and experiences to identify what can be improved in future situations.</a:t>
            </a:r>
          </a:p>
          <a:p>
            <a:pPr marL="0" indent="0">
              <a:buNone/>
            </a:pPr>
            <a:r>
              <a:rPr lang="en-GB" sz="1600" dirty="0"/>
              <a:t>(Dewey, 1933; Brookfield, 2012).</a:t>
            </a:r>
          </a:p>
        </p:txBody>
      </p:sp>
      <p:sp>
        <p:nvSpPr>
          <p:cNvPr id="5" name="TextBox 4">
            <a:extLst>
              <a:ext uri="{FF2B5EF4-FFF2-40B4-BE49-F238E27FC236}">
                <a16:creationId xmlns:a16="http://schemas.microsoft.com/office/drawing/2014/main" id="{A7CE10AF-5C9B-B709-6BA5-11B1ACD98392}"/>
              </a:ext>
            </a:extLst>
          </p:cNvPr>
          <p:cNvSpPr txBox="1"/>
          <p:nvPr/>
        </p:nvSpPr>
        <p:spPr>
          <a:xfrm>
            <a:off x="6957184"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tcs.pressbooks.pub/nursingfundamentals/chapter/2-4-communicating-with-health-care-team-member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3997"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2776" y="603622"/>
            <a:ext cx="3211785" cy="1322944"/>
          </a:xfrm>
        </p:spPr>
        <p:txBody>
          <a:bodyPr>
            <a:normAutofit/>
          </a:bodyPr>
          <a:lstStyle/>
          <a:p>
            <a:pPr>
              <a:lnSpc>
                <a:spcPct val="90000"/>
              </a:lnSpc>
            </a:pPr>
            <a:r>
              <a:rPr lang="en-GB" sz="2800">
                <a:solidFill>
                  <a:schemeClr val="tx1">
                    <a:lumMod val="85000"/>
                    <a:lumOff val="15000"/>
                  </a:schemeClr>
                </a:solidFill>
              </a:rPr>
              <a:t>Importance in Health and Social Care</a:t>
            </a:r>
          </a:p>
        </p:txBody>
      </p:sp>
      <p:pic>
        <p:nvPicPr>
          <p:cNvPr id="7" name="Picture 6" descr="A person and a doctor looking at a file&#10;&#10;AI-generated content may be incorrect.">
            <a:extLst>
              <a:ext uri="{FF2B5EF4-FFF2-40B4-BE49-F238E27FC236}">
                <a16:creationId xmlns:a16="http://schemas.microsoft.com/office/drawing/2014/main" id="{CB5E4986-2E4E-8F08-86E0-2DFE13A341BE}"/>
              </a:ext>
            </a:extLst>
          </p:cNvPr>
          <p:cNvPicPr>
            <a:picLocks noChangeAspect="1"/>
          </p:cNvPicPr>
          <p:nvPr/>
        </p:nvPicPr>
        <p:blipFill>
          <a:blip r:embed="rId2">
            <a:extLst>
              <a:ext uri="{837473B0-CC2E-450A-ABE3-18F120FF3D39}">
                <a1611:picAttrSrcUrl xmlns:a1611="http://schemas.microsoft.com/office/drawing/2016/11/main" r:id="rId3"/>
              </a:ext>
            </a:extLst>
          </a:blip>
          <a:srcRect l="637" r="-4" b="-4"/>
          <a:stretch>
            <a:fillRect/>
          </a:stretch>
        </p:blipFill>
        <p:spPr>
          <a:xfrm>
            <a:off x="4276638" y="1"/>
            <a:ext cx="4867368"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6" name="Picture 5">
            <a:extLst>
              <a:ext uri="{FF2B5EF4-FFF2-40B4-BE49-F238E27FC236}">
                <a16:creationId xmlns:a16="http://schemas.microsoft.com/office/drawing/2014/main" id="{BF192BF3-07D9-8A85-D092-E9C143505432}"/>
              </a:ext>
            </a:extLst>
          </p:cNvPr>
          <p:cNvPicPr>
            <a:picLocks noChangeAspect="1"/>
          </p:cNvPicPr>
          <p:nvPr/>
        </p:nvPicPr>
        <p:blipFill>
          <a:blip r:embed="rId4"/>
          <a:srcRect r="1124" b="2"/>
          <a:stretch>
            <a:fillRect/>
          </a:stretch>
        </p:blipFill>
        <p:spPr>
          <a:xfrm>
            <a:off x="4064565" y="3429000"/>
            <a:ext cx="5079435"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graphicFrame>
        <p:nvGraphicFramePr>
          <p:cNvPr id="5" name="Content Placeholder 2">
            <a:extLst>
              <a:ext uri="{FF2B5EF4-FFF2-40B4-BE49-F238E27FC236}">
                <a16:creationId xmlns:a16="http://schemas.microsoft.com/office/drawing/2014/main" id="{082FFB7D-AC19-1B83-8E6E-8E5778797135}"/>
              </a:ext>
            </a:extLst>
          </p:cNvPr>
          <p:cNvGraphicFramePr>
            <a:graphicFrameLocks noGrp="1"/>
          </p:cNvGraphicFramePr>
          <p:nvPr>
            <p:ph idx="1"/>
            <p:extLst>
              <p:ext uri="{D42A27DB-BD31-4B8C-83A1-F6EECF244321}">
                <p14:modId xmlns:p14="http://schemas.microsoft.com/office/powerpoint/2010/main" val="461426582"/>
              </p:ext>
            </p:extLst>
          </p:nvPr>
        </p:nvGraphicFramePr>
        <p:xfrm>
          <a:off x="852775" y="2207977"/>
          <a:ext cx="2976274" cy="404640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r>
              <a:rPr lang="en-GB" sz="2600"/>
              <a:t>Critical Thinking and Decision‑Making</a:t>
            </a:r>
          </a:p>
        </p:txBody>
      </p:sp>
      <p:pic>
        <p:nvPicPr>
          <p:cNvPr id="8" name="Picture 7" descr="A diagram of a patient appointment&#10;&#10;AI-generated content may be incorrect.">
            <a:extLst>
              <a:ext uri="{FF2B5EF4-FFF2-40B4-BE49-F238E27FC236}">
                <a16:creationId xmlns:a16="http://schemas.microsoft.com/office/drawing/2014/main" id="{A23E1FAA-494B-FAC8-0D9E-C9374CEE4980}"/>
              </a:ext>
            </a:extLst>
          </p:cNvPr>
          <p:cNvPicPr>
            <a:picLocks noChangeAspect="1"/>
          </p:cNvPicPr>
          <p:nvPr/>
        </p:nvPicPr>
        <p:blipFill>
          <a:blip r:embed="rId2">
            <a:extLst>
              <a:ext uri="{837473B0-CC2E-450A-ABE3-18F120FF3D39}">
                <a1611:picAttrSrcUrl xmlns:a1611="http://schemas.microsoft.com/office/drawing/2016/11/main" r:id="rId3"/>
              </a:ext>
            </a:extLst>
          </a:blip>
          <a:srcRect b="20820"/>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pPr marL="0" indent="0">
              <a:buNone/>
            </a:pPr>
            <a:r>
              <a:rPr lang="en-GB" sz="1600" dirty="0"/>
              <a:t> Helps healthcare professionals carefully review and understand information before taking action.</a:t>
            </a:r>
          </a:p>
          <a:p>
            <a:pPr marL="0" indent="0">
              <a:buNone/>
            </a:pPr>
            <a:r>
              <a:rPr lang="en-GB" sz="1600" dirty="0"/>
              <a:t> allows practitioners to recognise potential risks and respond appropriately .</a:t>
            </a:r>
          </a:p>
          <a:p>
            <a:pPr marL="0" indent="0">
              <a:buNone/>
            </a:pPr>
            <a:r>
              <a:rPr lang="en-GB" sz="1600" dirty="0"/>
              <a:t> Ensures decisions are guided by reliable evidence, knowledge, and clinical judgement rather then personal assumptions.</a:t>
            </a:r>
          </a:p>
          <a:p>
            <a:pPr marL="0" indent="0">
              <a:buNone/>
            </a:pPr>
            <a:r>
              <a:rPr lang="en-GB" sz="1600" dirty="0"/>
              <a:t>(Benner, 1984; Higgs et al., 2008)</a:t>
            </a:r>
          </a:p>
        </p:txBody>
      </p:sp>
      <p:sp>
        <p:nvSpPr>
          <p:cNvPr id="9" name="TextBox 8">
            <a:extLst>
              <a:ext uri="{FF2B5EF4-FFF2-40B4-BE49-F238E27FC236}">
                <a16:creationId xmlns:a16="http://schemas.microsoft.com/office/drawing/2014/main" id="{B7CB3C78-C455-0D45-1633-9E7AB5E7C2CB}"/>
              </a:ext>
            </a:extLst>
          </p:cNvPr>
          <p:cNvSpPr txBox="1"/>
          <p:nvPr/>
        </p:nvSpPr>
        <p:spPr>
          <a:xfrm>
            <a:off x="6957184"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bmjopen.bmj.com/content/6/7/e01255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6696" y="557190"/>
            <a:ext cx="3886133" cy="1671569"/>
          </a:xfrm>
        </p:spPr>
        <p:txBody>
          <a:bodyPr>
            <a:normAutofit/>
          </a:bodyPr>
          <a:lstStyle/>
          <a:p>
            <a:r>
              <a:rPr lang="en-GB" sz="3500"/>
              <a:t>Role in Professional Practice</a:t>
            </a:r>
          </a:p>
        </p:txBody>
      </p:sp>
      <p:sp>
        <p:nvSpPr>
          <p:cNvPr id="3" name="Content Placeholder 2"/>
          <p:cNvSpPr>
            <a:spLocks noGrp="1"/>
          </p:cNvSpPr>
          <p:nvPr>
            <p:ph idx="1"/>
          </p:nvPr>
        </p:nvSpPr>
        <p:spPr>
          <a:xfrm>
            <a:off x="486697" y="2406650"/>
            <a:ext cx="3886131" cy="3722438"/>
          </a:xfrm>
        </p:spPr>
        <p:txBody>
          <a:bodyPr>
            <a:normAutofit/>
          </a:bodyPr>
          <a:lstStyle/>
          <a:p>
            <a:pPr marL="0" indent="0">
              <a:buNone/>
            </a:pPr>
            <a:r>
              <a:rPr lang="en-GB" sz="1700" dirty="0"/>
              <a:t> helps healthcare professionals provide safe,  effective, and individualised care to patients.</a:t>
            </a:r>
          </a:p>
          <a:p>
            <a:pPr marL="0" indent="0">
              <a:buNone/>
            </a:pPr>
            <a:r>
              <a:rPr lang="en-GB" sz="1700" dirty="0"/>
              <a:t>Promotes reflection on practise to support learning and ongoing professional development.</a:t>
            </a:r>
          </a:p>
          <a:p>
            <a:pPr marL="0" indent="0">
              <a:buNone/>
            </a:pPr>
            <a:r>
              <a:rPr lang="en-GB" sz="1700" dirty="0"/>
              <a:t>Ensures professionals maintain the knowledge, skills, and standards required for safe practise.</a:t>
            </a:r>
          </a:p>
          <a:p>
            <a:pPr marL="0" indent="0">
              <a:buNone/>
            </a:pPr>
            <a:r>
              <a:rPr lang="en-GB" sz="1700" dirty="0"/>
              <a:t>(Nursing and Midwifery Council, 2018; Schön, 1983).</a:t>
            </a:r>
          </a:p>
        </p:txBody>
      </p:sp>
      <p:pic>
        <p:nvPicPr>
          <p:cNvPr id="5" name="Picture 4" descr="A group of people standing next to a person in a hospital gown&#10;&#10;AI-generated content may be incorrect.">
            <a:extLst>
              <a:ext uri="{FF2B5EF4-FFF2-40B4-BE49-F238E27FC236}">
                <a16:creationId xmlns:a16="http://schemas.microsoft.com/office/drawing/2014/main" id="{3BF9E75B-A96F-BB58-D2B8-BDB9AB1B6738}"/>
              </a:ext>
            </a:extLst>
          </p:cNvPr>
          <p:cNvPicPr>
            <a:picLocks noChangeAspect="1"/>
          </p:cNvPicPr>
          <p:nvPr/>
        </p:nvPicPr>
        <p:blipFill>
          <a:blip r:embed="rId2">
            <a:extLst>
              <a:ext uri="{837473B0-CC2E-450A-ABE3-18F120FF3D39}">
                <a1611:picAttrSrcUrl xmlns:a1611="http://schemas.microsoft.com/office/drawing/2016/11/main" r:id="rId3"/>
              </a:ext>
            </a:extLst>
          </a:blip>
          <a:srcRect l="13621"/>
          <a:stretch>
            <a:fillRect/>
          </a:stretch>
        </p:blipFill>
        <p:spPr>
          <a:xfrm>
            <a:off x="4641866" y="10"/>
            <a:ext cx="4502133" cy="6857990"/>
          </a:xfrm>
          <a:prstGeom prst="rect">
            <a:avLst/>
          </a:prstGeom>
          <a:effectLst/>
        </p:spPr>
      </p:pic>
      <p:sp>
        <p:nvSpPr>
          <p:cNvPr id="6" name="TextBox 5">
            <a:extLst>
              <a:ext uri="{FF2B5EF4-FFF2-40B4-BE49-F238E27FC236}">
                <a16:creationId xmlns:a16="http://schemas.microsoft.com/office/drawing/2014/main" id="{CE2B56AB-CB99-534A-9858-DCFF319F409F}"/>
              </a:ext>
            </a:extLst>
          </p:cNvPr>
          <p:cNvSpPr txBox="1"/>
          <p:nvPr/>
        </p:nvSpPr>
        <p:spPr>
          <a:xfrm>
            <a:off x="6957183" y="6657945"/>
            <a:ext cx="218681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clinicalcenternih/2722071563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202" y="639520"/>
            <a:ext cx="2571750" cy="1719072"/>
          </a:xfrm>
        </p:spPr>
        <p:txBody>
          <a:bodyPr anchor="b">
            <a:normAutofit/>
          </a:bodyPr>
          <a:lstStyle/>
          <a:p>
            <a:pPr>
              <a:lnSpc>
                <a:spcPct val="90000"/>
              </a:lnSpc>
            </a:pPr>
            <a:r>
              <a:rPr lang="en-GB" sz="3300"/>
              <a:t>Developing Critical Thinking Skills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3202" y="2807208"/>
            <a:ext cx="2571750" cy="3410712"/>
          </a:xfrm>
        </p:spPr>
        <p:txBody>
          <a:bodyPr anchor="t">
            <a:normAutofit fontScale="85000" lnSpcReduction="10000"/>
          </a:bodyPr>
          <a:lstStyle/>
          <a:p>
            <a:pPr marL="0" indent="0">
              <a:lnSpc>
                <a:spcPct val="90000"/>
              </a:lnSpc>
              <a:buNone/>
            </a:pPr>
            <a:r>
              <a:rPr lang="en-GB" sz="1900" dirty="0"/>
              <a:t> critical thinking improves through learning, practical experience, and reflective practise.</a:t>
            </a:r>
          </a:p>
          <a:p>
            <a:pPr marL="0" indent="0">
              <a:lnSpc>
                <a:spcPct val="90000"/>
              </a:lnSpc>
              <a:buNone/>
            </a:pPr>
            <a:r>
              <a:rPr lang="en-GB" sz="1900" dirty="0"/>
              <a:t>Reflecting on experiences helps healthcare professionals make better decisions in future situations.</a:t>
            </a:r>
          </a:p>
          <a:p>
            <a:pPr marL="0" indent="0">
              <a:lnSpc>
                <a:spcPct val="90000"/>
              </a:lnSpc>
              <a:buNone/>
            </a:pPr>
            <a:r>
              <a:rPr lang="en-GB" sz="1900" dirty="0"/>
              <a:t>Ongoing education and professional development help strengthen clinical judgement and </a:t>
            </a:r>
            <a:r>
              <a:rPr lang="en-GB" sz="1900"/>
              <a:t>reasoning skills. </a:t>
            </a:r>
            <a:endParaRPr lang="en-GB" sz="1900" dirty="0"/>
          </a:p>
          <a:p>
            <a:pPr marL="0" indent="0">
              <a:lnSpc>
                <a:spcPct val="90000"/>
              </a:lnSpc>
              <a:buNone/>
            </a:pPr>
            <a:r>
              <a:rPr lang="en-GB" sz="1900" dirty="0"/>
              <a:t>(Kolb, 1984; Moon, 2008).</a:t>
            </a:r>
          </a:p>
        </p:txBody>
      </p:sp>
      <p:pic>
        <p:nvPicPr>
          <p:cNvPr id="4" name="Picture 3" descr="A diagram of a reflective cycle&#10;&#10;AI-generated content may be incorrect.">
            <a:extLst>
              <a:ext uri="{FF2B5EF4-FFF2-40B4-BE49-F238E27FC236}">
                <a16:creationId xmlns:a16="http://schemas.microsoft.com/office/drawing/2014/main" id="{30A9B5DE-57EA-7220-D477-9D0549B1C98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490722" y="1344940"/>
            <a:ext cx="5177790" cy="4168120"/>
          </a:xfrm>
          <a:prstGeom prst="rect">
            <a:avLst/>
          </a:prstGeom>
        </p:spPr>
      </p:pic>
      <p:sp>
        <p:nvSpPr>
          <p:cNvPr id="5" name="TextBox 4">
            <a:extLst>
              <a:ext uri="{FF2B5EF4-FFF2-40B4-BE49-F238E27FC236}">
                <a16:creationId xmlns:a16="http://schemas.microsoft.com/office/drawing/2014/main" id="{15610421-806B-9D0D-1F9B-5B13E61C4A35}"/>
              </a:ext>
            </a:extLst>
          </p:cNvPr>
          <p:cNvSpPr txBox="1"/>
          <p:nvPr/>
        </p:nvSpPr>
        <p:spPr>
          <a:xfrm>
            <a:off x="6348646" y="5313005"/>
            <a:ext cx="231986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rudai23.blogspot.com/2017/10/thing-9-reflective-practice.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 List</a:t>
            </a:r>
          </a:p>
        </p:txBody>
      </p:sp>
      <p:sp>
        <p:nvSpPr>
          <p:cNvPr id="3" name="Content Placeholder 2"/>
          <p:cNvSpPr>
            <a:spLocks noGrp="1"/>
          </p:cNvSpPr>
          <p:nvPr>
            <p:ph idx="1"/>
          </p:nvPr>
        </p:nvSpPr>
        <p:spPr/>
        <p:txBody>
          <a:bodyPr>
            <a:normAutofit fontScale="25000" lnSpcReduction="20000"/>
          </a:bodyPr>
          <a:lstStyle/>
          <a:p>
            <a:pPr marL="0" indent="0">
              <a:buNone/>
            </a:pPr>
            <a:r>
              <a:rPr lang="en-GB" sz="4400" dirty="0"/>
              <a:t>Benner, P. (1984) </a:t>
            </a:r>
            <a:r>
              <a:rPr lang="en-GB" sz="4400" i="1" dirty="0"/>
              <a:t>From novice to expert: Excellence and power in clinical nursing practice.</a:t>
            </a:r>
            <a:r>
              <a:rPr lang="en-GB" sz="4400" dirty="0"/>
              <a:t> Menlo Park, CA: Addison-Wesley.</a:t>
            </a:r>
          </a:p>
          <a:p>
            <a:pPr marL="0" indent="0">
              <a:buNone/>
            </a:pPr>
            <a:br>
              <a:rPr lang="en-GB" sz="4400" dirty="0"/>
            </a:br>
            <a:endParaRPr lang="en-GB" sz="4400" dirty="0"/>
          </a:p>
          <a:p>
            <a:pPr marL="0" indent="0">
              <a:buNone/>
            </a:pPr>
            <a:r>
              <a:rPr lang="en-GB" sz="4400" dirty="0"/>
              <a:t>Brookfield, S. (2012) </a:t>
            </a:r>
            <a:r>
              <a:rPr lang="en-GB" sz="4400" i="1" dirty="0"/>
              <a:t>Teaching for critical thinking: Tools and techniques to help students question their assumptions.</a:t>
            </a:r>
            <a:r>
              <a:rPr lang="en-GB" sz="4400" dirty="0"/>
              <a:t> San Francisco, CA: Jossey-Bass.</a:t>
            </a:r>
          </a:p>
          <a:p>
            <a:pPr marL="0" indent="0">
              <a:buNone/>
            </a:pPr>
            <a:br>
              <a:rPr lang="en-GB" sz="4400" dirty="0"/>
            </a:br>
            <a:endParaRPr lang="en-GB" sz="4400" dirty="0"/>
          </a:p>
          <a:p>
            <a:pPr marL="0" indent="0">
              <a:buNone/>
            </a:pPr>
            <a:r>
              <a:rPr lang="en-GB" sz="4400" dirty="0"/>
              <a:t>Cottrell, S. (2017) </a:t>
            </a:r>
            <a:r>
              <a:rPr lang="en-GB" sz="4400" i="1" dirty="0"/>
              <a:t>Critical thinking skills: Effective analysis, argument and reflection.</a:t>
            </a:r>
            <a:r>
              <a:rPr lang="en-GB" sz="4400" dirty="0"/>
              <a:t> 3rd </a:t>
            </a:r>
            <a:r>
              <a:rPr lang="en-GB" sz="4400" dirty="0" err="1"/>
              <a:t>edn</a:t>
            </a:r>
            <a:r>
              <a:rPr lang="en-GB" sz="4400" dirty="0"/>
              <a:t>. London: Palgrave Macmillan.</a:t>
            </a:r>
          </a:p>
          <a:p>
            <a:pPr marL="0" indent="0">
              <a:buNone/>
            </a:pPr>
            <a:br>
              <a:rPr lang="en-GB" sz="4400" dirty="0"/>
            </a:br>
            <a:endParaRPr lang="en-GB" sz="4400" dirty="0"/>
          </a:p>
          <a:p>
            <a:pPr marL="0" indent="0">
              <a:buNone/>
            </a:pPr>
            <a:r>
              <a:rPr lang="en-GB" sz="4400" dirty="0"/>
              <a:t>Dewey, J. (1933) </a:t>
            </a:r>
            <a:r>
              <a:rPr lang="en-GB" sz="4400" i="1" dirty="0"/>
              <a:t>How we think.</a:t>
            </a:r>
            <a:r>
              <a:rPr lang="en-GB" sz="4400" dirty="0"/>
              <a:t> Boston, MA: D.C. Heath and Company.</a:t>
            </a:r>
          </a:p>
          <a:p>
            <a:pPr marL="0" indent="0">
              <a:buNone/>
            </a:pPr>
            <a:endParaRPr lang="en-GB" sz="4400" dirty="0"/>
          </a:p>
          <a:p>
            <a:pPr marL="0" indent="0">
              <a:buNone/>
            </a:pPr>
            <a:r>
              <a:rPr lang="en-GB" sz="4400" dirty="0"/>
              <a:t>Gibbs, G. (1988) Learning by doing: A guide to teaching and learning methods. Oxford: Oxford Polytechnic.</a:t>
            </a:r>
          </a:p>
          <a:p>
            <a:pPr marL="0" indent="0">
              <a:buNone/>
            </a:pPr>
            <a:br>
              <a:rPr lang="en-GB" sz="4400" dirty="0"/>
            </a:br>
            <a:endParaRPr lang="en-GB" sz="4400" dirty="0"/>
          </a:p>
          <a:p>
            <a:pPr marL="0" indent="0">
              <a:buNone/>
            </a:pPr>
            <a:r>
              <a:rPr lang="en-GB" sz="4400" dirty="0"/>
              <a:t>Higgs, J., Jones, M., Loftus, S. and Christensen, N. (2008) </a:t>
            </a:r>
            <a:r>
              <a:rPr lang="en-GB" sz="4400" i="1" dirty="0"/>
              <a:t>Clinical reasoning in the health professions.</a:t>
            </a:r>
            <a:r>
              <a:rPr lang="en-GB" sz="4400" dirty="0"/>
              <a:t> 3rd </a:t>
            </a:r>
            <a:r>
              <a:rPr lang="en-GB" sz="4400" dirty="0" err="1"/>
              <a:t>edn</a:t>
            </a:r>
            <a:r>
              <a:rPr lang="en-GB" sz="4400" dirty="0"/>
              <a:t>. Edinburgh: Elsevier Butterworth-Heinemann.</a:t>
            </a:r>
          </a:p>
          <a:p>
            <a:pPr marL="0" indent="0">
              <a:buNone/>
            </a:pPr>
            <a:br>
              <a:rPr lang="en-GB" sz="4400" dirty="0"/>
            </a:br>
            <a:endParaRPr lang="en-GB" sz="4400" dirty="0"/>
          </a:p>
          <a:p>
            <a:pPr marL="0" indent="0">
              <a:buNone/>
            </a:pPr>
            <a:r>
              <a:rPr lang="en-GB" sz="4400" dirty="0"/>
              <a:t>Kolb, D.A. (1984) </a:t>
            </a:r>
            <a:r>
              <a:rPr lang="en-GB" sz="4400" i="1" dirty="0"/>
              <a:t>Experiential learning: Experience as the source of learning and development.</a:t>
            </a:r>
            <a:r>
              <a:rPr lang="en-GB" sz="4400" dirty="0"/>
              <a:t> Englewood Cliffs, NJ: Prentice-Hall</a:t>
            </a:r>
            <a:br>
              <a:rPr lang="en-GB" sz="4400" dirty="0"/>
            </a:br>
            <a:endParaRPr lang="en-GB" sz="4400" dirty="0"/>
          </a:p>
          <a:p>
            <a:pPr marL="0" indent="0">
              <a:buNone/>
            </a:pPr>
            <a:r>
              <a:rPr lang="en-GB" sz="4400" dirty="0"/>
              <a:t>Moon, J. (2008) </a:t>
            </a:r>
            <a:r>
              <a:rPr lang="en-GB" sz="4400" i="1" dirty="0"/>
              <a:t>Critical thinking: An exploration of theory and practice.</a:t>
            </a:r>
            <a:r>
              <a:rPr lang="en-GB" sz="4400" dirty="0"/>
              <a:t> London: Routledge.</a:t>
            </a:r>
          </a:p>
          <a:p>
            <a:pPr marL="0" indent="0">
              <a:buNone/>
            </a:pPr>
            <a:br>
              <a:rPr lang="en-GB" sz="4400" dirty="0"/>
            </a:br>
            <a:endParaRPr lang="en-GB" sz="4400" dirty="0"/>
          </a:p>
          <a:p>
            <a:pPr marL="0" indent="0">
              <a:buNone/>
            </a:pPr>
            <a:r>
              <a:rPr lang="en-GB" sz="4400" dirty="0"/>
              <a:t>Nursing and Midwifery Council (NMC) (2018) </a:t>
            </a:r>
            <a:r>
              <a:rPr lang="en-GB" sz="4400" i="1" dirty="0"/>
              <a:t>The code: Professional standards of practice and behaviour for nurses, midwives and nursing associates.</a:t>
            </a:r>
            <a:r>
              <a:rPr lang="en-GB" sz="4400" dirty="0"/>
              <a:t> London: NMC.</a:t>
            </a:r>
          </a:p>
          <a:p>
            <a:pPr marL="0" indent="0">
              <a:buNone/>
            </a:pPr>
            <a:br>
              <a:rPr lang="en-GB" sz="4400" dirty="0"/>
            </a:br>
            <a:endParaRPr lang="en-GB" sz="4400" dirty="0"/>
          </a:p>
          <a:p>
            <a:pPr marL="0" indent="0">
              <a:buNone/>
            </a:pPr>
            <a:r>
              <a:rPr lang="en-GB" sz="4400" dirty="0"/>
              <a:t>Schön, D.A. (1983) </a:t>
            </a:r>
            <a:r>
              <a:rPr lang="en-GB" sz="4400" i="1" dirty="0"/>
              <a:t>The reflective practitioner: How professionals think in action.</a:t>
            </a:r>
            <a:r>
              <a:rPr lang="en-GB" sz="4400" dirty="0"/>
              <a:t> New York: Basic Books.</a:t>
            </a:r>
          </a:p>
          <a:p>
            <a:pPr marL="0" indent="0">
              <a:buNone/>
            </a:pPr>
            <a:endParaRPr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70</TotalTime>
  <Words>701</Words>
  <Application>Microsoft Macintosh PowerPoint</Application>
  <PresentationFormat>On-screen Show (4:3)</PresentationFormat>
  <Paragraphs>59</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Critical Thinking in Health and Social Care</vt:lpstr>
      <vt:lpstr>Definition of Critical Thinking</vt:lpstr>
      <vt:lpstr>Key Components of Critical Thinking</vt:lpstr>
      <vt:lpstr>Importance in Health and Social Care</vt:lpstr>
      <vt:lpstr>Critical Thinking and Decision‑Making</vt:lpstr>
      <vt:lpstr>Role in Professional Practice</vt:lpstr>
      <vt:lpstr>Developing Critical Thinking Skills</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nazima begum</cp:lastModifiedBy>
  <cp:revision>3</cp:revision>
  <dcterms:created xsi:type="dcterms:W3CDTF">2013-01-27T09:14:16Z</dcterms:created>
  <dcterms:modified xsi:type="dcterms:W3CDTF">2026-02-21T20:38:20Z</dcterms:modified>
  <cp:category/>
</cp:coreProperties>
</file>