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58" r:id="rId3"/>
    <p:sldId id="264" r:id="rId4"/>
    <p:sldId id="263" r:id="rId5"/>
    <p:sldId id="275" r:id="rId6"/>
    <p:sldId id="276" r:id="rId7"/>
    <p:sldId id="277" r:id="rId8"/>
    <p:sldId id="271" r:id="rId9"/>
    <p:sldId id="270" r:id="rId10"/>
    <p:sldId id="274" r:id="rId11"/>
    <p:sldId id="269" r:id="rId12"/>
    <p:sldId id="280" r:id="rId13"/>
    <p:sldId id="279" r:id="rId14"/>
    <p:sldId id="278" r:id="rId15"/>
    <p:sldId id="265" r:id="rId16"/>
    <p:sldId id="266" r:id="rId17"/>
    <p:sldId id="267"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550" autoAdjust="0"/>
    <p:restoredTop sz="94660"/>
  </p:normalViewPr>
  <p:slideViewPr>
    <p:cSldViewPr>
      <p:cViewPr>
        <p:scale>
          <a:sx n="75" d="100"/>
          <a:sy n="75" d="100"/>
        </p:scale>
        <p:origin x="40" y="36"/>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5/16/2018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5/16/2018</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D9D9D9"/>
            </a:gs>
            <a:gs pos="100000">
              <a:schemeClr val="bg1"/>
            </a:gs>
          </a:gsLst>
          <a:lin ang="81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6225" y="1828800"/>
            <a:ext cx="4098175" cy="3177380"/>
          </a:xfrm>
        </p:spPr>
        <p:txBody>
          <a:bodyPr anchor="b">
            <a:normAutofit/>
          </a:bodyPr>
          <a:lstStyle>
            <a:lvl1pPr algn="l">
              <a:lnSpc>
                <a:spcPct val="80000"/>
              </a:lnSpc>
              <a:defRPr sz="5400">
                <a:solidFill>
                  <a:schemeClr val="accent1"/>
                </a:solidFill>
              </a:defRPr>
            </a:lvl1pPr>
          </a:lstStyle>
          <a:p>
            <a:r>
              <a:rPr lang="en-US" smtClean="0"/>
              <a:t>Click to edit Master title style</a:t>
            </a:r>
            <a:endParaRPr/>
          </a:p>
        </p:txBody>
      </p:sp>
      <p:sp>
        <p:nvSpPr>
          <p:cNvPr id="3" name="Subtitle 2"/>
          <p:cNvSpPr>
            <a:spLocks noGrp="1"/>
          </p:cNvSpPr>
          <p:nvPr>
            <p:ph type="subTitle" idx="1"/>
          </p:nvPr>
        </p:nvSpPr>
        <p:spPr>
          <a:xfrm>
            <a:off x="626225" y="5181600"/>
            <a:ext cx="4098175" cy="685800"/>
          </a:xfrm>
        </p:spPr>
        <p:txBody>
          <a:bodyPr>
            <a:normAutofit/>
          </a:bodyPr>
          <a:lstStyle>
            <a:lvl1pPr marL="0" indent="0" algn="l">
              <a:buNone/>
              <a:defRPr sz="2000" cap="all" baseline="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pic>
        <p:nvPicPr>
          <p:cNvPr id="7" name="Picture 6" descr="EKG lin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188688" y="-1"/>
            <a:ext cx="7000137" cy="6858001"/>
          </a:xfrm>
          <a:prstGeom prst="rect">
            <a:avLst/>
          </a:prstGeom>
        </p:spPr>
      </p:pic>
    </p:spTree>
    <p:extLst>
      <p:ext uri="{BB962C8B-B14F-4D97-AF65-F5344CB8AC3E}">
        <p14:creationId xmlns:p14="http://schemas.microsoft.com/office/powerpoint/2010/main" val="7988627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5/16/2018</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p:bgPr>
        <a:gradFill flip="none" rotWithShape="1">
          <a:gsLst>
            <a:gs pos="0">
              <a:schemeClr val="accent1"/>
            </a:gs>
            <a:gs pos="100000">
              <a:schemeClr val="accent1">
                <a:lumMod val="75000"/>
              </a:schemeClr>
            </a:gs>
          </a:gsLst>
          <a:lin ang="5400000" scaled="0"/>
          <a:tileRect/>
        </a:gradFill>
        <a:effectLst/>
      </p:bgPr>
    </p:bg>
    <p:spTree>
      <p:nvGrpSpPr>
        <p:cNvPr id="1" name=""/>
        <p:cNvGrpSpPr/>
        <p:nvPr/>
      </p:nvGrpSpPr>
      <p:grpSpPr>
        <a:xfrm>
          <a:off x="0" y="0"/>
          <a:ext cx="0" cy="0"/>
          <a:chOff x="0" y="0"/>
          <a:chExt cx="0" cy="0"/>
        </a:xfrm>
      </p:grpSpPr>
      <p:sp>
        <p:nvSpPr>
          <p:cNvPr id="7" name="Rectangle 6" descr="Rectangle"/>
          <p:cNvSpPr/>
          <p:nvPr/>
        </p:nvSpPr>
        <p:spPr>
          <a:xfrm>
            <a:off x="265112" y="228600"/>
            <a:ext cx="11658600" cy="6400800"/>
          </a:xfrm>
          <a:prstGeom prst="rect">
            <a:avLst/>
          </a:prstGeom>
          <a:noFill/>
          <a:ln w="15875">
            <a:gradFill flip="none" rotWithShape="1">
              <a:gsLst>
                <a:gs pos="0">
                  <a:schemeClr val="bg1">
                    <a:lumMod val="75000"/>
                  </a:schemeClr>
                </a:gs>
                <a:gs pos="100000">
                  <a:schemeClr val="bg1"/>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066800" y="1828800"/>
            <a:ext cx="7772400" cy="3177380"/>
          </a:xfrm>
        </p:spPr>
        <p:txBody>
          <a:bodyPr anchor="b">
            <a:normAutofit/>
          </a:bodyPr>
          <a:lstStyle>
            <a:lvl1pPr>
              <a:lnSpc>
                <a:spcPct val="80000"/>
              </a:lnSpc>
              <a:defRPr sz="5400"/>
            </a:lvl1pPr>
          </a:lstStyle>
          <a:p>
            <a:r>
              <a:rPr lang="en-US" smtClean="0"/>
              <a:t>Click to edit Master title style</a:t>
            </a:r>
            <a:endParaRPr/>
          </a:p>
        </p:txBody>
      </p:sp>
      <p:sp>
        <p:nvSpPr>
          <p:cNvPr id="3" name="Text Placeholder 2"/>
          <p:cNvSpPr>
            <a:spLocks noGrp="1"/>
          </p:cNvSpPr>
          <p:nvPr>
            <p:ph type="body" idx="1"/>
          </p:nvPr>
        </p:nvSpPr>
        <p:spPr>
          <a:xfrm>
            <a:off x="1066800" y="5181600"/>
            <a:ext cx="7772400" cy="685800"/>
          </a:xfrm>
        </p:spPr>
        <p:txBody>
          <a:bodyPr>
            <a:normAutofit/>
          </a:bodyPr>
          <a:lstStyle>
            <a:lvl1pPr marL="0" indent="0">
              <a:buNone/>
              <a:defRPr sz="2000" cap="all" baseline="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0668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3246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7CC0096-1860-4642-9CD2-0079EA5E7CD1}" type="datetimeFigureOut">
              <a:rPr lang="en-US"/>
              <a:t>5/16/2018</a:t>
            </a:fld>
            <a:endParaRPr/>
          </a:p>
        </p:txBody>
      </p:sp>
      <p:sp>
        <p:nvSpPr>
          <p:cNvPr id="7" name="Slide Number Placeholder 6"/>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0668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68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3246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246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7CC0096-1860-4642-9CD2-0079EA5E7CD1}" type="datetimeFigureOut">
              <a:rPr lang="en-US"/>
              <a:t>5/16/2018</a:t>
            </a:fld>
            <a:endParaRPr/>
          </a:p>
        </p:txBody>
      </p:sp>
      <p:sp>
        <p:nvSpPr>
          <p:cNvPr id="9" name="Slide Number Placeholder 8"/>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7CC0096-1860-4642-9CD2-0079EA5E7CD1}" type="datetimeFigureOut">
              <a:rPr lang="en-US"/>
              <a:t>5/16/2018</a:t>
            </a:fld>
            <a:endParaRPr/>
          </a:p>
        </p:txBody>
      </p:sp>
      <p:sp>
        <p:nvSpPr>
          <p:cNvPr id="5" name="Slide Number Placeholder 4"/>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37CC0096-1860-4642-9CD2-0079EA5E7CD1}" type="datetimeFigureOut">
              <a:rPr lang="en-US"/>
              <a:t>5/16/2018</a:t>
            </a:fld>
            <a:endParaRPr/>
          </a:p>
        </p:txBody>
      </p:sp>
      <p:sp>
        <p:nvSpPr>
          <p:cNvPr id="4" name="Slide Number Placeholder 3"/>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2700" y="3200400"/>
            <a:ext cx="3932237" cy="1752600"/>
          </a:xfrm>
        </p:spPr>
        <p:txBody>
          <a:bodyPr anchor="b">
            <a:normAutofit/>
          </a:bodyPr>
          <a:lstStyle>
            <a:lvl1pPr>
              <a:defRPr sz="3600"/>
            </a:lvl1pPr>
          </a:lstStyle>
          <a:p>
            <a:r>
              <a:rPr lang="en-US" smtClean="0"/>
              <a:t>Click to edit Master title style</a:t>
            </a:r>
            <a:endParaRPr/>
          </a:p>
        </p:txBody>
      </p:sp>
      <p:sp>
        <p:nvSpPr>
          <p:cNvPr id="3" name="Content Placeholder 2"/>
          <p:cNvSpPr>
            <a:spLocks noGrp="1"/>
          </p:cNvSpPr>
          <p:nvPr>
            <p:ph idx="1"/>
          </p:nvPr>
        </p:nvSpPr>
        <p:spPr>
          <a:xfrm>
            <a:off x="609600" y="457201"/>
            <a:ext cx="5943600" cy="5943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7632699" y="5029200"/>
            <a:ext cx="3932237" cy="1371600"/>
          </a:xfrm>
        </p:spPr>
        <p:txBody>
          <a:bodyPr>
            <a:normAutofit/>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5240" y="3200400"/>
            <a:ext cx="3932237" cy="1752600"/>
          </a:xfrm>
        </p:spPr>
        <p:txBody>
          <a:bodyPr anchor="b">
            <a:normAutofit/>
          </a:bodyPr>
          <a:lstStyle>
            <a:lvl1pPr>
              <a:defRPr sz="3600"/>
            </a:lvl1pPr>
          </a:lstStyle>
          <a:p>
            <a:r>
              <a:rPr lang="en-US" smtClean="0"/>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 y="0"/>
            <a:ext cx="7008810" cy="6857999"/>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dirty="0"/>
          </a:p>
        </p:txBody>
      </p:sp>
      <p:sp>
        <p:nvSpPr>
          <p:cNvPr id="4" name="Text Placeholder 3"/>
          <p:cNvSpPr>
            <a:spLocks noGrp="1"/>
          </p:cNvSpPr>
          <p:nvPr>
            <p:ph type="body" sz="half" idx="2"/>
          </p:nvPr>
        </p:nvSpPr>
        <p:spPr>
          <a:xfrm>
            <a:off x="7635240" y="5029200"/>
            <a:ext cx="3932237" cy="137464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5/16/2018</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descr="Rectangle"/>
          <p:cNvSpPr/>
          <p:nvPr/>
        </p:nvSpPr>
        <p:spPr>
          <a:xfrm>
            <a:off x="9982200" y="0"/>
            <a:ext cx="2209800" cy="6858000"/>
          </a:xfrm>
          <a:prstGeom prst="rect">
            <a:avLst/>
          </a:prstGeom>
          <a:gradFill flip="none" rotWithShape="1">
            <a:gsLst>
              <a:gs pos="0">
                <a:schemeClr val="accent1"/>
              </a:gs>
              <a:gs pos="100000">
                <a:schemeClr val="accent1">
                  <a:lumMod val="7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10058399" y="457201"/>
            <a:ext cx="2057401" cy="59436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609600" y="457200"/>
            <a:ext cx="9067800" cy="5943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5/16/2018</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9D9D9"/>
            </a:gs>
            <a:gs pos="100000">
              <a:schemeClr val="bg1"/>
            </a:gs>
          </a:gsLst>
          <a:lin ang="16200000" scaled="1"/>
          <a:tileRect/>
        </a:gradFill>
        <a:effectLst/>
      </p:bgPr>
    </p:bg>
    <p:spTree>
      <p:nvGrpSpPr>
        <p:cNvPr id="1" name=""/>
        <p:cNvGrpSpPr/>
        <p:nvPr/>
      </p:nvGrpSpPr>
      <p:grpSpPr>
        <a:xfrm>
          <a:off x="0" y="0"/>
          <a:ext cx="0" cy="0"/>
          <a:chOff x="0" y="0"/>
          <a:chExt cx="0" cy="0"/>
        </a:xfrm>
      </p:grpSpPr>
      <p:sp>
        <p:nvSpPr>
          <p:cNvPr id="7" name="red bar" descr="Red bar"/>
          <p:cNvSpPr/>
          <p:nvPr/>
        </p:nvSpPr>
        <p:spPr>
          <a:xfrm>
            <a:off x="1" y="1"/>
            <a:ext cx="12188824" cy="1524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066800" y="99220"/>
            <a:ext cx="10058400" cy="1325563"/>
          </a:xfrm>
          <a:prstGeom prst="rect">
            <a:avLst/>
          </a:prstGeom>
        </p:spPr>
        <p:txBody>
          <a:bodyPr vert="horz" lIns="91440" tIns="45720" rIns="91440" bIns="45720" rtlCol="0" anchor="ctr">
            <a:normAutofit/>
          </a:bodyPr>
          <a:lstStyle/>
          <a:p>
            <a:r>
              <a:rPr lang="en-US" smtClean="0"/>
              <a:t>Click to edit Master title style</a:t>
            </a:r>
            <a:endParaRPr dirty="0"/>
          </a:p>
        </p:txBody>
      </p:sp>
      <p:sp>
        <p:nvSpPr>
          <p:cNvPr id="3" name="Text Placeholder 2"/>
          <p:cNvSpPr>
            <a:spLocks noGrp="1"/>
          </p:cNvSpPr>
          <p:nvPr>
            <p:ph type="body" idx="1"/>
          </p:nvPr>
        </p:nvSpPr>
        <p:spPr>
          <a:xfrm>
            <a:off x="1524000" y="1828799"/>
            <a:ext cx="9144000" cy="457200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Footer Placeholder 4"/>
          <p:cNvSpPr>
            <a:spLocks noGrp="1"/>
          </p:cNvSpPr>
          <p:nvPr>
            <p:ph type="ftr" sz="quarter" idx="3"/>
          </p:nvPr>
        </p:nvSpPr>
        <p:spPr>
          <a:xfrm>
            <a:off x="1066800" y="6481760"/>
            <a:ext cx="7848600" cy="239715"/>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9067800" y="6465885"/>
            <a:ext cx="1066800" cy="239715"/>
          </a:xfrm>
          <a:prstGeom prst="rect">
            <a:avLst/>
          </a:prstGeom>
        </p:spPr>
        <p:txBody>
          <a:bodyPr vert="horz" lIns="91440" tIns="45720" rIns="91440" bIns="45720" rtlCol="0" anchor="ctr"/>
          <a:lstStyle>
            <a:lvl1pPr algn="r">
              <a:defRPr sz="1100">
                <a:solidFill>
                  <a:schemeClr val="tx1"/>
                </a:solidFill>
              </a:defRPr>
            </a:lvl1pPr>
          </a:lstStyle>
          <a:p>
            <a:fld id="{37CC0096-1860-4642-9CD2-0079EA5E7CD1}" type="datetimeFigureOut">
              <a:rPr lang="en-US" smtClean="0"/>
              <a:pPr/>
              <a:t>5/16/2018</a:t>
            </a:fld>
            <a:endParaRPr lang="en-US" dirty="0"/>
          </a:p>
        </p:txBody>
      </p:sp>
      <p:sp>
        <p:nvSpPr>
          <p:cNvPr id="6" name="Slide Number Placeholder 5"/>
          <p:cNvSpPr>
            <a:spLocks noGrp="1"/>
          </p:cNvSpPr>
          <p:nvPr>
            <p:ph type="sldNum" sz="quarter" idx="4"/>
          </p:nvPr>
        </p:nvSpPr>
        <p:spPr>
          <a:xfrm>
            <a:off x="10287000" y="6481760"/>
            <a:ext cx="838200" cy="239715"/>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xStyles>
    <p:titleStyle>
      <a:lvl1pPr algn="l"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6488" y="2142728"/>
            <a:ext cx="4317647" cy="3177380"/>
          </a:xfrm>
        </p:spPr>
        <p:txBody>
          <a:bodyPr/>
          <a:lstStyle/>
          <a:p>
            <a:r>
              <a:rPr lang="en-US" dirty="0" smtClean="0"/>
              <a:t>DR PhD Presentation </a:t>
            </a:r>
            <a:endParaRPr lang="en-US" dirty="0"/>
          </a:p>
        </p:txBody>
      </p:sp>
      <p:sp>
        <p:nvSpPr>
          <p:cNvPr id="3" name="Subtitle 2"/>
          <p:cNvSpPr>
            <a:spLocks noGrp="1"/>
          </p:cNvSpPr>
          <p:nvPr>
            <p:ph type="subTitle" idx="1"/>
          </p:nvPr>
        </p:nvSpPr>
        <p:spPr>
          <a:xfrm>
            <a:off x="626225" y="5551512"/>
            <a:ext cx="4098175" cy="685800"/>
          </a:xfrm>
        </p:spPr>
        <p:txBody>
          <a:bodyPr/>
          <a:lstStyle/>
          <a:p>
            <a:r>
              <a:rPr lang="en-US" dirty="0" smtClean="0"/>
              <a:t>15</a:t>
            </a:r>
            <a:r>
              <a:rPr lang="en-US" baseline="30000" dirty="0" smtClean="0"/>
              <a:t>th</a:t>
            </a:r>
            <a:r>
              <a:rPr lang="en-US" dirty="0" smtClean="0"/>
              <a:t> may 2018</a:t>
            </a:r>
            <a:endParaRPr lang="en-US" dirty="0"/>
          </a:p>
        </p:txBody>
      </p:sp>
    </p:spTree>
    <p:extLst>
      <p:ext uri="{BB962C8B-B14F-4D97-AF65-F5344CB8AC3E}">
        <p14:creationId xmlns:p14="http://schemas.microsoft.com/office/powerpoint/2010/main" val="4351416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a:t>
            </a:r>
            <a:endParaRPr lang="en-GB" dirty="0"/>
          </a:p>
        </p:txBody>
      </p:sp>
      <p:sp>
        <p:nvSpPr>
          <p:cNvPr id="3" name="Content Placeholder 2"/>
          <p:cNvSpPr>
            <a:spLocks noGrp="1"/>
          </p:cNvSpPr>
          <p:nvPr>
            <p:ph idx="1"/>
          </p:nvPr>
        </p:nvSpPr>
        <p:spPr>
          <a:xfrm>
            <a:off x="1091952" y="2564904"/>
            <a:ext cx="9612560" cy="2464297"/>
          </a:xfrm>
        </p:spPr>
        <p:txBody>
          <a:bodyPr>
            <a:normAutofit/>
          </a:bodyPr>
          <a:lstStyle/>
          <a:p>
            <a:pPr lvl="1"/>
            <a:r>
              <a:rPr lang="en-GB" dirty="0" smtClean="0"/>
              <a:t>“</a:t>
            </a:r>
            <a:r>
              <a:rPr lang="en-GB" sz="4000" dirty="0" smtClean="0"/>
              <a:t>The </a:t>
            </a:r>
            <a:r>
              <a:rPr lang="en-GB" sz="4000" dirty="0"/>
              <a:t>benefits and challenges of achieving full health-record co-production using electronic patient platforms within NHS </a:t>
            </a:r>
            <a:r>
              <a:rPr lang="en-GB" sz="4000" dirty="0" smtClean="0"/>
              <a:t>Wales”.</a:t>
            </a:r>
          </a:p>
          <a:p>
            <a:pPr lvl="1"/>
            <a:endParaRPr lang="en-GB" dirty="0"/>
          </a:p>
          <a:p>
            <a:pPr marL="228600" lvl="1" indent="0">
              <a:buNone/>
            </a:pPr>
            <a:endParaRPr lang="en-US" dirty="0" smtClean="0"/>
          </a:p>
          <a:p>
            <a:pPr marL="0" indent="0">
              <a:buNone/>
            </a:pPr>
            <a:endParaRPr lang="en-GB" dirty="0"/>
          </a:p>
        </p:txBody>
      </p:sp>
    </p:spTree>
    <p:extLst>
      <p:ext uri="{BB962C8B-B14F-4D97-AF65-F5344CB8AC3E}">
        <p14:creationId xmlns:p14="http://schemas.microsoft.com/office/powerpoint/2010/main" val="20891847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0" end="0"/>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idx="1"/>
          </p:nvPr>
        </p:nvSpPr>
        <p:spPr>
          <a:xfrm>
            <a:off x="1343472" y="1628800"/>
            <a:ext cx="9144000" cy="4572001"/>
          </a:xfrm>
        </p:spPr>
        <p:txBody>
          <a:bodyPr>
            <a:normAutofit fontScale="92500" lnSpcReduction="10000"/>
          </a:bodyPr>
          <a:lstStyle/>
          <a:p>
            <a:pPr lvl="2"/>
            <a:endParaRPr lang="en-GB" sz="3000" dirty="0" smtClean="0"/>
          </a:p>
          <a:p>
            <a:pPr lvl="3">
              <a:lnSpc>
                <a:spcPct val="150000"/>
              </a:lnSpc>
            </a:pPr>
            <a:r>
              <a:rPr lang="en-GB" sz="2600" dirty="0" smtClean="0"/>
              <a:t>Patients </a:t>
            </a:r>
            <a:r>
              <a:rPr lang="en-GB" sz="2600" dirty="0"/>
              <a:t>further involved in their care</a:t>
            </a:r>
          </a:p>
          <a:p>
            <a:pPr lvl="3">
              <a:lnSpc>
                <a:spcPct val="150000"/>
              </a:lnSpc>
            </a:pPr>
            <a:r>
              <a:rPr lang="en-GB" sz="2600" dirty="0"/>
              <a:t>Tangible health improvements for chronic patients who already largely manage their own </a:t>
            </a:r>
            <a:r>
              <a:rPr lang="en-GB" sz="2600" dirty="0" smtClean="0"/>
              <a:t>health </a:t>
            </a:r>
          </a:p>
          <a:p>
            <a:pPr lvl="3">
              <a:lnSpc>
                <a:spcPct val="150000"/>
              </a:lnSpc>
            </a:pPr>
            <a:r>
              <a:rPr lang="en-GB" sz="2600" dirty="0" smtClean="0"/>
              <a:t>Capturing Clinician/Citizen interchanges</a:t>
            </a:r>
          </a:p>
          <a:p>
            <a:pPr lvl="3">
              <a:lnSpc>
                <a:spcPct val="150000"/>
              </a:lnSpc>
            </a:pPr>
            <a:r>
              <a:rPr lang="en-GB" sz="2600" dirty="0" smtClean="0"/>
              <a:t>Exchanging </a:t>
            </a:r>
            <a:r>
              <a:rPr lang="en-GB" sz="2600" dirty="0"/>
              <a:t>standardised information, only once, and capturing this safely </a:t>
            </a:r>
            <a:endParaRPr lang="en-GB" sz="2600" dirty="0" smtClean="0"/>
          </a:p>
          <a:p>
            <a:pPr lvl="3">
              <a:lnSpc>
                <a:spcPct val="150000"/>
              </a:lnSpc>
            </a:pPr>
            <a:r>
              <a:rPr lang="en-GB" sz="2600" dirty="0" smtClean="0"/>
              <a:t>Exchanging information across organisational boundaries *</a:t>
            </a:r>
            <a:endParaRPr lang="en-GB" sz="2600" dirty="0"/>
          </a:p>
          <a:p>
            <a:pPr marL="686117" lvl="3" indent="0">
              <a:buNone/>
            </a:pPr>
            <a:endParaRPr lang="en-GB" sz="2600" i="1" dirty="0"/>
          </a:p>
          <a:p>
            <a:pPr marL="0" indent="0">
              <a:buNone/>
            </a:pPr>
            <a:endParaRPr lang="en-GB" dirty="0"/>
          </a:p>
        </p:txBody>
      </p:sp>
    </p:spTree>
    <p:extLst>
      <p:ext uri="{BB962C8B-B14F-4D97-AF65-F5344CB8AC3E}">
        <p14:creationId xmlns:p14="http://schemas.microsoft.com/office/powerpoint/2010/main" val="18468341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NHS Wales Strategy</a:t>
            </a:r>
          </a:p>
        </p:txBody>
      </p:sp>
      <p:sp>
        <p:nvSpPr>
          <p:cNvPr id="3" name="Content Placeholder 2"/>
          <p:cNvSpPr>
            <a:spLocks noGrp="1"/>
          </p:cNvSpPr>
          <p:nvPr>
            <p:ph idx="1"/>
          </p:nvPr>
        </p:nvSpPr>
        <p:spPr>
          <a:xfrm>
            <a:off x="479376" y="1556792"/>
            <a:ext cx="11305256" cy="4464496"/>
          </a:xfrm>
        </p:spPr>
        <p:txBody>
          <a:bodyPr>
            <a:normAutofit/>
          </a:bodyPr>
          <a:lstStyle/>
          <a:p>
            <a:pPr marL="0" indent="0">
              <a:buNone/>
            </a:pPr>
            <a:endParaRPr lang="en-GB" sz="2000" dirty="0" smtClean="0"/>
          </a:p>
          <a:p>
            <a:pPr lvl="1"/>
            <a:r>
              <a:rPr lang="en-GB" sz="2000" dirty="0" smtClean="0"/>
              <a:t>Prudent </a:t>
            </a:r>
          </a:p>
          <a:p>
            <a:pPr marL="457200" lvl="2" indent="0">
              <a:buNone/>
            </a:pPr>
            <a:r>
              <a:rPr lang="en-GB" dirty="0" smtClean="0"/>
              <a:t>Healthcare (2014)</a:t>
            </a:r>
          </a:p>
          <a:p>
            <a:pPr marL="228600" lvl="1" indent="0">
              <a:buNone/>
            </a:pPr>
            <a:endParaRPr lang="en-GB" sz="1400" dirty="0" smtClean="0"/>
          </a:p>
          <a:p>
            <a:pPr marL="228600" lvl="1" indent="0">
              <a:buNone/>
            </a:pPr>
            <a:endParaRPr lang="en-GB" sz="1400" dirty="0"/>
          </a:p>
          <a:p>
            <a:pPr marL="228600" lvl="1" indent="0">
              <a:buNone/>
            </a:pPr>
            <a:endParaRPr lang="en-GB" sz="1400" dirty="0" smtClean="0"/>
          </a:p>
          <a:p>
            <a:endParaRPr lang="en-GB" sz="1400" dirty="0" smtClean="0"/>
          </a:p>
          <a:p>
            <a:pPr marL="0" indent="0">
              <a:buNone/>
            </a:pPr>
            <a:endParaRPr lang="en-GB" sz="1400" dirty="0" smtClean="0"/>
          </a:p>
          <a:p>
            <a:pPr marL="0" indent="0">
              <a:buNone/>
            </a:pPr>
            <a:endParaRPr lang="en-GB" sz="1400" dirty="0" smtClean="0"/>
          </a:p>
          <a:p>
            <a:pPr lvl="1"/>
            <a:r>
              <a:rPr lang="en-GB" sz="2000" dirty="0" smtClean="0"/>
              <a:t>Informed Health </a:t>
            </a:r>
          </a:p>
          <a:p>
            <a:pPr marL="457200" lvl="2" indent="0">
              <a:buNone/>
            </a:pPr>
            <a:r>
              <a:rPr lang="en-GB" dirty="0" smtClean="0"/>
              <a:t>and Care (2015)</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31703" y="4212658"/>
            <a:ext cx="7200801" cy="248830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1704" y="1663682"/>
            <a:ext cx="7200800" cy="2450211"/>
          </a:xfrm>
          <a:prstGeom prst="rect">
            <a:avLst/>
          </a:prstGeom>
        </p:spPr>
      </p:pic>
    </p:spTree>
    <p:extLst>
      <p:ext uri="{BB962C8B-B14F-4D97-AF65-F5344CB8AC3E}">
        <p14:creationId xmlns:p14="http://schemas.microsoft.com/office/powerpoint/2010/main" val="106479140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
            </a:r>
            <a:br>
              <a:rPr lang="en-GB" b="1" dirty="0" smtClean="0"/>
            </a:br>
            <a:r>
              <a:rPr lang="en-GB" b="1" dirty="0" err="1" smtClean="0"/>
              <a:t>Wachter</a:t>
            </a:r>
            <a:r>
              <a:rPr lang="en-GB" b="1" dirty="0" smtClean="0"/>
              <a:t> </a:t>
            </a:r>
            <a:r>
              <a:rPr lang="en-GB" b="1" dirty="0"/>
              <a:t>Review 2016</a:t>
            </a:r>
            <a:endParaRPr lang="en-GB" dirty="0"/>
          </a:p>
        </p:txBody>
      </p:sp>
      <p:sp>
        <p:nvSpPr>
          <p:cNvPr id="3" name="Content Placeholder 2"/>
          <p:cNvSpPr>
            <a:spLocks noGrp="1"/>
          </p:cNvSpPr>
          <p:nvPr>
            <p:ph idx="1"/>
          </p:nvPr>
        </p:nvSpPr>
        <p:spPr/>
        <p:txBody>
          <a:bodyPr>
            <a:normAutofit/>
          </a:bodyPr>
          <a:lstStyle/>
          <a:p>
            <a:pPr marL="0" indent="0">
              <a:lnSpc>
                <a:spcPct val="120000"/>
              </a:lnSpc>
              <a:buNone/>
            </a:pPr>
            <a:r>
              <a:rPr lang="en-GB" dirty="0" err="1" smtClean="0"/>
              <a:t>Wachter</a:t>
            </a:r>
            <a:r>
              <a:rPr lang="en-GB" dirty="0" smtClean="0"/>
              <a:t> </a:t>
            </a:r>
            <a:r>
              <a:rPr lang="en-GB" dirty="0"/>
              <a:t>Review 2016 (https://www.gov.uk/government/publications/using-information-technology-to-improve-the-nhs/making-it-work-harnessing-the-power-of-health-information-technology-to-improve-care-in-England)</a:t>
            </a:r>
          </a:p>
          <a:p>
            <a:pPr marL="0" indent="0">
              <a:buNone/>
            </a:pPr>
            <a:r>
              <a:rPr lang="en-GB" dirty="0" smtClean="0"/>
              <a:t>Offered insight into where changes to digital services should be considered</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974994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
            </a:r>
            <a:br>
              <a:rPr lang="en-GB" b="1" dirty="0" smtClean="0"/>
            </a:br>
            <a:r>
              <a:rPr lang="en-GB" b="1" dirty="0" err="1" smtClean="0"/>
              <a:t>Wachter</a:t>
            </a:r>
            <a:r>
              <a:rPr lang="en-GB" b="1" dirty="0" smtClean="0"/>
              <a:t> </a:t>
            </a:r>
            <a:r>
              <a:rPr lang="en-GB" b="1" dirty="0"/>
              <a:t>Review 2016</a:t>
            </a:r>
            <a:endParaRPr lang="en-GB" dirty="0"/>
          </a:p>
        </p:txBody>
      </p:sp>
      <p:sp>
        <p:nvSpPr>
          <p:cNvPr id="3" name="Content Placeholder 2"/>
          <p:cNvSpPr>
            <a:spLocks noGrp="1"/>
          </p:cNvSpPr>
          <p:nvPr>
            <p:ph idx="1"/>
          </p:nvPr>
        </p:nvSpPr>
        <p:spPr/>
        <p:txBody>
          <a:bodyPr>
            <a:normAutofit fontScale="92500"/>
          </a:bodyPr>
          <a:lstStyle/>
          <a:p>
            <a:r>
              <a:rPr lang="en-GB" dirty="0"/>
              <a:t>In order for the National Health Service (NHS) to continue to provide a high level of healthcare at an affordable cost, it simply must modernise and transform. This transformation will involve enormous changes in culture, structure, governance, workforce, and training.</a:t>
            </a:r>
          </a:p>
          <a:p>
            <a:r>
              <a:rPr lang="en-GB" dirty="0" smtClean="0"/>
              <a:t>But </a:t>
            </a:r>
            <a:r>
              <a:rPr lang="en-GB" dirty="0"/>
              <a:t>none of the changes are likely to be as sweeping, as important, or as challenging as creating a fully digitised NHS</a:t>
            </a:r>
            <a:r>
              <a:rPr lang="en-GB" dirty="0" smtClean="0"/>
              <a:t>.</a:t>
            </a:r>
          </a:p>
          <a:p>
            <a:r>
              <a:rPr lang="en-GB" dirty="0"/>
              <a:t>Overall findings and </a:t>
            </a:r>
            <a:r>
              <a:rPr lang="en-GB" dirty="0" smtClean="0"/>
              <a:t>principles number 2</a:t>
            </a:r>
            <a:r>
              <a:rPr lang="en-GB" dirty="0"/>
              <a:t>. </a:t>
            </a:r>
            <a:r>
              <a:rPr lang="en-GB" dirty="0" smtClean="0"/>
              <a:t>‘It </a:t>
            </a:r>
            <a:r>
              <a:rPr lang="en-GB" dirty="0"/>
              <a:t>is better to get digitisation right than to do it </a:t>
            </a:r>
            <a:r>
              <a:rPr lang="en-GB" dirty="0" smtClean="0"/>
              <a:t>quickly’</a:t>
            </a:r>
            <a:endParaRPr lang="en-GB" dirty="0"/>
          </a:p>
          <a:p>
            <a:pPr lvl="1"/>
            <a:r>
              <a:rPr lang="en-GB" dirty="0"/>
              <a:t>While there is urgency to digitise the NHS, there is also risk in going too quickly. The Advisory Group urges the NHS to digitise the secondary care sector in a staged fashion, in which trusts that are ready to digitise are prompted to do so, while those that are not ready should be encouraged and supported to build capacity, a process that will take several years.</a:t>
            </a:r>
            <a:endParaRPr lang="en-GB" dirty="0" smtClean="0"/>
          </a:p>
          <a:p>
            <a:endParaRPr lang="en-GB" dirty="0"/>
          </a:p>
        </p:txBody>
      </p:sp>
    </p:spTree>
    <p:extLst>
      <p:ext uri="{BB962C8B-B14F-4D97-AF65-F5344CB8AC3E}">
        <p14:creationId xmlns:p14="http://schemas.microsoft.com/office/powerpoint/2010/main" val="1705248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err="1" smtClean="0"/>
              <a:t>Wachter</a:t>
            </a:r>
            <a:r>
              <a:rPr lang="en-GB" dirty="0" smtClean="0"/>
              <a:t> </a:t>
            </a:r>
            <a:r>
              <a:rPr lang="en-GB" dirty="0" smtClean="0"/>
              <a:t>Review 2016</a:t>
            </a:r>
            <a:endParaRPr lang="en-GB" dirty="0"/>
          </a:p>
        </p:txBody>
      </p:sp>
      <p:sp>
        <p:nvSpPr>
          <p:cNvPr id="3" name="Content Placeholder 2"/>
          <p:cNvSpPr>
            <a:spLocks noGrp="1"/>
          </p:cNvSpPr>
          <p:nvPr>
            <p:ph idx="1"/>
          </p:nvPr>
        </p:nvSpPr>
        <p:spPr/>
        <p:txBody>
          <a:bodyPr/>
          <a:lstStyle/>
          <a:p>
            <a:r>
              <a:rPr lang="en-GB" dirty="0"/>
              <a:t>The experience of industry after industry has demonstrated that just installing computers without altering the work and workforce does not allow the system and its people to reach this potential; in fact, technology can sometimes get in the way. Getting it right requires a new approach, one that may appear paradoxical yet is ultimately obvious: digitising effectively is not simply about the technology, it is mostly about the people.</a:t>
            </a:r>
          </a:p>
        </p:txBody>
      </p:sp>
    </p:spTree>
    <p:extLst>
      <p:ext uri="{BB962C8B-B14F-4D97-AF65-F5344CB8AC3E}">
        <p14:creationId xmlns:p14="http://schemas.microsoft.com/office/powerpoint/2010/main" val="32329973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Patient </a:t>
            </a:r>
            <a:r>
              <a:rPr lang="en-GB" dirty="0" smtClean="0"/>
              <a:t>Knows Best</a:t>
            </a:r>
            <a:endParaRPr lang="en-GB" dirty="0"/>
          </a:p>
        </p:txBody>
      </p:sp>
      <p:sp>
        <p:nvSpPr>
          <p:cNvPr id="3" name="Content Placeholder 2"/>
          <p:cNvSpPr>
            <a:spLocks noGrp="1"/>
          </p:cNvSpPr>
          <p:nvPr>
            <p:ph idx="1"/>
          </p:nvPr>
        </p:nvSpPr>
        <p:spPr/>
        <p:txBody>
          <a:bodyPr>
            <a:normAutofit fontScale="85000" lnSpcReduction="10000"/>
          </a:bodyPr>
          <a:lstStyle/>
          <a:p>
            <a:r>
              <a:rPr lang="en-GB" dirty="0"/>
              <a:t>PKB adheres to the core principles of Prudent Healthcare by: </a:t>
            </a:r>
          </a:p>
          <a:p>
            <a:r>
              <a:rPr lang="en-GB" dirty="0" smtClean="0"/>
              <a:t> </a:t>
            </a:r>
            <a:r>
              <a:rPr lang="en-GB" dirty="0"/>
              <a:t>Positioning citizens in an equitable relationship with professionals and practitioners in co-producing health care through equal access to shared information </a:t>
            </a:r>
          </a:p>
          <a:p>
            <a:r>
              <a:rPr lang="en-GB" dirty="0" smtClean="0"/>
              <a:t> </a:t>
            </a:r>
            <a:r>
              <a:rPr lang="en-GB" dirty="0"/>
              <a:t>Providing a safe, secure, rich digital resource and tool for citizens to access care and be cared for when they need it </a:t>
            </a:r>
          </a:p>
          <a:p>
            <a:r>
              <a:rPr lang="en-GB" dirty="0" smtClean="0"/>
              <a:t>Providing </a:t>
            </a:r>
            <a:r>
              <a:rPr lang="en-GB" dirty="0"/>
              <a:t>a ‘once for ‘Wales’ solution for the provision of a cohesive consistent and transparent approach to capturing and sharing information between citizens and health and social care organisations in Wales </a:t>
            </a:r>
          </a:p>
          <a:p>
            <a:r>
              <a:rPr lang="en-GB" dirty="0" smtClean="0"/>
              <a:t>This </a:t>
            </a:r>
            <a:r>
              <a:rPr lang="en-GB" dirty="0"/>
              <a:t>solution meets all of the aspirations for an ‘Online Citizen Portal’ proposed in the Welsh Government Digital Strategy ‘Informed Health and Social Care”. Its ability to offer the sharing of health data and workflows, which is consistent with the values of co-production and empowerment of the patient highlighted in the Strategy, is crucial to driving this forward. </a:t>
            </a:r>
          </a:p>
        </p:txBody>
      </p:sp>
    </p:spTree>
    <p:extLst>
      <p:ext uri="{BB962C8B-B14F-4D97-AF65-F5344CB8AC3E}">
        <p14:creationId xmlns:p14="http://schemas.microsoft.com/office/powerpoint/2010/main" val="20117174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Patient Knows Best</a:t>
            </a:r>
            <a:endParaRPr lang="en-GB" dirty="0"/>
          </a:p>
        </p:txBody>
      </p:sp>
      <p:sp>
        <p:nvSpPr>
          <p:cNvPr id="3" name="Content Placeholder 2"/>
          <p:cNvSpPr>
            <a:spLocks noGrp="1"/>
          </p:cNvSpPr>
          <p:nvPr>
            <p:ph idx="1"/>
          </p:nvPr>
        </p:nvSpPr>
        <p:spPr/>
        <p:txBody>
          <a:bodyPr/>
          <a:lstStyle/>
          <a:p>
            <a:r>
              <a:rPr lang="en-GB" dirty="0" smtClean="0"/>
              <a:t>Originally  - Dermatology</a:t>
            </a:r>
            <a:r>
              <a:rPr lang="en-GB" dirty="0"/>
              <a:t>, Urology and </a:t>
            </a:r>
            <a:r>
              <a:rPr lang="en-GB" dirty="0" smtClean="0"/>
              <a:t>Gastroenterology</a:t>
            </a:r>
          </a:p>
          <a:p>
            <a:r>
              <a:rPr lang="en-GB" dirty="0" smtClean="0"/>
              <a:t> </a:t>
            </a:r>
            <a:r>
              <a:rPr lang="en-GB" dirty="0"/>
              <a:t>Results - via WRRS (with delays which will be ratified by the All – Wales pathology CSG) </a:t>
            </a:r>
          </a:p>
          <a:p>
            <a:r>
              <a:rPr lang="en-GB" dirty="0" smtClean="0"/>
              <a:t> </a:t>
            </a:r>
            <a:r>
              <a:rPr lang="en-GB" dirty="0"/>
              <a:t>Documents and Letters – via WCRS (Governance of scope of letters to be sent agreed by ABMU CIO) </a:t>
            </a:r>
          </a:p>
          <a:p>
            <a:r>
              <a:rPr lang="en-GB" dirty="0" smtClean="0"/>
              <a:t> </a:t>
            </a:r>
            <a:r>
              <a:rPr lang="en-GB" dirty="0"/>
              <a:t>Appointments – via WPAS </a:t>
            </a:r>
          </a:p>
          <a:p>
            <a:r>
              <a:rPr lang="en-GB" dirty="0" smtClean="0"/>
              <a:t> </a:t>
            </a:r>
            <a:r>
              <a:rPr lang="en-GB" dirty="0"/>
              <a:t>Appointment Letters – via WPAS </a:t>
            </a:r>
          </a:p>
          <a:p>
            <a:pPr marL="0" indent="0">
              <a:buNone/>
            </a:pPr>
            <a:endParaRPr lang="en-GB" dirty="0"/>
          </a:p>
        </p:txBody>
      </p:sp>
    </p:spTree>
    <p:extLst>
      <p:ext uri="{BB962C8B-B14F-4D97-AF65-F5344CB8AC3E}">
        <p14:creationId xmlns:p14="http://schemas.microsoft.com/office/powerpoint/2010/main" val="40068630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99221"/>
            <a:ext cx="10058400" cy="449460"/>
          </a:xfrm>
        </p:spPr>
        <p:txBody>
          <a:bodyPr>
            <a:normAutofit fontScale="90000"/>
          </a:bodyPr>
          <a:lstStyle/>
          <a:p>
            <a:r>
              <a:rPr lang="en-GB" dirty="0" smtClean="0"/>
              <a:t>My Health online</a:t>
            </a:r>
            <a:endParaRPr lang="en-GB" dirty="0"/>
          </a:p>
        </p:txBody>
      </p:sp>
      <p:pic>
        <p:nvPicPr>
          <p:cNvPr id="5" name="Content Placeholder 4"/>
          <p:cNvPicPr>
            <a:picLocks noGrp="1" noChangeAspect="1"/>
          </p:cNvPicPr>
          <p:nvPr>
            <p:ph idx="1"/>
          </p:nvPr>
        </p:nvPicPr>
        <p:blipFill>
          <a:blip r:embed="rId2"/>
          <a:stretch>
            <a:fillRect/>
          </a:stretch>
        </p:blipFill>
        <p:spPr>
          <a:xfrm>
            <a:off x="1051625" y="610829"/>
            <a:ext cx="10009112" cy="6255695"/>
          </a:xfrm>
          <a:prstGeom prst="rect">
            <a:avLst/>
          </a:prstGeom>
        </p:spPr>
      </p:pic>
    </p:spTree>
    <p:extLst>
      <p:ext uri="{BB962C8B-B14F-4D97-AF65-F5344CB8AC3E}">
        <p14:creationId xmlns:p14="http://schemas.microsoft.com/office/powerpoint/2010/main" val="38318188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Interpretation of results</a:t>
            </a:r>
            <a:endParaRPr lang="en-GB" dirty="0"/>
          </a:p>
        </p:txBody>
      </p:sp>
      <p:pic>
        <p:nvPicPr>
          <p:cNvPr id="2050" name="Picture 2" descr="Image result for confusing pathology resul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71464" y="1700808"/>
            <a:ext cx="9721080" cy="3872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4042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Interpretation of results</a:t>
            </a:r>
            <a:endParaRPr lang="en-GB" dirty="0"/>
          </a:p>
        </p:txBody>
      </p:sp>
      <p:pic>
        <p:nvPicPr>
          <p:cNvPr id="2052" name="Picture 4"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1844824"/>
            <a:ext cx="7620000" cy="6076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57959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Interpretation of results</a:t>
            </a:r>
            <a:endParaRPr lang="en-GB" dirty="0"/>
          </a:p>
        </p:txBody>
      </p:sp>
      <p:pic>
        <p:nvPicPr>
          <p:cNvPr id="2054" name="Picture 6"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512" y="1771650"/>
            <a:ext cx="8572500" cy="508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88288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Patient Advocacy</a:t>
            </a:r>
            <a:endParaRPr lang="en-GB" dirty="0"/>
          </a:p>
        </p:txBody>
      </p:sp>
      <p:sp>
        <p:nvSpPr>
          <p:cNvPr id="3" name="Content Placeholder 2"/>
          <p:cNvSpPr>
            <a:spLocks noGrp="1"/>
          </p:cNvSpPr>
          <p:nvPr>
            <p:ph idx="1"/>
          </p:nvPr>
        </p:nvSpPr>
        <p:spPr/>
        <p:txBody>
          <a:bodyPr>
            <a:normAutofit fontScale="92500"/>
          </a:bodyPr>
          <a:lstStyle/>
          <a:p>
            <a:r>
              <a:rPr lang="en-GB" dirty="0"/>
              <a:t>PIF Forum - https://www.pifonline.org.uk/</a:t>
            </a:r>
          </a:p>
          <a:p>
            <a:r>
              <a:rPr lang="en-GB" b="1" dirty="0"/>
              <a:t>QUALITY-</a:t>
            </a:r>
            <a:r>
              <a:rPr lang="en-GB" dirty="0"/>
              <a:t> We raise standards and highlight good practice in the production and provision of healthcare information and support</a:t>
            </a:r>
          </a:p>
          <a:p>
            <a:r>
              <a:rPr lang="en-GB" b="1" dirty="0"/>
              <a:t>INTEGRATION</a:t>
            </a:r>
            <a:r>
              <a:rPr lang="en-GB" dirty="0"/>
              <a:t> – We campaign for high-quality healthcare information and support to be an integral part of the patient journey</a:t>
            </a:r>
          </a:p>
          <a:p>
            <a:r>
              <a:rPr lang="en-GB" b="1" dirty="0"/>
              <a:t>EXPERTISE </a:t>
            </a:r>
            <a:r>
              <a:rPr lang="en-GB" dirty="0"/>
              <a:t>– We champion and enhance the expertise of people working in the field of healthcare information and support</a:t>
            </a:r>
          </a:p>
          <a:p>
            <a:r>
              <a:rPr lang="en-GB" b="1" dirty="0"/>
              <a:t>IMPACT </a:t>
            </a:r>
            <a:r>
              <a:rPr lang="en-GB" dirty="0"/>
              <a:t>– We promote the need to evaluate the impact of high-quality healthcare information and support</a:t>
            </a:r>
          </a:p>
          <a:p>
            <a:r>
              <a:rPr lang="en-GB" b="1" dirty="0"/>
              <a:t>INFRASTRUCTURE –</a:t>
            </a:r>
            <a:r>
              <a:rPr lang="en-GB" dirty="0"/>
              <a:t> We strive to develop and maintain a sustainable, expanding and financially secure organisation</a:t>
            </a:r>
          </a:p>
          <a:p>
            <a:endParaRPr lang="en-GB" dirty="0"/>
          </a:p>
        </p:txBody>
      </p:sp>
    </p:spTree>
    <p:extLst>
      <p:ext uri="{BB962C8B-B14F-4D97-AF65-F5344CB8AC3E}">
        <p14:creationId xmlns:p14="http://schemas.microsoft.com/office/powerpoint/2010/main" val="31379709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342637469"/>
              </p:ext>
            </p:extLst>
          </p:nvPr>
        </p:nvGraphicFramePr>
        <p:xfrm>
          <a:off x="1066800" y="1738104"/>
          <a:ext cx="10861848" cy="3694176"/>
        </p:xfrm>
        <a:graphic>
          <a:graphicData uri="http://schemas.openxmlformats.org/drawingml/2006/table">
            <a:tbl>
              <a:tblPr firstRow="1" bandRow="1">
                <a:tableStyleId>{5C22544A-7EE6-4342-B048-85BDC9FD1C3A}</a:tableStyleId>
              </a:tblPr>
              <a:tblGrid>
                <a:gridCol w="5101208">
                  <a:extLst>
                    <a:ext uri="{9D8B030D-6E8A-4147-A177-3AD203B41FA5}">
                      <a16:colId xmlns:a16="http://schemas.microsoft.com/office/drawing/2014/main" val="2521175609"/>
                    </a:ext>
                  </a:extLst>
                </a:gridCol>
                <a:gridCol w="5760640">
                  <a:extLst>
                    <a:ext uri="{9D8B030D-6E8A-4147-A177-3AD203B41FA5}">
                      <a16:colId xmlns:a16="http://schemas.microsoft.com/office/drawing/2014/main" val="3139753012"/>
                    </a:ext>
                  </a:extLst>
                </a:gridCol>
              </a:tblGrid>
              <a:tr h="370840">
                <a:tc gridSpan="2">
                  <a:txBody>
                    <a:bodyPr/>
                    <a:lstStyle/>
                    <a:p>
                      <a:pPr marL="0" indent="0" algn="l" defTabSz="914400" rtl="0" eaLnBrk="1" latinLnBrk="0" hangingPunct="1">
                        <a:lnSpc>
                          <a:spcPct val="90000"/>
                        </a:lnSpc>
                        <a:spcBef>
                          <a:spcPts val="1800"/>
                        </a:spcBef>
                        <a:buSzPct val="100000"/>
                        <a:buFont typeface="Arial" pitchFamily="34" charset="0"/>
                        <a:buNone/>
                      </a:pPr>
                      <a:endParaRPr lang="en-GB" sz="2800" kern="1200" dirty="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52274842"/>
                  </a:ext>
                </a:extLst>
              </a:tr>
              <a:tr h="370840">
                <a:tc>
                  <a:txBody>
                    <a:bodyPr/>
                    <a:lstStyle/>
                    <a:p>
                      <a:pPr marL="685800" lvl="1" indent="-228600" algn="l" defTabSz="914400" rtl="0" eaLnBrk="1" latinLnBrk="0" hangingPunct="1">
                        <a:lnSpc>
                          <a:spcPct val="90000"/>
                        </a:lnSpc>
                        <a:spcBef>
                          <a:spcPts val="1800"/>
                        </a:spcBef>
                        <a:buSzPct val="100000"/>
                        <a:buFont typeface="Arial" pitchFamily="34" charset="0"/>
                        <a:buChar char="▪"/>
                      </a:pPr>
                      <a:endParaRPr lang="en-GB" sz="2400" kern="1200" dirty="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14400" rtl="0" eaLnBrk="1" fontAlgn="auto" latinLnBrk="0" hangingPunct="1">
                        <a:lnSpc>
                          <a:spcPct val="90000"/>
                        </a:lnSpc>
                        <a:spcBef>
                          <a:spcPts val="1800"/>
                        </a:spcBef>
                        <a:spcAft>
                          <a:spcPts val="0"/>
                        </a:spcAft>
                        <a:buClrTx/>
                        <a:buSzPct val="100000"/>
                        <a:buFont typeface="Arial" pitchFamily="34" charset="0"/>
                        <a:buNone/>
                        <a:tabLst/>
                        <a:defRPr/>
                      </a:pPr>
                      <a:endParaRPr lang="en-GB" sz="2400" kern="1200" dirty="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83441276"/>
                  </a:ext>
                </a:extLst>
              </a:tr>
              <a:tr h="370840">
                <a:tc>
                  <a:txBody>
                    <a:bodyPr/>
                    <a:lstStyle/>
                    <a:p>
                      <a:pPr marL="685800" lvl="1" indent="-228600" algn="l" defTabSz="914400" rtl="0" eaLnBrk="1" latinLnBrk="0" hangingPunct="1">
                        <a:lnSpc>
                          <a:spcPct val="90000"/>
                        </a:lnSpc>
                        <a:spcBef>
                          <a:spcPts val="1800"/>
                        </a:spcBef>
                        <a:buSzPct val="100000"/>
                        <a:buFont typeface="Arial" pitchFamily="34" charset="0"/>
                        <a:buChar char="▪"/>
                      </a:pPr>
                      <a:r>
                        <a:rPr lang="en-GB" sz="2400" kern="1200" dirty="0" smtClean="0">
                          <a:solidFill>
                            <a:schemeClr val="tx1">
                              <a:lumMod val="75000"/>
                              <a:lumOff val="25000"/>
                            </a:schemeClr>
                          </a:solidFill>
                          <a:latin typeface="+mn-lt"/>
                          <a:ea typeface="+mn-ea"/>
                          <a:cs typeface="+mn-cs"/>
                        </a:rPr>
                        <a:t>Clinician resource</a:t>
                      </a:r>
                      <a:endParaRPr lang="en-GB" sz="2400" kern="1200" dirty="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228600" indent="-228600" algn="l" defTabSz="914400" rtl="0" eaLnBrk="1" latinLnBrk="0" hangingPunct="1">
                        <a:lnSpc>
                          <a:spcPct val="90000"/>
                        </a:lnSpc>
                        <a:spcBef>
                          <a:spcPts val="1800"/>
                        </a:spcBef>
                        <a:buSzPct val="100000"/>
                        <a:buFont typeface="Arial" pitchFamily="34" charset="0"/>
                        <a:buChar char="▪"/>
                      </a:pPr>
                      <a:r>
                        <a:rPr lang="en-GB" sz="2400" kern="1200" dirty="0" smtClean="0">
                          <a:solidFill>
                            <a:schemeClr val="tx1">
                              <a:lumMod val="75000"/>
                              <a:lumOff val="25000"/>
                            </a:schemeClr>
                          </a:solidFill>
                          <a:latin typeface="+mn-lt"/>
                          <a:ea typeface="+mn-ea"/>
                          <a:cs typeface="+mn-cs"/>
                        </a:rPr>
                        <a:t>Sustainability </a:t>
                      </a:r>
                      <a:endParaRPr lang="en-GB" sz="2400" kern="1200" dirty="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3553131"/>
                  </a:ext>
                </a:extLst>
              </a:tr>
              <a:tr h="370840">
                <a:tc>
                  <a:txBody>
                    <a:bodyPr/>
                    <a:lstStyle/>
                    <a:p>
                      <a:pPr marL="685800" lvl="1" indent="-228600" algn="l" defTabSz="914400" rtl="0" eaLnBrk="1" latinLnBrk="0" hangingPunct="1">
                        <a:lnSpc>
                          <a:spcPct val="90000"/>
                        </a:lnSpc>
                        <a:spcBef>
                          <a:spcPts val="1800"/>
                        </a:spcBef>
                        <a:buSzPct val="100000"/>
                        <a:buFont typeface="Arial" pitchFamily="34" charset="0"/>
                        <a:buChar char="▪"/>
                      </a:pPr>
                      <a:r>
                        <a:rPr lang="en-GB" sz="2400" kern="1200" dirty="0" smtClean="0">
                          <a:solidFill>
                            <a:schemeClr val="tx1">
                              <a:lumMod val="75000"/>
                              <a:lumOff val="25000"/>
                            </a:schemeClr>
                          </a:solidFill>
                          <a:latin typeface="+mn-lt"/>
                          <a:ea typeface="+mn-ea"/>
                          <a:cs typeface="+mn-cs"/>
                        </a:rPr>
                        <a:t>Result interpretation</a:t>
                      </a:r>
                      <a:endParaRPr lang="en-GB" sz="2400" kern="1200" dirty="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228600" indent="-228600" algn="l" defTabSz="914400" rtl="0" eaLnBrk="1" latinLnBrk="0" hangingPunct="1">
                        <a:lnSpc>
                          <a:spcPct val="90000"/>
                        </a:lnSpc>
                        <a:spcBef>
                          <a:spcPts val="1800"/>
                        </a:spcBef>
                        <a:buSzPct val="100000"/>
                        <a:buFont typeface="Arial" pitchFamily="34" charset="0"/>
                        <a:buChar char="▪"/>
                      </a:pPr>
                      <a:r>
                        <a:rPr lang="en-GB" sz="2400" kern="1200" dirty="0" smtClean="0">
                          <a:solidFill>
                            <a:schemeClr val="tx1">
                              <a:lumMod val="75000"/>
                              <a:lumOff val="25000"/>
                            </a:schemeClr>
                          </a:solidFill>
                          <a:latin typeface="+mn-lt"/>
                          <a:ea typeface="+mn-ea"/>
                          <a:cs typeface="+mn-cs"/>
                        </a:rPr>
                        <a:t>Trust</a:t>
                      </a:r>
                      <a:endParaRPr lang="en-GB" sz="2400" kern="1200" dirty="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73062328"/>
                  </a:ext>
                </a:extLst>
              </a:tr>
              <a:tr h="370840">
                <a:tc>
                  <a:txBody>
                    <a:bodyPr/>
                    <a:lstStyle/>
                    <a:p>
                      <a:pPr marL="685800" lvl="1" indent="-228600" algn="l" defTabSz="914400" rtl="0" eaLnBrk="1" latinLnBrk="0" hangingPunct="1">
                        <a:lnSpc>
                          <a:spcPct val="90000"/>
                        </a:lnSpc>
                        <a:spcBef>
                          <a:spcPts val="1800"/>
                        </a:spcBef>
                        <a:buSzPct val="100000"/>
                        <a:buFont typeface="Arial" pitchFamily="34" charset="0"/>
                        <a:buChar char="▪"/>
                      </a:pPr>
                      <a:r>
                        <a:rPr lang="en-GB" sz="2400" kern="1200" dirty="0" smtClean="0">
                          <a:solidFill>
                            <a:schemeClr val="tx1">
                              <a:lumMod val="75000"/>
                              <a:lumOff val="25000"/>
                            </a:schemeClr>
                          </a:solidFill>
                          <a:latin typeface="+mn-lt"/>
                          <a:ea typeface="+mn-ea"/>
                          <a:cs typeface="+mn-cs"/>
                        </a:rPr>
                        <a:t>Managing patient expectations</a:t>
                      </a:r>
                      <a:endParaRPr lang="en-GB" sz="2400" kern="1200" dirty="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228600" indent="-228600" algn="l" defTabSz="914400" rtl="0" eaLnBrk="1" latinLnBrk="0" hangingPunct="1">
                        <a:lnSpc>
                          <a:spcPct val="90000"/>
                        </a:lnSpc>
                        <a:spcBef>
                          <a:spcPts val="1800"/>
                        </a:spcBef>
                        <a:buSzPct val="100000"/>
                        <a:buFont typeface="Arial" pitchFamily="34" charset="0"/>
                        <a:buChar char="▪"/>
                      </a:pPr>
                      <a:r>
                        <a:rPr lang="en-GB" sz="2400" kern="1200" dirty="0" smtClean="0">
                          <a:solidFill>
                            <a:schemeClr val="tx1">
                              <a:lumMod val="75000"/>
                              <a:lumOff val="25000"/>
                            </a:schemeClr>
                          </a:solidFill>
                          <a:latin typeface="+mn-lt"/>
                          <a:ea typeface="+mn-ea"/>
                          <a:cs typeface="+mn-cs"/>
                        </a:rPr>
                        <a:t>Clinician willingness to change</a:t>
                      </a:r>
                      <a:endParaRPr lang="en-GB" sz="2400" kern="1200" dirty="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0823450"/>
                  </a:ext>
                </a:extLst>
              </a:tr>
              <a:tr h="0">
                <a:tc>
                  <a:txBody>
                    <a:bodyPr/>
                    <a:lstStyle/>
                    <a:p>
                      <a:pPr marL="685800" lvl="1" indent="-228600" algn="l" defTabSz="914400" rtl="0" eaLnBrk="1" latinLnBrk="0" hangingPunct="1">
                        <a:lnSpc>
                          <a:spcPct val="90000"/>
                        </a:lnSpc>
                        <a:spcBef>
                          <a:spcPts val="1800"/>
                        </a:spcBef>
                        <a:buSzPct val="100000"/>
                        <a:buFont typeface="Arial" pitchFamily="34" charset="0"/>
                        <a:buChar char="▪"/>
                      </a:pPr>
                      <a:r>
                        <a:rPr lang="en-GB" sz="2400" kern="1200" dirty="0" smtClean="0">
                          <a:solidFill>
                            <a:schemeClr val="tx1">
                              <a:lumMod val="75000"/>
                              <a:lumOff val="25000"/>
                            </a:schemeClr>
                          </a:solidFill>
                          <a:latin typeface="+mn-lt"/>
                          <a:ea typeface="+mn-ea"/>
                          <a:cs typeface="+mn-cs"/>
                        </a:rPr>
                        <a:t>Big Data</a:t>
                      </a:r>
                    </a:p>
                    <a:p>
                      <a:pPr marL="685800" lvl="1" indent="-228600" algn="l" defTabSz="914400" rtl="0" eaLnBrk="1" latinLnBrk="0" hangingPunct="1">
                        <a:lnSpc>
                          <a:spcPct val="90000"/>
                        </a:lnSpc>
                        <a:spcBef>
                          <a:spcPts val="1800"/>
                        </a:spcBef>
                        <a:buSzPct val="100000"/>
                        <a:buFont typeface="Arial" pitchFamily="34" charset="0"/>
                        <a:buChar char="▪"/>
                      </a:pPr>
                      <a:r>
                        <a:rPr lang="en-GB" sz="2400" kern="1200" dirty="0" smtClean="0">
                          <a:solidFill>
                            <a:schemeClr val="tx1">
                              <a:lumMod val="75000"/>
                              <a:lumOff val="25000"/>
                            </a:schemeClr>
                          </a:solidFill>
                          <a:latin typeface="+mn-lt"/>
                          <a:ea typeface="+mn-ea"/>
                          <a:cs typeface="+mn-cs"/>
                        </a:rPr>
                        <a:t>Authentication</a:t>
                      </a:r>
                    </a:p>
                    <a:p>
                      <a:pPr marL="685800" lvl="1" indent="-228600" algn="l" defTabSz="914400" rtl="0" eaLnBrk="1" latinLnBrk="0" hangingPunct="1">
                        <a:lnSpc>
                          <a:spcPct val="90000"/>
                        </a:lnSpc>
                        <a:spcBef>
                          <a:spcPts val="1800"/>
                        </a:spcBef>
                        <a:buSzPct val="100000"/>
                        <a:buFont typeface="Arial" pitchFamily="34" charset="0"/>
                        <a:buChar char="▪"/>
                      </a:pPr>
                      <a:endParaRPr lang="en-GB" sz="2400" kern="1200" dirty="0" smtClean="0">
                        <a:solidFill>
                          <a:schemeClr val="tx1">
                            <a:lumMod val="75000"/>
                            <a:lumOff val="25000"/>
                          </a:schemeClr>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228600" marR="0" lvl="0" indent="-228600" algn="l" defTabSz="914400" rtl="0" eaLnBrk="1" fontAlgn="auto" latinLnBrk="0" hangingPunct="1">
                        <a:lnSpc>
                          <a:spcPct val="90000"/>
                        </a:lnSpc>
                        <a:spcBef>
                          <a:spcPts val="1800"/>
                        </a:spcBef>
                        <a:spcAft>
                          <a:spcPts val="0"/>
                        </a:spcAft>
                        <a:buClrTx/>
                        <a:buSzPct val="100000"/>
                        <a:buFont typeface="Arial" pitchFamily="34" charset="0"/>
                        <a:buChar char="▪"/>
                        <a:tabLst/>
                        <a:defRPr/>
                      </a:pPr>
                      <a:r>
                        <a:rPr lang="en-GB" sz="2400" kern="1200" dirty="0" smtClean="0">
                          <a:solidFill>
                            <a:schemeClr val="tx1">
                              <a:lumMod val="75000"/>
                              <a:lumOff val="25000"/>
                            </a:schemeClr>
                          </a:solidFill>
                          <a:latin typeface="+mn-lt"/>
                          <a:ea typeface="+mn-ea"/>
                          <a:cs typeface="+mn-cs"/>
                        </a:rPr>
                        <a:t>Burden on the patient - Computer literacy/Agency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83910123"/>
                  </a:ext>
                </a:extLst>
              </a:tr>
            </a:tbl>
          </a:graphicData>
        </a:graphic>
      </p:graphicFrame>
    </p:spTree>
    <p:extLst>
      <p:ext uri="{BB962C8B-B14F-4D97-AF65-F5344CB8AC3E}">
        <p14:creationId xmlns:p14="http://schemas.microsoft.com/office/powerpoint/2010/main" val="31455514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Anticipated outcomes</a:t>
            </a:r>
            <a:endParaRPr lang="en-GB" dirty="0"/>
          </a:p>
        </p:txBody>
      </p:sp>
      <p:sp>
        <p:nvSpPr>
          <p:cNvPr id="3" name="Content Placeholder 2"/>
          <p:cNvSpPr>
            <a:spLocks noGrp="1"/>
          </p:cNvSpPr>
          <p:nvPr>
            <p:ph idx="1"/>
          </p:nvPr>
        </p:nvSpPr>
        <p:spPr/>
        <p:txBody>
          <a:bodyPr/>
          <a:lstStyle/>
          <a:p>
            <a:r>
              <a:rPr lang="en-GB" dirty="0" smtClean="0"/>
              <a:t>Partial successes? – chronic patients? </a:t>
            </a:r>
          </a:p>
          <a:p>
            <a:r>
              <a:rPr lang="en-GB" dirty="0" smtClean="0"/>
              <a:t>Multiple logons?</a:t>
            </a:r>
          </a:p>
          <a:p>
            <a:r>
              <a:rPr lang="en-GB" dirty="0" smtClean="0"/>
              <a:t>Contradiction in approach?</a:t>
            </a:r>
          </a:p>
          <a:p>
            <a:r>
              <a:rPr lang="en-GB" dirty="0" smtClean="0"/>
              <a:t>Supplier led?</a:t>
            </a:r>
          </a:p>
          <a:p>
            <a:r>
              <a:rPr lang="en-GB" dirty="0" smtClean="0"/>
              <a:t>Longevity in delivery? In it for the long run?</a:t>
            </a:r>
          </a:p>
          <a:p>
            <a:endParaRPr lang="en-GB" dirty="0" smtClean="0"/>
          </a:p>
          <a:p>
            <a:r>
              <a:rPr lang="en-GB" dirty="0" smtClean="0"/>
              <a:t>Core delivery of work will be explicit recommendations sensitively made. </a:t>
            </a:r>
          </a:p>
          <a:p>
            <a:endParaRPr lang="en-GB" dirty="0"/>
          </a:p>
        </p:txBody>
      </p:sp>
    </p:spTree>
    <p:extLst>
      <p:ext uri="{BB962C8B-B14F-4D97-AF65-F5344CB8AC3E}">
        <p14:creationId xmlns:p14="http://schemas.microsoft.com/office/powerpoint/2010/main" val="22082729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a:t>
            </a:r>
            <a:endParaRPr lang="en-GB" dirty="0"/>
          </a:p>
        </p:txBody>
      </p:sp>
      <p:sp>
        <p:nvSpPr>
          <p:cNvPr id="3" name="Content Placeholder 2"/>
          <p:cNvSpPr>
            <a:spLocks noGrp="1"/>
          </p:cNvSpPr>
          <p:nvPr>
            <p:ph idx="1"/>
          </p:nvPr>
        </p:nvSpPr>
        <p:spPr/>
        <p:txBody>
          <a:bodyPr/>
          <a:lstStyle/>
          <a:p>
            <a:r>
              <a:rPr lang="en-GB" dirty="0" smtClean="0"/>
              <a:t>Thank you</a:t>
            </a:r>
          </a:p>
          <a:p>
            <a:r>
              <a:rPr lang="en-GB" dirty="0" smtClean="0"/>
              <a:t>Any questions?</a:t>
            </a:r>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3952" y="1857435"/>
            <a:ext cx="4104456" cy="4720124"/>
          </a:xfrm>
          <a:prstGeom prst="rect">
            <a:avLst/>
          </a:prstGeom>
        </p:spPr>
      </p:pic>
    </p:spTree>
    <p:extLst>
      <p:ext uri="{BB962C8B-B14F-4D97-AF65-F5344CB8AC3E}">
        <p14:creationId xmlns:p14="http://schemas.microsoft.com/office/powerpoint/2010/main" val="25210608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SAR’s now no charge, was up to £50, What we hold</a:t>
            </a:r>
          </a:p>
          <a:p>
            <a:endParaRPr lang="en-GB" dirty="0"/>
          </a:p>
        </p:txBody>
      </p:sp>
    </p:spTree>
    <p:extLst>
      <p:ext uri="{BB962C8B-B14F-4D97-AF65-F5344CB8AC3E}">
        <p14:creationId xmlns:p14="http://schemas.microsoft.com/office/powerpoint/2010/main" val="20442438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Medical Design 16x9">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1.potx" id="{D7485564-6666-4DDB-B0D3-55F6E694D6E5}" vid="{6E950D30-6FC6-4411-BCFF-468AD9ECA787}"/>
    </a:ext>
  </a:extLst>
</a:theme>
</file>

<file path=ppt/theme/theme2.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Medical design presentation (widescreen)</Template>
  <TotalTime>1385</TotalTime>
  <Words>664</Words>
  <Application>Microsoft Office PowerPoint</Application>
  <PresentationFormat>Widescreen</PresentationFormat>
  <Paragraphs>83</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Franklin Gothic Medium</vt:lpstr>
      <vt:lpstr>Medical Design 16x9</vt:lpstr>
      <vt:lpstr>DR PhD Presentation </vt:lpstr>
      <vt:lpstr>Title</vt:lpstr>
      <vt:lpstr>Benefits</vt:lpstr>
      <vt:lpstr>NHS Wales Strategy</vt:lpstr>
      <vt:lpstr> Wachter Review 2016</vt:lpstr>
      <vt:lpstr> Wachter Review 2016</vt:lpstr>
      <vt:lpstr> Wachter Review 2016</vt:lpstr>
      <vt:lpstr> Patient Knows Best</vt:lpstr>
      <vt:lpstr> Patient Knows Best</vt:lpstr>
      <vt:lpstr>My Health online</vt:lpstr>
      <vt:lpstr>Interpretation of results</vt:lpstr>
      <vt:lpstr>Interpretation of results</vt:lpstr>
      <vt:lpstr>Interpretation of results</vt:lpstr>
      <vt:lpstr>Patient Advocacy</vt:lpstr>
      <vt:lpstr>Challenges</vt:lpstr>
      <vt:lpstr>Anticipated outcomes</vt:lpstr>
      <vt:lpstr>End</vt:lpstr>
      <vt:lpstr>PowerPoint Presentation</vt:lpstr>
    </vt:vector>
  </TitlesOfParts>
  <Company>NHS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Darren Reynolds (NWIS - Information Governance)</dc:creator>
  <cp:lastModifiedBy>Darren Reynolds (NWIS - Information Governance)</cp:lastModifiedBy>
  <cp:revision>69</cp:revision>
  <dcterms:created xsi:type="dcterms:W3CDTF">2017-08-09T07:07:31Z</dcterms:created>
  <dcterms:modified xsi:type="dcterms:W3CDTF">2018-05-16T08:59:33Z</dcterms:modified>
</cp:coreProperties>
</file>