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1"/>
  </p:notesMasterIdLst>
  <p:handoutMasterIdLst>
    <p:handoutMasterId r:id="rId32"/>
  </p:handoutMasterIdLst>
  <p:sldIdLst>
    <p:sldId id="256" r:id="rId2"/>
    <p:sldId id="311" r:id="rId3"/>
    <p:sldId id="312" r:id="rId4"/>
    <p:sldId id="313" r:id="rId5"/>
    <p:sldId id="314" r:id="rId6"/>
    <p:sldId id="315" r:id="rId7"/>
    <p:sldId id="316" r:id="rId8"/>
    <p:sldId id="317" r:id="rId9"/>
    <p:sldId id="318" r:id="rId10"/>
    <p:sldId id="319" r:id="rId11"/>
    <p:sldId id="320" r:id="rId12"/>
    <p:sldId id="321" r:id="rId13"/>
    <p:sldId id="322" r:id="rId14"/>
    <p:sldId id="323" r:id="rId15"/>
    <p:sldId id="324" r:id="rId16"/>
    <p:sldId id="325" r:id="rId17"/>
    <p:sldId id="326" r:id="rId18"/>
    <p:sldId id="327" r:id="rId19"/>
    <p:sldId id="328" r:id="rId20"/>
    <p:sldId id="329" r:id="rId21"/>
    <p:sldId id="330" r:id="rId22"/>
    <p:sldId id="331" r:id="rId23"/>
    <p:sldId id="332" r:id="rId24"/>
    <p:sldId id="333" r:id="rId25"/>
    <p:sldId id="334" r:id="rId26"/>
    <p:sldId id="335" r:id="rId27"/>
    <p:sldId id="336" r:id="rId28"/>
    <p:sldId id="282" r:id="rId29"/>
    <p:sldId id="310" r:id="rId30"/>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87" d="100"/>
          <a:sy n="87" d="100"/>
        </p:scale>
        <p:origin x="1459" y="29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Diamond Model, developed by expert analysts, introduces state-of-the-art technology for intrusion analysis. This model offers a framework and a set of procedures for recognizing clusters of events that are correlated on any of the systems in an organization. The model determines the vital atomic element that occurs in any intrusion activity and is referred to as the Diamond event. Analysts can identify the events and connect them as activity threads for obtaining information regarding how and what transpired during an attack. Analysts can also easily identify whether any data are required by examining the missing features. It also offers a method or route map for analyzing incidents related to any malicious activity and predict the possibility of an attack and its origin. </a:t>
            </a:r>
          </a:p>
          <a:p>
            <a:r>
              <a:rPr lang="en-US" dirty="0"/>
              <a:t>With the Diamond Model, more advanced and efficient mitigation approaches can be developed, and analytic efficiency can be increased. This also results in cost savings for the defender and rising cost for the adversary. The Diamond event consists of four basic features: adversary, capability, infrastructure, and victim. This model is named so because when all the features are arranged according to the relationship between them, it forms as a diamond-shaped structure. Although it appears to be a simple approach, it is rather complex and requires high expertise and skill to traceroute the flow of attack.</a:t>
            </a:r>
          </a:p>
          <a:p>
            <a:endParaRPr lang="en-US" dirty="0"/>
          </a:p>
          <a:p>
            <a:r>
              <a:rPr lang="en-US" dirty="0"/>
              <a:t>Adversary: An adversary often refers to an opponent or hacker responsible for the attack event. An adversary takes advantage of a capability against the victim to perform a malicious activity for financial benefit or to damage the reputation of the victim. An adversary can be individuals such as insiders or a competitor organization. Adversaries can use many techniques to gain information such as email addresses and network assets and attempt to attack any applications used in smartphones to gain sensitive information.</a:t>
            </a:r>
          </a:p>
          <a:p>
            <a:r>
              <a:rPr lang="en-US" dirty="0"/>
              <a:t>▪ Victim: The victim is the target that has been exploited or the environment where the attack was performed. The adversary exploits the vulnerabilities or security loopholes in the victim’s infrastructure by using their resources. The victim can be any person, organization, institution, or even network information such as IP addresses, domain names, email addresses, and sensitive personal information of an individual.</a:t>
            </a:r>
          </a:p>
          <a:p>
            <a:r>
              <a:rPr lang="en-US" dirty="0"/>
              <a:t>▪ Capability: Capability refers to all the strategies, methods, and procedures associated with an attack. It can also be a malware or tool used by an adversary against the target. Capability includes simple and complex attack techniques such as brute forcing and ransomware attacks.</a:t>
            </a:r>
          </a:p>
          <a:p>
            <a:r>
              <a:rPr lang="en-US" dirty="0"/>
              <a:t>▪ Infrastructure: Infrastructure refers to the hardware or software used in the network by the target that has a connection with the adversary. It refers to “what” the adversary has used to reach the victim. Consider an organization having an email server in which all the data regarding employee email IDs and other personal details are stored. The adversary can use the server as infrastructure to perform any type of attack by targeting a single employee. Exploiting infrastructure leads to data leakage and data exfiltration.</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2384503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What is Risk?</a:t>
            </a:r>
          </a:p>
          <a:p>
            <a:r>
              <a:rPr lang="en-US" dirty="0"/>
              <a:t> Risk refers to the degree of uncertainty or expectation that an adverse event may cause damage to the system </a:t>
            </a:r>
          </a:p>
          <a:p>
            <a:r>
              <a:rPr lang="en-US" dirty="0"/>
              <a:t>Risks are categorized into different levels according to their estimated impact on the system </a:t>
            </a:r>
          </a:p>
          <a:p>
            <a:r>
              <a:rPr lang="en-US" dirty="0"/>
              <a:t>A risk matrix is used to scale risk by considering the probability, likelihood, and consequence or impact of the risk</a:t>
            </a:r>
          </a:p>
          <a:p>
            <a:endParaRPr lang="en-US" dirty="0"/>
          </a:p>
          <a:p>
            <a:r>
              <a:rPr lang="en-US" dirty="0"/>
              <a:t>Risk management is the process of reducing and maintaining risk at an acceptable level by means of a well-defined and actively employed security program</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663439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Continual/Adaptive Security Strategy The adaptive security strategy prescribes that continuous prediction, prevention, detection, and response actions must be taken to ensure comprehensive computer network defense. ▪ Protection: This includes a set of prior countermeasures taken towards eliminating all the possible vulnerabilities on the network. It includes security measures such as security policies, physical security, host security, firewall, and IDS.</a:t>
            </a:r>
          </a:p>
          <a:p>
            <a:r>
              <a:rPr lang="en-US" dirty="0"/>
              <a:t>▪ Detection: Detection involves assessing the network for abnormalities such as attacks, damages, unauthorized access attempts, and modifications, and identifying their locations in the network. It includes the regular monitoring of network traffic using network monitoring and packet sniffing tools.</a:t>
            </a:r>
          </a:p>
          <a:p>
            <a:r>
              <a:rPr lang="en-US" dirty="0"/>
              <a:t>▪ Responding: Responding to incidents involves actions such as identifying incidents, finding their root causes, and planning a possible course of actions for addressing them. It includes incident response, investigation, containment, impact mitigation, and eradication steps for addressing the incidents. It also includes deciding whether the incident is an actual security incident or a false positive.</a:t>
            </a:r>
          </a:p>
          <a:p>
            <a:r>
              <a:rPr lang="en-US" dirty="0"/>
              <a:t>▪ Prediction: Prediction involves the identification of potential attacks, targets, and methods prior to materialization to a viable attack. Prediction includes actions such as conducting risk and vulnerability assessment, performing attack surface analysis, consuming threat intelligence data to predict future threats on the organization.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1274629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Defense-in-depth is a security strategy in which security professionals use several protection layers throughout an information system. This strategy uses the military principle that it is more difficult for an enemy to defeat a complex and multi-layered defense system than to penetrate a single barrier. Defense-in-depth helps to prevent direct attacks against an information system and its data because a break in one layer only leads the attacker to the next layer. If a hacker gains access to a system, defense-in-depth minimizes any adverse impact and gives administrators and engineers time to deploy new or updated countermeasures to prevent a recurrence of the intrusion.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2100451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Oxford dictionary, a threat is defined as “the possibility of a malicious attempt to damage or disrupt a computer network or system.” A threat is a potential occurrence of an undesired event that can eventually damage and interrupt the operational and functional activities of an organization. A threat can affect the integrity and availability factors of an organization. The impact of threats is very great and may affect the state of the physical IT assets in an organization. The existence of threats may be accidental, intentional, or due to the impact of some action. Cyber threat intelligence, usually known as CTI, is the collection and analysis of information about threats and adversaries and the drawing up of patterns that provide an ability to make knowledgeable decisions for preparedness, prevention, and response actions against various cyberattacks. It is the process of recognizing or discovering any “unknown threats” that an organization may face so that necessary defense mechanisms can be applied to avoid such occurrences. It involves collecting, researching, and analyzing trends and technical developments in the field of cyber threats (including cybercrime, hacktivism, and espionage). Any knowledge about threats that results in an organization’s planning and decision-making to handle it is a piece of threat Intelligence. The main aim of CTI is to make the organization aware of existing or emerging threats and prepare them to develop a proactive cybersecurity posture in advance of exploitation. This process, where unknown threats are converted into possibly known ones, helps to anticipate the attack before it can happen, and ultimately results in a better and more secure system. Thus, threat Intelligence is useful in achieving secure data sharing and global transactions among organizations. Threat intelligence processes can be used to identify the risk factors that are responsible for malware attacks, SQL injections, web application attacks, data leaks, phishing, denial -of-service attack, and other attacks. Such risks, after being filtered out, can be put on a checklist and handled appropriately. Threat intelligence is beneficial for an organization to handle cyber threats with effective planning and execution. Along with a thorough analysis of the threat, CTI also strengthens the organization’s defense system, creates awareness about impending risks, and aids in responding against such risks.</a:t>
            </a:r>
          </a:p>
          <a:p>
            <a:r>
              <a:rPr lang="en-US" dirty="0"/>
              <a:t>Types of Threat Intelligence</a:t>
            </a:r>
          </a:p>
          <a:p>
            <a:r>
              <a:rPr lang="en-US" dirty="0"/>
              <a:t>Threat intelligence is contextual information that describes threats and guides organizations in making various business decisions. It is extracted from a huge collection of sources and information. It provides operational insight by looking outside the organization and issuing alerts on evolving threats to the organization. For the better management of information that is collected from different sources, it is important to subdivide threat intelligence into different types. This subdivision is performed based on the consumers and goals of the intelligence. From the perspective of consumption, threat intelligence is divided into four different types. They are, namely, strategic, tactical, operational, and technical threat intelligence. These four types differ in terms of data collection, data analysis, and intelligence consumption. ▪ Strategic Threat Intelligence Strategic threat intelligence provides high-level information regarding cybersecurity posture, threats, details about the financial impact of various cyber activities, attack trends, and the impact of high-level business decisions. This information is consumed by the high-level executives and management of the organization, such as IT management and CISO. It helps the management to identify current cyber risks, unknown future risks, threat groups, and attribution of breaches. The intelligence obtained provides a risk-based view that mainly focuses on high-level concepts of risks and their probability. It mainly deals with long-term issues and provides real-time alerts for threats to the organization’s critical assets, such as IT infrastructure, employees, customers, and applications. This intelligence is used by the management to make strategic business decisions and to analyze their effect. Based on the analysis, the management can allocate sufficient budget and staff to protect critical IT assets and business processes. Strategic threat intelligence is generally in the form of a report that mainly focuses on high-level business strategies. Since the characteristic of strategic threat intelligence is preeminent, the data collection also relates to high-level sources and requires highly skilled professionals to extract information. This intelligence is collected from sources such as OSINT, CTI vendors, and ISAOs and ISACs. The strategic threat intelligence helps organizations identify any similar past incidents, their intentions, and any attributes that might identify the attacking adversaries, why the organization is within the scope of the attack, major attack trends, and how to reduce the risk level.</a:t>
            </a:r>
          </a:p>
          <a:p>
            <a:r>
              <a:rPr lang="en-US" dirty="0"/>
              <a:t>▪ Tactical Threat Intelligence</a:t>
            </a:r>
          </a:p>
          <a:p>
            <a:r>
              <a:rPr lang="en-US" dirty="0"/>
              <a:t>Tactical threat intelligence plays a major role in protecting the resources of the organization. It provides information related to the TTPs used by threat actors (attackers) to perform attacks. Tactical threat intelligence is consumed by cybersecurity professionals such as IT service managers, security operations managers, network operations center (NOC) staff, administrators, and architects. It helps the cybersecurity professionals understand how the adversaries are expected to perform their attack on the organization, identify the information leakage from the organization, and assess the technical capabilities and goals of the attackers along with the attack vectors. Using tactical threat intelligence, security personnel develop detection and mitigation strategies beforehand through procedures such as updating security products with identified indicators and patching vulnerable systems. The collection sources for tactical threat intelligence include campaign reports, malware, incident reports, attack group reports, and human intelligence, among other information. This intelligence is generally obtained by reading white or technical papers, communicating with other organizations, or purchasing intelligence from third parties. It includes highly technical information on topics such as malware, campaigns, techniques, and tools in the form of forensic reports. Tactical threat intelligence provides day-to-day operational support by helping analysts assess various security incidents related to events, investigations, and other activities. It also guides the high-level executives of the organizations in making strategic business decisions.</a:t>
            </a:r>
          </a:p>
          <a:p>
            <a:r>
              <a:rPr lang="en-US" dirty="0"/>
              <a:t>▪ Operational Threat Intelligence</a:t>
            </a:r>
          </a:p>
          <a:p>
            <a:r>
              <a:rPr lang="en-US" dirty="0"/>
              <a:t>Operational threat intelligence provides information about specific threats against the organization. It provides contextual information about security events and incidents that help defenders disclose potential risks, provide greater insight into attacker methodologies, identify past malicious activities, and perform investigations on malicious activity in a more efficient way. It is consumed by security managers or heads of incident response, network defenders, security forensics, and fraud detection teams. It helps organizations to understand the possible threat actors and their intention, capability, and opportunity to attack vulnerable IT assets and the impact of a successful attack. In many cases, only government organizations can collect this type of intelligence. However, doing so helps IR and forensic teams to deploy security assets to identify and stop upcoming attacks, improve early-stage attack detecting capability, and reduce an attack’s damage to IT assets.</a:t>
            </a:r>
          </a:p>
          <a:p>
            <a:r>
              <a:rPr lang="en-US" dirty="0"/>
              <a:t>Operational threat intelligence is generally collected from sources such as humans, social media, and chat rooms; it may and also be collected from the real-world activities and events that result in cyberattacks. Operational threat intelligence is obtained by analyzing human behavior, threat groups, and by similar means. This information helps to predict future attacks and thus enhances incident response plans and mitigation strategies. Operational threat intelligence generally appears as a report that contains identified malicious activities, recommended courses of action, and warnings of emerging attacks.</a:t>
            </a:r>
          </a:p>
          <a:p>
            <a:r>
              <a:rPr lang="en-US" dirty="0"/>
              <a:t>▪ Technical Threat Intelligence Technical threat intelligence provides information about resources an attacker uses to perform an attack; this includes command and control channels, tools, and other items. It has a shorter lifespan compared to tactical threat intelligence and mainly focuses on a specific IoC. It provides rapid distribution and response to threats. For example, a piece of malware used to perform an attack is tactical threat intelligence, whereas the details related to the specific implementation of the malware come under technical threat intelligence. Other examples of technical threat intelligence include the specific IP addresses and domains used by malicious endpoints, phishing email headers, and hash checksums of malware, among others. Technical threat intelligence is consumed by SOC staff and IR teams.</a:t>
            </a:r>
          </a:p>
          <a:p>
            <a:r>
              <a:rPr lang="en-US" dirty="0"/>
              <a:t>The indicators of technical threat intelligence are collected from active campaigns, attacks that are performed on other organizations, or data feeds provided by external third parties. These indicators are generally collected as part of investigations of attacks performed on various organizations. This information helps security professionals add the identified indicators to the defensive systems such as IDS and IPS, firewalls, and endpoint security systems, thereby enhancing the detection mechanisms used to identify the attacks at an early stage. It also helps them identify malicious traffic and IP addresses suspected of spreading malware and spam emails. This intelligence is directly fed into the security devices in digital format to block and identify inbound and outbound malicious traffic entering the organization’s network</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2903425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threat intelligence lifecycle is a continuous process of developing intelligence from raw data that supports organizations to develop defensive mechanisms to thwart emerging risks and threats. The higher-level executives of the organization will provide continuous support to the intelligence team by evaluating and giving feedback at every stage. The threat intelligence lifecycle consists of five phases: planning and direction, collection, processing and exploitation, analysis and production, and dissemination and integration. ▪ Planning and Direction In this phase, proper plan is developed based on the strategic intelligence requirement, for example, what are the requirements for developing the threat intelligence, which intelligence information should be given priority, etc. This phase defines the entire intelligence program from data collection to delivery of final intelligence product and acts as a basis for the complete intelligence process. It also includes identifying the requirements of data, methods to be used to collect data, and establishing a collection plan. The requirements are set in such a way that effective and genuine intelligence data can be gathered using the constant number of resources from various open sources of intelligence (OSINT). Along with the requirements, requests are sent to collect data from various internal and external sources. During this phase, an intelligence team is formed, and their key roles and responsibilities are also formulated. Also, the planning and requirements are set for the later stages of the cycle to provide proper support for its functioning.</a:t>
            </a:r>
          </a:p>
          <a:p>
            <a:r>
              <a:rPr lang="en-US" dirty="0"/>
              <a:t>▪ Collection</a:t>
            </a:r>
          </a:p>
          <a:p>
            <a:r>
              <a:rPr lang="en-US" dirty="0"/>
              <a:t>In this phase, we need to focus more on collecting the desired intelligence that is defined in phase one. The data can be collected in different ways through either technical or human means. The collection of the information can be performed directly or secretly based on the confidentiality of the information. The intelligence is collected through sources like human intelligence (HUMINT), imagery intelligence (IMINT), measurement and signature intelligence (MASINT), signal intelligence (SIGNT), open source intelligence (OSINT), and </a:t>
            </a:r>
            <a:r>
              <a:rPr lang="en-US" dirty="0" err="1"/>
              <a:t>IoCs</a:t>
            </a:r>
            <a:r>
              <a:rPr lang="en-US" dirty="0"/>
              <a:t>, and other third parties. This includes collecting data from critical applications, network infrastructure, security infrastructure, etc. Once the collection process is done, the data is transferred for processing in the next stage.</a:t>
            </a:r>
          </a:p>
          <a:p>
            <a:r>
              <a:rPr lang="en-US" dirty="0"/>
              <a:t>▪ Processing and Exploitation</a:t>
            </a:r>
          </a:p>
          <a:p>
            <a:r>
              <a:rPr lang="en-US" dirty="0"/>
              <a:t>Until this phase, the data is not in a proper format, and it is in the form of raw data. The data obtained from previous phases is processed for exploitation and transformed into useful information that could be understood by the consumers. The raw data is converted into meaningful information by highly trained professionals using sophisticated technology and tools. This interpreted data is converted into a usable format that can be directly used in the data analysis phase. The processing to be effective requires proper understanding of the data collection plan, requirements of the consumer, analytical strategy, and types of data that are being processed. Many automated tools are used to apply data processing functions such as structuring, decryption, language translation, parsing, data reduction, filtering, data correlation, and data aggregation.</a:t>
            </a:r>
          </a:p>
          <a:p>
            <a:r>
              <a:rPr lang="en-US" dirty="0"/>
              <a:t>▪ Analysis and Production After processing the intelligence into a proper format, analyzing the intelligence for getting refined information is performed in this phase. The analysis includes facts, findings, and forecasts, which enable the estimation and anticipation of attacks and results. The analysis should be objective, timely, accurate, and actionable. To extract timely and accurate information, analysts need to implement four types of reasoning techniques, which include deduction, induction, abduction, and scientific method based on confidence. As the information is obtained from different sources, analysts try to combine these various sources into a single entity in this phase. The raw data is converted into information by applying various data analysis techniques such as qualitative and quantitative analyses, machine-based techniques, and statistical methods. When the analyzed information provides sufficient context for identifying a threat, then it is elevated to intelligence. This phase identifies potential threats to the organization and further helps in developing appropriate countermeasures to respond to the identified threats.</a:t>
            </a:r>
          </a:p>
          <a:p>
            <a:r>
              <a:rPr lang="en-US" dirty="0"/>
              <a:t>▪ Dissemination and Integration Module 01 Page 84</a:t>
            </a:r>
          </a:p>
          <a:p>
            <a:r>
              <a:rPr lang="en-US" dirty="0"/>
              <a:t>The analyzed information is then ready for the integration and distribution to the intended consumers, which is done either by automated means or by manual methods</a:t>
            </a:r>
          </a:p>
          <a:p>
            <a:r>
              <a:rPr lang="en-US" dirty="0"/>
              <a:t>Major threat information types that are generally used for dissemination include threat indicators, adversary TTPs, security alerts, threat intelligence reports, and tool configuration information for using tools to automate all the phases of threat intelligence. Different intelligence reports are generated to meet the requirements of the management and higher-level executives at strategic, operational, tactical, and technical levels.</a:t>
            </a:r>
          </a:p>
          <a:p>
            <a:r>
              <a:rPr lang="en-US" dirty="0"/>
              <a:t>The strategic threat intelligence is consumed by high-level executives and management and focuses on high-level business strategies. The operational threat intelligence is consumed by cyber security professionals such as security managers and network defenders and mainly focuses on specific threats to the organizations. The tactical threat intelligence is consumed by cyber security professionals such as IT service and SOC managers, administrators and architects and focuses on adversary’s TTPs. The technical threat intelligence is consumed by SOC staff and IR teams and includes information related to the identified </a:t>
            </a:r>
            <a:r>
              <a:rPr lang="en-US" dirty="0" err="1"/>
              <a:t>IoCs</a:t>
            </a:r>
            <a:r>
              <a:rPr lang="en-US" dirty="0"/>
              <a:t>. The disseminated intelligence helps organizations in building defensive and mitigation strategies for the identified threats. Sharing threat intelligence internally and externally helps the organizations gain situational awareness and also to enhance the current security posture and risk management processes.</a:t>
            </a:r>
          </a:p>
          <a:p>
            <a:r>
              <a:rPr lang="en-US" dirty="0"/>
              <a:t>This phase also provides feedback giving more inputs to the information requirements thereby repeating the threat intelligence lifecycle. The feedback is an assessment that describes whether the extracted intelligence meets the requirements of the intelligence consumer. This feedback helps in producing more accurate intelligence through relevant and timely assessments.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652905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Threat modeling is a risk assessment approach for analyzing the security of an application by capturing, organizing, and analyzing all the information that affects it. The threat model consists of three major building blocks: understanding the adversary’s perspective, characterizing the security of the system, and determining threats. Every application should have a developed and documented threat model that should be revisited as the application evolves and development progresses. Threat modeling helps to: ▪ Identify relevant threats to a particular application scenario ▪ Identify key vulnerabilities in an application’s design ▪ Improve security design</a:t>
            </a:r>
          </a:p>
          <a:p>
            <a:r>
              <a:rPr lang="en-US" dirty="0"/>
              <a:t>When using this approach, an administrator should keep the following in mind: ▪ Try not to be rigid about specific steps or implementations; instead, focus on the approach. If any step becomes impassable, go right to step 4 of the threat modeling process and identify the problem.</a:t>
            </a:r>
          </a:p>
          <a:p>
            <a:r>
              <a:rPr lang="en-US" dirty="0"/>
              <a:t>▪ Use scenarios to scope the modeling activity. ▪ Use existing design documents. Use items like documented use cases or use stories, architectural diagrams, data flow diagrams, or other design documentation.</a:t>
            </a:r>
          </a:p>
          <a:p>
            <a:r>
              <a:rPr lang="en-US" dirty="0"/>
              <a:t>▪ Start with a whiteboard before capturing information in documents or getting lost in details. It may be helpful to use a digital camera with printing capabilities to document and distribute the information from the whiteboard.</a:t>
            </a:r>
          </a:p>
          <a:p>
            <a:r>
              <a:rPr lang="en-US" dirty="0"/>
              <a:t>▪ Use an iterative approach. Add more details and improve the threat model as design and development continue. This will help with becoming familiar with the modeling process and developing the threat model to better examine more possible scenarios.</a:t>
            </a:r>
          </a:p>
          <a:p>
            <a:r>
              <a:rPr lang="en-US" dirty="0"/>
              <a:t>▪ Obtain input about the host and network constraints from the system and network administrators. To better understand the end-to-end deployment diagram, obtain as much information as possible about host configurations, firewall policies, allowed protocols and ports, and other relevant details.</a:t>
            </a:r>
          </a:p>
          <a:p>
            <a:r>
              <a:rPr lang="en-US" dirty="0"/>
              <a:t>The threat modeling process involves five steps: 1. Identify Security Objectives</a:t>
            </a:r>
          </a:p>
          <a:p>
            <a:r>
              <a:rPr lang="en-US" dirty="0"/>
              <a:t>Security objectives are the goals and constraints related to the application’s confidentiality, integrity, and availability. Security-specific objectives guide the threat modeling efforts and help to determine how much effort needs to be put toward subsequent steps. To identify security objectives, administrators should ask the following questions:</a:t>
            </a:r>
          </a:p>
          <a:p>
            <a:r>
              <a:rPr lang="en-US" dirty="0"/>
              <a:t>o What data should be protected? o Are there any compliance requirements? o Are there specific quality-of-service requirements? o Are there intangible assets to protect? 2. Application Overview</a:t>
            </a:r>
          </a:p>
          <a:p>
            <a:r>
              <a:rPr lang="en-US" dirty="0"/>
              <a:t>Identify the components, data flows, and trust boundaries. To draw the end-to-end deployment scenario, the administrator should use a whiteboard. First, they should draw a rough diagram that explains the workings and structure of the application, its subsystems, and its deployment characteristics. The deployment diagram should contain the following:</a:t>
            </a:r>
          </a:p>
          <a:p>
            <a:r>
              <a:rPr lang="en-US" dirty="0"/>
              <a:t>o End-to-end deployment topology o Logical layers o Key components o Key services o Communication ports and protocols o Identities o External dependencies Identify Roles</a:t>
            </a:r>
          </a:p>
          <a:p>
            <a:r>
              <a:rPr lang="en-US" dirty="0"/>
              <a:t>The administrator should identify people and the roles and actions they can perform within the application. For example, are there higher-privileged groups of users? Who can read data? Who can update data? Who can delete data?</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1260904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Should or will covered in your Digital Forensics module</a:t>
            </a:r>
          </a:p>
          <a:p>
            <a:pPr marL="0" indent="0">
              <a:buNone/>
            </a:pPr>
            <a:endParaRPr lang="en-GB" dirty="0"/>
          </a:p>
          <a:p>
            <a:pPr marL="0" indent="0">
              <a:buNone/>
            </a:pPr>
            <a:r>
              <a:rPr lang="en-GB" dirty="0"/>
              <a:t>Incident Handling and Response </a:t>
            </a:r>
          </a:p>
          <a:p>
            <a:r>
              <a:rPr lang="en-US" dirty="0"/>
              <a:t>Incident handling and response (IH&amp;R) is the process of taking organized and careful steps when reacting to a security incident or cyberattack</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1977663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ML classification techniques:</a:t>
            </a:r>
          </a:p>
          <a:p>
            <a:r>
              <a:rPr lang="en-US" dirty="0"/>
              <a:t> Supervised learning makes use of algorithms that input a set of labeled training data, with the aim of learning the differences between the labels</a:t>
            </a:r>
          </a:p>
          <a:p>
            <a:r>
              <a:rPr lang="en-US" dirty="0"/>
              <a:t>Unsupervised learning makes use of algorithms that input unlabeled training data, with the aim of deducing all categories by itself</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999236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5 February, 2025</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csrc.nist.gov/"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gdpr.eu/"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ttack.mitre.org/"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5" Type="http://schemas.openxmlformats.org/officeDocument/2006/relationships/hyperlink" Target="http://www.symantec.com/security_response/publications/threatreport.jsp" TargetMode="External"/><Relationship Id="rId4" Type="http://schemas.openxmlformats.org/officeDocument/2006/relationships/hyperlink" Target="http://ceh.v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990600" y="1527175"/>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2</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a:xfrm>
            <a:off x="304800" y="990600"/>
            <a:ext cx="8229600" cy="1143000"/>
          </a:xfrm>
        </p:spPr>
        <p:txBody>
          <a:bodyPr/>
          <a:lstStyle/>
          <a:p>
            <a:r>
              <a:rPr lang="en-GB" dirty="0"/>
              <a:t>This lecture will look at:</a:t>
            </a:r>
            <a:br>
              <a:rPr lang="en-GB" dirty="0"/>
            </a:br>
            <a:endParaRPr lang="en-GB" dirty="0"/>
          </a:p>
        </p:txBody>
      </p:sp>
      <p:sp>
        <p:nvSpPr>
          <p:cNvPr id="8" name="Content Placeholder 7">
            <a:extLst>
              <a:ext uri="{FF2B5EF4-FFF2-40B4-BE49-F238E27FC236}">
                <a16:creationId xmlns:a16="http://schemas.microsoft.com/office/drawing/2014/main" id="{AED2532A-D96D-70D2-F897-679A73EAA137}"/>
              </a:ext>
            </a:extLst>
          </p:cNvPr>
          <p:cNvSpPr>
            <a:spLocks noGrp="1"/>
          </p:cNvSpPr>
          <p:nvPr>
            <p:ph idx="1"/>
          </p:nvPr>
        </p:nvSpPr>
        <p:spPr>
          <a:xfrm>
            <a:off x="381000" y="2133600"/>
            <a:ext cx="8534400" cy="2544763"/>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Hacking Methodologies and Frameworks</a:t>
            </a:r>
          </a:p>
          <a:p>
            <a:r>
              <a:rPr lang="en-US" dirty="0">
                <a:latin typeface="Calibri" panose="020F0502020204030204" pitchFamily="34" charset="0"/>
                <a:ea typeface="Calibri" panose="020F0502020204030204" pitchFamily="34" charset="0"/>
                <a:cs typeface="Calibri" panose="020F0502020204030204" pitchFamily="34" charset="0"/>
              </a:rPr>
              <a:t>Techniques used in Information Security Controls</a:t>
            </a:r>
          </a:p>
          <a:p>
            <a:r>
              <a:rPr lang="en-US" dirty="0">
                <a:latin typeface="Calibri" panose="020F0502020204030204" pitchFamily="34" charset="0"/>
                <a:ea typeface="Calibri" panose="020F0502020204030204" pitchFamily="34" charset="0"/>
                <a:cs typeface="Calibri" panose="020F0502020204030204" pitchFamily="34" charset="0"/>
              </a:rPr>
              <a:t>Importance of Applicable Security Laws and Standards</a:t>
            </a:r>
          </a:p>
          <a:p>
            <a:endParaRPr lang="en-US" dirty="0">
              <a:latin typeface="Calibri" panose="020F0502020204030204" pitchFamily="34" charset="0"/>
              <a:ea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3860084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420-EBBE-4C8E-96DA-9B32F27D97D5}"/>
              </a:ext>
            </a:extLst>
          </p:cNvPr>
          <p:cNvSpPr>
            <a:spLocks noGrp="1"/>
          </p:cNvSpPr>
          <p:nvPr>
            <p:ph type="title"/>
          </p:nvPr>
        </p:nvSpPr>
        <p:spPr>
          <a:xfrm>
            <a:off x="471854" y="76200"/>
            <a:ext cx="8229600" cy="639762"/>
          </a:xfrm>
        </p:spPr>
        <p:txBody>
          <a:bodyPr/>
          <a:lstStyle/>
          <a:p>
            <a:r>
              <a:rPr lang="en-GB" dirty="0"/>
              <a:t>CEH Ethical Hacking Framework </a:t>
            </a:r>
          </a:p>
        </p:txBody>
      </p:sp>
      <p:pic>
        <p:nvPicPr>
          <p:cNvPr id="7" name="Content Placeholder 6">
            <a:extLst>
              <a:ext uri="{FF2B5EF4-FFF2-40B4-BE49-F238E27FC236}">
                <a16:creationId xmlns:a16="http://schemas.microsoft.com/office/drawing/2014/main" id="{34BA24DC-1870-F144-CA35-1927F35361DD}"/>
              </a:ext>
            </a:extLst>
          </p:cNvPr>
          <p:cNvPicPr>
            <a:picLocks noGrp="1" noChangeAspect="1"/>
          </p:cNvPicPr>
          <p:nvPr>
            <p:ph idx="1"/>
          </p:nvPr>
        </p:nvPicPr>
        <p:blipFill>
          <a:blip r:embed="rId2"/>
          <a:stretch>
            <a:fillRect/>
          </a:stretch>
        </p:blipFill>
        <p:spPr>
          <a:xfrm>
            <a:off x="183572" y="990600"/>
            <a:ext cx="8776855" cy="3886200"/>
          </a:xfrm>
        </p:spPr>
      </p:pic>
    </p:spTree>
    <p:extLst>
      <p:ext uri="{BB962C8B-B14F-4D97-AF65-F5344CB8AC3E}">
        <p14:creationId xmlns:p14="http://schemas.microsoft.com/office/powerpoint/2010/main" val="248885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5A856-13ED-56B5-CEFA-F67EAA29972C}"/>
              </a:ext>
            </a:extLst>
          </p:cNvPr>
          <p:cNvSpPr>
            <a:spLocks noGrp="1"/>
          </p:cNvSpPr>
          <p:nvPr>
            <p:ph type="title"/>
          </p:nvPr>
        </p:nvSpPr>
        <p:spPr>
          <a:xfrm>
            <a:off x="457200" y="76200"/>
            <a:ext cx="8229600" cy="533400"/>
          </a:xfrm>
        </p:spPr>
        <p:txBody>
          <a:bodyPr/>
          <a:lstStyle/>
          <a:p>
            <a:r>
              <a:rPr lang="en-GB" dirty="0"/>
              <a:t>Cyber Kill Chain Methodology</a:t>
            </a:r>
            <a:br>
              <a:rPr lang="en-GB" dirty="0"/>
            </a:br>
            <a:endParaRPr lang="en-GB" dirty="0"/>
          </a:p>
        </p:txBody>
      </p:sp>
      <p:sp>
        <p:nvSpPr>
          <p:cNvPr id="3" name="Content Placeholder 2">
            <a:extLst>
              <a:ext uri="{FF2B5EF4-FFF2-40B4-BE49-F238E27FC236}">
                <a16:creationId xmlns:a16="http://schemas.microsoft.com/office/drawing/2014/main" id="{0CF1DB73-01F7-1514-5422-564EEE5C1BF3}"/>
              </a:ext>
            </a:extLst>
          </p:cNvPr>
          <p:cNvSpPr>
            <a:spLocks noGrp="1"/>
          </p:cNvSpPr>
          <p:nvPr>
            <p:ph idx="1"/>
          </p:nvPr>
        </p:nvSpPr>
        <p:spPr>
          <a:xfrm>
            <a:off x="199292" y="666747"/>
            <a:ext cx="8610600" cy="2286001"/>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cyber kill chain methodology is a component of intelligence-driven defense for the identification and prevention of malicious intrusion activities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provides greater insight into attack phases, which helps security professionals to understand the </a:t>
            </a:r>
            <a:r>
              <a:rPr lang="en-US" sz="2000" b="1" dirty="0">
                <a:latin typeface="Calibri" panose="020F0502020204030204" pitchFamily="34" charset="0"/>
                <a:ea typeface="Calibri" panose="020F0502020204030204" pitchFamily="34" charset="0"/>
                <a:cs typeface="Calibri" panose="020F0502020204030204" pitchFamily="34" charset="0"/>
              </a:rPr>
              <a:t>adversary’s tactics, techniques, and procedures beforehand</a:t>
            </a:r>
          </a:p>
          <a:p>
            <a:endParaRPr lang="en-GB" dirty="0"/>
          </a:p>
        </p:txBody>
      </p:sp>
      <p:pic>
        <p:nvPicPr>
          <p:cNvPr id="7" name="Picture 6">
            <a:extLst>
              <a:ext uri="{FF2B5EF4-FFF2-40B4-BE49-F238E27FC236}">
                <a16:creationId xmlns:a16="http://schemas.microsoft.com/office/drawing/2014/main" id="{6914017F-46F5-E009-6B7C-E8D07B50B97C}"/>
              </a:ext>
            </a:extLst>
          </p:cNvPr>
          <p:cNvPicPr>
            <a:picLocks noChangeAspect="1"/>
          </p:cNvPicPr>
          <p:nvPr/>
        </p:nvPicPr>
        <p:blipFill>
          <a:blip r:embed="rId2"/>
          <a:stretch>
            <a:fillRect/>
          </a:stretch>
        </p:blipFill>
        <p:spPr>
          <a:xfrm>
            <a:off x="199292" y="2392551"/>
            <a:ext cx="8258908" cy="3131601"/>
          </a:xfrm>
          <a:prstGeom prst="rect">
            <a:avLst/>
          </a:prstGeom>
        </p:spPr>
      </p:pic>
    </p:spTree>
    <p:extLst>
      <p:ext uri="{BB962C8B-B14F-4D97-AF65-F5344CB8AC3E}">
        <p14:creationId xmlns:p14="http://schemas.microsoft.com/office/powerpoint/2010/main" val="1146934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0FF3A-A97E-0422-5A56-632D24C49BB8}"/>
              </a:ext>
            </a:extLst>
          </p:cNvPr>
          <p:cNvSpPr>
            <a:spLocks noGrp="1"/>
          </p:cNvSpPr>
          <p:nvPr>
            <p:ph type="title"/>
          </p:nvPr>
        </p:nvSpPr>
        <p:spPr>
          <a:xfrm>
            <a:off x="457200" y="92075"/>
            <a:ext cx="8229600" cy="639762"/>
          </a:xfrm>
        </p:spPr>
        <p:txBody>
          <a:bodyPr/>
          <a:lstStyle/>
          <a:p>
            <a:r>
              <a:rPr lang="en-GB" dirty="0"/>
              <a:t>MITRE ATT&amp;CK Framework </a:t>
            </a:r>
          </a:p>
        </p:txBody>
      </p:sp>
      <p:sp>
        <p:nvSpPr>
          <p:cNvPr id="3" name="Content Placeholder 2">
            <a:extLst>
              <a:ext uri="{FF2B5EF4-FFF2-40B4-BE49-F238E27FC236}">
                <a16:creationId xmlns:a16="http://schemas.microsoft.com/office/drawing/2014/main" id="{839FAC40-8A70-5E82-34E4-38F51A390BD4}"/>
              </a:ext>
            </a:extLst>
          </p:cNvPr>
          <p:cNvSpPr>
            <a:spLocks noGrp="1"/>
          </p:cNvSpPr>
          <p:nvPr>
            <p:ph idx="1"/>
          </p:nvPr>
        </p:nvSpPr>
        <p:spPr>
          <a:xfrm>
            <a:off x="304800" y="731837"/>
            <a:ext cx="8534400" cy="2925763"/>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MITRE ATT&amp;CK is a globally accessible knowledge base of adversary tactics and techniques based on real-world observations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The ATT&amp;CK knowledge base is used as a foundation for the development of specific threat models and methodologies in the private sector, government, and the cybersecurity product and service community</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The 14 tactic categories within ATT&amp;CK for Enterprise are derived from the later stages (exploit, control, maintain, and execute) of the seven stages of the Cyber Kill Chain</a:t>
            </a:r>
          </a:p>
        </p:txBody>
      </p:sp>
      <p:pic>
        <p:nvPicPr>
          <p:cNvPr id="7" name="Picture 6">
            <a:extLst>
              <a:ext uri="{FF2B5EF4-FFF2-40B4-BE49-F238E27FC236}">
                <a16:creationId xmlns:a16="http://schemas.microsoft.com/office/drawing/2014/main" id="{E370B346-DDE9-5558-6C2F-F59630696887}"/>
              </a:ext>
            </a:extLst>
          </p:cNvPr>
          <p:cNvPicPr>
            <a:picLocks noChangeAspect="1"/>
          </p:cNvPicPr>
          <p:nvPr/>
        </p:nvPicPr>
        <p:blipFill>
          <a:blip r:embed="rId2"/>
          <a:stretch>
            <a:fillRect/>
          </a:stretch>
        </p:blipFill>
        <p:spPr>
          <a:xfrm>
            <a:off x="0" y="3608387"/>
            <a:ext cx="9144000" cy="1642844"/>
          </a:xfrm>
          <a:prstGeom prst="rect">
            <a:avLst/>
          </a:prstGeom>
        </p:spPr>
      </p:pic>
    </p:spTree>
    <p:extLst>
      <p:ext uri="{BB962C8B-B14F-4D97-AF65-F5344CB8AC3E}">
        <p14:creationId xmlns:p14="http://schemas.microsoft.com/office/powerpoint/2010/main" val="120929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FB24A-3559-BBE4-CB68-489785C76D74}"/>
              </a:ext>
            </a:extLst>
          </p:cNvPr>
          <p:cNvSpPr>
            <a:spLocks noGrp="1"/>
          </p:cNvSpPr>
          <p:nvPr>
            <p:ph type="title"/>
          </p:nvPr>
        </p:nvSpPr>
        <p:spPr>
          <a:xfrm>
            <a:off x="457200" y="92075"/>
            <a:ext cx="8229600" cy="639762"/>
          </a:xfrm>
        </p:spPr>
        <p:txBody>
          <a:bodyPr/>
          <a:lstStyle/>
          <a:p>
            <a:r>
              <a:rPr lang="en-US" dirty="0"/>
              <a:t>Diamond Model of Intrusion Analysis</a:t>
            </a:r>
            <a:br>
              <a:rPr lang="en-US" dirty="0"/>
            </a:br>
            <a:endParaRPr lang="en-GB" dirty="0"/>
          </a:p>
        </p:txBody>
      </p:sp>
      <p:sp>
        <p:nvSpPr>
          <p:cNvPr id="3" name="Content Placeholder 2">
            <a:extLst>
              <a:ext uri="{FF2B5EF4-FFF2-40B4-BE49-F238E27FC236}">
                <a16:creationId xmlns:a16="http://schemas.microsoft.com/office/drawing/2014/main" id="{C0F5EC43-E9BF-A414-0CE0-A77FD22CD5E7}"/>
              </a:ext>
            </a:extLst>
          </p:cNvPr>
          <p:cNvSpPr>
            <a:spLocks noGrp="1"/>
          </p:cNvSpPr>
          <p:nvPr>
            <p:ph idx="1"/>
          </p:nvPr>
        </p:nvSpPr>
        <p:spPr>
          <a:xfrm>
            <a:off x="304800" y="749423"/>
            <a:ext cx="8534400" cy="2069978"/>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Diamond Model offers a framework for identifying the clusters of events that are correlated on any of the systems in an organization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can control the vital atomic element occurring in any intrusion activity, which is referred to as the Diamond event </a:t>
            </a:r>
          </a:p>
          <a:p>
            <a:pPr algn="just"/>
            <a:r>
              <a:rPr lang="en-US" sz="2000" dirty="0">
                <a:latin typeface="Calibri" panose="020F0502020204030204" pitchFamily="34" charset="0"/>
                <a:ea typeface="Calibri" panose="020F0502020204030204" pitchFamily="34" charset="0"/>
                <a:cs typeface="Calibri" panose="020F0502020204030204" pitchFamily="34" charset="0"/>
              </a:rPr>
              <a:t>Using this model, efficient mitigation approaches can be developed, and analytic efficiency can be increased</a:t>
            </a:r>
          </a:p>
        </p:txBody>
      </p:sp>
      <p:pic>
        <p:nvPicPr>
          <p:cNvPr id="7" name="Picture 6">
            <a:extLst>
              <a:ext uri="{FF2B5EF4-FFF2-40B4-BE49-F238E27FC236}">
                <a16:creationId xmlns:a16="http://schemas.microsoft.com/office/drawing/2014/main" id="{14552315-AC26-4CD9-C531-648A022885C4}"/>
              </a:ext>
            </a:extLst>
          </p:cNvPr>
          <p:cNvPicPr>
            <a:picLocks noChangeAspect="1"/>
          </p:cNvPicPr>
          <p:nvPr/>
        </p:nvPicPr>
        <p:blipFill>
          <a:blip r:embed="rId3"/>
          <a:stretch>
            <a:fillRect/>
          </a:stretch>
        </p:blipFill>
        <p:spPr>
          <a:xfrm>
            <a:off x="76200" y="2848709"/>
            <a:ext cx="4419905" cy="2737445"/>
          </a:xfrm>
          <a:prstGeom prst="rect">
            <a:avLst/>
          </a:prstGeom>
        </p:spPr>
      </p:pic>
      <p:pic>
        <p:nvPicPr>
          <p:cNvPr id="9" name="Picture 8">
            <a:extLst>
              <a:ext uri="{FF2B5EF4-FFF2-40B4-BE49-F238E27FC236}">
                <a16:creationId xmlns:a16="http://schemas.microsoft.com/office/drawing/2014/main" id="{425D4942-8D92-20F1-C0B0-CB69D6137780}"/>
              </a:ext>
            </a:extLst>
          </p:cNvPr>
          <p:cNvPicPr>
            <a:picLocks noChangeAspect="1"/>
          </p:cNvPicPr>
          <p:nvPr/>
        </p:nvPicPr>
        <p:blipFill>
          <a:blip r:embed="rId4"/>
          <a:stretch>
            <a:fillRect/>
          </a:stretch>
        </p:blipFill>
        <p:spPr>
          <a:xfrm>
            <a:off x="4572000" y="2667000"/>
            <a:ext cx="4419904" cy="2899229"/>
          </a:xfrm>
          <a:prstGeom prst="rect">
            <a:avLst/>
          </a:prstGeom>
        </p:spPr>
      </p:pic>
    </p:spTree>
    <p:extLst>
      <p:ext uri="{BB962C8B-B14F-4D97-AF65-F5344CB8AC3E}">
        <p14:creationId xmlns:p14="http://schemas.microsoft.com/office/powerpoint/2010/main" val="94853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FB73-7C31-76BC-7D86-5FF2FC740082}"/>
              </a:ext>
            </a:extLst>
          </p:cNvPr>
          <p:cNvSpPr>
            <a:spLocks noGrp="1"/>
          </p:cNvSpPr>
          <p:nvPr>
            <p:ph type="title"/>
          </p:nvPr>
        </p:nvSpPr>
        <p:spPr>
          <a:xfrm>
            <a:off x="137746" y="76200"/>
            <a:ext cx="8991600" cy="1143000"/>
          </a:xfrm>
        </p:spPr>
        <p:txBody>
          <a:bodyPr/>
          <a:lstStyle/>
          <a:p>
            <a:r>
              <a:rPr lang="en-US" dirty="0"/>
              <a:t>Techniques used in Information Security Controls</a:t>
            </a:r>
            <a:br>
              <a:rPr lang="en-US" dirty="0"/>
            </a:br>
            <a:endParaRPr lang="en-GB" dirty="0"/>
          </a:p>
        </p:txBody>
      </p:sp>
      <p:sp>
        <p:nvSpPr>
          <p:cNvPr id="3" name="Content Placeholder 2">
            <a:extLst>
              <a:ext uri="{FF2B5EF4-FFF2-40B4-BE49-F238E27FC236}">
                <a16:creationId xmlns:a16="http://schemas.microsoft.com/office/drawing/2014/main" id="{9BE5DD40-F371-2A3F-6BC2-E51D73F05DBE}"/>
              </a:ext>
            </a:extLst>
          </p:cNvPr>
          <p:cNvSpPr>
            <a:spLocks noGrp="1"/>
          </p:cNvSpPr>
          <p:nvPr>
            <p:ph idx="1"/>
          </p:nvPr>
        </p:nvSpPr>
        <p:spPr>
          <a:xfrm>
            <a:off x="685800" y="1371600"/>
            <a:ext cx="8077200" cy="4297363"/>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Information Assurance (IA)</a:t>
            </a:r>
          </a:p>
          <a:p>
            <a:r>
              <a:rPr lang="en-GB" dirty="0">
                <a:latin typeface="Calibri" panose="020F0502020204030204" pitchFamily="34" charset="0"/>
                <a:ea typeface="Calibri" panose="020F0502020204030204" pitchFamily="34" charset="0"/>
                <a:cs typeface="Calibri" panose="020F0502020204030204" pitchFamily="34" charset="0"/>
              </a:rPr>
              <a:t>Continual/Adaptive Security Strategy </a:t>
            </a:r>
          </a:p>
          <a:p>
            <a:r>
              <a:rPr lang="en-GB" dirty="0" err="1">
                <a:latin typeface="Calibri" panose="020F0502020204030204" pitchFamily="34" charset="0"/>
                <a:ea typeface="Calibri" panose="020F0502020204030204" pitchFamily="34" charset="0"/>
                <a:cs typeface="Calibri" panose="020F0502020204030204" pitchFamily="34" charset="0"/>
              </a:rPr>
              <a:t>Defense</a:t>
            </a:r>
            <a:r>
              <a:rPr lang="en-GB" dirty="0">
                <a:latin typeface="Calibri" panose="020F0502020204030204" pitchFamily="34" charset="0"/>
                <a:ea typeface="Calibri" panose="020F0502020204030204" pitchFamily="34" charset="0"/>
                <a:cs typeface="Calibri" panose="020F0502020204030204" pitchFamily="34" charset="0"/>
              </a:rPr>
              <a:t>-in-Depth</a:t>
            </a:r>
          </a:p>
          <a:p>
            <a:r>
              <a:rPr lang="en-GB" dirty="0">
                <a:latin typeface="Calibri" panose="020F0502020204030204" pitchFamily="34" charset="0"/>
                <a:ea typeface="Calibri" panose="020F0502020204030204" pitchFamily="34" charset="0"/>
                <a:cs typeface="Calibri" panose="020F0502020204030204" pitchFamily="34" charset="0"/>
              </a:rPr>
              <a:t>Risk Management </a:t>
            </a:r>
          </a:p>
          <a:p>
            <a:r>
              <a:rPr lang="en-GB" dirty="0">
                <a:latin typeface="Calibri" panose="020F0502020204030204" pitchFamily="34" charset="0"/>
                <a:ea typeface="Calibri" panose="020F0502020204030204" pitchFamily="34" charset="0"/>
                <a:cs typeface="Calibri" panose="020F0502020204030204" pitchFamily="34" charset="0"/>
              </a:rPr>
              <a:t>Cyber Threat Intelligence</a:t>
            </a:r>
          </a:p>
          <a:p>
            <a:r>
              <a:rPr lang="en-GB" dirty="0">
                <a:latin typeface="Calibri" panose="020F0502020204030204" pitchFamily="34" charset="0"/>
                <a:ea typeface="Calibri" panose="020F0502020204030204" pitchFamily="34" charset="0"/>
                <a:cs typeface="Calibri" panose="020F0502020204030204" pitchFamily="34" charset="0"/>
              </a:rPr>
              <a:t>Threat Intelligence Lifecycle </a:t>
            </a:r>
          </a:p>
          <a:p>
            <a:r>
              <a:rPr lang="en-GB" dirty="0">
                <a:latin typeface="Calibri" panose="020F0502020204030204" pitchFamily="34" charset="0"/>
                <a:ea typeface="Calibri" panose="020F0502020204030204" pitchFamily="34" charset="0"/>
                <a:cs typeface="Calibri" panose="020F0502020204030204" pitchFamily="34" charset="0"/>
              </a:rPr>
              <a:t>Threat </a:t>
            </a:r>
            <a:r>
              <a:rPr lang="en-GB" dirty="0" err="1">
                <a:latin typeface="Calibri" panose="020F0502020204030204" pitchFamily="34" charset="0"/>
                <a:ea typeface="Calibri" panose="020F0502020204030204" pitchFamily="34" charset="0"/>
                <a:cs typeface="Calibri" panose="020F0502020204030204" pitchFamily="34" charset="0"/>
              </a:rPr>
              <a:t>Modeling</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Incident Management</a:t>
            </a:r>
          </a:p>
          <a:p>
            <a:r>
              <a:rPr lang="en-GB" dirty="0">
                <a:latin typeface="Calibri" panose="020F0502020204030204" pitchFamily="34" charset="0"/>
                <a:ea typeface="Calibri" panose="020F0502020204030204" pitchFamily="34" charset="0"/>
                <a:cs typeface="Calibri" panose="020F0502020204030204" pitchFamily="34" charset="0"/>
              </a:rPr>
              <a:t>Incident Handling and Response </a:t>
            </a:r>
          </a:p>
          <a:p>
            <a:endParaRPr lang="en-GB" dirty="0"/>
          </a:p>
        </p:txBody>
      </p:sp>
    </p:spTree>
    <p:extLst>
      <p:ext uri="{BB962C8B-B14F-4D97-AF65-F5344CB8AC3E}">
        <p14:creationId xmlns:p14="http://schemas.microsoft.com/office/powerpoint/2010/main" val="730105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A179-B6B5-236E-46B3-17EB55D7A2EC}"/>
              </a:ext>
            </a:extLst>
          </p:cNvPr>
          <p:cNvSpPr>
            <a:spLocks noGrp="1"/>
          </p:cNvSpPr>
          <p:nvPr>
            <p:ph type="title"/>
          </p:nvPr>
        </p:nvSpPr>
        <p:spPr>
          <a:xfrm>
            <a:off x="457200" y="76200"/>
            <a:ext cx="8229600" cy="563562"/>
          </a:xfrm>
        </p:spPr>
        <p:txBody>
          <a:bodyPr/>
          <a:lstStyle/>
          <a:p>
            <a:r>
              <a:rPr lang="en-GB" dirty="0"/>
              <a:t>Information Assurance (IA)</a:t>
            </a:r>
          </a:p>
        </p:txBody>
      </p:sp>
      <p:sp>
        <p:nvSpPr>
          <p:cNvPr id="3" name="Content Placeholder 2">
            <a:extLst>
              <a:ext uri="{FF2B5EF4-FFF2-40B4-BE49-F238E27FC236}">
                <a16:creationId xmlns:a16="http://schemas.microsoft.com/office/drawing/2014/main" id="{50E6030D-ED9D-6236-3153-6BBC665B40B6}"/>
              </a:ext>
            </a:extLst>
          </p:cNvPr>
          <p:cNvSpPr>
            <a:spLocks noGrp="1"/>
          </p:cNvSpPr>
          <p:nvPr>
            <p:ph idx="1"/>
          </p:nvPr>
        </p:nvSpPr>
        <p:spPr>
          <a:xfrm>
            <a:off x="228600" y="990601"/>
            <a:ext cx="8534400" cy="15239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IA refers to the assurance that the integrity, availability, confidentiality, and authenticity of information and information systems is protected during the usage, processing, storage, and transmission of information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Some of the processes that help in achieving information assurance include: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BEACFE71-58A0-0D39-CAB2-3D14A68EF026}"/>
              </a:ext>
            </a:extLst>
          </p:cNvPr>
          <p:cNvPicPr>
            <a:picLocks noChangeAspect="1"/>
          </p:cNvPicPr>
          <p:nvPr/>
        </p:nvPicPr>
        <p:blipFill>
          <a:blip r:embed="rId2"/>
          <a:stretch>
            <a:fillRect/>
          </a:stretch>
        </p:blipFill>
        <p:spPr>
          <a:xfrm>
            <a:off x="0" y="2726394"/>
            <a:ext cx="9144000" cy="2357711"/>
          </a:xfrm>
          <a:prstGeom prst="rect">
            <a:avLst/>
          </a:prstGeom>
        </p:spPr>
      </p:pic>
    </p:spTree>
    <p:extLst>
      <p:ext uri="{BB962C8B-B14F-4D97-AF65-F5344CB8AC3E}">
        <p14:creationId xmlns:p14="http://schemas.microsoft.com/office/powerpoint/2010/main" val="2770487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6DA26-9758-4DFD-3718-69C2F542737F}"/>
              </a:ext>
            </a:extLst>
          </p:cNvPr>
          <p:cNvSpPr>
            <a:spLocks noGrp="1"/>
          </p:cNvSpPr>
          <p:nvPr>
            <p:ph type="title"/>
          </p:nvPr>
        </p:nvSpPr>
        <p:spPr>
          <a:xfrm>
            <a:off x="76200" y="274638"/>
            <a:ext cx="8610600" cy="639762"/>
          </a:xfrm>
        </p:spPr>
        <p:txBody>
          <a:bodyPr/>
          <a:lstStyle/>
          <a:p>
            <a:r>
              <a:rPr lang="en-GB" dirty="0"/>
              <a:t>Continual/Adaptive Security Strategy </a:t>
            </a:r>
          </a:p>
        </p:txBody>
      </p:sp>
      <p:sp>
        <p:nvSpPr>
          <p:cNvPr id="3" name="Content Placeholder 2">
            <a:extLst>
              <a:ext uri="{FF2B5EF4-FFF2-40B4-BE49-F238E27FC236}">
                <a16:creationId xmlns:a16="http://schemas.microsoft.com/office/drawing/2014/main" id="{60D2F056-55C3-E409-0BD8-85E299381A34}"/>
              </a:ext>
            </a:extLst>
          </p:cNvPr>
          <p:cNvSpPr>
            <a:spLocks noGrp="1"/>
          </p:cNvSpPr>
          <p:nvPr>
            <p:ph idx="1"/>
          </p:nvPr>
        </p:nvSpPr>
        <p:spPr>
          <a:xfrm>
            <a:off x="38100" y="933450"/>
            <a:ext cx="8980046" cy="15240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Organizations should adopt adaptive security strategy, which involves implementing all the four network security approaches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adaptive security strategy consists of four security activities corresponding to each security approach</a:t>
            </a:r>
          </a:p>
          <a:p>
            <a:endParaRPr lang="en-GB" dirty="0"/>
          </a:p>
        </p:txBody>
      </p:sp>
      <p:pic>
        <p:nvPicPr>
          <p:cNvPr id="7" name="Picture 6">
            <a:extLst>
              <a:ext uri="{FF2B5EF4-FFF2-40B4-BE49-F238E27FC236}">
                <a16:creationId xmlns:a16="http://schemas.microsoft.com/office/drawing/2014/main" id="{187D7E0B-A7F8-1CEE-5EE7-6C88E2FE7D44}"/>
              </a:ext>
            </a:extLst>
          </p:cNvPr>
          <p:cNvPicPr>
            <a:picLocks noChangeAspect="1"/>
          </p:cNvPicPr>
          <p:nvPr/>
        </p:nvPicPr>
        <p:blipFill>
          <a:blip r:embed="rId3"/>
          <a:stretch>
            <a:fillRect/>
          </a:stretch>
        </p:blipFill>
        <p:spPr>
          <a:xfrm>
            <a:off x="76200" y="2362200"/>
            <a:ext cx="8980046" cy="3276600"/>
          </a:xfrm>
          <a:prstGeom prst="rect">
            <a:avLst/>
          </a:prstGeom>
        </p:spPr>
      </p:pic>
    </p:spTree>
    <p:extLst>
      <p:ext uri="{BB962C8B-B14F-4D97-AF65-F5344CB8AC3E}">
        <p14:creationId xmlns:p14="http://schemas.microsoft.com/office/powerpoint/2010/main" val="3709606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22CCD-1928-2234-BDBB-DA04E7AEE23F}"/>
              </a:ext>
            </a:extLst>
          </p:cNvPr>
          <p:cNvSpPr>
            <a:spLocks noGrp="1"/>
          </p:cNvSpPr>
          <p:nvPr>
            <p:ph type="title"/>
          </p:nvPr>
        </p:nvSpPr>
        <p:spPr>
          <a:xfrm>
            <a:off x="457200" y="92075"/>
            <a:ext cx="8229600" cy="639762"/>
          </a:xfrm>
        </p:spPr>
        <p:txBody>
          <a:bodyPr/>
          <a:lstStyle/>
          <a:p>
            <a:r>
              <a:rPr lang="en-GB" dirty="0"/>
              <a:t>Defence-in-Depth</a:t>
            </a:r>
            <a:br>
              <a:rPr lang="en-GB" dirty="0"/>
            </a:br>
            <a:endParaRPr lang="en-GB" dirty="0"/>
          </a:p>
        </p:txBody>
      </p:sp>
      <p:sp>
        <p:nvSpPr>
          <p:cNvPr id="3" name="Content Placeholder 2">
            <a:extLst>
              <a:ext uri="{FF2B5EF4-FFF2-40B4-BE49-F238E27FC236}">
                <a16:creationId xmlns:a16="http://schemas.microsoft.com/office/drawing/2014/main" id="{740020B4-3527-0FF9-4AB3-45668519DAE5}"/>
              </a:ext>
            </a:extLst>
          </p:cNvPr>
          <p:cNvSpPr>
            <a:spLocks noGrp="1"/>
          </p:cNvSpPr>
          <p:nvPr>
            <p:ph idx="1"/>
          </p:nvPr>
        </p:nvSpPr>
        <p:spPr>
          <a:xfrm>
            <a:off x="228600" y="1361505"/>
            <a:ext cx="3886200" cy="413498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Defense-in-depth is a security strategy in which several protection layers are placed throughout an information system</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helps to prevent direct attacks against the system and its data because a break in one layer only leads the attacker to the next layer</a:t>
            </a:r>
          </a:p>
        </p:txBody>
      </p:sp>
      <p:pic>
        <p:nvPicPr>
          <p:cNvPr id="7" name="Picture 6">
            <a:extLst>
              <a:ext uri="{FF2B5EF4-FFF2-40B4-BE49-F238E27FC236}">
                <a16:creationId xmlns:a16="http://schemas.microsoft.com/office/drawing/2014/main" id="{6627F1A4-F5B4-044C-587D-27E0A9EF5E11}"/>
              </a:ext>
            </a:extLst>
          </p:cNvPr>
          <p:cNvPicPr>
            <a:picLocks noChangeAspect="1"/>
          </p:cNvPicPr>
          <p:nvPr/>
        </p:nvPicPr>
        <p:blipFill>
          <a:blip r:embed="rId3"/>
          <a:stretch>
            <a:fillRect/>
          </a:stretch>
        </p:blipFill>
        <p:spPr>
          <a:xfrm>
            <a:off x="4338881" y="990600"/>
            <a:ext cx="4775811" cy="4134989"/>
          </a:xfrm>
          <a:prstGeom prst="rect">
            <a:avLst/>
          </a:prstGeom>
        </p:spPr>
      </p:pic>
    </p:spTree>
    <p:extLst>
      <p:ext uri="{BB962C8B-B14F-4D97-AF65-F5344CB8AC3E}">
        <p14:creationId xmlns:p14="http://schemas.microsoft.com/office/powerpoint/2010/main" val="217912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96D63-2123-E711-B0C0-979EE953F367}"/>
              </a:ext>
            </a:extLst>
          </p:cNvPr>
          <p:cNvSpPr>
            <a:spLocks noGrp="1"/>
          </p:cNvSpPr>
          <p:nvPr>
            <p:ph type="title"/>
          </p:nvPr>
        </p:nvSpPr>
        <p:spPr>
          <a:xfrm>
            <a:off x="457200" y="110412"/>
            <a:ext cx="8229600" cy="715962"/>
          </a:xfrm>
        </p:spPr>
        <p:txBody>
          <a:bodyPr/>
          <a:lstStyle/>
          <a:p>
            <a:r>
              <a:rPr lang="en-GB" dirty="0"/>
              <a:t>Cyber Threat Intelligence</a:t>
            </a:r>
            <a:br>
              <a:rPr lang="en-GB" dirty="0"/>
            </a:br>
            <a:endParaRPr lang="en-GB" dirty="0"/>
          </a:p>
        </p:txBody>
      </p:sp>
      <p:sp>
        <p:nvSpPr>
          <p:cNvPr id="3" name="Content Placeholder 2">
            <a:extLst>
              <a:ext uri="{FF2B5EF4-FFF2-40B4-BE49-F238E27FC236}">
                <a16:creationId xmlns:a16="http://schemas.microsoft.com/office/drawing/2014/main" id="{1E99FBA0-A6A9-FC27-E13B-ED79801B21B2}"/>
              </a:ext>
            </a:extLst>
          </p:cNvPr>
          <p:cNvSpPr>
            <a:spLocks noGrp="1"/>
          </p:cNvSpPr>
          <p:nvPr>
            <p:ph idx="1"/>
          </p:nvPr>
        </p:nvSpPr>
        <p:spPr>
          <a:xfrm>
            <a:off x="0" y="826374"/>
            <a:ext cx="472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Cyber Threat Intelligence (CTI) is defined as the collection and analysis of information about threats and adversaries and the drawing of patterns that provide the ability to make knowledgeable decisions for preparedness, prevention, and response actions against various cyber-attacks</a:t>
            </a:r>
          </a:p>
          <a:p>
            <a:pPr algn="just"/>
            <a:r>
              <a:rPr lang="en-US" sz="2000" dirty="0">
                <a:latin typeface="Calibri" panose="020F0502020204030204" pitchFamily="34" charset="0"/>
                <a:ea typeface="Calibri" panose="020F0502020204030204" pitchFamily="34" charset="0"/>
                <a:cs typeface="Calibri" panose="020F0502020204030204" pitchFamily="34" charset="0"/>
              </a:rPr>
              <a:t>Cyber threat intelligence helps the organization to identify and mitigate various business risks by converting unknown threats into known threats; it helps in implementing various advanced and proactive defense strategies</a:t>
            </a:r>
          </a:p>
          <a:p>
            <a:endParaRPr lang="en-GB" dirty="0"/>
          </a:p>
        </p:txBody>
      </p:sp>
      <p:pic>
        <p:nvPicPr>
          <p:cNvPr id="7" name="Picture 6">
            <a:extLst>
              <a:ext uri="{FF2B5EF4-FFF2-40B4-BE49-F238E27FC236}">
                <a16:creationId xmlns:a16="http://schemas.microsoft.com/office/drawing/2014/main" id="{97367C43-114A-4F3F-999F-C979F3FA6C47}"/>
              </a:ext>
            </a:extLst>
          </p:cNvPr>
          <p:cNvPicPr>
            <a:picLocks noChangeAspect="1"/>
          </p:cNvPicPr>
          <p:nvPr/>
        </p:nvPicPr>
        <p:blipFill>
          <a:blip r:embed="rId3"/>
          <a:stretch>
            <a:fillRect/>
          </a:stretch>
        </p:blipFill>
        <p:spPr>
          <a:xfrm>
            <a:off x="4724400" y="914400"/>
            <a:ext cx="4144970" cy="3901864"/>
          </a:xfrm>
          <a:prstGeom prst="rect">
            <a:avLst/>
          </a:prstGeom>
        </p:spPr>
      </p:pic>
    </p:spTree>
    <p:extLst>
      <p:ext uri="{BB962C8B-B14F-4D97-AF65-F5344CB8AC3E}">
        <p14:creationId xmlns:p14="http://schemas.microsoft.com/office/powerpoint/2010/main" val="1686208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543EC-4E62-42B0-38A5-E162874D24A7}"/>
              </a:ext>
            </a:extLst>
          </p:cNvPr>
          <p:cNvSpPr>
            <a:spLocks noGrp="1"/>
          </p:cNvSpPr>
          <p:nvPr>
            <p:ph type="title"/>
          </p:nvPr>
        </p:nvSpPr>
        <p:spPr>
          <a:xfrm>
            <a:off x="457200" y="0"/>
            <a:ext cx="8229600" cy="715962"/>
          </a:xfrm>
        </p:spPr>
        <p:txBody>
          <a:bodyPr/>
          <a:lstStyle/>
          <a:p>
            <a:r>
              <a:rPr lang="en-GB" dirty="0"/>
              <a:t>Threat Intelligence Lifecycle </a:t>
            </a:r>
          </a:p>
        </p:txBody>
      </p:sp>
      <p:pic>
        <p:nvPicPr>
          <p:cNvPr id="7" name="Content Placeholder 6">
            <a:extLst>
              <a:ext uri="{FF2B5EF4-FFF2-40B4-BE49-F238E27FC236}">
                <a16:creationId xmlns:a16="http://schemas.microsoft.com/office/drawing/2014/main" id="{13B0BF1B-1DD1-4235-A80C-7DA2004B79BF}"/>
              </a:ext>
            </a:extLst>
          </p:cNvPr>
          <p:cNvPicPr>
            <a:picLocks noGrp="1" noChangeAspect="1"/>
          </p:cNvPicPr>
          <p:nvPr>
            <p:ph idx="1"/>
          </p:nvPr>
        </p:nvPicPr>
        <p:blipFill>
          <a:blip r:embed="rId3"/>
          <a:stretch>
            <a:fillRect/>
          </a:stretch>
        </p:blipFill>
        <p:spPr>
          <a:xfrm>
            <a:off x="128954" y="1143000"/>
            <a:ext cx="8862646" cy="4114800"/>
          </a:xfrm>
        </p:spPr>
      </p:pic>
    </p:spTree>
    <p:extLst>
      <p:ext uri="{BB962C8B-B14F-4D97-AF65-F5344CB8AC3E}">
        <p14:creationId xmlns:p14="http://schemas.microsoft.com/office/powerpoint/2010/main" val="1136850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3915E-3C2C-F7AA-915E-71E04812C53D}"/>
              </a:ext>
            </a:extLst>
          </p:cNvPr>
          <p:cNvSpPr>
            <a:spLocks noGrp="1"/>
          </p:cNvSpPr>
          <p:nvPr>
            <p:ph type="title"/>
          </p:nvPr>
        </p:nvSpPr>
        <p:spPr>
          <a:xfrm>
            <a:off x="457200" y="76200"/>
            <a:ext cx="8229600" cy="639762"/>
          </a:xfrm>
        </p:spPr>
        <p:txBody>
          <a:bodyPr/>
          <a:lstStyle/>
          <a:p>
            <a:r>
              <a:rPr lang="en-GB" dirty="0"/>
              <a:t>Threat </a:t>
            </a:r>
            <a:r>
              <a:rPr lang="en-GB" dirty="0" err="1"/>
              <a:t>Modeling</a:t>
            </a:r>
            <a:br>
              <a:rPr lang="en-GB" dirty="0"/>
            </a:br>
            <a:endParaRPr lang="en-GB" dirty="0"/>
          </a:p>
        </p:txBody>
      </p:sp>
      <p:sp>
        <p:nvSpPr>
          <p:cNvPr id="3" name="Content Placeholder 2">
            <a:extLst>
              <a:ext uri="{FF2B5EF4-FFF2-40B4-BE49-F238E27FC236}">
                <a16:creationId xmlns:a16="http://schemas.microsoft.com/office/drawing/2014/main" id="{231C2178-755F-F8A2-7A29-9365C96B8CC3}"/>
              </a:ext>
            </a:extLst>
          </p:cNvPr>
          <p:cNvSpPr>
            <a:spLocks noGrp="1"/>
          </p:cNvSpPr>
          <p:nvPr>
            <p:ph idx="1"/>
          </p:nvPr>
        </p:nvSpPr>
        <p:spPr>
          <a:xfrm>
            <a:off x="76200" y="762001"/>
            <a:ext cx="8763000" cy="990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Threat modeling is a risk assessment approach for analyzing the security of an application by capturing, organizing, and analyzing all the information that affects the security of an application</a:t>
            </a:r>
          </a:p>
          <a:p>
            <a:endParaRPr lang="en-GB" dirty="0"/>
          </a:p>
        </p:txBody>
      </p:sp>
      <p:pic>
        <p:nvPicPr>
          <p:cNvPr id="7" name="Picture 6">
            <a:extLst>
              <a:ext uri="{FF2B5EF4-FFF2-40B4-BE49-F238E27FC236}">
                <a16:creationId xmlns:a16="http://schemas.microsoft.com/office/drawing/2014/main" id="{14F91B8F-4F67-C351-9053-CB8CD62E19D5}"/>
              </a:ext>
            </a:extLst>
          </p:cNvPr>
          <p:cNvPicPr>
            <a:picLocks noChangeAspect="1"/>
          </p:cNvPicPr>
          <p:nvPr/>
        </p:nvPicPr>
        <p:blipFill>
          <a:blip r:embed="rId3"/>
          <a:stretch>
            <a:fillRect/>
          </a:stretch>
        </p:blipFill>
        <p:spPr>
          <a:xfrm>
            <a:off x="315860" y="1905000"/>
            <a:ext cx="8675739" cy="3505504"/>
          </a:xfrm>
          <a:prstGeom prst="rect">
            <a:avLst/>
          </a:prstGeom>
        </p:spPr>
      </p:pic>
    </p:spTree>
    <p:extLst>
      <p:ext uri="{BB962C8B-B14F-4D97-AF65-F5344CB8AC3E}">
        <p14:creationId xmlns:p14="http://schemas.microsoft.com/office/powerpoint/2010/main" val="1806032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76A9A-C87E-5A07-158A-E262006F8BC1}"/>
              </a:ext>
            </a:extLst>
          </p:cNvPr>
          <p:cNvSpPr>
            <a:spLocks noGrp="1"/>
          </p:cNvSpPr>
          <p:nvPr>
            <p:ph type="title"/>
          </p:nvPr>
        </p:nvSpPr>
        <p:spPr>
          <a:xfrm>
            <a:off x="457200" y="96740"/>
            <a:ext cx="8229600" cy="639762"/>
          </a:xfrm>
        </p:spPr>
        <p:txBody>
          <a:bodyPr/>
          <a:lstStyle/>
          <a:p>
            <a:r>
              <a:rPr lang="en-GB" dirty="0"/>
              <a:t>Incident Management</a:t>
            </a:r>
            <a:br>
              <a:rPr lang="en-GB" dirty="0"/>
            </a:br>
            <a:endParaRPr lang="en-GB" dirty="0"/>
          </a:p>
        </p:txBody>
      </p:sp>
      <p:sp>
        <p:nvSpPr>
          <p:cNvPr id="3" name="Content Placeholder 2">
            <a:extLst>
              <a:ext uri="{FF2B5EF4-FFF2-40B4-BE49-F238E27FC236}">
                <a16:creationId xmlns:a16="http://schemas.microsoft.com/office/drawing/2014/main" id="{C8E37D5E-C537-EDE4-8AEE-C81887245F50}"/>
              </a:ext>
            </a:extLst>
          </p:cNvPr>
          <p:cNvSpPr>
            <a:spLocks noGrp="1"/>
          </p:cNvSpPr>
          <p:nvPr>
            <p:ph idx="1"/>
          </p:nvPr>
        </p:nvSpPr>
        <p:spPr>
          <a:xfrm>
            <a:off x="304800" y="773825"/>
            <a:ext cx="8534400" cy="978776"/>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Incident management is a set of defined processes to identify, analyze, prioritize, and resolve security incidents to restore normal service operations as quickly as possible and prevent future recurrence of the incident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A3151A3C-3E29-599C-2260-62133C546C04}"/>
              </a:ext>
            </a:extLst>
          </p:cNvPr>
          <p:cNvPicPr>
            <a:picLocks noChangeAspect="1"/>
          </p:cNvPicPr>
          <p:nvPr/>
        </p:nvPicPr>
        <p:blipFill>
          <a:blip r:embed="rId3"/>
          <a:stretch>
            <a:fillRect/>
          </a:stretch>
        </p:blipFill>
        <p:spPr>
          <a:xfrm>
            <a:off x="990600" y="1904999"/>
            <a:ext cx="7010400" cy="3632587"/>
          </a:xfrm>
          <a:prstGeom prst="rect">
            <a:avLst/>
          </a:prstGeom>
        </p:spPr>
      </p:pic>
    </p:spTree>
    <p:extLst>
      <p:ext uri="{BB962C8B-B14F-4D97-AF65-F5344CB8AC3E}">
        <p14:creationId xmlns:p14="http://schemas.microsoft.com/office/powerpoint/2010/main" val="1791368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C5720-5E5C-FBE2-A6A5-7CCB8BD74019}"/>
              </a:ext>
            </a:extLst>
          </p:cNvPr>
          <p:cNvSpPr>
            <a:spLocks noGrp="1"/>
          </p:cNvSpPr>
          <p:nvPr>
            <p:ph type="title"/>
          </p:nvPr>
        </p:nvSpPr>
        <p:spPr>
          <a:xfrm>
            <a:off x="457200" y="76200"/>
            <a:ext cx="8229600" cy="639762"/>
          </a:xfrm>
        </p:spPr>
        <p:txBody>
          <a:bodyPr/>
          <a:lstStyle/>
          <a:p>
            <a:r>
              <a:rPr lang="en-US" dirty="0"/>
              <a:t>Role of AI and ML in Cyber Security</a:t>
            </a:r>
            <a:br>
              <a:rPr lang="en-US" dirty="0"/>
            </a:br>
            <a:endParaRPr lang="en-GB" dirty="0"/>
          </a:p>
        </p:txBody>
      </p:sp>
      <p:sp>
        <p:nvSpPr>
          <p:cNvPr id="3" name="Content Placeholder 2">
            <a:extLst>
              <a:ext uri="{FF2B5EF4-FFF2-40B4-BE49-F238E27FC236}">
                <a16:creationId xmlns:a16="http://schemas.microsoft.com/office/drawing/2014/main" id="{95049129-DE2F-A796-6C59-B0ACC33D25ED}"/>
              </a:ext>
            </a:extLst>
          </p:cNvPr>
          <p:cNvSpPr>
            <a:spLocks noGrp="1"/>
          </p:cNvSpPr>
          <p:nvPr>
            <p:ph idx="1"/>
          </p:nvPr>
        </p:nvSpPr>
        <p:spPr>
          <a:xfrm>
            <a:off x="26376" y="715962"/>
            <a:ext cx="9041423" cy="3017838"/>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Machine learning (ML) and artificial intelligence (AI) are now vastly used across various industries and applications due to the increase in computing power, data collection, and storage capabilities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ML is an unsupervised self-learning system that is used to define what the normal network looks like, along with its devices, and then to backtrack and report any deviations or anomalies in real-time</a:t>
            </a:r>
          </a:p>
          <a:p>
            <a:pPr algn="just"/>
            <a:r>
              <a:rPr lang="en-US" sz="2000" dirty="0">
                <a:latin typeface="Calibri" panose="020F0502020204030204" pitchFamily="34" charset="0"/>
                <a:ea typeface="Calibri" panose="020F0502020204030204" pitchFamily="34" charset="0"/>
                <a:cs typeface="Calibri" panose="020F0502020204030204" pitchFamily="34" charset="0"/>
              </a:rPr>
              <a:t>AI and ML in cyber security helps in identifying new exploits and weaknesses, which can then be easily analyzed to mitigate further attacks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B0D914B8-FAA2-D7D4-8AE2-922C276B1C46}"/>
              </a:ext>
            </a:extLst>
          </p:cNvPr>
          <p:cNvPicPr>
            <a:picLocks noChangeAspect="1"/>
          </p:cNvPicPr>
          <p:nvPr/>
        </p:nvPicPr>
        <p:blipFill>
          <a:blip r:embed="rId3"/>
          <a:stretch>
            <a:fillRect/>
          </a:stretch>
        </p:blipFill>
        <p:spPr>
          <a:xfrm>
            <a:off x="1981200" y="3429000"/>
            <a:ext cx="4648200" cy="2231368"/>
          </a:xfrm>
          <a:prstGeom prst="rect">
            <a:avLst/>
          </a:prstGeom>
        </p:spPr>
      </p:pic>
    </p:spTree>
    <p:extLst>
      <p:ext uri="{BB962C8B-B14F-4D97-AF65-F5344CB8AC3E}">
        <p14:creationId xmlns:p14="http://schemas.microsoft.com/office/powerpoint/2010/main" val="315566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B1AE-BD83-F9DC-23E3-805C0390B203}"/>
              </a:ext>
            </a:extLst>
          </p:cNvPr>
          <p:cNvSpPr>
            <a:spLocks noGrp="1"/>
          </p:cNvSpPr>
          <p:nvPr>
            <p:ph type="title"/>
          </p:nvPr>
        </p:nvSpPr>
        <p:spPr>
          <a:xfrm>
            <a:off x="5862" y="84992"/>
            <a:ext cx="9144000" cy="1134208"/>
          </a:xfrm>
        </p:spPr>
        <p:txBody>
          <a:bodyPr/>
          <a:lstStyle/>
          <a:p>
            <a:r>
              <a:rPr lang="en-US" dirty="0"/>
              <a:t>How Do AI and ML Prevent Cyber Attacks? </a:t>
            </a:r>
            <a:endParaRPr lang="en-GB" dirty="0"/>
          </a:p>
        </p:txBody>
      </p:sp>
      <p:pic>
        <p:nvPicPr>
          <p:cNvPr id="7" name="Content Placeholder 6">
            <a:extLst>
              <a:ext uri="{FF2B5EF4-FFF2-40B4-BE49-F238E27FC236}">
                <a16:creationId xmlns:a16="http://schemas.microsoft.com/office/drawing/2014/main" id="{BA0218E1-63EF-2884-71C8-C9425C5BC931}"/>
              </a:ext>
            </a:extLst>
          </p:cNvPr>
          <p:cNvPicPr>
            <a:picLocks noGrp="1" noChangeAspect="1"/>
          </p:cNvPicPr>
          <p:nvPr>
            <p:ph idx="1"/>
          </p:nvPr>
        </p:nvPicPr>
        <p:blipFill>
          <a:blip r:embed="rId2"/>
          <a:stretch>
            <a:fillRect/>
          </a:stretch>
        </p:blipFill>
        <p:spPr>
          <a:xfrm>
            <a:off x="411248" y="1295400"/>
            <a:ext cx="8321503" cy="4343129"/>
          </a:xfrm>
        </p:spPr>
      </p:pic>
    </p:spTree>
    <p:extLst>
      <p:ext uri="{BB962C8B-B14F-4D97-AF65-F5344CB8AC3E}">
        <p14:creationId xmlns:p14="http://schemas.microsoft.com/office/powerpoint/2010/main" val="1914070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06F40-2724-6866-1F9D-A59B1A83D99B}"/>
              </a:ext>
            </a:extLst>
          </p:cNvPr>
          <p:cNvSpPr>
            <a:spLocks noGrp="1"/>
          </p:cNvSpPr>
          <p:nvPr>
            <p:ph type="title"/>
          </p:nvPr>
        </p:nvSpPr>
        <p:spPr>
          <a:xfrm>
            <a:off x="76200" y="160337"/>
            <a:ext cx="8991600" cy="1143000"/>
          </a:xfrm>
        </p:spPr>
        <p:txBody>
          <a:bodyPr/>
          <a:lstStyle/>
          <a:p>
            <a:r>
              <a:rPr lang="en-US" dirty="0"/>
              <a:t>Importance of Applicable Security Laws and Standards</a:t>
            </a:r>
            <a:br>
              <a:rPr lang="en-US" dirty="0"/>
            </a:br>
            <a:endParaRPr lang="en-GB" dirty="0"/>
          </a:p>
        </p:txBody>
      </p:sp>
      <p:sp>
        <p:nvSpPr>
          <p:cNvPr id="3" name="Content Placeholder 2">
            <a:extLst>
              <a:ext uri="{FF2B5EF4-FFF2-40B4-BE49-F238E27FC236}">
                <a16:creationId xmlns:a16="http://schemas.microsoft.com/office/drawing/2014/main" id="{C4492277-92F7-192A-A1F1-76C8D7E8EAF3}"/>
              </a:ext>
            </a:extLst>
          </p:cNvPr>
          <p:cNvSpPr>
            <a:spLocks noGrp="1"/>
          </p:cNvSpPr>
          <p:nvPr>
            <p:ph idx="1"/>
          </p:nvPr>
        </p:nvSpPr>
        <p:spPr>
          <a:xfrm>
            <a:off x="228600" y="1447800"/>
            <a:ext cx="86868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Payment Card Industry Data Security Standard (PCI DSS)</a:t>
            </a:r>
          </a:p>
          <a:p>
            <a:pPr algn="just"/>
            <a:r>
              <a:rPr lang="en-US" sz="2000" dirty="0">
                <a:latin typeface="Calibri" panose="020F0502020204030204" pitchFamily="34" charset="0"/>
                <a:ea typeface="Calibri" panose="020F0502020204030204" pitchFamily="34" charset="0"/>
                <a:cs typeface="Calibri" panose="020F0502020204030204" pitchFamily="34" charset="0"/>
              </a:rPr>
              <a:t>ISO/IEC Standards </a:t>
            </a:r>
          </a:p>
          <a:p>
            <a:pPr algn="just"/>
            <a:r>
              <a:rPr lang="en-US" sz="2000" dirty="0">
                <a:latin typeface="Calibri" panose="020F0502020204030204" pitchFamily="34" charset="0"/>
                <a:ea typeface="Calibri" panose="020F0502020204030204" pitchFamily="34" charset="0"/>
                <a:cs typeface="Calibri" panose="020F0502020204030204" pitchFamily="34" charset="0"/>
              </a:rPr>
              <a:t>Health Insurance Portability and Accountability Act (HIPAA) </a:t>
            </a:r>
          </a:p>
          <a:p>
            <a:pPr algn="just"/>
            <a:r>
              <a:rPr lang="en-US" sz="2000" dirty="0">
                <a:latin typeface="Calibri" panose="020F0502020204030204" pitchFamily="34" charset="0"/>
                <a:ea typeface="Calibri" panose="020F0502020204030204" pitchFamily="34" charset="0"/>
                <a:cs typeface="Calibri" panose="020F0502020204030204" pitchFamily="34" charset="0"/>
              </a:rPr>
              <a:t>Sarbanes Oxley Act (SOX)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Digital Millennium Copyright Act (DMCA) and the Federal Information Security Management Act (FISMA)</a:t>
            </a:r>
          </a:p>
          <a:p>
            <a:pPr algn="just"/>
            <a:r>
              <a:rPr lang="en-US" sz="2000" dirty="0">
                <a:latin typeface="Calibri" panose="020F0502020204030204" pitchFamily="34" charset="0"/>
                <a:ea typeface="Calibri" panose="020F0502020204030204" pitchFamily="34" charset="0"/>
                <a:cs typeface="Calibri" panose="020F0502020204030204" pitchFamily="34" charset="0"/>
              </a:rPr>
              <a:t>General Data Protection Regulation (GDPR)</a:t>
            </a:r>
          </a:p>
          <a:p>
            <a:pPr algn="just"/>
            <a:r>
              <a:rPr lang="en-US" sz="2000" dirty="0">
                <a:latin typeface="Calibri" panose="020F0502020204030204" pitchFamily="34" charset="0"/>
                <a:ea typeface="Calibri" panose="020F0502020204030204" pitchFamily="34" charset="0"/>
                <a:cs typeface="Calibri" panose="020F0502020204030204" pitchFamily="34" charset="0"/>
              </a:rPr>
              <a:t>Data Protection Act 2018 (DPA)</a:t>
            </a:r>
          </a:p>
          <a:p>
            <a:pPr algn="just"/>
            <a:r>
              <a:rPr lang="en-US" sz="2000" dirty="0">
                <a:latin typeface="Calibri" panose="020F0502020204030204" pitchFamily="34" charset="0"/>
                <a:ea typeface="Calibri" panose="020F0502020204030204" pitchFamily="34" charset="0"/>
                <a:cs typeface="Calibri" panose="020F0502020204030204" pitchFamily="34" charset="0"/>
              </a:rPr>
              <a:t>Cyber Law in Different Countries </a:t>
            </a:r>
          </a:p>
          <a:p>
            <a:endParaRPr lang="en-US" dirty="0"/>
          </a:p>
        </p:txBody>
      </p:sp>
    </p:spTree>
    <p:extLst>
      <p:ext uri="{BB962C8B-B14F-4D97-AF65-F5344CB8AC3E}">
        <p14:creationId xmlns:p14="http://schemas.microsoft.com/office/powerpoint/2010/main" val="158265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1873-A310-9583-39D3-8532AE394FDE}"/>
              </a:ext>
            </a:extLst>
          </p:cNvPr>
          <p:cNvSpPr>
            <a:spLocks noGrp="1"/>
          </p:cNvSpPr>
          <p:nvPr>
            <p:ph type="title"/>
          </p:nvPr>
        </p:nvSpPr>
        <p:spPr>
          <a:xfrm>
            <a:off x="187569" y="84992"/>
            <a:ext cx="8686800" cy="1143000"/>
          </a:xfrm>
        </p:spPr>
        <p:txBody>
          <a:bodyPr/>
          <a:lstStyle/>
          <a:p>
            <a:r>
              <a:rPr lang="en-US" sz="2800" dirty="0"/>
              <a:t>Payment Card Industry Data Security Standard (PCI DSS)</a:t>
            </a:r>
            <a:br>
              <a:rPr lang="en-US" dirty="0"/>
            </a:br>
            <a:r>
              <a:rPr lang="en-US" dirty="0"/>
              <a:t>• </a:t>
            </a:r>
            <a:endParaRPr lang="en-GB" dirty="0"/>
          </a:p>
        </p:txBody>
      </p:sp>
      <p:sp>
        <p:nvSpPr>
          <p:cNvPr id="3" name="Content Placeholder 2">
            <a:extLst>
              <a:ext uri="{FF2B5EF4-FFF2-40B4-BE49-F238E27FC236}">
                <a16:creationId xmlns:a16="http://schemas.microsoft.com/office/drawing/2014/main" id="{98728098-B64E-DAD1-A77B-3CF1CDC0EFB1}"/>
              </a:ext>
            </a:extLst>
          </p:cNvPr>
          <p:cNvSpPr>
            <a:spLocks noGrp="1"/>
          </p:cNvSpPr>
          <p:nvPr>
            <p:ph idx="1"/>
          </p:nvPr>
        </p:nvSpPr>
        <p:spPr>
          <a:xfrm>
            <a:off x="76200" y="975518"/>
            <a:ext cx="8874369" cy="207248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Payment Card Industry Data Security Standard (PCI DSS) is a proprietary information security standard for organizations that handle cardholder information for major debit, credit, prepaid, e-purse, ATM, and POS cards</a:t>
            </a:r>
          </a:p>
          <a:p>
            <a:pPr algn="just"/>
            <a:r>
              <a:rPr lang="en-US" sz="2000" dirty="0">
                <a:latin typeface="Calibri" panose="020F0502020204030204" pitchFamily="34" charset="0"/>
                <a:ea typeface="Calibri" panose="020F0502020204030204" pitchFamily="34" charset="0"/>
                <a:cs typeface="Calibri" panose="020F0502020204030204" pitchFamily="34" charset="0"/>
              </a:rPr>
              <a:t>PCI DSS applies to all entities involved in payment card processing — including merchants, processors, acquirers, issuers, and service providers, as well as all other entities that store, process, or transmit cardholder data</a:t>
            </a:r>
          </a:p>
          <a:p>
            <a:endParaRPr lang="en-GB" dirty="0"/>
          </a:p>
        </p:txBody>
      </p:sp>
      <p:pic>
        <p:nvPicPr>
          <p:cNvPr id="7" name="Picture 6">
            <a:extLst>
              <a:ext uri="{FF2B5EF4-FFF2-40B4-BE49-F238E27FC236}">
                <a16:creationId xmlns:a16="http://schemas.microsoft.com/office/drawing/2014/main" id="{D464772F-9329-617F-029A-E916C2674087}"/>
              </a:ext>
            </a:extLst>
          </p:cNvPr>
          <p:cNvPicPr>
            <a:picLocks noChangeAspect="1"/>
          </p:cNvPicPr>
          <p:nvPr/>
        </p:nvPicPr>
        <p:blipFill>
          <a:blip r:embed="rId2"/>
          <a:stretch>
            <a:fillRect/>
          </a:stretch>
        </p:blipFill>
        <p:spPr>
          <a:xfrm>
            <a:off x="304800" y="3048000"/>
            <a:ext cx="8382000" cy="2690919"/>
          </a:xfrm>
          <a:prstGeom prst="rect">
            <a:avLst/>
          </a:prstGeom>
        </p:spPr>
      </p:pic>
    </p:spTree>
    <p:extLst>
      <p:ext uri="{BB962C8B-B14F-4D97-AF65-F5344CB8AC3E}">
        <p14:creationId xmlns:p14="http://schemas.microsoft.com/office/powerpoint/2010/main" val="187613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55E85-103A-9432-3833-61BC2825274A}"/>
              </a:ext>
            </a:extLst>
          </p:cNvPr>
          <p:cNvSpPr>
            <a:spLocks noGrp="1"/>
          </p:cNvSpPr>
          <p:nvPr>
            <p:ph type="title"/>
          </p:nvPr>
        </p:nvSpPr>
        <p:spPr>
          <a:xfrm>
            <a:off x="457200" y="0"/>
            <a:ext cx="8229600" cy="563562"/>
          </a:xfrm>
        </p:spPr>
        <p:txBody>
          <a:bodyPr/>
          <a:lstStyle/>
          <a:p>
            <a:r>
              <a:rPr lang="en-GB" dirty="0"/>
              <a:t>ISO/IEC Standards </a:t>
            </a:r>
          </a:p>
        </p:txBody>
      </p:sp>
      <p:pic>
        <p:nvPicPr>
          <p:cNvPr id="7" name="Content Placeholder 6">
            <a:extLst>
              <a:ext uri="{FF2B5EF4-FFF2-40B4-BE49-F238E27FC236}">
                <a16:creationId xmlns:a16="http://schemas.microsoft.com/office/drawing/2014/main" id="{6C2D968C-C78E-C8D0-A427-674A06761F85}"/>
              </a:ext>
            </a:extLst>
          </p:cNvPr>
          <p:cNvPicPr>
            <a:picLocks noGrp="1" noChangeAspect="1"/>
          </p:cNvPicPr>
          <p:nvPr>
            <p:ph idx="1"/>
          </p:nvPr>
        </p:nvPicPr>
        <p:blipFill>
          <a:blip r:embed="rId2"/>
          <a:stretch>
            <a:fillRect/>
          </a:stretch>
        </p:blipFill>
        <p:spPr>
          <a:xfrm>
            <a:off x="40285" y="1066801"/>
            <a:ext cx="8951315" cy="3669264"/>
          </a:xfrm>
        </p:spPr>
      </p:pic>
    </p:spTree>
    <p:extLst>
      <p:ext uri="{BB962C8B-B14F-4D97-AF65-F5344CB8AC3E}">
        <p14:creationId xmlns:p14="http://schemas.microsoft.com/office/powerpoint/2010/main" val="205428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6D4B2-B811-2B61-0893-2C92726F4A67}"/>
              </a:ext>
            </a:extLst>
          </p:cNvPr>
          <p:cNvSpPr>
            <a:spLocks noGrp="1"/>
          </p:cNvSpPr>
          <p:nvPr>
            <p:ph type="title"/>
          </p:nvPr>
        </p:nvSpPr>
        <p:spPr>
          <a:xfrm>
            <a:off x="0" y="76200"/>
            <a:ext cx="9067800" cy="1143000"/>
          </a:xfrm>
        </p:spPr>
        <p:txBody>
          <a:bodyPr/>
          <a:lstStyle/>
          <a:p>
            <a:r>
              <a:rPr lang="en-US" dirty="0"/>
              <a:t>Health Insurance Portability and Accountability Act (HIPAA) </a:t>
            </a:r>
            <a:endParaRPr lang="en-GB" dirty="0"/>
          </a:p>
        </p:txBody>
      </p:sp>
      <p:pic>
        <p:nvPicPr>
          <p:cNvPr id="7" name="Content Placeholder 6">
            <a:extLst>
              <a:ext uri="{FF2B5EF4-FFF2-40B4-BE49-F238E27FC236}">
                <a16:creationId xmlns:a16="http://schemas.microsoft.com/office/drawing/2014/main" id="{3D2D19D6-1844-4C9A-EAA1-7CFFDE7F2358}"/>
              </a:ext>
            </a:extLst>
          </p:cNvPr>
          <p:cNvPicPr>
            <a:picLocks noGrp="1" noChangeAspect="1"/>
          </p:cNvPicPr>
          <p:nvPr>
            <p:ph idx="1"/>
          </p:nvPr>
        </p:nvPicPr>
        <p:blipFill>
          <a:blip r:embed="rId2"/>
          <a:stretch>
            <a:fillRect/>
          </a:stretch>
        </p:blipFill>
        <p:spPr>
          <a:xfrm>
            <a:off x="152400" y="1524000"/>
            <a:ext cx="8534400" cy="3589812"/>
          </a:xfrm>
        </p:spPr>
      </p:pic>
    </p:spTree>
    <p:extLst>
      <p:ext uri="{BB962C8B-B14F-4D97-AF65-F5344CB8AC3E}">
        <p14:creationId xmlns:p14="http://schemas.microsoft.com/office/powerpoint/2010/main" val="204478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975C2-4251-C416-5A70-EEF7C203A730}"/>
              </a:ext>
            </a:extLst>
          </p:cNvPr>
          <p:cNvSpPr>
            <a:spLocks noGrp="1"/>
          </p:cNvSpPr>
          <p:nvPr>
            <p:ph type="title"/>
          </p:nvPr>
        </p:nvSpPr>
        <p:spPr>
          <a:xfrm>
            <a:off x="457200" y="274638"/>
            <a:ext cx="8229600" cy="639762"/>
          </a:xfrm>
        </p:spPr>
        <p:txBody>
          <a:bodyPr/>
          <a:lstStyle/>
          <a:p>
            <a:r>
              <a:rPr lang="en-GB" dirty="0"/>
              <a:t>Sarbanes Oxley Act (SOX) </a:t>
            </a:r>
          </a:p>
        </p:txBody>
      </p:sp>
      <p:sp>
        <p:nvSpPr>
          <p:cNvPr id="3" name="Content Placeholder 2">
            <a:extLst>
              <a:ext uri="{FF2B5EF4-FFF2-40B4-BE49-F238E27FC236}">
                <a16:creationId xmlns:a16="http://schemas.microsoft.com/office/drawing/2014/main" id="{86EDC3A2-3FFA-9AFF-C704-4D46D3C72181}"/>
              </a:ext>
            </a:extLst>
          </p:cNvPr>
          <p:cNvSpPr>
            <a:spLocks noGrp="1"/>
          </p:cNvSpPr>
          <p:nvPr>
            <p:ph idx="1"/>
          </p:nvPr>
        </p:nvSpPr>
        <p:spPr>
          <a:xfrm>
            <a:off x="76200" y="914401"/>
            <a:ext cx="8915400" cy="1219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Enacted in 2002, the Sarbanes-Oxley Act is designed to </a:t>
            </a:r>
            <a:r>
              <a:rPr lang="en-US" sz="2000" b="1" dirty="0">
                <a:latin typeface="Calibri" panose="020F0502020204030204" pitchFamily="34" charset="0"/>
                <a:ea typeface="Calibri" panose="020F0502020204030204" pitchFamily="34" charset="0"/>
                <a:cs typeface="Calibri" panose="020F0502020204030204" pitchFamily="34" charset="0"/>
              </a:rPr>
              <a:t>protect investors and the public </a:t>
            </a:r>
            <a:r>
              <a:rPr lang="en-US" sz="2000" dirty="0">
                <a:latin typeface="Calibri" panose="020F0502020204030204" pitchFamily="34" charset="0"/>
                <a:ea typeface="Calibri" panose="020F0502020204030204" pitchFamily="34" charset="0"/>
                <a:cs typeface="Calibri" panose="020F0502020204030204" pitchFamily="34" charset="0"/>
              </a:rPr>
              <a:t>by increasing the accuracy and reliability of corporate disclosures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key requirements and provisions of SOX are organized into </a:t>
            </a:r>
            <a:r>
              <a:rPr lang="en-US" sz="2000" b="1" dirty="0">
                <a:latin typeface="Calibri" panose="020F0502020204030204" pitchFamily="34" charset="0"/>
                <a:ea typeface="Calibri" panose="020F0502020204030204" pitchFamily="34" charset="0"/>
                <a:cs typeface="Calibri" panose="020F0502020204030204" pitchFamily="34" charset="0"/>
              </a:rPr>
              <a:t>11 titles</a:t>
            </a:r>
            <a:r>
              <a:rPr lang="en-US" sz="2000" dirty="0">
                <a:latin typeface="Calibri" panose="020F0502020204030204" pitchFamily="34" charset="0"/>
                <a:ea typeface="Calibri" panose="020F0502020204030204" pitchFamily="34" charset="0"/>
                <a:cs typeface="Calibri" panose="020F0502020204030204" pitchFamily="34" charset="0"/>
              </a:rPr>
              <a:t>:</a:t>
            </a:r>
          </a:p>
          <a:p>
            <a:endParaRPr lang="en-GB" dirty="0"/>
          </a:p>
        </p:txBody>
      </p:sp>
      <p:pic>
        <p:nvPicPr>
          <p:cNvPr id="7" name="Picture 6">
            <a:extLst>
              <a:ext uri="{FF2B5EF4-FFF2-40B4-BE49-F238E27FC236}">
                <a16:creationId xmlns:a16="http://schemas.microsoft.com/office/drawing/2014/main" id="{0B0B25AC-0D32-6539-F3E6-7CAC1FC67518}"/>
              </a:ext>
            </a:extLst>
          </p:cNvPr>
          <p:cNvPicPr>
            <a:picLocks noChangeAspect="1"/>
          </p:cNvPicPr>
          <p:nvPr/>
        </p:nvPicPr>
        <p:blipFill>
          <a:blip r:embed="rId2"/>
          <a:stretch>
            <a:fillRect/>
          </a:stretch>
        </p:blipFill>
        <p:spPr>
          <a:xfrm>
            <a:off x="11723" y="2133601"/>
            <a:ext cx="9121930" cy="3482642"/>
          </a:xfrm>
          <a:prstGeom prst="rect">
            <a:avLst/>
          </a:prstGeom>
        </p:spPr>
      </p:pic>
    </p:spTree>
    <p:extLst>
      <p:ext uri="{BB962C8B-B14F-4D97-AF65-F5344CB8AC3E}">
        <p14:creationId xmlns:p14="http://schemas.microsoft.com/office/powerpoint/2010/main" val="3459255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33BD-CA25-0C3B-6DBF-2288DC8A78F3}"/>
              </a:ext>
            </a:extLst>
          </p:cNvPr>
          <p:cNvSpPr>
            <a:spLocks noGrp="1"/>
          </p:cNvSpPr>
          <p:nvPr>
            <p:ph type="title"/>
          </p:nvPr>
        </p:nvSpPr>
        <p:spPr>
          <a:xfrm>
            <a:off x="-5862" y="76200"/>
            <a:ext cx="9144000" cy="1143000"/>
          </a:xfrm>
        </p:spPr>
        <p:txBody>
          <a:bodyPr/>
          <a:lstStyle/>
          <a:p>
            <a:r>
              <a:rPr lang="en-US" sz="2400" dirty="0"/>
              <a:t>The Digital Millennium Copyright Act (DMCA) and the Federal Information Security Management Act (FISMA)</a:t>
            </a:r>
            <a:br>
              <a:rPr lang="en-US" dirty="0"/>
            </a:br>
            <a:endParaRPr lang="en-GB" dirty="0"/>
          </a:p>
        </p:txBody>
      </p:sp>
      <p:pic>
        <p:nvPicPr>
          <p:cNvPr id="7" name="Content Placeholder 6">
            <a:extLst>
              <a:ext uri="{FF2B5EF4-FFF2-40B4-BE49-F238E27FC236}">
                <a16:creationId xmlns:a16="http://schemas.microsoft.com/office/drawing/2014/main" id="{5999445A-A292-D6EF-3597-68A0EA7004E4}"/>
              </a:ext>
            </a:extLst>
          </p:cNvPr>
          <p:cNvPicPr>
            <a:picLocks noGrp="1" noChangeAspect="1"/>
          </p:cNvPicPr>
          <p:nvPr>
            <p:ph idx="1"/>
          </p:nvPr>
        </p:nvPicPr>
        <p:blipFill>
          <a:blip r:embed="rId2"/>
          <a:stretch>
            <a:fillRect/>
          </a:stretch>
        </p:blipFill>
        <p:spPr>
          <a:xfrm>
            <a:off x="152400" y="1295399"/>
            <a:ext cx="3971925" cy="3136273"/>
          </a:xfrm>
        </p:spPr>
      </p:pic>
      <p:pic>
        <p:nvPicPr>
          <p:cNvPr id="9" name="Picture 8">
            <a:extLst>
              <a:ext uri="{FF2B5EF4-FFF2-40B4-BE49-F238E27FC236}">
                <a16:creationId xmlns:a16="http://schemas.microsoft.com/office/drawing/2014/main" id="{B5145104-5BD1-B3E4-9D36-A1B5DD7B2476}"/>
              </a:ext>
            </a:extLst>
          </p:cNvPr>
          <p:cNvPicPr>
            <a:picLocks noChangeAspect="1"/>
          </p:cNvPicPr>
          <p:nvPr/>
        </p:nvPicPr>
        <p:blipFill>
          <a:blip r:embed="rId3"/>
          <a:stretch>
            <a:fillRect/>
          </a:stretch>
        </p:blipFill>
        <p:spPr>
          <a:xfrm>
            <a:off x="4405721" y="1269022"/>
            <a:ext cx="4580017" cy="3147333"/>
          </a:xfrm>
          <a:prstGeom prst="rect">
            <a:avLst/>
          </a:prstGeom>
        </p:spPr>
      </p:pic>
      <p:sp>
        <p:nvSpPr>
          <p:cNvPr id="11" name="TextBox 10">
            <a:extLst>
              <a:ext uri="{FF2B5EF4-FFF2-40B4-BE49-F238E27FC236}">
                <a16:creationId xmlns:a16="http://schemas.microsoft.com/office/drawing/2014/main" id="{C1F5DCE2-232B-9BFE-F891-C4EB6DCDAFB4}"/>
              </a:ext>
            </a:extLst>
          </p:cNvPr>
          <p:cNvSpPr txBox="1"/>
          <p:nvPr/>
        </p:nvSpPr>
        <p:spPr>
          <a:xfrm>
            <a:off x="3262721" y="4876800"/>
            <a:ext cx="2286000" cy="369332"/>
          </a:xfrm>
          <a:prstGeom prst="rect">
            <a:avLst/>
          </a:prstGeom>
          <a:noFill/>
        </p:spPr>
        <p:txBody>
          <a:bodyPr wrap="square">
            <a:spAutoFit/>
          </a:bodyPr>
          <a:lstStyle/>
          <a:p>
            <a:r>
              <a:rPr lang="en-GB" dirty="0">
                <a:hlinkClick r:id="rId4"/>
              </a:rPr>
              <a:t>https://csrc.nist.gov</a:t>
            </a:r>
            <a:r>
              <a:rPr lang="en-GB" dirty="0"/>
              <a:t> </a:t>
            </a:r>
          </a:p>
        </p:txBody>
      </p:sp>
    </p:spTree>
    <p:extLst>
      <p:ext uri="{BB962C8B-B14F-4D97-AF65-F5344CB8AC3E}">
        <p14:creationId xmlns:p14="http://schemas.microsoft.com/office/powerpoint/2010/main" val="325085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25854-C924-B62C-E4E7-7E5CA13FC3DA}"/>
              </a:ext>
            </a:extLst>
          </p:cNvPr>
          <p:cNvSpPr>
            <a:spLocks noGrp="1"/>
          </p:cNvSpPr>
          <p:nvPr>
            <p:ph type="title"/>
          </p:nvPr>
        </p:nvSpPr>
        <p:spPr>
          <a:xfrm>
            <a:off x="457200" y="76200"/>
            <a:ext cx="8229600" cy="563562"/>
          </a:xfrm>
        </p:spPr>
        <p:txBody>
          <a:bodyPr/>
          <a:lstStyle/>
          <a:p>
            <a:r>
              <a:rPr lang="en-US" sz="2800" dirty="0"/>
              <a:t>General Data Protection Regulation (GDPR)</a:t>
            </a:r>
            <a:br>
              <a:rPr lang="en-US" sz="2800" dirty="0"/>
            </a:br>
            <a:endParaRPr lang="en-GB" sz="2800" dirty="0"/>
          </a:p>
        </p:txBody>
      </p:sp>
      <p:sp>
        <p:nvSpPr>
          <p:cNvPr id="3" name="Content Placeholder 2">
            <a:extLst>
              <a:ext uri="{FF2B5EF4-FFF2-40B4-BE49-F238E27FC236}">
                <a16:creationId xmlns:a16="http://schemas.microsoft.com/office/drawing/2014/main" id="{183F909B-6E89-8EAC-0329-F1AB1F1C0A17}"/>
              </a:ext>
            </a:extLst>
          </p:cNvPr>
          <p:cNvSpPr>
            <a:spLocks noGrp="1"/>
          </p:cNvSpPr>
          <p:nvPr>
            <p:ph idx="1"/>
          </p:nvPr>
        </p:nvSpPr>
        <p:spPr>
          <a:xfrm>
            <a:off x="304800" y="838201"/>
            <a:ext cx="8534400" cy="1447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GDPR regulation was put into effect on May 25, 2018 and one of the most stringent privacy and security laws globally • The GDPR will levy harsh fines against those who violate its privacy and security standards, with penalties reaching tens of millions of euros</a:t>
            </a:r>
          </a:p>
          <a:p>
            <a:endParaRPr lang="en-GB" dirty="0"/>
          </a:p>
        </p:txBody>
      </p:sp>
      <p:pic>
        <p:nvPicPr>
          <p:cNvPr id="7" name="Picture 6">
            <a:extLst>
              <a:ext uri="{FF2B5EF4-FFF2-40B4-BE49-F238E27FC236}">
                <a16:creationId xmlns:a16="http://schemas.microsoft.com/office/drawing/2014/main" id="{59C38298-DBCF-521E-B57E-38C3D3A6D777}"/>
              </a:ext>
            </a:extLst>
          </p:cNvPr>
          <p:cNvPicPr>
            <a:picLocks noChangeAspect="1"/>
          </p:cNvPicPr>
          <p:nvPr/>
        </p:nvPicPr>
        <p:blipFill>
          <a:blip r:embed="rId2"/>
          <a:stretch>
            <a:fillRect/>
          </a:stretch>
        </p:blipFill>
        <p:spPr>
          <a:xfrm>
            <a:off x="201551" y="2438400"/>
            <a:ext cx="8740897" cy="2339543"/>
          </a:xfrm>
          <a:prstGeom prst="rect">
            <a:avLst/>
          </a:prstGeom>
        </p:spPr>
      </p:pic>
      <p:sp>
        <p:nvSpPr>
          <p:cNvPr id="9" name="TextBox 8">
            <a:extLst>
              <a:ext uri="{FF2B5EF4-FFF2-40B4-BE49-F238E27FC236}">
                <a16:creationId xmlns:a16="http://schemas.microsoft.com/office/drawing/2014/main" id="{6462E390-0CFB-E170-B83C-D86B1974A8C4}"/>
              </a:ext>
            </a:extLst>
          </p:cNvPr>
          <p:cNvSpPr txBox="1"/>
          <p:nvPr/>
        </p:nvSpPr>
        <p:spPr>
          <a:xfrm>
            <a:off x="3048000" y="4930342"/>
            <a:ext cx="1981200" cy="369332"/>
          </a:xfrm>
          <a:prstGeom prst="rect">
            <a:avLst/>
          </a:prstGeom>
          <a:noFill/>
        </p:spPr>
        <p:txBody>
          <a:bodyPr wrap="square">
            <a:spAutoFit/>
          </a:bodyPr>
          <a:lstStyle/>
          <a:p>
            <a:r>
              <a:rPr lang="en-GB" dirty="0">
                <a:hlinkClick r:id="rId3"/>
              </a:rPr>
              <a:t>https://gdpr.eu</a:t>
            </a:r>
            <a:r>
              <a:rPr lang="en-GB" dirty="0"/>
              <a:t>  </a:t>
            </a:r>
          </a:p>
        </p:txBody>
      </p:sp>
    </p:spTree>
    <p:extLst>
      <p:ext uri="{BB962C8B-B14F-4D97-AF65-F5344CB8AC3E}">
        <p14:creationId xmlns:p14="http://schemas.microsoft.com/office/powerpoint/2010/main" val="168927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BF57D-4911-3DEA-69AB-B6919F4772CD}"/>
              </a:ext>
            </a:extLst>
          </p:cNvPr>
          <p:cNvSpPr>
            <a:spLocks noGrp="1"/>
          </p:cNvSpPr>
          <p:nvPr>
            <p:ph type="title"/>
          </p:nvPr>
        </p:nvSpPr>
        <p:spPr>
          <a:xfrm>
            <a:off x="457200" y="76200"/>
            <a:ext cx="8229600" cy="639762"/>
          </a:xfrm>
        </p:spPr>
        <p:txBody>
          <a:bodyPr/>
          <a:lstStyle/>
          <a:p>
            <a:r>
              <a:rPr lang="en-US" dirty="0"/>
              <a:t>Data Protection Act 2018 (DPA)</a:t>
            </a:r>
            <a:br>
              <a:rPr lang="en-US" dirty="0"/>
            </a:br>
            <a:endParaRPr lang="en-GB" dirty="0"/>
          </a:p>
        </p:txBody>
      </p:sp>
      <p:pic>
        <p:nvPicPr>
          <p:cNvPr id="7" name="Content Placeholder 6">
            <a:extLst>
              <a:ext uri="{FF2B5EF4-FFF2-40B4-BE49-F238E27FC236}">
                <a16:creationId xmlns:a16="http://schemas.microsoft.com/office/drawing/2014/main" id="{C52E4843-A44D-B266-20BB-382C0F8468B5}"/>
              </a:ext>
            </a:extLst>
          </p:cNvPr>
          <p:cNvPicPr>
            <a:picLocks noGrp="1" noChangeAspect="1"/>
          </p:cNvPicPr>
          <p:nvPr>
            <p:ph idx="1"/>
          </p:nvPr>
        </p:nvPicPr>
        <p:blipFill>
          <a:blip r:embed="rId2"/>
          <a:stretch>
            <a:fillRect/>
          </a:stretch>
        </p:blipFill>
        <p:spPr>
          <a:xfrm>
            <a:off x="0" y="1143000"/>
            <a:ext cx="8915400" cy="3581400"/>
          </a:xfrm>
        </p:spPr>
      </p:pic>
    </p:spTree>
    <p:extLst>
      <p:ext uri="{BB962C8B-B14F-4D97-AF65-F5344CB8AC3E}">
        <p14:creationId xmlns:p14="http://schemas.microsoft.com/office/powerpoint/2010/main" val="32319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2BBA3-BB0B-1268-82D8-0D6B30272542}"/>
              </a:ext>
            </a:extLst>
          </p:cNvPr>
          <p:cNvSpPr>
            <a:spLocks noGrp="1"/>
          </p:cNvSpPr>
          <p:nvPr>
            <p:ph type="title"/>
          </p:nvPr>
        </p:nvSpPr>
        <p:spPr>
          <a:xfrm>
            <a:off x="424962" y="93785"/>
            <a:ext cx="8229600" cy="639762"/>
          </a:xfrm>
        </p:spPr>
        <p:txBody>
          <a:bodyPr/>
          <a:lstStyle/>
          <a:p>
            <a:r>
              <a:rPr lang="en-US" dirty="0"/>
              <a:t>Cyber Law in Different Countries </a:t>
            </a:r>
            <a:endParaRPr lang="en-GB" dirty="0"/>
          </a:p>
        </p:txBody>
      </p:sp>
      <p:pic>
        <p:nvPicPr>
          <p:cNvPr id="7" name="Content Placeholder 6">
            <a:extLst>
              <a:ext uri="{FF2B5EF4-FFF2-40B4-BE49-F238E27FC236}">
                <a16:creationId xmlns:a16="http://schemas.microsoft.com/office/drawing/2014/main" id="{2070B74F-4DA3-A02E-1740-7B120E4CA31E}"/>
              </a:ext>
            </a:extLst>
          </p:cNvPr>
          <p:cNvPicPr>
            <a:picLocks noGrp="1" noChangeAspect="1"/>
          </p:cNvPicPr>
          <p:nvPr>
            <p:ph idx="1"/>
          </p:nvPr>
        </p:nvPicPr>
        <p:blipFill>
          <a:blip r:embed="rId2"/>
          <a:stretch>
            <a:fillRect/>
          </a:stretch>
        </p:blipFill>
        <p:spPr>
          <a:xfrm>
            <a:off x="120162" y="1219200"/>
            <a:ext cx="8534400" cy="3293058"/>
          </a:xfrm>
        </p:spPr>
      </p:pic>
    </p:spTree>
    <p:extLst>
      <p:ext uri="{BB962C8B-B14F-4D97-AF65-F5344CB8AC3E}">
        <p14:creationId xmlns:p14="http://schemas.microsoft.com/office/powerpoint/2010/main" val="2875875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B0040-8F6F-6A46-F1EA-EBA304D018D8}"/>
              </a:ext>
            </a:extLst>
          </p:cNvPr>
          <p:cNvSpPr>
            <a:spLocks noGrp="1"/>
          </p:cNvSpPr>
          <p:nvPr>
            <p:ph type="title"/>
          </p:nvPr>
        </p:nvSpPr>
        <p:spPr>
          <a:xfrm>
            <a:off x="152400" y="274638"/>
            <a:ext cx="8763000" cy="792162"/>
          </a:xfrm>
        </p:spPr>
        <p:txBody>
          <a:bodyPr/>
          <a:lstStyle/>
          <a:p>
            <a:r>
              <a:rPr lang="en-US" sz="3200" dirty="0"/>
              <a:t>Cyber Law in Different Countries (Cont’d)</a:t>
            </a:r>
            <a:endParaRPr lang="en-GB" sz="3200" dirty="0"/>
          </a:p>
        </p:txBody>
      </p:sp>
      <p:pic>
        <p:nvPicPr>
          <p:cNvPr id="7" name="Content Placeholder 6">
            <a:extLst>
              <a:ext uri="{FF2B5EF4-FFF2-40B4-BE49-F238E27FC236}">
                <a16:creationId xmlns:a16="http://schemas.microsoft.com/office/drawing/2014/main" id="{0A480D96-0D6B-D586-5739-8EA79D06C99E}"/>
              </a:ext>
            </a:extLst>
          </p:cNvPr>
          <p:cNvPicPr>
            <a:picLocks noGrp="1" noChangeAspect="1"/>
          </p:cNvPicPr>
          <p:nvPr>
            <p:ph idx="1"/>
          </p:nvPr>
        </p:nvPicPr>
        <p:blipFill>
          <a:blip r:embed="rId2"/>
          <a:stretch>
            <a:fillRect/>
          </a:stretch>
        </p:blipFill>
        <p:spPr>
          <a:xfrm>
            <a:off x="152400" y="1219200"/>
            <a:ext cx="8534400" cy="3676256"/>
          </a:xfrm>
        </p:spPr>
      </p:pic>
    </p:spTree>
    <p:extLst>
      <p:ext uri="{BB962C8B-B14F-4D97-AF65-F5344CB8AC3E}">
        <p14:creationId xmlns:p14="http://schemas.microsoft.com/office/powerpoint/2010/main" val="188465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467DB-441F-0E03-CB49-45307EBBFFEE}"/>
              </a:ext>
            </a:extLst>
          </p:cNvPr>
          <p:cNvSpPr>
            <a:spLocks noGrp="1"/>
          </p:cNvSpPr>
          <p:nvPr>
            <p:ph type="title"/>
          </p:nvPr>
        </p:nvSpPr>
        <p:spPr>
          <a:xfrm>
            <a:off x="0" y="274638"/>
            <a:ext cx="9144000" cy="639762"/>
          </a:xfrm>
        </p:spPr>
        <p:txBody>
          <a:bodyPr/>
          <a:lstStyle/>
          <a:p>
            <a:r>
              <a:rPr lang="en-US" dirty="0"/>
              <a:t>Cyber Law in Different Countries (Cont’d) </a:t>
            </a:r>
            <a:endParaRPr lang="en-GB" dirty="0"/>
          </a:p>
        </p:txBody>
      </p:sp>
      <p:pic>
        <p:nvPicPr>
          <p:cNvPr id="7" name="Content Placeholder 6">
            <a:extLst>
              <a:ext uri="{FF2B5EF4-FFF2-40B4-BE49-F238E27FC236}">
                <a16:creationId xmlns:a16="http://schemas.microsoft.com/office/drawing/2014/main" id="{2579CC43-464C-4925-83E0-164FFB0AADD1}"/>
              </a:ext>
            </a:extLst>
          </p:cNvPr>
          <p:cNvPicPr>
            <a:picLocks noGrp="1" noChangeAspect="1"/>
          </p:cNvPicPr>
          <p:nvPr>
            <p:ph idx="1"/>
          </p:nvPr>
        </p:nvPicPr>
        <p:blipFill>
          <a:blip r:embed="rId2"/>
          <a:stretch>
            <a:fillRect/>
          </a:stretch>
        </p:blipFill>
        <p:spPr>
          <a:xfrm>
            <a:off x="127653" y="1390650"/>
            <a:ext cx="8888694" cy="3581400"/>
          </a:xfrm>
        </p:spPr>
      </p:pic>
    </p:spTree>
    <p:extLst>
      <p:ext uri="{BB962C8B-B14F-4D97-AF65-F5344CB8AC3E}">
        <p14:creationId xmlns:p14="http://schemas.microsoft.com/office/powerpoint/2010/main" val="97425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1143000"/>
            <a:ext cx="8534400" cy="4297363"/>
          </a:xfrm>
        </p:spPr>
        <p:txBody>
          <a:bodyPr/>
          <a:lstStyle/>
          <a:p>
            <a:endParaRPr lang="en-GB" dirty="0"/>
          </a:p>
          <a:p>
            <a:r>
              <a:rPr lang="en-US" dirty="0"/>
              <a:t>M. T Whitman, H. J. </a:t>
            </a:r>
            <a:r>
              <a:rPr lang="en-US" dirty="0" err="1"/>
              <a:t>Mattford</a:t>
            </a:r>
            <a:r>
              <a:rPr lang="en-US" dirty="0"/>
              <a:t>, Principles of Information Security, Cengage Learning, 4th ed 2012.</a:t>
            </a:r>
          </a:p>
          <a:p>
            <a:r>
              <a:rPr lang="en-US" dirty="0">
                <a:hlinkClick r:id="rId2"/>
              </a:rPr>
              <a:t>https://aspen.eccouncil.org/</a:t>
            </a:r>
            <a:r>
              <a:rPr lang="en-US" dirty="0"/>
              <a:t> </a:t>
            </a:r>
          </a:p>
          <a:p>
            <a:r>
              <a:rPr lang="en-US" dirty="0">
                <a:hlinkClick r:id="rId3"/>
              </a:rPr>
              <a:t>https://attack.mitre.org</a:t>
            </a:r>
            <a:r>
              <a:rPr lang="en-US" dirty="0"/>
              <a:t> </a:t>
            </a:r>
          </a:p>
          <a:p>
            <a:r>
              <a:rPr lang="en-US" dirty="0">
                <a:hlinkClick r:id="rId4"/>
              </a:rPr>
              <a:t>http://ceh.vn/</a:t>
            </a:r>
            <a:r>
              <a:rPr lang="en-US" dirty="0"/>
              <a:t> </a:t>
            </a:r>
          </a:p>
          <a:p>
            <a:r>
              <a:rPr lang="en-US" dirty="0">
                <a:hlinkClick r:id="rId5"/>
              </a:rPr>
              <a:t>http://www.symantec.com/security_response/publications/threatreport.jsp</a:t>
            </a:r>
            <a:r>
              <a:rPr lang="en-US" dirty="0"/>
              <a:t> </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5338</Words>
  <Application>Microsoft Office PowerPoint</Application>
  <PresentationFormat>On-screen Show (4:3)</PresentationFormat>
  <Paragraphs>156</Paragraphs>
  <Slides>29</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Comic Sans MS</vt:lpstr>
      <vt:lpstr>Times New Roman</vt:lpstr>
      <vt:lpstr>Default Design</vt:lpstr>
      <vt:lpstr>PowerPoint Presentation</vt:lpstr>
      <vt:lpstr>This lecture will look at: </vt:lpstr>
      <vt:lpstr>CEH Ethical Hacking Framework </vt:lpstr>
      <vt:lpstr>Cyber Kill Chain Methodology </vt:lpstr>
      <vt:lpstr>MITRE ATT&amp;CK Framework </vt:lpstr>
      <vt:lpstr>Diamond Model of Intrusion Analysis </vt:lpstr>
      <vt:lpstr>Techniques used in Information Security Controls </vt:lpstr>
      <vt:lpstr>Information Assurance (IA)</vt:lpstr>
      <vt:lpstr>Continual/Adaptive Security Strategy </vt:lpstr>
      <vt:lpstr>Defence-in-Depth </vt:lpstr>
      <vt:lpstr>Cyber Threat Intelligence </vt:lpstr>
      <vt:lpstr>Threat Intelligence Lifecycle </vt:lpstr>
      <vt:lpstr>Threat Modeling </vt:lpstr>
      <vt:lpstr>Incident Management </vt:lpstr>
      <vt:lpstr>Role of AI and ML in Cyber Security </vt:lpstr>
      <vt:lpstr>How Do AI and ML Prevent Cyber Attacks? </vt:lpstr>
      <vt:lpstr>Importance of Applicable Security Laws and Standards </vt:lpstr>
      <vt:lpstr>Payment Card Industry Data Security Standard (PCI DSS) • </vt:lpstr>
      <vt:lpstr>ISO/IEC Standards </vt:lpstr>
      <vt:lpstr>Health Insurance Portability and Accountability Act (HIPAA) </vt:lpstr>
      <vt:lpstr>Sarbanes Oxley Act (SOX) </vt:lpstr>
      <vt:lpstr>The Digital Millennium Copyright Act (DMCA) and the Federal Information Security Management Act (FISMA) </vt:lpstr>
      <vt:lpstr>General Data Protection Regulation (GDPR) </vt:lpstr>
      <vt:lpstr>Data Protection Act 2018 (DPA) </vt:lpstr>
      <vt:lpstr>Cyber Law in Different Countries </vt:lpstr>
      <vt:lpstr>Cyber Law in Different Countries (Cont’d)</vt:lpstr>
      <vt:lpstr>Cyber Law in Different Countries (Cont’d)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2025-02-06T01:37:59Z</dcterms:modified>
</cp:coreProperties>
</file>