
<file path=[Content_Types].xml><?xml version="1.0" encoding="utf-8"?>
<Types xmlns="http://schemas.openxmlformats.org/package/2006/content-types">
  <Default Extension="m4a" ContentType="audio/mp4"/>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rts/chart1.xml" ContentType="application/vnd.openxmlformats-officedocument.drawingml.chart+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rts/chart2.xml" ContentType="application/vnd.openxmlformats-officedocument.drawingml.chart+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rts/chart3.xml" ContentType="application/vnd.openxmlformats-officedocument.drawingml.chart+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0"/>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Introduction" id="{0A9DAD54-8D2A-B418-A176-02497690800B}">
          <p14:sldIdLst>
            <p14:sldId id="256"/>
            <p14:sldId id="257"/>
          </p14:sldIdLst>
        </p14:section>
        <p14:section name="Context and theory" id="{24ABA51D-DE9A-CD3F-2A67-1FB394433F89}">
          <p14:sldIdLst>
            <p14:sldId id="258"/>
            <p14:sldId id="259"/>
          </p14:sldIdLst>
        </p14:section>
        <p14:section name="Needs" id="{BA41B436-6232-356B-0021-15DD591EA2D6}">
          <p14:sldIdLst>
            <p14:sldId id="260"/>
            <p14:sldId id="261"/>
          </p14:sldIdLst>
        </p14:section>
        <p14:section name="Provision" id="{32832F64-0A41-F930-510A-ABB1A13659B1}">
          <p14:sldIdLst>
            <p14:sldId id="262"/>
            <p14:sldId id="263"/>
          </p14:sldIdLst>
        </p14:section>
        <p14:section name="Technology" id="{82D9E21E-49F7-0441-4F7A-198BFC56A647}">
          <p14:sldIdLst>
            <p14:sldId id="264"/>
            <p14:sldId id="265"/>
          </p14:sldIdLst>
        </p14:section>
        <p14:section name="Challenges and practice" id="{8964EB79-357E-3B2E-5DBC-9C05E937CC83}">
          <p14:sldIdLst>
            <p14:sldId id="266"/>
            <p14:sldId id="267"/>
            <p14:sldId id="268"/>
          </p14:sldIdLst>
        </p14:section>
        <p14:section name="Way forward" id="{61CF0546-774C-68A9-5474-14F086A83245}">
          <p14:sldIdLst>
            <p14:sldId id="269"/>
            <p14:sldId id="270"/>
            <p14:sldId id="271"/>
          </p14:sldIdLst>
        </p14:section>
        <p14:section name="References" id="{AF6834A7-D534-9DD6-1467-5398056158BF}">
          <p14:sldIdLst>
            <p14:sldId id="272"/>
            <p14:sldId id="273"/>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604970F-50D7-4197-BD6C-1DB570C26156}" v="1" dt="2026-10-24T11:12:48.53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1"/>
    <p:restoredTop sz="94610"/>
  </p:normalViewPr>
  <p:slideViewPr>
    <p:cSldViewPr snapToGrid="0" snapToObjects="1">
      <p:cViewPr varScale="1">
        <p:scale>
          <a:sx n="85" d="100"/>
          <a:sy n="85" d="100"/>
        </p:scale>
        <p:origin x="562"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_rels/chart2.xml.rels><?xml version="1.0" encoding="UTF-8" standalone="yes"?>
<Relationships xmlns="http://schemas.openxmlformats.org/package/2006/relationships"><Relationship Id="rId1" Type="http://schemas.openxmlformats.org/officeDocument/2006/relationships/package" Target="../embeddings/Microsoft_Excel_Worksheet1.xlsx"/></Relationships>
</file>

<file path=ppt/charts/_rels/chart3.xml.rels><?xml version="1.0" encoding="UTF-8" standalone="yes"?>
<Relationships xmlns="http://schemas.openxmlformats.org/package/2006/relationships"><Relationship Id="rId1" Type="http://schemas.openxmlformats.org/officeDocument/2006/relationships/package" Target="../embeddings/Microsoft_Excel_Worksheet2.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1"/>
  <c:style val="2"/>
  <c:chart>
    <c:title>
      <c:tx>
        <c:rich>
          <a:bodyPr/>
          <a:lstStyle/>
          <a:p>
            <a:pPr>
              <a:defRPr sz="1400" b="0" i="0" u="none" strike="noStrike">
                <a:solidFill>
                  <a:srgbClr val="1F2A30"/>
                </a:solidFill>
                <a:latin typeface="+mn-lt"/>
              </a:defRPr>
            </a:pPr>
            <a:r>
              <a:rPr lang="en-GB" sz="1400" b="0" i="0" u="none" strike="noStrike">
                <a:solidFill>
                  <a:srgbClr val="1F2A30"/>
                </a:solidFill>
                <a:latin typeface="+mn-lt"/>
              </a:rPr>
              <a:t>People aged 85 and over in the UK (millions)</a:t>
            </a:r>
          </a:p>
        </c:rich>
      </c:tx>
      <c:overlay val="0"/>
    </c:title>
    <c:autoTitleDeleted val="0"/>
    <c:plotArea>
      <c:layout/>
      <c:barChart>
        <c:barDir val="col"/>
        <c:grouping val="clustered"/>
        <c:varyColors val="0"/>
        <c:ser>
          <c:idx val="0"/>
          <c:order val="0"/>
          <c:tx>
            <c:strRef>
              <c:f>Sheet1!$B$1</c:f>
              <c:strCache>
                <c:ptCount val="1"/>
                <c:pt idx="0">
                  <c:v>People aged 85+</c:v>
                </c:pt>
              </c:strCache>
            </c:strRef>
          </c:tx>
          <c:spPr>
            <a:solidFill>
              <a:srgbClr val="1D4E59"/>
            </a:solidFill>
            <a:effectLst/>
          </c:spPr>
          <c:invertIfNegative val="0"/>
          <c:dLbls>
            <c:numFmt formatCode="0.0" sourceLinked="0"/>
            <c:spPr>
              <a:noFill/>
              <a:ln>
                <a:noFill/>
              </a:ln>
              <a:effectLst/>
            </c:spPr>
            <c:txPr>
              <a:bodyPr/>
              <a:lstStyle/>
              <a:p>
                <a:pPr>
                  <a:defRPr sz="1400" b="0" i="0" u="none" strike="noStrike">
                    <a:solidFill>
                      <a:srgbClr val="1F2A30"/>
                    </a:solidFill>
                    <a:latin typeface="+mn-lt"/>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Sheet1!$A$2:$A$3</c:f>
              <c:strCache>
                <c:ptCount val="2"/>
                <c:pt idx="0">
                  <c:v>2022</c:v>
                </c:pt>
                <c:pt idx="1">
                  <c:v>2047 (projected)</c:v>
                </c:pt>
              </c:strCache>
            </c:strRef>
          </c:cat>
          <c:val>
            <c:numRef>
              <c:f>Sheet1!$B$2:$B$3</c:f>
              <c:numCache>
                <c:formatCode>General</c:formatCode>
                <c:ptCount val="2"/>
                <c:pt idx="0">
                  <c:v>1.7</c:v>
                </c:pt>
                <c:pt idx="1">
                  <c:v>3.3</c:v>
                </c:pt>
              </c:numCache>
            </c:numRef>
          </c:val>
          <c:extLst>
            <c:ext xmlns:c16="http://schemas.microsoft.com/office/drawing/2014/chart" uri="{C3380CC4-5D6E-409C-BE32-E72D297353CC}">
              <c16:uniqueId val="{00000000-A420-40F5-B7D8-BB5B34574ACA}"/>
            </c:ext>
          </c:extLst>
        </c:ser>
        <c:dLbls>
          <c:showLegendKey val="0"/>
          <c:showVal val="1"/>
          <c:showCatName val="0"/>
          <c:showSerName val="0"/>
          <c:showPercent val="0"/>
          <c:showBubbleSize val="0"/>
        </c:dLbls>
        <c:gapWidth val="60"/>
        <c:axId val="2094734554"/>
        <c:axId val="2094734552"/>
      </c:bar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1300" b="0" i="0" u="none" strike="noStrike">
                <a:solidFill>
                  <a:srgbClr val="5E6B70"/>
                </a:solidFill>
                <a:latin typeface="+mn-lt"/>
              </a:defRPr>
            </a:pPr>
            <a:endParaRPr lang="en-US"/>
          </a:p>
        </c:txPr>
        <c:crossAx val="2094734552"/>
        <c:crosses val="autoZero"/>
        <c:auto val="1"/>
        <c:lblAlgn val="ctr"/>
        <c:lblOffset val="100"/>
        <c:noMultiLvlLbl val="1"/>
      </c:catAx>
      <c:valAx>
        <c:axId val="2094734552"/>
        <c:scaling>
          <c:orientation val="minMax"/>
          <c:max val="4"/>
          <c:min val="0"/>
        </c:scaling>
        <c:delete val="0"/>
        <c:axPos val="l"/>
        <c:majorGridlines>
          <c:spPr>
            <a:ln w="6350" cap="flat">
              <a:solidFill>
                <a:srgbClr val="DDE5E3"/>
              </a:solidFill>
              <a:prstDash val="solid"/>
              <a:round/>
            </a:ln>
          </c:spPr>
        </c:majorGridlines>
        <c:numFmt formatCode="General" sourceLinked="0"/>
        <c:majorTickMark val="out"/>
        <c:minorTickMark val="none"/>
        <c:tickLblPos val="nextTo"/>
        <c:spPr>
          <a:ln w="12700" cap="flat">
            <a:solidFill>
              <a:srgbClr val="888888"/>
            </a:solidFill>
            <a:prstDash val="solid"/>
            <a:round/>
          </a:ln>
        </c:spPr>
        <c:txPr>
          <a:bodyPr/>
          <a:lstStyle/>
          <a:p>
            <a:pPr>
              <a:defRPr sz="1100" b="0" i="0" u="none" strike="noStrike">
                <a:solidFill>
                  <a:srgbClr val="5E6B70"/>
                </a:solidFill>
                <a:latin typeface="+mn-lt"/>
              </a:defRPr>
            </a:pPr>
            <a:endParaRPr lang="en-US"/>
          </a:p>
        </c:txPr>
        <c:crossAx val="2094734554"/>
        <c:crosses val="autoZero"/>
        <c:crossBetween val="between"/>
      </c:valAx>
      <c:spPr>
        <a:noFill/>
        <a:ln>
          <a:noFill/>
        </a:ln>
        <a:effectLst/>
      </c:spPr>
    </c:plotArea>
    <c:plotVisOnly val="1"/>
    <c:dispBlanksAs val="span"/>
    <c:showDLblsOverMax val="1"/>
  </c:chart>
  <c:spPr>
    <a:noFill/>
    <a:ln>
      <a:noFill/>
    </a:ln>
    <a:effectLst/>
  </c:sp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1"/>
  <c:style val="2"/>
  <c:chart>
    <c:title>
      <c:tx>
        <c:rich>
          <a:bodyPr/>
          <a:lstStyle/>
          <a:p>
            <a:pPr>
              <a:defRPr sz="1400" b="0" i="0" u="none" strike="noStrike">
                <a:solidFill>
                  <a:srgbClr val="1F2A30"/>
                </a:solidFill>
                <a:latin typeface="+mn-lt"/>
              </a:defRPr>
            </a:pPr>
            <a:r>
              <a:rPr lang="en-GB" sz="1400" b="0" i="0" u="none" strike="noStrike">
                <a:solidFill>
                  <a:srgbClr val="1F2A30"/>
                </a:solidFill>
                <a:latin typeface="+mn-lt"/>
              </a:rPr>
              <a:t>People aged 65+ in England with unmet care needs (millions)</a:t>
            </a:r>
          </a:p>
        </c:rich>
      </c:tx>
      <c:overlay val="0"/>
    </c:title>
    <c:autoTitleDeleted val="0"/>
    <c:plotArea>
      <c:layout/>
      <c:barChart>
        <c:barDir val="col"/>
        <c:grouping val="clustered"/>
        <c:varyColors val="0"/>
        <c:ser>
          <c:idx val="0"/>
          <c:order val="0"/>
          <c:tx>
            <c:strRef>
              <c:f>Sheet1!$B$1</c:f>
              <c:strCache>
                <c:ptCount val="1"/>
                <c:pt idx="0">
                  <c:v>Unmet need</c:v>
                </c:pt>
              </c:strCache>
            </c:strRef>
          </c:tx>
          <c:spPr>
            <a:solidFill>
              <a:srgbClr val="1D4E59"/>
            </a:solidFill>
            <a:effectLst/>
          </c:spPr>
          <c:invertIfNegative val="0"/>
          <c:dLbls>
            <c:numFmt formatCode="0.0" sourceLinked="0"/>
            <c:spPr>
              <a:noFill/>
              <a:ln>
                <a:noFill/>
              </a:ln>
              <a:effectLst/>
            </c:spPr>
            <c:txPr>
              <a:bodyPr/>
              <a:lstStyle/>
              <a:p>
                <a:pPr>
                  <a:defRPr sz="1400" b="0" i="0" u="none" strike="noStrike">
                    <a:solidFill>
                      <a:srgbClr val="1F2A30"/>
                    </a:solidFill>
                    <a:latin typeface="+mn-lt"/>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Sheet1!$A$2:$A$3</c:f>
              <c:strCache>
                <c:ptCount val="2"/>
                <c:pt idx="0">
                  <c:v>2023 estimate</c:v>
                </c:pt>
                <c:pt idx="1">
                  <c:v>2024 estimate</c:v>
                </c:pt>
              </c:strCache>
            </c:strRef>
          </c:cat>
          <c:val>
            <c:numRef>
              <c:f>Sheet1!$B$2:$B$3</c:f>
              <c:numCache>
                <c:formatCode>General</c:formatCode>
                <c:ptCount val="2"/>
                <c:pt idx="0">
                  <c:v>1.6</c:v>
                </c:pt>
                <c:pt idx="1">
                  <c:v>2</c:v>
                </c:pt>
              </c:numCache>
            </c:numRef>
          </c:val>
          <c:extLst>
            <c:ext xmlns:c16="http://schemas.microsoft.com/office/drawing/2014/chart" uri="{C3380CC4-5D6E-409C-BE32-E72D297353CC}">
              <c16:uniqueId val="{00000000-C04E-4ED0-8EAD-2B548870475D}"/>
            </c:ext>
          </c:extLst>
        </c:ser>
        <c:dLbls>
          <c:showLegendKey val="0"/>
          <c:showVal val="1"/>
          <c:showCatName val="0"/>
          <c:showSerName val="0"/>
          <c:showPercent val="0"/>
          <c:showBubbleSize val="0"/>
        </c:dLbls>
        <c:gapWidth val="60"/>
        <c:axId val="2094734554"/>
        <c:axId val="2094734552"/>
      </c:bar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1300" b="0" i="0" u="none" strike="noStrike">
                <a:solidFill>
                  <a:srgbClr val="5E6B70"/>
                </a:solidFill>
                <a:latin typeface="+mn-lt"/>
              </a:defRPr>
            </a:pPr>
            <a:endParaRPr lang="en-US"/>
          </a:p>
        </c:txPr>
        <c:crossAx val="2094734552"/>
        <c:crosses val="autoZero"/>
        <c:auto val="1"/>
        <c:lblAlgn val="ctr"/>
        <c:lblOffset val="100"/>
        <c:noMultiLvlLbl val="1"/>
      </c:catAx>
      <c:valAx>
        <c:axId val="2094734552"/>
        <c:scaling>
          <c:orientation val="minMax"/>
          <c:max val="2.5"/>
          <c:min val="0"/>
        </c:scaling>
        <c:delete val="0"/>
        <c:axPos val="l"/>
        <c:majorGridlines>
          <c:spPr>
            <a:ln w="6350" cap="flat">
              <a:solidFill>
                <a:srgbClr val="DDE5E3"/>
              </a:solidFill>
              <a:prstDash val="solid"/>
              <a:round/>
            </a:ln>
          </c:spPr>
        </c:majorGridlines>
        <c:numFmt formatCode="General" sourceLinked="0"/>
        <c:majorTickMark val="out"/>
        <c:minorTickMark val="none"/>
        <c:tickLblPos val="nextTo"/>
        <c:spPr>
          <a:ln w="12700" cap="flat">
            <a:solidFill>
              <a:srgbClr val="888888"/>
            </a:solidFill>
            <a:prstDash val="solid"/>
            <a:round/>
          </a:ln>
        </c:spPr>
        <c:txPr>
          <a:bodyPr/>
          <a:lstStyle/>
          <a:p>
            <a:pPr>
              <a:defRPr sz="1100" b="0" i="0" u="none" strike="noStrike">
                <a:solidFill>
                  <a:srgbClr val="5E6B70"/>
                </a:solidFill>
                <a:latin typeface="+mn-lt"/>
              </a:defRPr>
            </a:pPr>
            <a:endParaRPr lang="en-US"/>
          </a:p>
        </c:txPr>
        <c:crossAx val="2094734554"/>
        <c:crosses val="autoZero"/>
        <c:crossBetween val="between"/>
      </c:valAx>
      <c:spPr>
        <a:noFill/>
        <a:ln>
          <a:noFill/>
        </a:ln>
        <a:effectLst/>
      </c:spPr>
    </c:plotArea>
    <c:plotVisOnly val="1"/>
    <c:dispBlanksAs val="span"/>
    <c:showDLblsOverMax val="1"/>
  </c:chart>
  <c:spPr>
    <a:noFill/>
    <a:ln>
      <a:noFill/>
    </a:ln>
    <a:effectLst/>
  </c:spPr>
  <c:externalData r:id="rId1">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1"/>
  <c:style val="2"/>
  <c:chart>
    <c:title>
      <c:tx>
        <c:rich>
          <a:bodyPr/>
          <a:lstStyle/>
          <a:p>
            <a:pPr>
              <a:defRPr sz="1400" b="0" i="0" u="none" strike="noStrike">
                <a:solidFill>
                  <a:srgbClr val="1F2A30"/>
                </a:solidFill>
                <a:latin typeface="+mn-lt"/>
              </a:defRPr>
            </a:pPr>
            <a:r>
              <a:rPr lang="en-GB" sz="1400" b="0" i="0" u="none" strike="noStrike">
                <a:solidFill>
                  <a:srgbClr val="1F2A30"/>
                </a:solidFill>
                <a:latin typeface="+mn-lt"/>
              </a:rPr>
              <a:t>People aged 65+ in the UK (millions)</a:t>
            </a:r>
          </a:p>
        </c:rich>
      </c:tx>
      <c:overlay val="0"/>
    </c:title>
    <c:autoTitleDeleted val="0"/>
    <c:plotArea>
      <c:layout/>
      <c:barChart>
        <c:barDir val="bar"/>
        <c:grouping val="clustered"/>
        <c:varyColors val="0"/>
        <c:ser>
          <c:idx val="0"/>
          <c:order val="0"/>
          <c:tx>
            <c:strRef>
              <c:f>Sheet1!$B$1</c:f>
              <c:strCache>
                <c:ptCount val="1"/>
                <c:pt idx="0">
                  <c:v>People aged 65+</c:v>
                </c:pt>
              </c:strCache>
            </c:strRef>
          </c:tx>
          <c:spPr>
            <a:solidFill>
              <a:srgbClr val="2F7A85"/>
            </a:solidFill>
            <a:effectLst/>
          </c:spPr>
          <c:invertIfNegative val="0"/>
          <c:dLbls>
            <c:numFmt formatCode="0.0" sourceLinked="0"/>
            <c:spPr>
              <a:noFill/>
              <a:ln>
                <a:noFill/>
              </a:ln>
              <a:effectLst/>
            </c:spPr>
            <c:txPr>
              <a:bodyPr/>
              <a:lstStyle/>
              <a:p>
                <a:pPr>
                  <a:defRPr sz="1400" b="0" i="0" u="none" strike="noStrike">
                    <a:solidFill>
                      <a:srgbClr val="1F2A30"/>
                    </a:solidFill>
                    <a:latin typeface="+mn-lt"/>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Sheet1!$A$2:$A$3</c:f>
              <c:strCache>
                <c:ptCount val="2"/>
                <c:pt idx="0">
                  <c:v>Do not use the internet</c:v>
                </c:pt>
                <c:pt idx="1">
                  <c:v>Cannot complete the eight key online tasks</c:v>
                </c:pt>
              </c:strCache>
            </c:strRef>
          </c:cat>
          <c:val>
            <c:numRef>
              <c:f>Sheet1!$B$2:$B$3</c:f>
              <c:numCache>
                <c:formatCode>General</c:formatCode>
                <c:ptCount val="2"/>
                <c:pt idx="0">
                  <c:v>2.2999999999999998</c:v>
                </c:pt>
                <c:pt idx="1">
                  <c:v>4.7</c:v>
                </c:pt>
              </c:numCache>
            </c:numRef>
          </c:val>
          <c:extLst>
            <c:ext xmlns:c16="http://schemas.microsoft.com/office/drawing/2014/chart" uri="{C3380CC4-5D6E-409C-BE32-E72D297353CC}">
              <c16:uniqueId val="{00000000-3683-4D4B-BC20-0725830507C4}"/>
            </c:ext>
          </c:extLst>
        </c:ser>
        <c:dLbls>
          <c:showLegendKey val="0"/>
          <c:showVal val="1"/>
          <c:showCatName val="0"/>
          <c:showSerName val="0"/>
          <c:showPercent val="0"/>
          <c:showBubbleSize val="0"/>
        </c:dLbls>
        <c:gapWidth val="60"/>
        <c:axId val="2094734554"/>
        <c:axId val="2094734552"/>
      </c:barChart>
      <c:catAx>
        <c:axId val="2094734554"/>
        <c:scaling>
          <c:orientation val="minMax"/>
        </c:scaling>
        <c:delete val="0"/>
        <c:axPos val="l"/>
        <c:numFmt formatCode="General" sourceLinked="1"/>
        <c:majorTickMark val="out"/>
        <c:minorTickMark val="none"/>
        <c:tickLblPos val="nextTo"/>
        <c:spPr>
          <a:ln w="12700" cap="flat">
            <a:solidFill>
              <a:srgbClr val="888888"/>
            </a:solidFill>
            <a:prstDash val="solid"/>
            <a:round/>
          </a:ln>
        </c:spPr>
        <c:txPr>
          <a:bodyPr/>
          <a:lstStyle/>
          <a:p>
            <a:pPr>
              <a:defRPr sz="1300" b="0" i="0" u="none" strike="noStrike">
                <a:solidFill>
                  <a:srgbClr val="5E6B70"/>
                </a:solidFill>
                <a:latin typeface="+mn-lt"/>
              </a:defRPr>
            </a:pPr>
            <a:endParaRPr lang="en-US"/>
          </a:p>
        </c:txPr>
        <c:crossAx val="2094734552"/>
        <c:crosses val="autoZero"/>
        <c:auto val="1"/>
        <c:lblAlgn val="ctr"/>
        <c:lblOffset val="100"/>
        <c:noMultiLvlLbl val="1"/>
      </c:catAx>
      <c:valAx>
        <c:axId val="2094734552"/>
        <c:scaling>
          <c:orientation val="minMax"/>
          <c:max val="6"/>
          <c:min val="0"/>
        </c:scaling>
        <c:delete val="0"/>
        <c:axPos val="b"/>
        <c:majorGridlines>
          <c:spPr>
            <a:ln w="6350" cap="flat">
              <a:solidFill>
                <a:srgbClr val="DDE5E3"/>
              </a:solidFill>
              <a:prstDash val="solid"/>
              <a:round/>
            </a:ln>
          </c:spPr>
        </c:majorGridlines>
        <c:numFmt formatCode="General" sourceLinked="0"/>
        <c:majorTickMark val="out"/>
        <c:minorTickMark val="none"/>
        <c:tickLblPos val="low"/>
        <c:spPr>
          <a:ln w="12700" cap="flat">
            <a:solidFill>
              <a:srgbClr val="888888"/>
            </a:solidFill>
            <a:prstDash val="solid"/>
            <a:round/>
          </a:ln>
        </c:spPr>
        <c:txPr>
          <a:bodyPr/>
          <a:lstStyle/>
          <a:p>
            <a:pPr>
              <a:defRPr sz="1100" b="0" i="0" u="none" strike="noStrike">
                <a:solidFill>
                  <a:srgbClr val="5E6B70"/>
                </a:solidFill>
                <a:latin typeface="+mn-lt"/>
              </a:defRPr>
            </a:pPr>
            <a:endParaRPr lang="en-US"/>
          </a:p>
        </c:txPr>
        <c:crossAx val="2094734554"/>
        <c:crosses val="autoZero"/>
        <c:crossBetween val="between"/>
      </c:valAx>
      <c:spPr>
        <a:noFill/>
        <a:ln>
          <a:noFill/>
        </a:ln>
        <a:effectLst/>
      </c:spPr>
    </c:plotArea>
    <c:plotVisOnly val="1"/>
    <c:dispBlanksAs val="span"/>
    <c:showDLblsOverMax val="1"/>
  </c:chart>
  <c:spPr>
    <a:noFill/>
    <a:ln>
      <a:noFill/>
    </a:ln>
    <a:effectLst/>
  </c:sp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154430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Hello, my name is Simona Elisabeta Brendea, and this presentation for the Empowering the Older Person module evaluates the care and support needs of older people in the UK. It asks how well current services, policies and technologies help older people remain independent, and what could be done better.</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will begin with the demographic context, because the scale of population ageing explains why this topic matters. I will then use theory to frame what older people need, before evaluating needs linked to functional ability, independence and choice.
The middle of the presentation assesses UK policy, two well-known interventions and the role of current and emerging technology. The final part considers the challenges older people face, a best-practice example from Leeds and a set of evidence-based recommendations, before the conclusion.</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UK population is ageing quickly. The 2021 Census found that 18.6 per cent of people in England and Wales were aged 65 or over, compared with 16.4 per cent ten years earlier, according to the Office for National Statistics. The fastest growth is in the oldest age group. ONS projections suggest that the number of people aged 85 and over will almost double, from 1.7 million in 2022 to 3.3 million by 2047.
Longer life does not automatically mean healthier life. In 2021 to 2023, healthy life expectancy at birth in England was 61.5 years for men and 61.9 years for women, and both figures have fallen since before the pandemic. Many people will therefore spend a long part of later life in poorer health, which creates sustained demand for care and support.</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Theory helps to clarify what meeting need should mean. Cumming and Henry’s disengagement theory, published in 1961, presented withdrawal from social roles as a natural part of ageing. Havighurst’s activity theory, from the same year, argued the opposite: that wellbeing depends on staying active and keeping social roles. Rowe and Kahn later defined successful ageing as avoiding disease, maintaining function and staying engaged with life. One limitation of their model is that people living with long-term conditions can appear to have failed at ageing.
The World Health Organization offers a more inclusive view. Its 2015 World report on ageing and health defines healthy ageing as developing and maintaining functional ability, which arises from the interaction between a person’s intrinsic capacity and their environment. I adopt this view, because it places responsibility on services, homes and communities as well as on the individual.</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Maintaining functional ability is the foundation of independence, and frailty is a central threat to it. Clegg and colleagues, writing in The Lancet in 2013, describe frailty as a state of increased vulnerability in which a minor event, such as an infection or a new medicine, can trigger a sudden and disproportionate decline in health.
Falls show how quickly this decline can happen. NICE reports that around one in three people aged 65 and over fall each year, rising to around one in two among those aged 80 and over. A fall can lead to fracture and a loss of confidence, and for some people it marks the point at which living at home becomes difficult. The need is therefore for early identification of frailty and preventive support, not only treatment after harm has occurred.</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Independence is closely tied to freedom and choice. Under the Care Act 2014, local authorities in England must promote individual wellbeing, which includes control over day-to-day life. In Wales, the Social Services and Well-being Act of the same year gives similar weight to voice, control and what matters to the person.
In practice, many needs go unmet. Age UK estimated in 2024 that two million people aged 65 and over in England live with some unmet need for care and support, up from 1.6 million the year before, and that 28 per cent of people over 80 are affected. Unmet need can mean struggling to wash or dress without help, which reduces both dignity and choice. The gap between legal rights and everyday support suggests that legislation alone cannot guarantee independence.</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UK policy has moved steadily towards prevention. The Care Act introduced a duty to prevent, reduce or delay the need for care. The Welsh Act placed wellbeing outcomes and co-production at the centre of social services. In 2021, the People at the Heart of Care white paper set out a ten-year vision for adult social care in England, including at least 150 million pounds over three years for digital technology that supports preventative care and independent living.
This direction is consistent with the WHO model of healthy ageing. The weakness lies in implementation. When two million older people report unmet needs, a preventative vision has clearly not been matched by resources, and policy can only empower older people if services have the capacity to deliver it.</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Two interventions show why evidence should shape practice. Reablement is a time-limited, goal-focused home care service, usually lasting six to twelve weeks, that helps people regain everyday skills. A Cochrane review by Cochrane and colleagues in 2016 found only two eligible trials, and the evidence that reablement improves function was of very low quality. This does not mean reablement fails; it means its benefit remains uncertain.
Falls prevention exercise offers a clear contrast. The Cochrane review by Sherrington and colleagues in 2019 found high-certainty evidence that exercise reduces the rate of falls among older people living in the community by 23 per cent. Services that are widely used are not always those with the strongest evidence, so commissioners should prioritise structured strength and balance programmes, where the benefit is proven.</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Technology is already part of current provision. Telecare, such as pendant alarms and sensors linked to a monitoring centre, is used by around two million people, according to the government’s Telecare National Action Plan published in 2025. It can offer reassurance and a faster response after a fall.
The evidence on outcomes, however, is mixed. The Whole Systems Demonstrator trial, reported by Steventon and colleagues in 2013, found that telecare did not significantly reduce the use of health and social care services over twelve months. A new risk has also emerged. The UK telephone network is switching from analogue to digital by January 2027, and some analogue telecare devices may not work reliably on digital lines. The action plan states that no telecare user should be moved to a digital line until a working solution is confirmed, which shows how technology can create new vulnerabilities if it is not managed carefully.</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white paper describes care technology as a route to preventative care and independent living, and artificial intelligence and robotics are increasingly promoted as answers to workforce shortages. These claims deserve scrutiny. In his ethnographic study of eldercare in Japan, Wright found in 2023 that care robots often created extra work for staff instead of replacing human care.
Acceptance is equally important. A systematic review by Peek and colleagues in 2014 found that older people’s willingness to use technology for ageing in place depends on concerns such as cost, privacy and usability, as well as on perceived benefits and the influence of family and professionals. Technology empowers when it is chosen with the older person rather than for them.</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Digital exclusion is a major barrier to independence. As GP appointments, banking and information move online, people without digital access risk being left behind. Age UK reported in 2024 that around 2.3 million people aged 65 and over do not use the internet at all, and that 4.7 million cannot complete the eight key tasks needed to use it successfully.
This links directly to the technology discussed earlier. If services become digital by default, the people with the greatest need may be the least able to reach them. Digital inclusion must therefore keep telephone and face-to-face alternatives alongside training and affordable devices, so that technology widens choice instead of narrowing it.</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Workforce capacity is a second challenge. Skills for Care reported in 2025 that the vacancy rate in adult social care in England had fallen to 7 per cent, yet around 111,000 posts were still vacant and growth continued to rely on international recruitment. Fewer staff means shorter visits and less time for the conversations that person-centred care requires.
Ageism is a further barrier. The World Health Organization’s 2021 Global report on ageism estimates that one in every two people worldwide holds ageist attitudes. When older people are seen as a burden, their wishes can be overlooked and decisions about risk can become overly protective, which limits the freedom that policy promises.</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Leeds Neighbourhood Networks provide an example of community-based best practice. The city has 37 networks, each offering local activities and support designed to keep older people connected and independent. An evaluation by Sheffield Hallam University for the Centre for Ageing Better found that the networks support prevention by increasing social contact, reducing isolation and helping people living with frailty and long-term conditions.
The evaluation also identified limitations. Men, people from ethnic minority backgrounds and people who are digitally excluded were underrepresented, and uncertain funding made long-term planning difficult. The lesson is that community models work best when they have stable funding and actively reach groups who are less likely to take part.</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Four recommendations follow from this evaluation. First, local authorities and the NHS should expand strength and balance programmes, because they have the strongest evidence for protecting functional ability. Second, reablement should be evaluated routinely and rigorously, so that its benefits are demonstrated rather than assumed.
Third, technology should be introduced through shared decision-making, with older people involved in choosing devices and non-digital alternatives always available. Fourth, community networks like those in Leeds should receive long-term core funding, with targeted outreach to underrepresented groups. Each recommendation aims to move older people from being passive recipients of care to being partners in decisions about their own lives.</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recommendations face real barriers. Funding is the most obvious, because preventive services compete with urgent care for limited budgets. One solution is to treat prevention as an investment, using local data on falls and hospital admissions to show savings over time.
Workforce shortages are a second barrier, since new programmes need trained staff. Partnerships with the voluntary sector, as in Leeds, can extend capacity, although volunteers should complement paid staff rather than replace them. Low confidence with technology among some older people and staff can be addressed through digital skills training in community settings. Ageist attitudes can be challenged through staff training that emphasises rights and positive risk-taking.</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conclusion, the care and support needs of older people in the UK centre on maintaining functional ability and independence within a rapidly ageing population. Policy in England and Wales points in the right direction, yet two million older people still report unmet needs. Falls prevention exercise is clearly effective, while reablement and telecare need stronger evaluation. Technology offers real potential, but only when it is accessible and chosen with older people. Genuine empowerment depends on adequate funding, a stable workforce and services that treat older people as partners. Thank you for listening.</a:t>
            </a:r>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full list of sources used in this presentation is shown on this slide and the next.</a:t>
            </a:r>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Thank you.</a:t>
            </a:r>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DARK">
    <p:bg>
      <p:bgPr>
        <a:solidFill>
          <a:srgbClr val="1D4E59"/>
        </a:solidFill>
        <a:effectLst/>
      </p:bgPr>
    </p:bg>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640080" y="1097280"/>
            <a:ext cx="10881360" cy="1463040"/>
          </a:xfrm>
          <a:prstGeom prst="rect">
            <a:avLst/>
          </a:prstGeom>
          <a:noFill/>
          <a:ln/>
        </p:spPr>
        <p:txBody>
          <a:bodyPr wrap="square" rtlCol="0"/>
          <a:lstStyle>
            <a:lvl1pPr marL="0" indent="0">
              <a:buNone/>
              <a:defRPr lang="en-US" sz="4000" b="1" dirty="0">
                <a:solidFill>
                  <a:schemeClr val="bg1"/>
                </a:solidFill>
                <a:latin typeface="Cambria" pitchFamily="34" charset="0"/>
                <a:ea typeface="Cambria" pitchFamily="34" charset="-122"/>
                <a:cs typeface="Cambria" pitchFamily="34" charset="-120"/>
              </a:defRPr>
            </a:lvl1pPr>
          </a:lstStyle>
          <a:p>
            <a:pPr marL="0" indent="0">
              <a:buNone/>
            </a:pPr>
            <a:endParaRPr lang="en-US" sz="4000"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CONTENT">
    <p:bg>
      <p:bgPr>
        <a:solidFill>
          <a:srgbClr val="FFFFFF"/>
        </a:solidFill>
        <a:effectLst/>
      </p:bgPr>
    </p:bg>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11064240" cy="777240"/>
          </a:xfrm>
          <a:prstGeom prst="rect">
            <a:avLst/>
          </a:prstGeom>
          <a:noFill/>
          <a:ln/>
        </p:spPr>
        <p:txBody>
          <a:bodyPr wrap="square" rtlCol="0"/>
          <a:lstStyle>
            <a:lvl1pPr marL="0" indent="0">
              <a:buNone/>
              <a:defRPr lang="en-US" sz="3200" b="1" dirty="0">
                <a:solidFill>
                  <a:schemeClr val="tx2"/>
                </a:solidFill>
                <a:latin typeface="Cambria" pitchFamily="34" charset="0"/>
                <a:ea typeface="Cambria" pitchFamily="34" charset="-122"/>
                <a:cs typeface="Cambria" pitchFamily="34" charset="-120"/>
              </a:defRPr>
            </a:lvl1pPr>
          </a:lstStyle>
          <a:p>
            <a:pPr marL="0" indent="0">
              <a:buNone/>
            </a:pPr>
            <a:endParaRPr lang="en-US" sz="3200" dirty="0"/>
          </a:p>
        </p:txBody>
      </p:sp>
      <p:sp>
        <p:nvSpPr>
          <p:cNvPr id="3" name="Text 0"/>
          <p:cNvSpPr/>
          <p:nvPr/>
        </p:nvSpPr>
        <p:spPr>
          <a:xfrm>
            <a:off x="548640" y="6419088"/>
            <a:ext cx="7315200" cy="274320"/>
          </a:xfrm>
          <a:prstGeom prst="rect">
            <a:avLst/>
          </a:prstGeom>
          <a:noFill/>
          <a:ln/>
        </p:spPr>
        <p:txBody>
          <a:bodyPr wrap="square" lIns="0" tIns="0" rIns="0" bIns="0" rtlCol="0" anchor="ctr"/>
          <a:lstStyle/>
          <a:p>
            <a:pPr marL="0" indent="0">
              <a:buNone/>
            </a:pPr>
            <a:r>
              <a:rPr lang="en-US" sz="1000" dirty="0">
                <a:solidFill>
                  <a:srgbClr val="5E6B70"/>
                </a:solidFill>
                <a:latin typeface="Calibri" pitchFamily="34" charset="0"/>
                <a:ea typeface="Calibri" pitchFamily="34" charset="-122"/>
                <a:cs typeface="Calibri" pitchFamily="34" charset="-120"/>
              </a:rPr>
              <a:t>Simona Elisabeta Brendea  |  BMHP6027 Empowering the Older Person</a:t>
            </a:r>
            <a:endParaRPr lang="en-US" sz="1000" dirty="0"/>
          </a:p>
        </p:txBody>
      </p:sp>
      <p:sp>
        <p:nvSpPr>
          <p:cNvPr id="25" name="Slide Number Placeholder 0"/>
          <p:cNvSpPr>
            <a:spLocks noGrp="1"/>
          </p:cNvSpPr>
          <p:nvPr>
            <p:ph type="sldNum" sz="quarter" idx="4294967295"/>
          </p:nvPr>
        </p:nvSpPr>
        <p:spPr>
          <a:xfrm>
            <a:off x="11155680" y="6419088"/>
            <a:ext cx="457200" cy="274320"/>
          </a:xfrm>
          <a:prstGeom prst="rect">
            <a:avLst/>
          </a:prstGeom>
          <a:extLst>
            <a:ext uri="{C572A759-6A51-4108-AA02-DFA0A04FC94B}">
              <ma14:wrappingTextBoxFlag xmlns="" xmlns:ma14="http://schemas.microsoft.com/office/mac/drawingml/2011/main" val="0"/>
            </a:ext>
          </a:extLst>
        </p:spPr>
        <p:txBody>
          <a:bodyPr/>
          <a:lstStyle>
            <a:lvl1pPr>
              <a:defRPr sz="1000">
                <a:solidFill>
                  <a:srgbClr val="5E6B70"/>
                </a:solidFill>
                <a:latin typeface="Calibri"/>
                <a:ea typeface="Calibri"/>
                <a:cs typeface="Calibri"/>
              </a:defRPr>
            </a:lvl1pPr>
          </a:lstStyle>
          <a:p>
            <a:pPr algn="r"/>
            <a:fld id="{F7021451-1387-4CA6-816F-3879F97B5CBC}" type="slidenum">
              <a:rPr lang="en-US" b="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5" name="Slide Number Placeholder 0"/>
          <p:cNvSpPr>
            <a:spLocks noGrp="1"/>
          </p:cNvSpPr>
          <p:nvPr>
            <p:ph type="sldNum" sz="quarter" idx="4294967295"/>
          </p:nvPr>
        </p:nvSpPr>
        <p:spPr>
          <a:xfrm>
            <a:off x="11155680" y="6419088"/>
            <a:ext cx="457200" cy="274320"/>
          </a:xfrm>
          <a:prstGeom prst="rect">
            <a:avLst/>
          </a:prstGeom>
          <a:extLst>
            <a:ext uri="{C572A759-6A51-4108-AA02-DFA0A04FC94B}">
              <ma14:wrappingTextBoxFlag xmlns="" xmlns:ma14="http://schemas.microsoft.com/office/mac/drawingml/2011/main" val="0"/>
            </a:ext>
          </a:extLst>
        </p:spPr>
        <p:txBody>
          <a:bodyPr/>
          <a:lstStyle>
            <a:lvl1pPr>
              <a:defRPr sz="1000">
                <a:solidFill>
                  <a:srgbClr val="5E6B70"/>
                </a:solidFill>
                <a:latin typeface="Calibri"/>
                <a:ea typeface="Calibri"/>
                <a:cs typeface="Calibri"/>
              </a:defRPr>
            </a:lvl1pPr>
          </a:lstStyle>
          <a:p>
            <a:pPr algn="r"/>
            <a:fld id="{F7021451-1387-4CA6-816F-3879F97B5CBC}" type="slidenum">
              <a:rPr lang="en-US" b="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chart" Target="../charts/chart1.xml"/><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2.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image" Target="../media/image5.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2.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chart" Target="../charts/chart2.xml"/><Relationship Id="rId5" Type="http://schemas.openxmlformats.org/officeDocument/2006/relationships/image" Target="../media/image6.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png"/><Relationship Id="rId5" Type="http://schemas.openxmlformats.org/officeDocument/2006/relationships/image" Target="../media/image7.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2.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3.png"/><Relationship Id="rId5" Type="http://schemas.openxmlformats.org/officeDocument/2006/relationships/image" Target="../media/image8.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image" Target="../media/image11.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2.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image" Target="../media/image11.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14.png"/><Relationship Id="rId5" Type="http://schemas.openxmlformats.org/officeDocument/2006/relationships/chart" Target="../charts/chart3.xml"/><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2.png"/><Relationship Id="rId5" Type="http://schemas.openxmlformats.org/officeDocument/2006/relationships/image" Target="../media/image15.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2.png"/><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7.png"/><Relationship Id="rId5" Type="http://schemas.openxmlformats.org/officeDocument/2006/relationships/image" Target="../media/image16.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image" Target="../media/image18.png"/><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17.png"/><Relationship Id="rId5" Type="http://schemas.openxmlformats.org/officeDocument/2006/relationships/image" Target="../media/image3.png"/><Relationship Id="rId4" Type="http://schemas.openxmlformats.org/officeDocument/2006/relationships/notesSlide" Target="../notesSlides/notesSlide14.xml"/><Relationship Id="rId9" Type="http://schemas.openxmlformats.org/officeDocument/2006/relationships/image" Target="../media/image2.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2.pn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2.png"/><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sp>
        <p:nvSpPr>
          <p:cNvPr id="3" name="Text 0"/>
          <p:cNvSpPr>
            <a:spLocks noGrp="1"/>
          </p:cNvSpPr>
          <p:nvPr>
            <p:ph type="title" idx="100" hasCustomPrompt="1"/>
          </p:nvPr>
        </p:nvSpPr>
        <p:spPr>
          <a:xfrm>
            <a:off x="640080" y="1097280"/>
            <a:ext cx="10881360" cy="1463040"/>
          </a:xfrm>
          <a:prstGeom prst="rect">
            <a:avLst/>
          </a:prstGeom>
          <a:noFill/>
          <a:ln/>
        </p:spPr>
        <p:txBody>
          <a:bodyPr wrap="square" rtlCol="0" anchor="b"/>
          <a:lstStyle/>
          <a:p>
            <a:pPr marL="0" indent="0">
              <a:buNone/>
            </a:pPr>
            <a:r>
              <a:rPr lang="en-US" sz="4000" b="1" dirty="0">
                <a:solidFill>
                  <a:schemeClr val="bg1"/>
                </a:solidFill>
                <a:latin typeface="Cambria" pitchFamily="34" charset="0"/>
                <a:ea typeface="Cambria" pitchFamily="34" charset="-122"/>
                <a:cs typeface="Cambria" pitchFamily="34" charset="-120"/>
              </a:rPr>
              <a:t>Empowering Older People in the UK</a:t>
            </a:r>
            <a:endParaRPr lang="en-US" sz="4000" dirty="0"/>
          </a:p>
        </p:txBody>
      </p:sp>
      <p:sp>
        <p:nvSpPr>
          <p:cNvPr id="4" name="Text 1"/>
          <p:cNvSpPr txBox="1"/>
          <p:nvPr/>
        </p:nvSpPr>
        <p:spPr>
          <a:xfrm>
            <a:off x="640080" y="2651760"/>
            <a:ext cx="10881360" cy="548640"/>
          </a:xfrm>
          <a:prstGeom prst="rect">
            <a:avLst/>
          </a:prstGeom>
          <a:noFill/>
          <a:ln/>
        </p:spPr>
        <p:txBody>
          <a:bodyPr wrap="square" lIns="0" tIns="0" rIns="0" bIns="0" rtlCol="0" anchor="t"/>
          <a:lstStyle/>
          <a:p>
            <a:pPr marL="0" indent="0">
              <a:buNone/>
            </a:pPr>
            <a:r>
              <a:rPr lang="en-US" sz="2200" i="1" dirty="0">
                <a:solidFill>
                  <a:srgbClr val="CFE3DE"/>
                </a:solidFill>
                <a:latin typeface="Cambria" pitchFamily="34" charset="0"/>
                <a:ea typeface="Cambria" pitchFamily="34" charset="-122"/>
                <a:cs typeface="Cambria" pitchFamily="34" charset="-120"/>
              </a:rPr>
              <a:t>Evaluating care and support needs, services and technology</a:t>
            </a:r>
            <a:endParaRPr lang="en-US" sz="2200" dirty="0"/>
          </a:p>
        </p:txBody>
      </p:sp>
      <p:sp>
        <p:nvSpPr>
          <p:cNvPr id="5" name="Text 2"/>
          <p:cNvSpPr txBox="1"/>
          <p:nvPr/>
        </p:nvSpPr>
        <p:spPr>
          <a:xfrm>
            <a:off x="640080" y="3749040"/>
            <a:ext cx="8686800" cy="2194560"/>
          </a:xfrm>
          <a:prstGeom prst="rect">
            <a:avLst/>
          </a:prstGeom>
          <a:noFill/>
          <a:ln/>
        </p:spPr>
        <p:txBody>
          <a:bodyPr wrap="square" lIns="0" tIns="0" rIns="0" bIns="0" rtlCol="0" anchor="t"/>
          <a:lstStyle/>
          <a:p>
            <a:pPr marL="0" indent="0">
              <a:spcAft>
                <a:spcPts val="600"/>
              </a:spcAft>
              <a:buNone/>
            </a:pPr>
            <a:r>
              <a:rPr lang="en-US" sz="1800" b="1" dirty="0">
                <a:solidFill>
                  <a:srgbClr val="FFFFFF"/>
                </a:solidFill>
                <a:latin typeface="Calibri" pitchFamily="34" charset="0"/>
                <a:ea typeface="Calibri" pitchFamily="34" charset="-122"/>
                <a:cs typeface="Calibri" pitchFamily="34" charset="-120"/>
              </a:rPr>
              <a:t>Student: </a:t>
            </a:r>
            <a:r>
              <a:rPr lang="en-US" sz="1800" dirty="0">
                <a:solidFill>
                  <a:srgbClr val="FFFFFF"/>
                </a:solidFill>
                <a:latin typeface="Calibri" pitchFamily="34" charset="0"/>
                <a:ea typeface="Calibri" pitchFamily="34" charset="-122"/>
                <a:cs typeface="Calibri" pitchFamily="34" charset="-120"/>
              </a:rPr>
              <a:t>Simona Elisabeta Brendea</a:t>
            </a:r>
            <a:endParaRPr lang="en-US" sz="1800" dirty="0"/>
          </a:p>
          <a:p>
            <a:pPr marL="0" indent="0">
              <a:spcAft>
                <a:spcPts val="600"/>
              </a:spcAft>
              <a:buNone/>
            </a:pPr>
            <a:r>
              <a:rPr lang="en-US" sz="1800" b="1" dirty="0">
                <a:solidFill>
                  <a:srgbClr val="FFFFFF"/>
                </a:solidFill>
                <a:latin typeface="Calibri" pitchFamily="34" charset="0"/>
                <a:ea typeface="Calibri" pitchFamily="34" charset="-122"/>
                <a:cs typeface="Calibri" pitchFamily="34" charset="-120"/>
              </a:rPr>
              <a:t>Student number: </a:t>
            </a:r>
            <a:r>
              <a:rPr lang="en-US" sz="1800" dirty="0">
                <a:solidFill>
                  <a:srgbClr val="FFFFFF"/>
                </a:solidFill>
                <a:latin typeface="Calibri" pitchFamily="34" charset="0"/>
                <a:ea typeface="Calibri" pitchFamily="34" charset="-122"/>
                <a:cs typeface="Calibri" pitchFamily="34" charset="-120"/>
              </a:rPr>
              <a:t>2322799</a:t>
            </a:r>
            <a:endParaRPr lang="en-US" sz="1800" dirty="0"/>
          </a:p>
          <a:p>
            <a:pPr marL="0" indent="0">
              <a:spcAft>
                <a:spcPts val="600"/>
              </a:spcAft>
              <a:buNone/>
            </a:pPr>
            <a:r>
              <a:rPr lang="en-US" sz="1800" b="1" dirty="0">
                <a:solidFill>
                  <a:srgbClr val="FFFFFF"/>
                </a:solidFill>
                <a:latin typeface="Calibri" pitchFamily="34" charset="0"/>
                <a:ea typeface="Calibri" pitchFamily="34" charset="-122"/>
                <a:cs typeface="Calibri" pitchFamily="34" charset="-120"/>
              </a:rPr>
              <a:t>Lecturer: </a:t>
            </a:r>
            <a:r>
              <a:rPr lang="en-US" sz="1800" dirty="0">
                <a:solidFill>
                  <a:srgbClr val="FFFFFF"/>
                </a:solidFill>
                <a:latin typeface="Calibri" pitchFamily="34" charset="0"/>
                <a:ea typeface="Calibri" pitchFamily="34" charset="-122"/>
                <a:cs typeface="Calibri" pitchFamily="34" charset="-120"/>
              </a:rPr>
              <a:t>Tsiwani Khumalo</a:t>
            </a:r>
            <a:endParaRPr lang="en-US" sz="1800" dirty="0"/>
          </a:p>
          <a:p>
            <a:pPr marL="0" indent="0">
              <a:spcAft>
                <a:spcPts val="600"/>
              </a:spcAft>
              <a:buNone/>
            </a:pPr>
            <a:r>
              <a:rPr lang="en-US" sz="1800" b="1" dirty="0">
                <a:solidFill>
                  <a:srgbClr val="FFFFFF"/>
                </a:solidFill>
                <a:latin typeface="Calibri" pitchFamily="34" charset="0"/>
                <a:ea typeface="Calibri" pitchFamily="34" charset="-122"/>
                <a:cs typeface="Calibri" pitchFamily="34" charset="-120"/>
              </a:rPr>
              <a:t>Module code: </a:t>
            </a:r>
            <a:r>
              <a:rPr lang="en-US" sz="1800" dirty="0">
                <a:solidFill>
                  <a:srgbClr val="FFFFFF"/>
                </a:solidFill>
                <a:latin typeface="Calibri" pitchFamily="34" charset="0"/>
                <a:ea typeface="Calibri" pitchFamily="34" charset="-122"/>
                <a:cs typeface="Calibri" pitchFamily="34" charset="-120"/>
              </a:rPr>
              <a:t>BMHP6027 Empowering the Older Person</a:t>
            </a:r>
            <a:endParaRPr lang="en-US" sz="1800" dirty="0"/>
          </a:p>
          <a:p>
            <a:pPr marL="0" indent="0">
              <a:spcAft>
                <a:spcPts val="600"/>
              </a:spcAft>
              <a:buNone/>
            </a:pPr>
            <a:r>
              <a:rPr lang="en-US" sz="1800" b="1" dirty="0">
                <a:solidFill>
                  <a:srgbClr val="FFFFFF"/>
                </a:solidFill>
                <a:latin typeface="Calibri" pitchFamily="34" charset="0"/>
                <a:ea typeface="Calibri" pitchFamily="34" charset="-122"/>
                <a:cs typeface="Calibri" pitchFamily="34" charset="-120"/>
              </a:rPr>
              <a:t>Assessment: </a:t>
            </a:r>
            <a:r>
              <a:rPr lang="en-US" sz="1800" dirty="0">
                <a:solidFill>
                  <a:srgbClr val="FFFFFF"/>
                </a:solidFill>
                <a:latin typeface="Calibri" pitchFamily="34" charset="0"/>
                <a:ea typeface="Calibri" pitchFamily="34" charset="-122"/>
                <a:cs typeface="Calibri" pitchFamily="34" charset="-120"/>
              </a:rPr>
              <a:t>Component 1: Individual Presentation (PowerPoint with Voice-Over)</a:t>
            </a:r>
            <a:endParaRPr lang="en-US" sz="1800" dirty="0"/>
          </a:p>
        </p:txBody>
      </p:sp>
      <p:sp>
        <p:nvSpPr>
          <p:cNvPr id="6" name="Shape 3"/>
          <p:cNvSpPr/>
          <p:nvPr/>
        </p:nvSpPr>
        <p:spPr>
          <a:xfrm>
            <a:off x="9692640" y="3657600"/>
            <a:ext cx="1828800" cy="1828800"/>
          </a:xfrm>
          <a:prstGeom prst="ellipse">
            <a:avLst/>
          </a:prstGeom>
          <a:solidFill>
            <a:srgbClr val="2F7A85"/>
          </a:solidFill>
          <a:ln w="12700">
            <a:solidFill>
              <a:srgbClr val="2F7A85"/>
            </a:solidFill>
            <a:prstDash val="solid"/>
          </a:ln>
        </p:spPr>
        <p:txBody>
          <a:bodyPr/>
          <a:lstStyle/>
          <a:p>
            <a:endParaRPr lang="en-GB"/>
          </a:p>
        </p:txBody>
      </p:sp>
      <p:pic>
        <p:nvPicPr>
          <p:cNvPr id="7" name="Image 0" descr="preencoded.png"/>
          <p:cNvPicPr>
            <a:picLocks noChangeAspect="1"/>
          </p:cNvPicPr>
          <p:nvPr/>
        </p:nvPicPr>
        <p:blipFill>
          <a:blip r:embed="rId5"/>
          <a:stretch>
            <a:fillRect/>
          </a:stretch>
        </p:blipFill>
        <p:spPr>
          <a:xfrm>
            <a:off x="10104120" y="4069080"/>
            <a:ext cx="1005840" cy="1005840"/>
          </a:xfrm>
          <a:prstGeom prst="rect">
            <a:avLst/>
          </a:prstGeom>
        </p:spPr>
      </p:pic>
      <p:pic>
        <p:nvPicPr>
          <p:cNvPr id="2" name="1 Recorded Sound">
            <a:hlinkClick r:id="" action="ppaction://media"/>
            <a:extLst>
              <a:ext uri="{FF2B5EF4-FFF2-40B4-BE49-F238E27FC236}">
                <a16:creationId xmlns:a16="http://schemas.microsoft.com/office/drawing/2014/main" id="{6D3D453A-7D39-C2D4-AC12-EB432920D4F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51525" y="3184525"/>
            <a:ext cx="487363" cy="48736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501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3" name="Text 0"/>
          <p:cNvSpPr>
            <a:spLocks noGrp="1"/>
          </p:cNvSpPr>
          <p:nvPr>
            <p:ph type="title" idx="100" hasCustomPrompt="1"/>
          </p:nvPr>
        </p:nvSpPr>
        <p:spPr>
          <a:xfrm>
            <a:off x="548640" y="320040"/>
            <a:ext cx="11064240" cy="777240"/>
          </a:xfrm>
          <a:prstGeom prst="rect">
            <a:avLst/>
          </a:prstGeom>
          <a:noFill/>
          <a:ln/>
        </p:spPr>
        <p:txBody>
          <a:bodyPr wrap="square" lIns="0" tIns="0" rIns="0" bIns="0" rtlCol="0" anchor="ctr"/>
          <a:lstStyle/>
          <a:p>
            <a:pPr marL="0" indent="0">
              <a:buNone/>
            </a:pPr>
            <a:r>
              <a:rPr lang="en-US" sz="3200" b="1" dirty="0">
                <a:solidFill>
                  <a:schemeClr val="tx2"/>
                </a:solidFill>
                <a:latin typeface="Cambria" pitchFamily="34" charset="0"/>
                <a:ea typeface="Cambria" pitchFamily="34" charset="-122"/>
                <a:cs typeface="Cambria" pitchFamily="34" charset="-120"/>
              </a:rPr>
              <a:t>Introduction and structure</a:t>
            </a:r>
            <a:endParaRPr lang="en-US" sz="3200" dirty="0"/>
          </a:p>
        </p:txBody>
      </p:sp>
      <p:sp>
        <p:nvSpPr>
          <p:cNvPr id="4" name="Text 1"/>
          <p:cNvSpPr txBox="1"/>
          <p:nvPr/>
        </p:nvSpPr>
        <p:spPr>
          <a:xfrm>
            <a:off x="548640" y="1371600"/>
            <a:ext cx="4206240" cy="2377440"/>
          </a:xfrm>
          <a:prstGeom prst="rect">
            <a:avLst/>
          </a:prstGeom>
          <a:noFill/>
          <a:ln/>
        </p:spPr>
        <p:txBody>
          <a:bodyPr wrap="square" lIns="0" tIns="0" rIns="0" bIns="0" rtlCol="0" anchor="t"/>
          <a:lstStyle/>
          <a:p>
            <a:pPr marL="0" indent="0">
              <a:buNone/>
            </a:pPr>
            <a:r>
              <a:rPr lang="en-US" sz="2000" i="1" dirty="0">
                <a:solidFill>
                  <a:srgbClr val="1D4E59"/>
                </a:solidFill>
                <a:latin typeface="Cambria" pitchFamily="34" charset="0"/>
                <a:ea typeface="Cambria" pitchFamily="34" charset="-122"/>
                <a:cs typeface="Cambria" pitchFamily="34" charset="-120"/>
              </a:rPr>
              <a:t>This presentation evaluates how well UK services, policies and technologies meet the needs of older people, and how they could empower them further.</a:t>
            </a:r>
            <a:endParaRPr lang="en-US" sz="2000" dirty="0"/>
          </a:p>
        </p:txBody>
      </p:sp>
      <p:sp>
        <p:nvSpPr>
          <p:cNvPr id="5" name="Shape 2"/>
          <p:cNvSpPr/>
          <p:nvPr/>
        </p:nvSpPr>
        <p:spPr>
          <a:xfrm>
            <a:off x="5303520" y="1325880"/>
            <a:ext cx="685800" cy="685800"/>
          </a:xfrm>
          <a:prstGeom prst="ellipse">
            <a:avLst/>
          </a:prstGeom>
          <a:solidFill>
            <a:srgbClr val="1D4E59"/>
          </a:solidFill>
          <a:ln w="12700">
            <a:solidFill>
              <a:srgbClr val="1D4E59"/>
            </a:solidFill>
            <a:prstDash val="solid"/>
          </a:ln>
        </p:spPr>
        <p:txBody>
          <a:bodyPr/>
          <a:lstStyle/>
          <a:p>
            <a:endParaRPr lang="en-GB"/>
          </a:p>
        </p:txBody>
      </p:sp>
      <p:sp>
        <p:nvSpPr>
          <p:cNvPr id="6" name="Text 3"/>
          <p:cNvSpPr txBox="1"/>
          <p:nvPr/>
        </p:nvSpPr>
        <p:spPr>
          <a:xfrm>
            <a:off x="5303520" y="1325880"/>
            <a:ext cx="685800" cy="685800"/>
          </a:xfrm>
          <a:prstGeom prst="rect">
            <a:avLst/>
          </a:prstGeom>
          <a:noFill/>
          <a:ln/>
        </p:spPr>
        <p:txBody>
          <a:bodyPr wrap="square" lIns="0" tIns="0" rIns="0" bIns="0" rtlCol="0" anchor="ctr"/>
          <a:lstStyle/>
          <a:p>
            <a:pPr marL="0" indent="0" algn="ctr">
              <a:buNone/>
            </a:pPr>
            <a:r>
              <a:rPr lang="en-US" sz="2400" b="1" dirty="0">
                <a:solidFill>
                  <a:srgbClr val="FFFFFF"/>
                </a:solidFill>
                <a:latin typeface="Cambria" pitchFamily="34" charset="0"/>
                <a:ea typeface="Cambria" pitchFamily="34" charset="-122"/>
                <a:cs typeface="Cambria" pitchFamily="34" charset="-120"/>
              </a:rPr>
              <a:t>1</a:t>
            </a:r>
            <a:endParaRPr lang="en-US" sz="2400" dirty="0"/>
          </a:p>
        </p:txBody>
      </p:sp>
      <p:sp>
        <p:nvSpPr>
          <p:cNvPr id="7" name="Text 4"/>
          <p:cNvSpPr txBox="1"/>
          <p:nvPr/>
        </p:nvSpPr>
        <p:spPr>
          <a:xfrm>
            <a:off x="6217920" y="1307592"/>
            <a:ext cx="5394960" cy="365760"/>
          </a:xfrm>
          <a:prstGeom prst="rect">
            <a:avLst/>
          </a:prstGeom>
          <a:noFill/>
          <a:ln/>
        </p:spPr>
        <p:txBody>
          <a:bodyPr wrap="square" lIns="0" tIns="0" rIns="0" bIns="0" rtlCol="0" anchor="t"/>
          <a:lstStyle/>
          <a:p>
            <a:pPr marL="0" indent="0">
              <a:buNone/>
            </a:pPr>
            <a:r>
              <a:rPr lang="en-US" sz="1800" b="1" dirty="0">
                <a:solidFill>
                  <a:srgbClr val="1D4E59"/>
                </a:solidFill>
                <a:latin typeface="Calibri" pitchFamily="34" charset="0"/>
                <a:ea typeface="Calibri" pitchFamily="34" charset="-122"/>
                <a:cs typeface="Calibri" pitchFamily="34" charset="-120"/>
              </a:rPr>
              <a:t>Context and theory</a:t>
            </a:r>
            <a:endParaRPr lang="en-US" sz="1800" dirty="0"/>
          </a:p>
        </p:txBody>
      </p:sp>
      <p:sp>
        <p:nvSpPr>
          <p:cNvPr id="8" name="Text 5"/>
          <p:cNvSpPr txBox="1"/>
          <p:nvPr/>
        </p:nvSpPr>
        <p:spPr>
          <a:xfrm>
            <a:off x="6217920" y="1673352"/>
            <a:ext cx="5394960" cy="365760"/>
          </a:xfrm>
          <a:prstGeom prst="rect">
            <a:avLst/>
          </a:prstGeom>
          <a:noFill/>
          <a:ln/>
        </p:spPr>
        <p:txBody>
          <a:bodyPr wrap="square" lIns="0" tIns="0" rIns="0" bIns="0" rtlCol="0" anchor="t"/>
          <a:lstStyle/>
          <a:p>
            <a:pPr marL="0" indent="0">
              <a:buNone/>
            </a:pPr>
            <a:r>
              <a:rPr lang="en-US" sz="1500" dirty="0">
                <a:solidFill>
                  <a:srgbClr val="5E6B70"/>
                </a:solidFill>
                <a:latin typeface="Calibri" pitchFamily="34" charset="0"/>
                <a:ea typeface="Calibri" pitchFamily="34" charset="-122"/>
                <a:cs typeface="Calibri" pitchFamily="34" charset="-120"/>
              </a:rPr>
              <a:t>Population ageing and models of healthy ageing</a:t>
            </a:r>
            <a:endParaRPr lang="en-US" sz="1500" dirty="0"/>
          </a:p>
        </p:txBody>
      </p:sp>
      <p:sp>
        <p:nvSpPr>
          <p:cNvPr id="9" name="Shape 6"/>
          <p:cNvSpPr/>
          <p:nvPr/>
        </p:nvSpPr>
        <p:spPr>
          <a:xfrm>
            <a:off x="5303520" y="2258568"/>
            <a:ext cx="685800" cy="685800"/>
          </a:xfrm>
          <a:prstGeom prst="ellipse">
            <a:avLst/>
          </a:prstGeom>
          <a:solidFill>
            <a:srgbClr val="2F7A85"/>
          </a:solidFill>
          <a:ln w="12700">
            <a:solidFill>
              <a:srgbClr val="1D4E59"/>
            </a:solidFill>
            <a:prstDash val="solid"/>
          </a:ln>
        </p:spPr>
        <p:txBody>
          <a:bodyPr/>
          <a:lstStyle/>
          <a:p>
            <a:endParaRPr lang="en-GB"/>
          </a:p>
        </p:txBody>
      </p:sp>
      <p:sp>
        <p:nvSpPr>
          <p:cNvPr id="10" name="Text 7"/>
          <p:cNvSpPr txBox="1"/>
          <p:nvPr/>
        </p:nvSpPr>
        <p:spPr>
          <a:xfrm>
            <a:off x="5303520" y="2258568"/>
            <a:ext cx="685800" cy="685800"/>
          </a:xfrm>
          <a:prstGeom prst="rect">
            <a:avLst/>
          </a:prstGeom>
          <a:noFill/>
          <a:ln/>
        </p:spPr>
        <p:txBody>
          <a:bodyPr wrap="square" lIns="0" tIns="0" rIns="0" bIns="0" rtlCol="0" anchor="ctr"/>
          <a:lstStyle/>
          <a:p>
            <a:pPr marL="0" indent="0" algn="ctr">
              <a:buNone/>
            </a:pPr>
            <a:r>
              <a:rPr lang="en-US" sz="2400" b="1" dirty="0">
                <a:solidFill>
                  <a:srgbClr val="FFFFFF"/>
                </a:solidFill>
                <a:latin typeface="Cambria" pitchFamily="34" charset="0"/>
                <a:ea typeface="Cambria" pitchFamily="34" charset="-122"/>
                <a:cs typeface="Cambria" pitchFamily="34" charset="-120"/>
              </a:rPr>
              <a:t>2</a:t>
            </a:r>
            <a:endParaRPr lang="en-US" sz="2400" dirty="0"/>
          </a:p>
        </p:txBody>
      </p:sp>
      <p:sp>
        <p:nvSpPr>
          <p:cNvPr id="11" name="Text 8"/>
          <p:cNvSpPr txBox="1"/>
          <p:nvPr/>
        </p:nvSpPr>
        <p:spPr>
          <a:xfrm>
            <a:off x="6217920" y="2240280"/>
            <a:ext cx="5394960" cy="365760"/>
          </a:xfrm>
          <a:prstGeom prst="rect">
            <a:avLst/>
          </a:prstGeom>
          <a:noFill/>
          <a:ln/>
        </p:spPr>
        <p:txBody>
          <a:bodyPr wrap="square" lIns="0" tIns="0" rIns="0" bIns="0" rtlCol="0" anchor="t"/>
          <a:lstStyle/>
          <a:p>
            <a:pPr marL="0" indent="0">
              <a:buNone/>
            </a:pPr>
            <a:r>
              <a:rPr lang="en-US" sz="1800" b="1" dirty="0">
                <a:solidFill>
                  <a:srgbClr val="1D4E59"/>
                </a:solidFill>
                <a:latin typeface="Calibri" pitchFamily="34" charset="0"/>
                <a:ea typeface="Calibri" pitchFamily="34" charset="-122"/>
                <a:cs typeface="Calibri" pitchFamily="34" charset="-120"/>
              </a:rPr>
              <a:t>Needs</a:t>
            </a:r>
            <a:endParaRPr lang="en-US" sz="1800" dirty="0"/>
          </a:p>
        </p:txBody>
      </p:sp>
      <p:sp>
        <p:nvSpPr>
          <p:cNvPr id="12" name="Text 9"/>
          <p:cNvSpPr txBox="1"/>
          <p:nvPr/>
        </p:nvSpPr>
        <p:spPr>
          <a:xfrm>
            <a:off x="6217920" y="2606040"/>
            <a:ext cx="5394960" cy="365760"/>
          </a:xfrm>
          <a:prstGeom prst="rect">
            <a:avLst/>
          </a:prstGeom>
          <a:noFill/>
          <a:ln/>
        </p:spPr>
        <p:txBody>
          <a:bodyPr wrap="square" lIns="0" tIns="0" rIns="0" bIns="0" rtlCol="0" anchor="t"/>
          <a:lstStyle/>
          <a:p>
            <a:pPr marL="0" indent="0">
              <a:buNone/>
            </a:pPr>
            <a:r>
              <a:rPr lang="en-US" sz="1500" dirty="0">
                <a:solidFill>
                  <a:srgbClr val="5E6B70"/>
                </a:solidFill>
                <a:latin typeface="Calibri" pitchFamily="34" charset="0"/>
                <a:ea typeface="Calibri" pitchFamily="34" charset="-122"/>
                <a:cs typeface="Calibri" pitchFamily="34" charset="-120"/>
              </a:rPr>
              <a:t>Functional ability, independence, freedom and choice</a:t>
            </a:r>
            <a:endParaRPr lang="en-US" sz="1500" dirty="0"/>
          </a:p>
        </p:txBody>
      </p:sp>
      <p:sp>
        <p:nvSpPr>
          <p:cNvPr id="13" name="Shape 10"/>
          <p:cNvSpPr/>
          <p:nvPr/>
        </p:nvSpPr>
        <p:spPr>
          <a:xfrm>
            <a:off x="5303520" y="3191256"/>
            <a:ext cx="685800" cy="685800"/>
          </a:xfrm>
          <a:prstGeom prst="ellipse">
            <a:avLst/>
          </a:prstGeom>
          <a:solidFill>
            <a:srgbClr val="1D4E59"/>
          </a:solidFill>
          <a:ln w="12700">
            <a:solidFill>
              <a:srgbClr val="1D4E59"/>
            </a:solidFill>
            <a:prstDash val="solid"/>
          </a:ln>
        </p:spPr>
        <p:txBody>
          <a:bodyPr/>
          <a:lstStyle/>
          <a:p>
            <a:endParaRPr lang="en-GB"/>
          </a:p>
        </p:txBody>
      </p:sp>
      <p:sp>
        <p:nvSpPr>
          <p:cNvPr id="14" name="Text 11"/>
          <p:cNvSpPr txBox="1"/>
          <p:nvPr/>
        </p:nvSpPr>
        <p:spPr>
          <a:xfrm>
            <a:off x="5303520" y="3191256"/>
            <a:ext cx="685800" cy="685800"/>
          </a:xfrm>
          <a:prstGeom prst="rect">
            <a:avLst/>
          </a:prstGeom>
          <a:noFill/>
          <a:ln/>
        </p:spPr>
        <p:txBody>
          <a:bodyPr wrap="square" lIns="0" tIns="0" rIns="0" bIns="0" rtlCol="0" anchor="ctr"/>
          <a:lstStyle/>
          <a:p>
            <a:pPr marL="0" indent="0" algn="ctr">
              <a:buNone/>
            </a:pPr>
            <a:r>
              <a:rPr lang="en-US" sz="2400" b="1" dirty="0">
                <a:solidFill>
                  <a:srgbClr val="FFFFFF"/>
                </a:solidFill>
                <a:latin typeface="Cambria" pitchFamily="34" charset="0"/>
                <a:ea typeface="Cambria" pitchFamily="34" charset="-122"/>
                <a:cs typeface="Cambria" pitchFamily="34" charset="-120"/>
              </a:rPr>
              <a:t>3</a:t>
            </a:r>
            <a:endParaRPr lang="en-US" sz="2400" dirty="0"/>
          </a:p>
        </p:txBody>
      </p:sp>
      <p:sp>
        <p:nvSpPr>
          <p:cNvPr id="15" name="Text 12"/>
          <p:cNvSpPr txBox="1"/>
          <p:nvPr/>
        </p:nvSpPr>
        <p:spPr>
          <a:xfrm>
            <a:off x="6217920" y="3172968"/>
            <a:ext cx="5394960" cy="365760"/>
          </a:xfrm>
          <a:prstGeom prst="rect">
            <a:avLst/>
          </a:prstGeom>
          <a:noFill/>
          <a:ln/>
        </p:spPr>
        <p:txBody>
          <a:bodyPr wrap="square" lIns="0" tIns="0" rIns="0" bIns="0" rtlCol="0" anchor="t"/>
          <a:lstStyle/>
          <a:p>
            <a:pPr marL="0" indent="0">
              <a:buNone/>
            </a:pPr>
            <a:r>
              <a:rPr lang="en-US" sz="1800" b="1" dirty="0">
                <a:solidFill>
                  <a:srgbClr val="1D4E59"/>
                </a:solidFill>
                <a:latin typeface="Calibri" pitchFamily="34" charset="0"/>
                <a:ea typeface="Calibri" pitchFamily="34" charset="-122"/>
                <a:cs typeface="Calibri" pitchFamily="34" charset="-120"/>
              </a:rPr>
              <a:t>Provision</a:t>
            </a:r>
            <a:endParaRPr lang="en-US" sz="1800" dirty="0"/>
          </a:p>
        </p:txBody>
      </p:sp>
      <p:sp>
        <p:nvSpPr>
          <p:cNvPr id="16" name="Text 13"/>
          <p:cNvSpPr txBox="1"/>
          <p:nvPr/>
        </p:nvSpPr>
        <p:spPr>
          <a:xfrm>
            <a:off x="6217920" y="3538728"/>
            <a:ext cx="5394960" cy="365760"/>
          </a:xfrm>
          <a:prstGeom prst="rect">
            <a:avLst/>
          </a:prstGeom>
          <a:noFill/>
          <a:ln/>
        </p:spPr>
        <p:txBody>
          <a:bodyPr wrap="square" lIns="0" tIns="0" rIns="0" bIns="0" rtlCol="0" anchor="t"/>
          <a:lstStyle/>
          <a:p>
            <a:pPr marL="0" indent="0">
              <a:buNone/>
            </a:pPr>
            <a:r>
              <a:rPr lang="en-US" sz="1500" dirty="0">
                <a:solidFill>
                  <a:srgbClr val="5E6B70"/>
                </a:solidFill>
                <a:latin typeface="Calibri" pitchFamily="34" charset="0"/>
                <a:ea typeface="Calibri" pitchFamily="34" charset="-122"/>
                <a:cs typeface="Calibri" pitchFamily="34" charset="-120"/>
              </a:rPr>
              <a:t>UK policy, interventions and technology</a:t>
            </a:r>
            <a:endParaRPr lang="en-US" sz="1500" dirty="0"/>
          </a:p>
        </p:txBody>
      </p:sp>
      <p:sp>
        <p:nvSpPr>
          <p:cNvPr id="17" name="Shape 14"/>
          <p:cNvSpPr/>
          <p:nvPr/>
        </p:nvSpPr>
        <p:spPr>
          <a:xfrm>
            <a:off x="5303520" y="4123944"/>
            <a:ext cx="685800" cy="685800"/>
          </a:xfrm>
          <a:prstGeom prst="ellipse">
            <a:avLst/>
          </a:prstGeom>
          <a:solidFill>
            <a:srgbClr val="2F7A85"/>
          </a:solidFill>
          <a:ln w="12700">
            <a:solidFill>
              <a:srgbClr val="1D4E59"/>
            </a:solidFill>
            <a:prstDash val="solid"/>
          </a:ln>
        </p:spPr>
        <p:txBody>
          <a:bodyPr/>
          <a:lstStyle/>
          <a:p>
            <a:endParaRPr lang="en-GB"/>
          </a:p>
        </p:txBody>
      </p:sp>
      <p:sp>
        <p:nvSpPr>
          <p:cNvPr id="18" name="Text 15"/>
          <p:cNvSpPr txBox="1"/>
          <p:nvPr/>
        </p:nvSpPr>
        <p:spPr>
          <a:xfrm>
            <a:off x="5303520" y="4123944"/>
            <a:ext cx="685800" cy="685800"/>
          </a:xfrm>
          <a:prstGeom prst="rect">
            <a:avLst/>
          </a:prstGeom>
          <a:noFill/>
          <a:ln/>
        </p:spPr>
        <p:txBody>
          <a:bodyPr wrap="square" lIns="0" tIns="0" rIns="0" bIns="0" rtlCol="0" anchor="ctr"/>
          <a:lstStyle/>
          <a:p>
            <a:pPr marL="0" indent="0" algn="ctr">
              <a:buNone/>
            </a:pPr>
            <a:r>
              <a:rPr lang="en-US" sz="2400" b="1" dirty="0">
                <a:solidFill>
                  <a:srgbClr val="FFFFFF"/>
                </a:solidFill>
                <a:latin typeface="Cambria" pitchFamily="34" charset="0"/>
                <a:ea typeface="Cambria" pitchFamily="34" charset="-122"/>
                <a:cs typeface="Cambria" pitchFamily="34" charset="-120"/>
              </a:rPr>
              <a:t>4</a:t>
            </a:r>
            <a:endParaRPr lang="en-US" sz="2400" dirty="0"/>
          </a:p>
        </p:txBody>
      </p:sp>
      <p:sp>
        <p:nvSpPr>
          <p:cNvPr id="19" name="Text 16"/>
          <p:cNvSpPr txBox="1"/>
          <p:nvPr/>
        </p:nvSpPr>
        <p:spPr>
          <a:xfrm>
            <a:off x="6217920" y="4105656"/>
            <a:ext cx="5394960" cy="365760"/>
          </a:xfrm>
          <a:prstGeom prst="rect">
            <a:avLst/>
          </a:prstGeom>
          <a:noFill/>
          <a:ln/>
        </p:spPr>
        <p:txBody>
          <a:bodyPr wrap="square" lIns="0" tIns="0" rIns="0" bIns="0" rtlCol="0" anchor="t"/>
          <a:lstStyle/>
          <a:p>
            <a:pPr marL="0" indent="0">
              <a:buNone/>
            </a:pPr>
            <a:r>
              <a:rPr lang="en-US" sz="1800" b="1" dirty="0">
                <a:solidFill>
                  <a:srgbClr val="1D4E59"/>
                </a:solidFill>
                <a:latin typeface="Calibri" pitchFamily="34" charset="0"/>
                <a:ea typeface="Calibri" pitchFamily="34" charset="-122"/>
                <a:cs typeface="Calibri" pitchFamily="34" charset="-120"/>
              </a:rPr>
              <a:t>Challenges and practice</a:t>
            </a:r>
            <a:endParaRPr lang="en-US" sz="1800" dirty="0"/>
          </a:p>
        </p:txBody>
      </p:sp>
      <p:sp>
        <p:nvSpPr>
          <p:cNvPr id="20" name="Text 17"/>
          <p:cNvSpPr txBox="1"/>
          <p:nvPr/>
        </p:nvSpPr>
        <p:spPr>
          <a:xfrm>
            <a:off x="6217920" y="4471416"/>
            <a:ext cx="5394960" cy="365760"/>
          </a:xfrm>
          <a:prstGeom prst="rect">
            <a:avLst/>
          </a:prstGeom>
          <a:noFill/>
          <a:ln/>
        </p:spPr>
        <p:txBody>
          <a:bodyPr wrap="square" lIns="0" tIns="0" rIns="0" bIns="0" rtlCol="0" anchor="t"/>
          <a:lstStyle/>
          <a:p>
            <a:pPr marL="0" indent="0">
              <a:buNone/>
            </a:pPr>
            <a:r>
              <a:rPr lang="en-US" sz="1500" dirty="0">
                <a:solidFill>
                  <a:srgbClr val="5E6B70"/>
                </a:solidFill>
                <a:latin typeface="Calibri" pitchFamily="34" charset="0"/>
                <a:ea typeface="Calibri" pitchFamily="34" charset="-122"/>
                <a:cs typeface="Calibri" pitchFamily="34" charset="-120"/>
              </a:rPr>
              <a:t>Barriers to independence and a Leeds example</a:t>
            </a:r>
            <a:endParaRPr lang="en-US" sz="1500" dirty="0"/>
          </a:p>
        </p:txBody>
      </p:sp>
      <p:sp>
        <p:nvSpPr>
          <p:cNvPr id="21" name="Shape 18"/>
          <p:cNvSpPr/>
          <p:nvPr/>
        </p:nvSpPr>
        <p:spPr>
          <a:xfrm>
            <a:off x="5303520" y="5056632"/>
            <a:ext cx="685800" cy="685800"/>
          </a:xfrm>
          <a:prstGeom prst="ellipse">
            <a:avLst/>
          </a:prstGeom>
          <a:solidFill>
            <a:srgbClr val="1D4E59"/>
          </a:solidFill>
          <a:ln w="12700">
            <a:solidFill>
              <a:srgbClr val="1D4E59"/>
            </a:solidFill>
            <a:prstDash val="solid"/>
          </a:ln>
        </p:spPr>
        <p:txBody>
          <a:bodyPr/>
          <a:lstStyle/>
          <a:p>
            <a:endParaRPr lang="en-GB"/>
          </a:p>
        </p:txBody>
      </p:sp>
      <p:sp>
        <p:nvSpPr>
          <p:cNvPr id="22" name="Text 19"/>
          <p:cNvSpPr txBox="1"/>
          <p:nvPr/>
        </p:nvSpPr>
        <p:spPr>
          <a:xfrm>
            <a:off x="5303520" y="5056632"/>
            <a:ext cx="685800" cy="685800"/>
          </a:xfrm>
          <a:prstGeom prst="rect">
            <a:avLst/>
          </a:prstGeom>
          <a:noFill/>
          <a:ln/>
        </p:spPr>
        <p:txBody>
          <a:bodyPr wrap="square" lIns="0" tIns="0" rIns="0" bIns="0" rtlCol="0" anchor="ctr"/>
          <a:lstStyle/>
          <a:p>
            <a:pPr marL="0" indent="0" algn="ctr">
              <a:buNone/>
            </a:pPr>
            <a:r>
              <a:rPr lang="en-US" sz="2400" b="1" dirty="0">
                <a:solidFill>
                  <a:srgbClr val="FFFFFF"/>
                </a:solidFill>
                <a:latin typeface="Cambria" pitchFamily="34" charset="0"/>
                <a:ea typeface="Cambria" pitchFamily="34" charset="-122"/>
                <a:cs typeface="Cambria" pitchFamily="34" charset="-120"/>
              </a:rPr>
              <a:t>5</a:t>
            </a:r>
            <a:endParaRPr lang="en-US" sz="2400" dirty="0"/>
          </a:p>
        </p:txBody>
      </p:sp>
      <p:sp>
        <p:nvSpPr>
          <p:cNvPr id="23" name="Text 20"/>
          <p:cNvSpPr txBox="1"/>
          <p:nvPr/>
        </p:nvSpPr>
        <p:spPr>
          <a:xfrm>
            <a:off x="6217920" y="5038344"/>
            <a:ext cx="5394960" cy="365760"/>
          </a:xfrm>
          <a:prstGeom prst="rect">
            <a:avLst/>
          </a:prstGeom>
          <a:noFill/>
          <a:ln/>
        </p:spPr>
        <p:txBody>
          <a:bodyPr wrap="square" lIns="0" tIns="0" rIns="0" bIns="0" rtlCol="0" anchor="t"/>
          <a:lstStyle/>
          <a:p>
            <a:pPr marL="0" indent="0">
              <a:buNone/>
            </a:pPr>
            <a:r>
              <a:rPr lang="en-US" sz="1800" b="1" dirty="0">
                <a:solidFill>
                  <a:srgbClr val="1D4E59"/>
                </a:solidFill>
                <a:latin typeface="Calibri" pitchFamily="34" charset="0"/>
                <a:ea typeface="Calibri" pitchFamily="34" charset="-122"/>
                <a:cs typeface="Calibri" pitchFamily="34" charset="-120"/>
              </a:rPr>
              <a:t>Way forward</a:t>
            </a:r>
            <a:endParaRPr lang="en-US" sz="1800" dirty="0"/>
          </a:p>
        </p:txBody>
      </p:sp>
      <p:sp>
        <p:nvSpPr>
          <p:cNvPr id="24" name="Text 21"/>
          <p:cNvSpPr txBox="1"/>
          <p:nvPr/>
        </p:nvSpPr>
        <p:spPr>
          <a:xfrm>
            <a:off x="6217920" y="5404104"/>
            <a:ext cx="5394960" cy="365760"/>
          </a:xfrm>
          <a:prstGeom prst="rect">
            <a:avLst/>
          </a:prstGeom>
          <a:noFill/>
          <a:ln/>
        </p:spPr>
        <p:txBody>
          <a:bodyPr wrap="square" lIns="0" tIns="0" rIns="0" bIns="0" rtlCol="0" anchor="t"/>
          <a:lstStyle/>
          <a:p>
            <a:pPr marL="0" indent="0">
              <a:buNone/>
            </a:pPr>
            <a:r>
              <a:rPr lang="en-US" sz="1500" dirty="0">
                <a:solidFill>
                  <a:srgbClr val="5E6B70"/>
                </a:solidFill>
                <a:latin typeface="Calibri" pitchFamily="34" charset="0"/>
                <a:ea typeface="Calibri" pitchFamily="34" charset="-122"/>
                <a:cs typeface="Calibri" pitchFamily="34" charset="-120"/>
              </a:rPr>
              <a:t>Recommendations, barriers and conclusion</a:t>
            </a:r>
            <a:endParaRPr lang="en-US" sz="1500" dirty="0"/>
          </a:p>
        </p:txBody>
      </p:sp>
      <p:sp>
        <p:nvSpPr>
          <p:cNvPr id="25" name="Slide Number Placeholder 0"/>
          <p:cNvSpPr>
            <a:spLocks noGrp="1"/>
          </p:cNvSpPr>
          <p:nvPr>
            <p:ph type="sldNum" sz="quarter" idx="4294967295"/>
          </p:nvPr>
        </p:nvSpPr>
        <p:spPr>
          <a:xfrm>
            <a:off x="11155680" y="6419088"/>
            <a:ext cx="457200" cy="274320"/>
          </a:xfrm>
          <a:prstGeom prst="rect">
            <a:avLst/>
          </a:prstGeom>
          <a:extLst>
            <a:ext uri="{C572A759-6A51-4108-AA02-DFA0A04FC94B}">
              <ma14:wrappingTextBoxFlag xmlns="" xmlns:ma14="http://schemas.microsoft.com/office/mac/drawingml/2011/main" val="0"/>
            </a:ext>
          </a:extLst>
        </p:spPr>
        <p:txBody>
          <a:bodyPr/>
          <a:lstStyle>
            <a:lvl1pPr>
              <a:defRPr sz="1000">
                <a:solidFill>
                  <a:srgbClr val="5E6B70"/>
                </a:solidFill>
                <a:latin typeface="Calibri"/>
                <a:ea typeface="Calibri"/>
                <a:cs typeface="Calibri"/>
              </a:defRPr>
            </a:lvl1pPr>
          </a:lstStyle>
          <a:p>
            <a:pPr algn="r"/>
            <a:fld id="{F7021451-1387-4CA6-816F-3879F97B5CBC}" type="slidenum">
              <a:rPr lang="en-US" b="0"/>
              <a:t>2</a:t>
            </a:fld>
            <a:endParaRPr lang="en-US"/>
          </a:p>
        </p:txBody>
      </p:sp>
      <p:pic>
        <p:nvPicPr>
          <p:cNvPr id="2" name="2">
            <a:hlinkClick r:id="" action="ppaction://media"/>
            <a:extLst>
              <a:ext uri="{FF2B5EF4-FFF2-40B4-BE49-F238E27FC236}">
                <a16:creationId xmlns:a16="http://schemas.microsoft.com/office/drawing/2014/main" id="{127D256F-F714-8AE3-E115-BCCB84CF497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1727"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3" name="Text 0"/>
          <p:cNvSpPr>
            <a:spLocks noGrp="1"/>
          </p:cNvSpPr>
          <p:nvPr>
            <p:ph type="title" idx="100" hasCustomPrompt="1"/>
          </p:nvPr>
        </p:nvSpPr>
        <p:spPr>
          <a:xfrm>
            <a:off x="548640" y="320040"/>
            <a:ext cx="11064240" cy="777240"/>
          </a:xfrm>
          <a:prstGeom prst="rect">
            <a:avLst/>
          </a:prstGeom>
          <a:noFill/>
          <a:ln/>
        </p:spPr>
        <p:txBody>
          <a:bodyPr wrap="square" lIns="0" tIns="0" rIns="0" bIns="0" rtlCol="0" anchor="ctr"/>
          <a:lstStyle/>
          <a:p>
            <a:pPr marL="0" indent="0">
              <a:buNone/>
            </a:pPr>
            <a:r>
              <a:rPr lang="en-US" sz="3200" b="1" dirty="0">
                <a:solidFill>
                  <a:schemeClr val="tx2"/>
                </a:solidFill>
                <a:latin typeface="Cambria" pitchFamily="34" charset="0"/>
                <a:ea typeface="Cambria" pitchFamily="34" charset="-122"/>
                <a:cs typeface="Cambria" pitchFamily="34" charset="-120"/>
              </a:rPr>
              <a:t>An ageing UK population</a:t>
            </a:r>
            <a:endParaRPr lang="en-US" sz="3200" dirty="0"/>
          </a:p>
        </p:txBody>
      </p:sp>
      <p:sp>
        <p:nvSpPr>
          <p:cNvPr id="4" name="Text 1"/>
          <p:cNvSpPr txBox="1"/>
          <p:nvPr/>
        </p:nvSpPr>
        <p:spPr>
          <a:xfrm>
            <a:off x="548640" y="1280160"/>
            <a:ext cx="4754880" cy="868680"/>
          </a:xfrm>
          <a:prstGeom prst="rect">
            <a:avLst/>
          </a:prstGeom>
          <a:noFill/>
          <a:ln/>
        </p:spPr>
        <p:txBody>
          <a:bodyPr wrap="square" lIns="0" tIns="0" rIns="0" bIns="0" rtlCol="0" anchor="b"/>
          <a:lstStyle/>
          <a:p>
            <a:pPr marL="0" indent="0">
              <a:buNone/>
            </a:pPr>
            <a:r>
              <a:rPr lang="en-US" sz="4800" b="1" dirty="0">
                <a:solidFill>
                  <a:srgbClr val="C8742B"/>
                </a:solidFill>
                <a:latin typeface="Cambria" pitchFamily="34" charset="0"/>
                <a:ea typeface="Cambria" pitchFamily="34" charset="-122"/>
                <a:cs typeface="Cambria" pitchFamily="34" charset="-120"/>
              </a:rPr>
              <a:t>18.6%</a:t>
            </a:r>
            <a:endParaRPr lang="en-US" sz="4800" dirty="0"/>
          </a:p>
        </p:txBody>
      </p:sp>
      <p:sp>
        <p:nvSpPr>
          <p:cNvPr id="5" name="Text 2"/>
          <p:cNvSpPr txBox="1"/>
          <p:nvPr/>
        </p:nvSpPr>
        <p:spPr>
          <a:xfrm>
            <a:off x="548640" y="2194560"/>
            <a:ext cx="4754880" cy="731520"/>
          </a:xfrm>
          <a:prstGeom prst="rect">
            <a:avLst/>
          </a:prstGeom>
          <a:noFill/>
          <a:ln/>
        </p:spPr>
        <p:txBody>
          <a:bodyPr wrap="square" lIns="0" tIns="0" rIns="0" bIns="0" rtlCol="0" anchor="t"/>
          <a:lstStyle/>
          <a:p>
            <a:pPr marL="0" indent="0">
              <a:buNone/>
            </a:pPr>
            <a:r>
              <a:rPr lang="en-US" sz="1500" dirty="0">
                <a:solidFill>
                  <a:srgbClr val="1F2A30"/>
                </a:solidFill>
                <a:latin typeface="Calibri" pitchFamily="34" charset="0"/>
                <a:ea typeface="Calibri" pitchFamily="34" charset="-122"/>
                <a:cs typeface="Calibri" pitchFamily="34" charset="-120"/>
              </a:rPr>
              <a:t>of people in England and Wales were aged 65+ in 2021, up from 16.4% in 2011 (ONS, 2022)</a:t>
            </a:r>
            <a:endParaRPr lang="en-US" sz="1500" dirty="0"/>
          </a:p>
        </p:txBody>
      </p:sp>
      <p:sp>
        <p:nvSpPr>
          <p:cNvPr id="6" name="Text 3"/>
          <p:cNvSpPr txBox="1"/>
          <p:nvPr/>
        </p:nvSpPr>
        <p:spPr>
          <a:xfrm>
            <a:off x="548640" y="3200400"/>
            <a:ext cx="4754880" cy="868680"/>
          </a:xfrm>
          <a:prstGeom prst="rect">
            <a:avLst/>
          </a:prstGeom>
          <a:noFill/>
          <a:ln/>
        </p:spPr>
        <p:txBody>
          <a:bodyPr wrap="square" lIns="0" tIns="0" rIns="0" bIns="0" rtlCol="0" anchor="b"/>
          <a:lstStyle/>
          <a:p>
            <a:pPr marL="0" indent="0">
              <a:buNone/>
            </a:pPr>
            <a:r>
              <a:rPr lang="en-US" sz="4800" b="1" dirty="0">
                <a:solidFill>
                  <a:srgbClr val="1D4E59"/>
                </a:solidFill>
                <a:latin typeface="Cambria" pitchFamily="34" charset="0"/>
                <a:ea typeface="Cambria" pitchFamily="34" charset="-122"/>
                <a:cs typeface="Cambria" pitchFamily="34" charset="-120"/>
              </a:rPr>
              <a:t>61.5 | 61.9</a:t>
            </a:r>
            <a:endParaRPr lang="en-US" sz="4800" dirty="0"/>
          </a:p>
        </p:txBody>
      </p:sp>
      <p:sp>
        <p:nvSpPr>
          <p:cNvPr id="7" name="Text 4"/>
          <p:cNvSpPr txBox="1"/>
          <p:nvPr/>
        </p:nvSpPr>
        <p:spPr>
          <a:xfrm>
            <a:off x="548640" y="4114800"/>
            <a:ext cx="4754880" cy="731520"/>
          </a:xfrm>
          <a:prstGeom prst="rect">
            <a:avLst/>
          </a:prstGeom>
          <a:noFill/>
          <a:ln/>
        </p:spPr>
        <p:txBody>
          <a:bodyPr wrap="square" lIns="0" tIns="0" rIns="0" bIns="0" rtlCol="0" anchor="t"/>
          <a:lstStyle/>
          <a:p>
            <a:pPr marL="0" indent="0">
              <a:buNone/>
            </a:pPr>
            <a:r>
              <a:rPr lang="en-US" sz="1500" dirty="0">
                <a:solidFill>
                  <a:srgbClr val="1F2A30"/>
                </a:solidFill>
                <a:latin typeface="Calibri" pitchFamily="34" charset="0"/>
                <a:ea typeface="Calibri" pitchFamily="34" charset="-122"/>
                <a:cs typeface="Calibri" pitchFamily="34" charset="-120"/>
              </a:rPr>
              <a:t>years of healthy life expectancy at birth for men and women in England, 2021 to 2023 (ONS, 2024)</a:t>
            </a:r>
            <a:endParaRPr lang="en-US" sz="1500" dirty="0"/>
          </a:p>
        </p:txBody>
      </p:sp>
      <p:graphicFrame>
        <p:nvGraphicFramePr>
          <p:cNvPr id="8" name="Chart 0"/>
          <p:cNvGraphicFramePr/>
          <p:nvPr/>
        </p:nvGraphicFramePr>
        <p:xfrm>
          <a:off x="5852160" y="1234440"/>
          <a:ext cx="5760720" cy="4663440"/>
        </p:xfrm>
        <a:graphic>
          <a:graphicData uri="http://schemas.openxmlformats.org/drawingml/2006/chart">
            <c:chart xmlns:c="http://schemas.openxmlformats.org/drawingml/2006/chart" xmlns:r="http://schemas.openxmlformats.org/officeDocument/2006/relationships" r:id="rId5"/>
          </a:graphicData>
        </a:graphic>
      </p:graphicFrame>
      <p:sp>
        <p:nvSpPr>
          <p:cNvPr id="9" name="Text 5"/>
          <p:cNvSpPr txBox="1"/>
          <p:nvPr/>
        </p:nvSpPr>
        <p:spPr>
          <a:xfrm>
            <a:off x="548640" y="6035040"/>
            <a:ext cx="11064240" cy="274320"/>
          </a:xfrm>
          <a:prstGeom prst="rect">
            <a:avLst/>
          </a:prstGeom>
          <a:noFill/>
          <a:ln/>
        </p:spPr>
        <p:txBody>
          <a:bodyPr wrap="square" lIns="0" tIns="0" rIns="0" bIns="0" rtlCol="0" anchor="t"/>
          <a:lstStyle/>
          <a:p>
            <a:pPr marL="0" indent="0">
              <a:buNone/>
            </a:pPr>
            <a:r>
              <a:rPr lang="en-US" sz="1000" i="1" dirty="0">
                <a:solidFill>
                  <a:srgbClr val="5E6B70"/>
                </a:solidFill>
                <a:latin typeface="Calibri" pitchFamily="34" charset="0"/>
                <a:ea typeface="Calibri" pitchFamily="34" charset="-122"/>
                <a:cs typeface="Calibri" pitchFamily="34" charset="-120"/>
              </a:rPr>
              <a:t>Chart: author’s own, based on data from ONS (2025) 2022-based national population projections.</a:t>
            </a:r>
            <a:endParaRPr lang="en-US" sz="1000" dirty="0"/>
          </a:p>
        </p:txBody>
      </p:sp>
      <p:sp>
        <p:nvSpPr>
          <p:cNvPr id="25" name="Slide Number Placeholder 0"/>
          <p:cNvSpPr>
            <a:spLocks noGrp="1"/>
          </p:cNvSpPr>
          <p:nvPr>
            <p:ph type="sldNum" sz="quarter" idx="4294967295"/>
          </p:nvPr>
        </p:nvSpPr>
        <p:spPr>
          <a:xfrm>
            <a:off x="11155680" y="6419088"/>
            <a:ext cx="457200" cy="274320"/>
          </a:xfrm>
          <a:prstGeom prst="rect">
            <a:avLst/>
          </a:prstGeom>
          <a:extLst>
            <a:ext uri="{C572A759-6A51-4108-AA02-DFA0A04FC94B}">
              <ma14:wrappingTextBoxFlag xmlns="" xmlns:ma14="http://schemas.microsoft.com/office/mac/drawingml/2011/main" val="0"/>
            </a:ext>
          </a:extLst>
        </p:spPr>
        <p:txBody>
          <a:bodyPr/>
          <a:lstStyle>
            <a:lvl1pPr>
              <a:defRPr sz="1000">
                <a:solidFill>
                  <a:srgbClr val="5E6B70"/>
                </a:solidFill>
                <a:latin typeface="Calibri"/>
                <a:ea typeface="Calibri"/>
                <a:cs typeface="Calibri"/>
              </a:defRPr>
            </a:lvl1pPr>
          </a:lstStyle>
          <a:p>
            <a:pPr algn="r"/>
            <a:fld id="{F7021451-1387-4CA6-816F-3879F97B5CBC}" type="slidenum">
              <a:rPr lang="en-US" b="0"/>
              <a:t>3</a:t>
            </a:fld>
            <a:endParaRPr lang="en-US"/>
          </a:p>
        </p:txBody>
      </p:sp>
      <p:pic>
        <p:nvPicPr>
          <p:cNvPr id="2" name="3">
            <a:hlinkClick r:id="" action="ppaction://media"/>
            <a:extLst>
              <a:ext uri="{FF2B5EF4-FFF2-40B4-BE49-F238E27FC236}">
                <a16:creationId xmlns:a16="http://schemas.microsoft.com/office/drawing/2014/main" id="{4B0AD461-56F0-ED95-4619-1EBD9136AFB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51525" y="3184525"/>
            <a:ext cx="487363" cy="48736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7957"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3" name="Text 0"/>
          <p:cNvSpPr>
            <a:spLocks noGrp="1"/>
          </p:cNvSpPr>
          <p:nvPr>
            <p:ph type="title" idx="100" hasCustomPrompt="1"/>
          </p:nvPr>
        </p:nvSpPr>
        <p:spPr>
          <a:xfrm>
            <a:off x="548640" y="320040"/>
            <a:ext cx="11064240" cy="777240"/>
          </a:xfrm>
          <a:prstGeom prst="rect">
            <a:avLst/>
          </a:prstGeom>
          <a:noFill/>
          <a:ln/>
        </p:spPr>
        <p:txBody>
          <a:bodyPr wrap="square" lIns="0" tIns="0" rIns="0" bIns="0" rtlCol="0" anchor="ctr"/>
          <a:lstStyle/>
          <a:p>
            <a:pPr marL="0" indent="0">
              <a:buNone/>
            </a:pPr>
            <a:r>
              <a:rPr lang="en-US" sz="3200" b="1" dirty="0">
                <a:solidFill>
                  <a:schemeClr val="tx2"/>
                </a:solidFill>
                <a:latin typeface="Cambria" pitchFamily="34" charset="0"/>
                <a:ea typeface="Cambria" pitchFamily="34" charset="-122"/>
                <a:cs typeface="Cambria" pitchFamily="34" charset="-120"/>
              </a:rPr>
              <a:t>Theories of ageing and healthy ageing</a:t>
            </a:r>
            <a:endParaRPr lang="en-US" sz="3200" dirty="0"/>
          </a:p>
        </p:txBody>
      </p:sp>
      <p:sp>
        <p:nvSpPr>
          <p:cNvPr id="4" name="Shape 1"/>
          <p:cNvSpPr/>
          <p:nvPr/>
        </p:nvSpPr>
        <p:spPr>
          <a:xfrm>
            <a:off x="548640" y="1280160"/>
            <a:ext cx="5120640" cy="1371600"/>
          </a:xfrm>
          <a:prstGeom prst="roundRect">
            <a:avLst>
              <a:gd name="adj" fmla="val 8000"/>
            </a:avLst>
          </a:prstGeom>
          <a:solidFill>
            <a:srgbClr val="E6EFEC"/>
          </a:solidFill>
          <a:ln w="12700">
            <a:solidFill>
              <a:srgbClr val="E6EFEC"/>
            </a:solidFill>
            <a:prstDash val="solid"/>
          </a:ln>
        </p:spPr>
        <p:txBody>
          <a:bodyPr/>
          <a:lstStyle/>
          <a:p>
            <a:endParaRPr lang="en-GB"/>
          </a:p>
        </p:txBody>
      </p:sp>
      <p:sp>
        <p:nvSpPr>
          <p:cNvPr id="5" name="Text 2"/>
          <p:cNvSpPr txBox="1"/>
          <p:nvPr/>
        </p:nvSpPr>
        <p:spPr>
          <a:xfrm>
            <a:off x="777240" y="1417320"/>
            <a:ext cx="4663440" cy="365760"/>
          </a:xfrm>
          <a:prstGeom prst="rect">
            <a:avLst/>
          </a:prstGeom>
          <a:noFill/>
          <a:ln/>
        </p:spPr>
        <p:txBody>
          <a:bodyPr wrap="square" lIns="0" tIns="0" rIns="0" bIns="0" rtlCol="0" anchor="t"/>
          <a:lstStyle/>
          <a:p>
            <a:pPr marL="0" indent="0">
              <a:buNone/>
            </a:pPr>
            <a:r>
              <a:rPr lang="en-US" sz="1800" b="1" dirty="0">
                <a:solidFill>
                  <a:srgbClr val="1D4E59"/>
                </a:solidFill>
                <a:latin typeface="Calibri" pitchFamily="34" charset="0"/>
                <a:ea typeface="Calibri" pitchFamily="34" charset="-122"/>
                <a:cs typeface="Calibri" pitchFamily="34" charset="-120"/>
              </a:rPr>
              <a:t>Disengagement theory</a:t>
            </a:r>
            <a:endParaRPr lang="en-US" sz="1800" dirty="0"/>
          </a:p>
        </p:txBody>
      </p:sp>
      <p:sp>
        <p:nvSpPr>
          <p:cNvPr id="6" name="Text 3"/>
          <p:cNvSpPr txBox="1"/>
          <p:nvPr/>
        </p:nvSpPr>
        <p:spPr>
          <a:xfrm>
            <a:off x="777240" y="1810512"/>
            <a:ext cx="4663440" cy="777240"/>
          </a:xfrm>
          <a:prstGeom prst="rect">
            <a:avLst/>
          </a:prstGeom>
          <a:noFill/>
          <a:ln/>
        </p:spPr>
        <p:txBody>
          <a:bodyPr wrap="square" lIns="0" tIns="0" rIns="0" bIns="0" rtlCol="0" anchor="t"/>
          <a:lstStyle/>
          <a:p>
            <a:pPr marL="0" indent="0">
              <a:buNone/>
            </a:pPr>
            <a:r>
              <a:rPr lang="en-US" sz="1500" dirty="0">
                <a:solidFill>
                  <a:srgbClr val="1F2A30"/>
                </a:solidFill>
                <a:latin typeface="Calibri" pitchFamily="34" charset="0"/>
                <a:ea typeface="Calibri" pitchFamily="34" charset="-122"/>
                <a:cs typeface="Calibri" pitchFamily="34" charset="-120"/>
              </a:rPr>
              <a:t>Withdrawal from roles seen as natural (Cumming and Henry, 1961)</a:t>
            </a:r>
            <a:endParaRPr lang="en-US" sz="1500" dirty="0"/>
          </a:p>
        </p:txBody>
      </p:sp>
      <p:sp>
        <p:nvSpPr>
          <p:cNvPr id="7" name="Shape 4"/>
          <p:cNvSpPr/>
          <p:nvPr/>
        </p:nvSpPr>
        <p:spPr>
          <a:xfrm>
            <a:off x="548640" y="2834640"/>
            <a:ext cx="5120640" cy="1371600"/>
          </a:xfrm>
          <a:prstGeom prst="roundRect">
            <a:avLst>
              <a:gd name="adj" fmla="val 8000"/>
            </a:avLst>
          </a:prstGeom>
          <a:solidFill>
            <a:srgbClr val="E6EFEC"/>
          </a:solidFill>
          <a:ln w="12700">
            <a:solidFill>
              <a:srgbClr val="E6EFEC"/>
            </a:solidFill>
            <a:prstDash val="solid"/>
          </a:ln>
        </p:spPr>
        <p:txBody>
          <a:bodyPr/>
          <a:lstStyle/>
          <a:p>
            <a:endParaRPr lang="en-GB"/>
          </a:p>
        </p:txBody>
      </p:sp>
      <p:sp>
        <p:nvSpPr>
          <p:cNvPr id="8" name="Text 5"/>
          <p:cNvSpPr txBox="1"/>
          <p:nvPr/>
        </p:nvSpPr>
        <p:spPr>
          <a:xfrm>
            <a:off x="777240" y="2971800"/>
            <a:ext cx="4663440" cy="365760"/>
          </a:xfrm>
          <a:prstGeom prst="rect">
            <a:avLst/>
          </a:prstGeom>
          <a:noFill/>
          <a:ln/>
        </p:spPr>
        <p:txBody>
          <a:bodyPr wrap="square" lIns="0" tIns="0" rIns="0" bIns="0" rtlCol="0" anchor="t"/>
          <a:lstStyle/>
          <a:p>
            <a:pPr marL="0" indent="0">
              <a:buNone/>
            </a:pPr>
            <a:r>
              <a:rPr lang="en-US" sz="1800" b="1" dirty="0">
                <a:solidFill>
                  <a:srgbClr val="1D4E59"/>
                </a:solidFill>
                <a:latin typeface="Calibri" pitchFamily="34" charset="0"/>
                <a:ea typeface="Calibri" pitchFamily="34" charset="-122"/>
                <a:cs typeface="Calibri" pitchFamily="34" charset="-120"/>
              </a:rPr>
              <a:t>Activity theory</a:t>
            </a:r>
            <a:endParaRPr lang="en-US" sz="1800" dirty="0"/>
          </a:p>
        </p:txBody>
      </p:sp>
      <p:sp>
        <p:nvSpPr>
          <p:cNvPr id="9" name="Text 6"/>
          <p:cNvSpPr txBox="1"/>
          <p:nvPr/>
        </p:nvSpPr>
        <p:spPr>
          <a:xfrm>
            <a:off x="777240" y="3364992"/>
            <a:ext cx="4663440" cy="777240"/>
          </a:xfrm>
          <a:prstGeom prst="rect">
            <a:avLst/>
          </a:prstGeom>
          <a:noFill/>
          <a:ln/>
        </p:spPr>
        <p:txBody>
          <a:bodyPr wrap="square" lIns="0" tIns="0" rIns="0" bIns="0" rtlCol="0" anchor="t"/>
          <a:lstStyle/>
          <a:p>
            <a:pPr marL="0" indent="0">
              <a:buNone/>
            </a:pPr>
            <a:r>
              <a:rPr lang="en-US" sz="1500" dirty="0">
                <a:solidFill>
                  <a:srgbClr val="1F2A30"/>
                </a:solidFill>
                <a:latin typeface="Calibri" pitchFamily="34" charset="0"/>
                <a:ea typeface="Calibri" pitchFamily="34" charset="-122"/>
                <a:cs typeface="Calibri" pitchFamily="34" charset="-120"/>
              </a:rPr>
              <a:t>Wellbeing depends on staying active and keeping roles (Havighurst, 1961)</a:t>
            </a:r>
            <a:endParaRPr lang="en-US" sz="1500" dirty="0"/>
          </a:p>
        </p:txBody>
      </p:sp>
      <p:sp>
        <p:nvSpPr>
          <p:cNvPr id="10" name="Shape 7"/>
          <p:cNvSpPr/>
          <p:nvPr/>
        </p:nvSpPr>
        <p:spPr>
          <a:xfrm>
            <a:off x="548640" y="4389120"/>
            <a:ext cx="5120640" cy="1371600"/>
          </a:xfrm>
          <a:prstGeom prst="roundRect">
            <a:avLst>
              <a:gd name="adj" fmla="val 8000"/>
            </a:avLst>
          </a:prstGeom>
          <a:solidFill>
            <a:srgbClr val="E6EFEC"/>
          </a:solidFill>
          <a:ln w="12700">
            <a:solidFill>
              <a:srgbClr val="E6EFEC"/>
            </a:solidFill>
            <a:prstDash val="solid"/>
          </a:ln>
        </p:spPr>
        <p:txBody>
          <a:bodyPr/>
          <a:lstStyle/>
          <a:p>
            <a:endParaRPr lang="en-GB"/>
          </a:p>
        </p:txBody>
      </p:sp>
      <p:sp>
        <p:nvSpPr>
          <p:cNvPr id="11" name="Text 8"/>
          <p:cNvSpPr txBox="1"/>
          <p:nvPr/>
        </p:nvSpPr>
        <p:spPr>
          <a:xfrm>
            <a:off x="777240" y="4526280"/>
            <a:ext cx="4663440" cy="365760"/>
          </a:xfrm>
          <a:prstGeom prst="rect">
            <a:avLst/>
          </a:prstGeom>
          <a:noFill/>
          <a:ln/>
        </p:spPr>
        <p:txBody>
          <a:bodyPr wrap="square" lIns="0" tIns="0" rIns="0" bIns="0" rtlCol="0" anchor="t"/>
          <a:lstStyle/>
          <a:p>
            <a:pPr marL="0" indent="0">
              <a:buNone/>
            </a:pPr>
            <a:r>
              <a:rPr lang="en-US" sz="1800" b="1" dirty="0">
                <a:solidFill>
                  <a:srgbClr val="1D4E59"/>
                </a:solidFill>
                <a:latin typeface="Calibri" pitchFamily="34" charset="0"/>
                <a:ea typeface="Calibri" pitchFamily="34" charset="-122"/>
                <a:cs typeface="Calibri" pitchFamily="34" charset="-120"/>
              </a:rPr>
              <a:t>Successful ageing</a:t>
            </a:r>
            <a:endParaRPr lang="en-US" sz="1800" dirty="0"/>
          </a:p>
        </p:txBody>
      </p:sp>
      <p:sp>
        <p:nvSpPr>
          <p:cNvPr id="12" name="Text 9"/>
          <p:cNvSpPr txBox="1"/>
          <p:nvPr/>
        </p:nvSpPr>
        <p:spPr>
          <a:xfrm>
            <a:off x="777240" y="4919472"/>
            <a:ext cx="4663440" cy="777240"/>
          </a:xfrm>
          <a:prstGeom prst="rect">
            <a:avLst/>
          </a:prstGeom>
          <a:noFill/>
          <a:ln/>
        </p:spPr>
        <p:txBody>
          <a:bodyPr wrap="square" lIns="0" tIns="0" rIns="0" bIns="0" rtlCol="0" anchor="t"/>
          <a:lstStyle/>
          <a:p>
            <a:pPr marL="0" indent="0">
              <a:buNone/>
            </a:pPr>
            <a:r>
              <a:rPr lang="en-US" sz="1500" dirty="0">
                <a:solidFill>
                  <a:srgbClr val="1F2A30"/>
                </a:solidFill>
                <a:latin typeface="Calibri" pitchFamily="34" charset="0"/>
                <a:ea typeface="Calibri" pitchFamily="34" charset="-122"/>
                <a:cs typeface="Calibri" pitchFamily="34" charset="-120"/>
              </a:rPr>
              <a:t>Avoid disease, keep function, stay engaged; risks excluding people with long-term conditions (Rowe and Kahn, 1997)</a:t>
            </a:r>
            <a:endParaRPr lang="en-US" sz="1500" dirty="0"/>
          </a:p>
        </p:txBody>
      </p:sp>
      <p:sp>
        <p:nvSpPr>
          <p:cNvPr id="13" name="Text 10"/>
          <p:cNvSpPr txBox="1"/>
          <p:nvPr/>
        </p:nvSpPr>
        <p:spPr>
          <a:xfrm>
            <a:off x="6309360" y="1280160"/>
            <a:ext cx="5303520" cy="411480"/>
          </a:xfrm>
          <a:prstGeom prst="rect">
            <a:avLst/>
          </a:prstGeom>
          <a:noFill/>
          <a:ln/>
        </p:spPr>
        <p:txBody>
          <a:bodyPr wrap="square" lIns="0" tIns="0" rIns="0" bIns="0" rtlCol="0" anchor="t"/>
          <a:lstStyle/>
          <a:p>
            <a:pPr marL="0" indent="0" algn="ctr">
              <a:buNone/>
            </a:pPr>
            <a:r>
              <a:rPr lang="en-US" sz="1800" b="1" dirty="0">
                <a:solidFill>
                  <a:srgbClr val="1D4E59"/>
                </a:solidFill>
                <a:latin typeface="Calibri" pitchFamily="34" charset="0"/>
                <a:ea typeface="Calibri" pitchFamily="34" charset="-122"/>
                <a:cs typeface="Calibri" pitchFamily="34" charset="-120"/>
              </a:rPr>
              <a:t>WHO model of healthy ageing</a:t>
            </a:r>
            <a:endParaRPr lang="en-US" sz="1800" dirty="0"/>
          </a:p>
        </p:txBody>
      </p:sp>
      <p:sp>
        <p:nvSpPr>
          <p:cNvPr id="14" name="Shape 11"/>
          <p:cNvSpPr/>
          <p:nvPr/>
        </p:nvSpPr>
        <p:spPr>
          <a:xfrm>
            <a:off x="6309360" y="1920240"/>
            <a:ext cx="2377440" cy="1097280"/>
          </a:xfrm>
          <a:prstGeom prst="roundRect">
            <a:avLst>
              <a:gd name="adj" fmla="val 12500"/>
            </a:avLst>
          </a:prstGeom>
          <a:solidFill>
            <a:srgbClr val="2F7A85"/>
          </a:solidFill>
          <a:ln w="12700">
            <a:solidFill>
              <a:srgbClr val="2F7A85"/>
            </a:solidFill>
            <a:prstDash val="solid"/>
          </a:ln>
        </p:spPr>
        <p:txBody>
          <a:bodyPr/>
          <a:lstStyle/>
          <a:p>
            <a:endParaRPr lang="en-GB"/>
          </a:p>
        </p:txBody>
      </p:sp>
      <p:sp>
        <p:nvSpPr>
          <p:cNvPr id="15" name="Text 12"/>
          <p:cNvSpPr txBox="1"/>
          <p:nvPr/>
        </p:nvSpPr>
        <p:spPr>
          <a:xfrm>
            <a:off x="6309360" y="1920240"/>
            <a:ext cx="2377440" cy="1097280"/>
          </a:xfrm>
          <a:prstGeom prst="rect">
            <a:avLst/>
          </a:prstGeom>
          <a:noFill/>
          <a:ln/>
        </p:spPr>
        <p:txBody>
          <a:bodyPr wrap="square" lIns="0" tIns="0" rIns="0" bIns="0" rtlCol="0" anchor="ctr"/>
          <a:lstStyle/>
          <a:p>
            <a:pPr marL="0" indent="0" algn="ctr">
              <a:buNone/>
            </a:pPr>
            <a:r>
              <a:rPr lang="en-US" sz="1700" b="1" dirty="0">
                <a:solidFill>
                  <a:srgbClr val="FFFFFF"/>
                </a:solidFill>
                <a:latin typeface="Cambria" pitchFamily="34" charset="0"/>
                <a:ea typeface="Cambria" pitchFamily="34" charset="-122"/>
                <a:cs typeface="Cambria" pitchFamily="34" charset="-120"/>
              </a:rPr>
              <a:t>Intrinsic capacity</a:t>
            </a:r>
            <a:endParaRPr lang="en-US" sz="1700" dirty="0"/>
          </a:p>
        </p:txBody>
      </p:sp>
      <p:sp>
        <p:nvSpPr>
          <p:cNvPr id="16" name="Shape 13"/>
          <p:cNvSpPr/>
          <p:nvPr/>
        </p:nvSpPr>
        <p:spPr>
          <a:xfrm>
            <a:off x="9235440" y="1920240"/>
            <a:ext cx="2377440" cy="1097280"/>
          </a:xfrm>
          <a:prstGeom prst="roundRect">
            <a:avLst>
              <a:gd name="adj" fmla="val 12500"/>
            </a:avLst>
          </a:prstGeom>
          <a:solidFill>
            <a:srgbClr val="2F7A85"/>
          </a:solidFill>
          <a:ln w="12700">
            <a:solidFill>
              <a:srgbClr val="2F7A85"/>
            </a:solidFill>
            <a:prstDash val="solid"/>
          </a:ln>
        </p:spPr>
        <p:txBody>
          <a:bodyPr/>
          <a:lstStyle/>
          <a:p>
            <a:endParaRPr lang="en-GB"/>
          </a:p>
        </p:txBody>
      </p:sp>
      <p:sp>
        <p:nvSpPr>
          <p:cNvPr id="17" name="Text 14"/>
          <p:cNvSpPr txBox="1"/>
          <p:nvPr/>
        </p:nvSpPr>
        <p:spPr>
          <a:xfrm>
            <a:off x="9235440" y="1920240"/>
            <a:ext cx="2377440" cy="1097280"/>
          </a:xfrm>
          <a:prstGeom prst="rect">
            <a:avLst/>
          </a:prstGeom>
          <a:noFill/>
          <a:ln/>
        </p:spPr>
        <p:txBody>
          <a:bodyPr wrap="square" lIns="0" tIns="0" rIns="0" bIns="0" rtlCol="0" anchor="ctr"/>
          <a:lstStyle/>
          <a:p>
            <a:pPr marL="0" indent="0" algn="ctr">
              <a:buNone/>
            </a:pPr>
            <a:r>
              <a:rPr lang="en-US" sz="1700" b="1" dirty="0">
                <a:solidFill>
                  <a:srgbClr val="FFFFFF"/>
                </a:solidFill>
                <a:latin typeface="Cambria" pitchFamily="34" charset="0"/>
                <a:ea typeface="Cambria" pitchFamily="34" charset="-122"/>
                <a:cs typeface="Cambria" pitchFamily="34" charset="-120"/>
              </a:rPr>
              <a:t>Environment</a:t>
            </a:r>
            <a:endParaRPr lang="en-US" sz="1700" dirty="0"/>
          </a:p>
        </p:txBody>
      </p:sp>
      <p:sp>
        <p:nvSpPr>
          <p:cNvPr id="18" name="Text 15"/>
          <p:cNvSpPr txBox="1"/>
          <p:nvPr/>
        </p:nvSpPr>
        <p:spPr>
          <a:xfrm>
            <a:off x="8686800" y="1920240"/>
            <a:ext cx="548640" cy="1097280"/>
          </a:xfrm>
          <a:prstGeom prst="rect">
            <a:avLst/>
          </a:prstGeom>
          <a:noFill/>
          <a:ln/>
        </p:spPr>
        <p:txBody>
          <a:bodyPr wrap="square" lIns="0" tIns="0" rIns="0" bIns="0" rtlCol="0" anchor="ctr"/>
          <a:lstStyle/>
          <a:p>
            <a:pPr marL="0" indent="0" algn="ctr">
              <a:buNone/>
            </a:pPr>
            <a:r>
              <a:rPr lang="en-US" sz="3200" b="1" dirty="0">
                <a:solidFill>
                  <a:srgbClr val="1D4E59"/>
                </a:solidFill>
                <a:latin typeface="Calibri" pitchFamily="34" charset="0"/>
                <a:ea typeface="Calibri" pitchFamily="34" charset="-122"/>
                <a:cs typeface="Calibri" pitchFamily="34" charset="-120"/>
              </a:rPr>
              <a:t>+</a:t>
            </a:r>
            <a:endParaRPr lang="en-US" sz="3200" dirty="0"/>
          </a:p>
        </p:txBody>
      </p:sp>
      <p:sp>
        <p:nvSpPr>
          <p:cNvPr id="19" name="Shape 16"/>
          <p:cNvSpPr/>
          <p:nvPr/>
        </p:nvSpPr>
        <p:spPr>
          <a:xfrm>
            <a:off x="8641080" y="3154680"/>
            <a:ext cx="640080" cy="685800"/>
          </a:xfrm>
          <a:prstGeom prst="downArrow">
            <a:avLst/>
          </a:prstGeom>
          <a:solidFill>
            <a:srgbClr val="C8742B"/>
          </a:solidFill>
          <a:ln w="12700">
            <a:solidFill>
              <a:srgbClr val="C8742B"/>
            </a:solidFill>
            <a:prstDash val="solid"/>
          </a:ln>
        </p:spPr>
        <p:txBody>
          <a:bodyPr/>
          <a:lstStyle/>
          <a:p>
            <a:endParaRPr lang="en-GB"/>
          </a:p>
        </p:txBody>
      </p:sp>
      <p:sp>
        <p:nvSpPr>
          <p:cNvPr id="20" name="Shape 17"/>
          <p:cNvSpPr/>
          <p:nvPr/>
        </p:nvSpPr>
        <p:spPr>
          <a:xfrm>
            <a:off x="7132320" y="3977640"/>
            <a:ext cx="3657600" cy="1143000"/>
          </a:xfrm>
          <a:prstGeom prst="roundRect">
            <a:avLst>
              <a:gd name="adj" fmla="val 12000"/>
            </a:avLst>
          </a:prstGeom>
          <a:solidFill>
            <a:srgbClr val="1D4E59"/>
          </a:solidFill>
          <a:ln w="12700">
            <a:solidFill>
              <a:srgbClr val="1D4E59"/>
            </a:solidFill>
            <a:prstDash val="solid"/>
          </a:ln>
        </p:spPr>
        <p:txBody>
          <a:bodyPr/>
          <a:lstStyle/>
          <a:p>
            <a:endParaRPr lang="en-GB"/>
          </a:p>
        </p:txBody>
      </p:sp>
      <p:sp>
        <p:nvSpPr>
          <p:cNvPr id="21" name="Text 18"/>
          <p:cNvSpPr txBox="1"/>
          <p:nvPr/>
        </p:nvSpPr>
        <p:spPr>
          <a:xfrm>
            <a:off x="7132320" y="3977640"/>
            <a:ext cx="3657600" cy="1143000"/>
          </a:xfrm>
          <a:prstGeom prst="rect">
            <a:avLst/>
          </a:prstGeom>
          <a:noFill/>
          <a:ln/>
        </p:spPr>
        <p:txBody>
          <a:bodyPr wrap="square" lIns="0" tIns="0" rIns="0" bIns="0" rtlCol="0" anchor="ctr"/>
          <a:lstStyle/>
          <a:p>
            <a:pPr marL="0" indent="0" algn="ctr">
              <a:buNone/>
            </a:pPr>
            <a:r>
              <a:rPr lang="en-US" sz="1700" b="1" dirty="0">
                <a:solidFill>
                  <a:srgbClr val="FFFFFF"/>
                </a:solidFill>
                <a:latin typeface="Cambria" pitchFamily="34" charset="0"/>
                <a:ea typeface="Cambria" pitchFamily="34" charset="-122"/>
                <a:cs typeface="Cambria" pitchFamily="34" charset="-120"/>
              </a:rPr>
              <a:t>Functional ability</a:t>
            </a:r>
            <a:endParaRPr lang="en-US" sz="1700" dirty="0"/>
          </a:p>
        </p:txBody>
      </p:sp>
      <p:sp>
        <p:nvSpPr>
          <p:cNvPr id="22" name="Text 19"/>
          <p:cNvSpPr txBox="1"/>
          <p:nvPr/>
        </p:nvSpPr>
        <p:spPr>
          <a:xfrm>
            <a:off x="6309360" y="5257800"/>
            <a:ext cx="5303520" cy="548640"/>
          </a:xfrm>
          <a:prstGeom prst="rect">
            <a:avLst/>
          </a:prstGeom>
          <a:noFill/>
          <a:ln/>
        </p:spPr>
        <p:txBody>
          <a:bodyPr wrap="square" lIns="0" tIns="0" rIns="0" bIns="0" rtlCol="0" anchor="t"/>
          <a:lstStyle/>
          <a:p>
            <a:pPr marL="0" indent="0" algn="ctr">
              <a:buNone/>
            </a:pPr>
            <a:r>
              <a:rPr lang="en-US" sz="1500" i="1" dirty="0">
                <a:solidFill>
                  <a:srgbClr val="1F2A30"/>
                </a:solidFill>
                <a:latin typeface="Calibri" pitchFamily="34" charset="0"/>
                <a:ea typeface="Calibri" pitchFamily="34" charset="-122"/>
                <a:cs typeface="Calibri" pitchFamily="34" charset="-120"/>
              </a:rPr>
              <a:t>Healthy ageing = developing and maintaining functional ability</a:t>
            </a:r>
            <a:endParaRPr lang="en-US" sz="1500" dirty="0"/>
          </a:p>
        </p:txBody>
      </p:sp>
      <p:sp>
        <p:nvSpPr>
          <p:cNvPr id="23" name="Text 20"/>
          <p:cNvSpPr txBox="1"/>
          <p:nvPr/>
        </p:nvSpPr>
        <p:spPr>
          <a:xfrm>
            <a:off x="548640" y="6035040"/>
            <a:ext cx="11064240" cy="274320"/>
          </a:xfrm>
          <a:prstGeom prst="rect">
            <a:avLst/>
          </a:prstGeom>
          <a:noFill/>
          <a:ln/>
        </p:spPr>
        <p:txBody>
          <a:bodyPr wrap="square" lIns="0" tIns="0" rIns="0" bIns="0" rtlCol="0" anchor="t"/>
          <a:lstStyle/>
          <a:p>
            <a:pPr marL="0" indent="0">
              <a:buNone/>
            </a:pPr>
            <a:r>
              <a:rPr lang="en-US" sz="1000" i="1" dirty="0">
                <a:solidFill>
                  <a:srgbClr val="5E6B70"/>
                </a:solidFill>
                <a:latin typeface="Calibri" pitchFamily="34" charset="0"/>
                <a:ea typeface="Calibri" pitchFamily="34" charset="-122"/>
                <a:cs typeface="Calibri" pitchFamily="34" charset="-120"/>
              </a:rPr>
              <a:t>Figure: author’s own, adapted from WHO (2015) World report on ageing and health.</a:t>
            </a:r>
            <a:endParaRPr lang="en-US" sz="1000" dirty="0"/>
          </a:p>
        </p:txBody>
      </p:sp>
      <p:sp>
        <p:nvSpPr>
          <p:cNvPr id="25" name="Slide Number Placeholder 0"/>
          <p:cNvSpPr>
            <a:spLocks noGrp="1"/>
          </p:cNvSpPr>
          <p:nvPr>
            <p:ph type="sldNum" sz="quarter" idx="4294967295"/>
          </p:nvPr>
        </p:nvSpPr>
        <p:spPr>
          <a:xfrm>
            <a:off x="11155680" y="6419088"/>
            <a:ext cx="457200" cy="274320"/>
          </a:xfrm>
          <a:prstGeom prst="rect">
            <a:avLst/>
          </a:prstGeom>
          <a:extLst>
            <a:ext uri="{C572A759-6A51-4108-AA02-DFA0A04FC94B}">
              <ma14:wrappingTextBoxFlag xmlns="" xmlns:ma14="http://schemas.microsoft.com/office/mac/drawingml/2011/main" val="0"/>
            </a:ext>
          </a:extLst>
        </p:spPr>
        <p:txBody>
          <a:bodyPr/>
          <a:lstStyle>
            <a:lvl1pPr>
              <a:defRPr sz="1000">
                <a:solidFill>
                  <a:srgbClr val="5E6B70"/>
                </a:solidFill>
                <a:latin typeface="Calibri"/>
                <a:ea typeface="Calibri"/>
                <a:cs typeface="Calibri"/>
              </a:defRPr>
            </a:lvl1pPr>
          </a:lstStyle>
          <a:p>
            <a:pPr algn="r"/>
            <a:fld id="{F7021451-1387-4CA6-816F-3879F97B5CBC}" type="slidenum">
              <a:rPr lang="en-US" b="0"/>
              <a:t>4</a:t>
            </a:fld>
            <a:endParaRPr lang="en-US"/>
          </a:p>
        </p:txBody>
      </p:sp>
      <p:pic>
        <p:nvPicPr>
          <p:cNvPr id="2" name="4">
            <a:hlinkClick r:id="" action="ppaction://media"/>
            <a:extLst>
              <a:ext uri="{FF2B5EF4-FFF2-40B4-BE49-F238E27FC236}">
                <a16:creationId xmlns:a16="http://schemas.microsoft.com/office/drawing/2014/main" id="{0CAD4F1D-766E-38EE-BD4B-18D33D53A4D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416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3" name="Text 0"/>
          <p:cNvSpPr>
            <a:spLocks noGrp="1"/>
          </p:cNvSpPr>
          <p:nvPr>
            <p:ph type="title" idx="100" hasCustomPrompt="1"/>
          </p:nvPr>
        </p:nvSpPr>
        <p:spPr>
          <a:xfrm>
            <a:off x="548640" y="320040"/>
            <a:ext cx="11064240" cy="777240"/>
          </a:xfrm>
          <a:prstGeom prst="rect">
            <a:avLst/>
          </a:prstGeom>
          <a:noFill/>
          <a:ln/>
        </p:spPr>
        <p:txBody>
          <a:bodyPr wrap="square" lIns="0" tIns="0" rIns="0" bIns="0" rtlCol="0" anchor="ctr"/>
          <a:lstStyle/>
          <a:p>
            <a:pPr marL="0" indent="0">
              <a:buNone/>
            </a:pPr>
            <a:r>
              <a:rPr lang="en-US" sz="3200" b="1" dirty="0">
                <a:solidFill>
                  <a:schemeClr val="tx2"/>
                </a:solidFill>
                <a:latin typeface="Cambria" pitchFamily="34" charset="0"/>
                <a:ea typeface="Cambria" pitchFamily="34" charset="-122"/>
                <a:cs typeface="Cambria" pitchFamily="34" charset="-120"/>
              </a:rPr>
              <a:t>Need: maintaining functional ability</a:t>
            </a:r>
            <a:endParaRPr lang="en-US" sz="3200" dirty="0"/>
          </a:p>
        </p:txBody>
      </p:sp>
      <p:sp>
        <p:nvSpPr>
          <p:cNvPr id="4" name="Text 1"/>
          <p:cNvSpPr txBox="1"/>
          <p:nvPr/>
        </p:nvSpPr>
        <p:spPr>
          <a:xfrm>
            <a:off x="548640" y="1280160"/>
            <a:ext cx="2743200" cy="868680"/>
          </a:xfrm>
          <a:prstGeom prst="rect">
            <a:avLst/>
          </a:prstGeom>
          <a:noFill/>
          <a:ln/>
        </p:spPr>
        <p:txBody>
          <a:bodyPr wrap="square" lIns="0" tIns="0" rIns="0" bIns="0" rtlCol="0" anchor="b"/>
          <a:lstStyle/>
          <a:p>
            <a:pPr marL="0" indent="0">
              <a:buNone/>
            </a:pPr>
            <a:r>
              <a:rPr lang="en-US" sz="4800" b="1" dirty="0">
                <a:solidFill>
                  <a:srgbClr val="C8742B"/>
                </a:solidFill>
                <a:latin typeface="Cambria" pitchFamily="34" charset="0"/>
                <a:ea typeface="Cambria" pitchFamily="34" charset="-122"/>
                <a:cs typeface="Cambria" pitchFamily="34" charset="-120"/>
              </a:rPr>
              <a:t>1 in 3</a:t>
            </a:r>
            <a:endParaRPr lang="en-US" sz="4800" dirty="0"/>
          </a:p>
        </p:txBody>
      </p:sp>
      <p:sp>
        <p:nvSpPr>
          <p:cNvPr id="5" name="Text 2"/>
          <p:cNvSpPr txBox="1"/>
          <p:nvPr/>
        </p:nvSpPr>
        <p:spPr>
          <a:xfrm>
            <a:off x="548640" y="2194560"/>
            <a:ext cx="2743200" cy="731520"/>
          </a:xfrm>
          <a:prstGeom prst="rect">
            <a:avLst/>
          </a:prstGeom>
          <a:noFill/>
          <a:ln/>
        </p:spPr>
        <p:txBody>
          <a:bodyPr wrap="square" lIns="0" tIns="0" rIns="0" bIns="0" rtlCol="0" anchor="t"/>
          <a:lstStyle/>
          <a:p>
            <a:pPr marL="0" indent="0">
              <a:buNone/>
            </a:pPr>
            <a:r>
              <a:rPr lang="en-US" sz="1500" dirty="0">
                <a:solidFill>
                  <a:srgbClr val="1F2A30"/>
                </a:solidFill>
                <a:latin typeface="Calibri" pitchFamily="34" charset="0"/>
                <a:ea typeface="Calibri" pitchFamily="34" charset="-122"/>
                <a:cs typeface="Calibri" pitchFamily="34" charset="-120"/>
              </a:rPr>
              <a:t>people aged 65+ fall at least once a year (NICE, 2013)</a:t>
            </a:r>
            <a:endParaRPr lang="en-US" sz="1500" dirty="0"/>
          </a:p>
        </p:txBody>
      </p:sp>
      <p:sp>
        <p:nvSpPr>
          <p:cNvPr id="6" name="Text 3"/>
          <p:cNvSpPr txBox="1"/>
          <p:nvPr/>
        </p:nvSpPr>
        <p:spPr>
          <a:xfrm>
            <a:off x="3474720" y="1280160"/>
            <a:ext cx="2743200" cy="868680"/>
          </a:xfrm>
          <a:prstGeom prst="rect">
            <a:avLst/>
          </a:prstGeom>
          <a:noFill/>
          <a:ln/>
        </p:spPr>
        <p:txBody>
          <a:bodyPr wrap="square" lIns="0" tIns="0" rIns="0" bIns="0" rtlCol="0" anchor="b"/>
          <a:lstStyle/>
          <a:p>
            <a:pPr marL="0" indent="0">
              <a:buNone/>
            </a:pPr>
            <a:r>
              <a:rPr lang="en-US" sz="4800" b="1" dirty="0">
                <a:solidFill>
                  <a:srgbClr val="1D4E59"/>
                </a:solidFill>
                <a:latin typeface="Cambria" pitchFamily="34" charset="0"/>
                <a:ea typeface="Cambria" pitchFamily="34" charset="-122"/>
                <a:cs typeface="Cambria" pitchFamily="34" charset="-120"/>
              </a:rPr>
              <a:t>1 in 2</a:t>
            </a:r>
            <a:endParaRPr lang="en-US" sz="4800" dirty="0"/>
          </a:p>
        </p:txBody>
      </p:sp>
      <p:sp>
        <p:nvSpPr>
          <p:cNvPr id="7" name="Text 4"/>
          <p:cNvSpPr txBox="1"/>
          <p:nvPr/>
        </p:nvSpPr>
        <p:spPr>
          <a:xfrm>
            <a:off x="3474720" y="2194560"/>
            <a:ext cx="2743200" cy="731520"/>
          </a:xfrm>
          <a:prstGeom prst="rect">
            <a:avLst/>
          </a:prstGeom>
          <a:noFill/>
          <a:ln/>
        </p:spPr>
        <p:txBody>
          <a:bodyPr wrap="square" lIns="0" tIns="0" rIns="0" bIns="0" rtlCol="0" anchor="t"/>
          <a:lstStyle/>
          <a:p>
            <a:pPr marL="0" indent="0">
              <a:buNone/>
            </a:pPr>
            <a:r>
              <a:rPr lang="en-US" sz="1500" dirty="0">
                <a:solidFill>
                  <a:srgbClr val="1F2A30"/>
                </a:solidFill>
                <a:latin typeface="Calibri" pitchFamily="34" charset="0"/>
                <a:ea typeface="Calibri" pitchFamily="34" charset="-122"/>
                <a:cs typeface="Calibri" pitchFamily="34" charset="-120"/>
              </a:rPr>
              <a:t>people aged 80+ fall at least once a year (NICE, 2013)</a:t>
            </a:r>
            <a:endParaRPr lang="en-US" sz="1500" dirty="0"/>
          </a:p>
        </p:txBody>
      </p:sp>
      <p:sp>
        <p:nvSpPr>
          <p:cNvPr id="8" name="Shape 5"/>
          <p:cNvSpPr/>
          <p:nvPr/>
        </p:nvSpPr>
        <p:spPr>
          <a:xfrm>
            <a:off x="548640" y="3429000"/>
            <a:ext cx="5669280" cy="2423160"/>
          </a:xfrm>
          <a:prstGeom prst="roundRect">
            <a:avLst>
              <a:gd name="adj" fmla="val 4528"/>
            </a:avLst>
          </a:prstGeom>
          <a:solidFill>
            <a:srgbClr val="E6EFEC"/>
          </a:solidFill>
          <a:ln w="12700">
            <a:solidFill>
              <a:srgbClr val="E6EFEC"/>
            </a:solidFill>
            <a:prstDash val="solid"/>
          </a:ln>
        </p:spPr>
        <p:txBody>
          <a:bodyPr/>
          <a:lstStyle/>
          <a:p>
            <a:endParaRPr lang="en-GB"/>
          </a:p>
        </p:txBody>
      </p:sp>
      <p:sp>
        <p:nvSpPr>
          <p:cNvPr id="9" name="Shape 6"/>
          <p:cNvSpPr/>
          <p:nvPr/>
        </p:nvSpPr>
        <p:spPr>
          <a:xfrm>
            <a:off x="777240" y="3657600"/>
            <a:ext cx="548640" cy="548640"/>
          </a:xfrm>
          <a:prstGeom prst="ellipse">
            <a:avLst/>
          </a:prstGeom>
          <a:solidFill>
            <a:srgbClr val="1D4E59"/>
          </a:solidFill>
          <a:ln w="12700">
            <a:solidFill>
              <a:srgbClr val="1D4E59"/>
            </a:solidFill>
            <a:prstDash val="solid"/>
          </a:ln>
        </p:spPr>
        <p:txBody>
          <a:bodyPr/>
          <a:lstStyle/>
          <a:p>
            <a:endParaRPr lang="en-GB"/>
          </a:p>
        </p:txBody>
      </p:sp>
      <p:pic>
        <p:nvPicPr>
          <p:cNvPr id="10" name="Image 0" descr="preencoded.png"/>
          <p:cNvPicPr>
            <a:picLocks noChangeAspect="1"/>
          </p:cNvPicPr>
          <p:nvPr/>
        </p:nvPicPr>
        <p:blipFill>
          <a:blip r:embed="rId5"/>
          <a:stretch>
            <a:fillRect/>
          </a:stretch>
        </p:blipFill>
        <p:spPr>
          <a:xfrm>
            <a:off x="897941" y="3778301"/>
            <a:ext cx="307238" cy="307238"/>
          </a:xfrm>
          <a:prstGeom prst="rect">
            <a:avLst/>
          </a:prstGeom>
        </p:spPr>
      </p:pic>
      <p:sp>
        <p:nvSpPr>
          <p:cNvPr id="11" name="Text 7"/>
          <p:cNvSpPr txBox="1"/>
          <p:nvPr/>
        </p:nvSpPr>
        <p:spPr>
          <a:xfrm>
            <a:off x="1508760" y="3657600"/>
            <a:ext cx="4480560" cy="548640"/>
          </a:xfrm>
          <a:prstGeom prst="rect">
            <a:avLst/>
          </a:prstGeom>
          <a:noFill/>
          <a:ln/>
        </p:spPr>
        <p:txBody>
          <a:bodyPr wrap="square" lIns="0" tIns="0" rIns="0" bIns="0" rtlCol="0" anchor="ctr"/>
          <a:lstStyle/>
          <a:p>
            <a:pPr marL="0" indent="0">
              <a:buNone/>
            </a:pPr>
            <a:r>
              <a:rPr lang="en-US" sz="1800" b="1" dirty="0">
                <a:solidFill>
                  <a:srgbClr val="1D4E59"/>
                </a:solidFill>
                <a:latin typeface="Calibri" pitchFamily="34" charset="0"/>
                <a:ea typeface="Calibri" pitchFamily="34" charset="-122"/>
                <a:cs typeface="Calibri" pitchFamily="34" charset="-120"/>
              </a:rPr>
              <a:t>Why falls matter</a:t>
            </a:r>
            <a:endParaRPr lang="en-US" sz="1800" dirty="0"/>
          </a:p>
        </p:txBody>
      </p:sp>
      <p:sp>
        <p:nvSpPr>
          <p:cNvPr id="12" name="Text 8"/>
          <p:cNvSpPr txBox="1"/>
          <p:nvPr/>
        </p:nvSpPr>
        <p:spPr>
          <a:xfrm>
            <a:off x="777240" y="4343400"/>
            <a:ext cx="5212080" cy="1371600"/>
          </a:xfrm>
          <a:prstGeom prst="rect">
            <a:avLst/>
          </a:prstGeom>
          <a:noFill/>
          <a:ln/>
        </p:spPr>
        <p:txBody>
          <a:bodyPr wrap="square" lIns="0" tIns="0" rIns="0" bIns="0" rtlCol="0" anchor="t"/>
          <a:lstStyle/>
          <a:p>
            <a:pPr marL="0" indent="0">
              <a:buNone/>
            </a:pPr>
            <a:r>
              <a:rPr lang="en-US" sz="1500" dirty="0">
                <a:solidFill>
                  <a:srgbClr val="1F2A30"/>
                </a:solidFill>
                <a:latin typeface="Calibri" pitchFamily="34" charset="0"/>
                <a:ea typeface="Calibri" pitchFamily="34" charset="-122"/>
                <a:cs typeface="Calibri" pitchFamily="34" charset="-120"/>
              </a:rPr>
              <a:t>A fall can cause fracture and loss of confidence, and may mark the point at which living at home becomes difficult.</a:t>
            </a:r>
            <a:endParaRPr lang="en-US" sz="1500" dirty="0"/>
          </a:p>
        </p:txBody>
      </p:sp>
      <p:sp>
        <p:nvSpPr>
          <p:cNvPr id="13" name="Shape 9"/>
          <p:cNvSpPr/>
          <p:nvPr/>
        </p:nvSpPr>
        <p:spPr>
          <a:xfrm>
            <a:off x="6583680" y="1280160"/>
            <a:ext cx="5029200" cy="2194560"/>
          </a:xfrm>
          <a:prstGeom prst="roundRect">
            <a:avLst>
              <a:gd name="adj" fmla="val 5000"/>
            </a:avLst>
          </a:prstGeom>
          <a:solidFill>
            <a:srgbClr val="E6EFEC"/>
          </a:solidFill>
          <a:ln w="12700">
            <a:solidFill>
              <a:srgbClr val="E6EFEC"/>
            </a:solidFill>
            <a:prstDash val="solid"/>
          </a:ln>
        </p:spPr>
        <p:txBody>
          <a:bodyPr/>
          <a:lstStyle/>
          <a:p>
            <a:endParaRPr lang="en-GB"/>
          </a:p>
        </p:txBody>
      </p:sp>
      <p:sp>
        <p:nvSpPr>
          <p:cNvPr id="14" name="Shape 10"/>
          <p:cNvSpPr/>
          <p:nvPr/>
        </p:nvSpPr>
        <p:spPr>
          <a:xfrm>
            <a:off x="6812280" y="1508760"/>
            <a:ext cx="548640" cy="548640"/>
          </a:xfrm>
          <a:prstGeom prst="ellipse">
            <a:avLst/>
          </a:prstGeom>
          <a:solidFill>
            <a:srgbClr val="1D4E59"/>
          </a:solidFill>
          <a:ln w="12700">
            <a:solidFill>
              <a:srgbClr val="1D4E59"/>
            </a:solidFill>
            <a:prstDash val="solid"/>
          </a:ln>
        </p:spPr>
        <p:txBody>
          <a:bodyPr/>
          <a:lstStyle/>
          <a:p>
            <a:endParaRPr lang="en-GB"/>
          </a:p>
        </p:txBody>
      </p:sp>
      <p:pic>
        <p:nvPicPr>
          <p:cNvPr id="15" name="Image 1" descr="preencoded.png"/>
          <p:cNvPicPr>
            <a:picLocks noChangeAspect="1"/>
          </p:cNvPicPr>
          <p:nvPr/>
        </p:nvPicPr>
        <p:blipFill>
          <a:blip r:embed="rId6"/>
          <a:stretch>
            <a:fillRect/>
          </a:stretch>
        </p:blipFill>
        <p:spPr>
          <a:xfrm>
            <a:off x="6932981" y="1629461"/>
            <a:ext cx="307238" cy="307238"/>
          </a:xfrm>
          <a:prstGeom prst="rect">
            <a:avLst/>
          </a:prstGeom>
        </p:spPr>
      </p:pic>
      <p:sp>
        <p:nvSpPr>
          <p:cNvPr id="16" name="Text 11"/>
          <p:cNvSpPr txBox="1"/>
          <p:nvPr/>
        </p:nvSpPr>
        <p:spPr>
          <a:xfrm>
            <a:off x="7543800" y="1508760"/>
            <a:ext cx="3840480" cy="548640"/>
          </a:xfrm>
          <a:prstGeom prst="rect">
            <a:avLst/>
          </a:prstGeom>
          <a:noFill/>
          <a:ln/>
        </p:spPr>
        <p:txBody>
          <a:bodyPr wrap="square" lIns="0" tIns="0" rIns="0" bIns="0" rtlCol="0" anchor="ctr"/>
          <a:lstStyle/>
          <a:p>
            <a:pPr marL="0" indent="0">
              <a:buNone/>
            </a:pPr>
            <a:r>
              <a:rPr lang="en-US" sz="1800" b="1" dirty="0">
                <a:solidFill>
                  <a:srgbClr val="1D4E59"/>
                </a:solidFill>
                <a:latin typeface="Calibri" pitchFamily="34" charset="0"/>
                <a:ea typeface="Calibri" pitchFamily="34" charset="-122"/>
                <a:cs typeface="Calibri" pitchFamily="34" charset="-120"/>
              </a:rPr>
              <a:t>Frailty</a:t>
            </a:r>
            <a:endParaRPr lang="en-US" sz="1800" dirty="0"/>
          </a:p>
        </p:txBody>
      </p:sp>
      <p:sp>
        <p:nvSpPr>
          <p:cNvPr id="17" name="Text 12"/>
          <p:cNvSpPr txBox="1"/>
          <p:nvPr/>
        </p:nvSpPr>
        <p:spPr>
          <a:xfrm>
            <a:off x="6812280" y="2194560"/>
            <a:ext cx="4572000" cy="1143000"/>
          </a:xfrm>
          <a:prstGeom prst="rect">
            <a:avLst/>
          </a:prstGeom>
          <a:noFill/>
          <a:ln/>
        </p:spPr>
        <p:txBody>
          <a:bodyPr wrap="square" lIns="0" tIns="0" rIns="0" bIns="0" rtlCol="0" anchor="t"/>
          <a:lstStyle/>
          <a:p>
            <a:pPr marL="0" indent="0">
              <a:buNone/>
            </a:pPr>
            <a:r>
              <a:rPr lang="en-US" sz="1500" dirty="0">
                <a:solidFill>
                  <a:srgbClr val="1F2A30"/>
                </a:solidFill>
                <a:latin typeface="Calibri" pitchFamily="34" charset="0"/>
                <a:ea typeface="Calibri" pitchFamily="34" charset="-122"/>
                <a:cs typeface="Calibri" pitchFamily="34" charset="-120"/>
              </a:rPr>
              <a:t>A state of increased vulnerability: a minor event such as an infection or a new medicine can trigger a sudden decline (Clegg et al., 2013).</a:t>
            </a:r>
            <a:endParaRPr lang="en-US" sz="1500" dirty="0"/>
          </a:p>
        </p:txBody>
      </p:sp>
      <p:sp>
        <p:nvSpPr>
          <p:cNvPr id="18" name="Shape 13"/>
          <p:cNvSpPr/>
          <p:nvPr/>
        </p:nvSpPr>
        <p:spPr>
          <a:xfrm>
            <a:off x="6583680" y="3657600"/>
            <a:ext cx="5029200" cy="2194560"/>
          </a:xfrm>
          <a:prstGeom prst="roundRect">
            <a:avLst>
              <a:gd name="adj" fmla="val 5000"/>
            </a:avLst>
          </a:prstGeom>
          <a:solidFill>
            <a:srgbClr val="F6E9DC"/>
          </a:solidFill>
          <a:ln w="12700">
            <a:solidFill>
              <a:srgbClr val="F6E9DC"/>
            </a:solidFill>
            <a:prstDash val="solid"/>
          </a:ln>
        </p:spPr>
        <p:txBody>
          <a:bodyPr/>
          <a:lstStyle/>
          <a:p>
            <a:endParaRPr lang="en-GB"/>
          </a:p>
        </p:txBody>
      </p:sp>
      <p:sp>
        <p:nvSpPr>
          <p:cNvPr id="19" name="Shape 14"/>
          <p:cNvSpPr/>
          <p:nvPr/>
        </p:nvSpPr>
        <p:spPr>
          <a:xfrm>
            <a:off x="6812280" y="3886200"/>
            <a:ext cx="548640" cy="548640"/>
          </a:xfrm>
          <a:prstGeom prst="ellipse">
            <a:avLst/>
          </a:prstGeom>
          <a:solidFill>
            <a:srgbClr val="1D4E59"/>
          </a:solidFill>
          <a:ln w="12700">
            <a:solidFill>
              <a:srgbClr val="1D4E59"/>
            </a:solidFill>
            <a:prstDash val="solid"/>
          </a:ln>
        </p:spPr>
        <p:txBody>
          <a:bodyPr/>
          <a:lstStyle/>
          <a:p>
            <a:endParaRPr lang="en-GB"/>
          </a:p>
        </p:txBody>
      </p:sp>
      <p:pic>
        <p:nvPicPr>
          <p:cNvPr id="20" name="Image 2" descr="preencoded.png"/>
          <p:cNvPicPr>
            <a:picLocks noChangeAspect="1"/>
          </p:cNvPicPr>
          <p:nvPr/>
        </p:nvPicPr>
        <p:blipFill>
          <a:blip r:embed="rId7"/>
          <a:stretch>
            <a:fillRect/>
          </a:stretch>
        </p:blipFill>
        <p:spPr>
          <a:xfrm>
            <a:off x="6932981" y="4006901"/>
            <a:ext cx="307238" cy="307238"/>
          </a:xfrm>
          <a:prstGeom prst="rect">
            <a:avLst/>
          </a:prstGeom>
        </p:spPr>
      </p:pic>
      <p:sp>
        <p:nvSpPr>
          <p:cNvPr id="21" name="Text 15"/>
          <p:cNvSpPr txBox="1"/>
          <p:nvPr/>
        </p:nvSpPr>
        <p:spPr>
          <a:xfrm>
            <a:off x="7543800" y="3886200"/>
            <a:ext cx="3840480" cy="548640"/>
          </a:xfrm>
          <a:prstGeom prst="rect">
            <a:avLst/>
          </a:prstGeom>
          <a:noFill/>
          <a:ln/>
        </p:spPr>
        <p:txBody>
          <a:bodyPr wrap="square" lIns="0" tIns="0" rIns="0" bIns="0" rtlCol="0" anchor="ctr"/>
          <a:lstStyle/>
          <a:p>
            <a:pPr marL="0" indent="0">
              <a:buNone/>
            </a:pPr>
            <a:r>
              <a:rPr lang="en-US" sz="1800" b="1" dirty="0">
                <a:solidFill>
                  <a:srgbClr val="1D4E59"/>
                </a:solidFill>
                <a:latin typeface="Calibri" pitchFamily="34" charset="0"/>
                <a:ea typeface="Calibri" pitchFamily="34" charset="-122"/>
                <a:cs typeface="Calibri" pitchFamily="34" charset="-120"/>
              </a:rPr>
              <a:t>The need</a:t>
            </a:r>
            <a:endParaRPr lang="en-US" sz="1800" dirty="0"/>
          </a:p>
        </p:txBody>
      </p:sp>
      <p:sp>
        <p:nvSpPr>
          <p:cNvPr id="22" name="Text 16"/>
          <p:cNvSpPr txBox="1"/>
          <p:nvPr/>
        </p:nvSpPr>
        <p:spPr>
          <a:xfrm>
            <a:off x="6812280" y="4572000"/>
            <a:ext cx="4572000" cy="1143000"/>
          </a:xfrm>
          <a:prstGeom prst="rect">
            <a:avLst/>
          </a:prstGeom>
          <a:noFill/>
          <a:ln/>
        </p:spPr>
        <p:txBody>
          <a:bodyPr wrap="square" lIns="0" tIns="0" rIns="0" bIns="0" rtlCol="0" anchor="t"/>
          <a:lstStyle/>
          <a:p>
            <a:pPr marL="0" indent="0">
              <a:buNone/>
            </a:pPr>
            <a:r>
              <a:rPr lang="en-US" sz="1500" dirty="0">
                <a:solidFill>
                  <a:srgbClr val="1F2A30"/>
                </a:solidFill>
                <a:latin typeface="Calibri" pitchFamily="34" charset="0"/>
                <a:ea typeface="Calibri" pitchFamily="34" charset="-122"/>
                <a:cs typeface="Calibri" pitchFamily="34" charset="-120"/>
              </a:rPr>
              <a:t>Early identification of frailty and preventive support, not only treatment after harm has occurred.</a:t>
            </a:r>
            <a:endParaRPr lang="en-US" sz="1500" dirty="0"/>
          </a:p>
        </p:txBody>
      </p:sp>
      <p:sp>
        <p:nvSpPr>
          <p:cNvPr id="25" name="Slide Number Placeholder 0"/>
          <p:cNvSpPr>
            <a:spLocks noGrp="1"/>
          </p:cNvSpPr>
          <p:nvPr>
            <p:ph type="sldNum" sz="quarter" idx="4294967295"/>
          </p:nvPr>
        </p:nvSpPr>
        <p:spPr>
          <a:xfrm>
            <a:off x="11155680" y="6419088"/>
            <a:ext cx="457200" cy="274320"/>
          </a:xfrm>
          <a:prstGeom prst="rect">
            <a:avLst/>
          </a:prstGeom>
          <a:extLst>
            <a:ext uri="{C572A759-6A51-4108-AA02-DFA0A04FC94B}">
              <ma14:wrappingTextBoxFlag xmlns="" xmlns:ma14="http://schemas.microsoft.com/office/mac/drawingml/2011/main" val="0"/>
            </a:ext>
          </a:extLst>
        </p:spPr>
        <p:txBody>
          <a:bodyPr/>
          <a:lstStyle>
            <a:lvl1pPr>
              <a:defRPr sz="1000">
                <a:solidFill>
                  <a:srgbClr val="5E6B70"/>
                </a:solidFill>
                <a:latin typeface="Calibri"/>
                <a:ea typeface="Calibri"/>
                <a:cs typeface="Calibri"/>
              </a:defRPr>
            </a:lvl1pPr>
          </a:lstStyle>
          <a:p>
            <a:pPr algn="r"/>
            <a:fld id="{F7021451-1387-4CA6-816F-3879F97B5CBC}" type="slidenum">
              <a:rPr lang="en-US" b="0"/>
              <a:t>5</a:t>
            </a:fld>
            <a:endParaRPr lang="en-US"/>
          </a:p>
        </p:txBody>
      </p:sp>
      <p:pic>
        <p:nvPicPr>
          <p:cNvPr id="2" name="5">
            <a:hlinkClick r:id="" action="ppaction://media"/>
            <a:extLst>
              <a:ext uri="{FF2B5EF4-FFF2-40B4-BE49-F238E27FC236}">
                <a16:creationId xmlns:a16="http://schemas.microsoft.com/office/drawing/2014/main" id="{428B551A-A419-D635-9F79-2DC245A5E436}"/>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5851525" y="3184525"/>
            <a:ext cx="487363" cy="48736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403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3" name="Text 0"/>
          <p:cNvSpPr>
            <a:spLocks noGrp="1"/>
          </p:cNvSpPr>
          <p:nvPr>
            <p:ph type="title" idx="100" hasCustomPrompt="1"/>
          </p:nvPr>
        </p:nvSpPr>
        <p:spPr>
          <a:xfrm>
            <a:off x="548640" y="320040"/>
            <a:ext cx="11064240" cy="777240"/>
          </a:xfrm>
          <a:prstGeom prst="rect">
            <a:avLst/>
          </a:prstGeom>
          <a:noFill/>
          <a:ln/>
        </p:spPr>
        <p:txBody>
          <a:bodyPr wrap="square" lIns="0" tIns="0" rIns="0" bIns="0" rtlCol="0" anchor="ctr"/>
          <a:lstStyle/>
          <a:p>
            <a:pPr marL="0" indent="0">
              <a:buNone/>
            </a:pPr>
            <a:r>
              <a:rPr lang="en-US" sz="3200" b="1" dirty="0">
                <a:solidFill>
                  <a:schemeClr val="tx2"/>
                </a:solidFill>
                <a:latin typeface="Cambria" pitchFamily="34" charset="0"/>
                <a:ea typeface="Cambria" pitchFamily="34" charset="-122"/>
                <a:cs typeface="Cambria" pitchFamily="34" charset="-120"/>
              </a:rPr>
              <a:t>Need: independence, freedom and choice</a:t>
            </a:r>
            <a:endParaRPr lang="en-US" sz="3200" dirty="0"/>
          </a:p>
        </p:txBody>
      </p:sp>
      <p:sp>
        <p:nvSpPr>
          <p:cNvPr id="4" name="Shape 1"/>
          <p:cNvSpPr/>
          <p:nvPr/>
        </p:nvSpPr>
        <p:spPr>
          <a:xfrm>
            <a:off x="548640" y="1280160"/>
            <a:ext cx="5303520" cy="2103120"/>
          </a:xfrm>
          <a:prstGeom prst="roundRect">
            <a:avLst>
              <a:gd name="adj" fmla="val 5217"/>
            </a:avLst>
          </a:prstGeom>
          <a:solidFill>
            <a:srgbClr val="E6EFEC"/>
          </a:solidFill>
          <a:ln w="12700">
            <a:solidFill>
              <a:srgbClr val="E6EFEC"/>
            </a:solidFill>
            <a:prstDash val="solid"/>
          </a:ln>
        </p:spPr>
        <p:txBody>
          <a:bodyPr/>
          <a:lstStyle/>
          <a:p>
            <a:endParaRPr lang="en-GB"/>
          </a:p>
        </p:txBody>
      </p:sp>
      <p:sp>
        <p:nvSpPr>
          <p:cNvPr id="5" name="Shape 2"/>
          <p:cNvSpPr/>
          <p:nvPr/>
        </p:nvSpPr>
        <p:spPr>
          <a:xfrm>
            <a:off x="777240" y="1508760"/>
            <a:ext cx="548640" cy="548640"/>
          </a:xfrm>
          <a:prstGeom prst="ellipse">
            <a:avLst/>
          </a:prstGeom>
          <a:solidFill>
            <a:srgbClr val="1D4E59"/>
          </a:solidFill>
          <a:ln w="12700">
            <a:solidFill>
              <a:srgbClr val="1D4E59"/>
            </a:solidFill>
            <a:prstDash val="solid"/>
          </a:ln>
        </p:spPr>
        <p:txBody>
          <a:bodyPr/>
          <a:lstStyle/>
          <a:p>
            <a:endParaRPr lang="en-GB"/>
          </a:p>
        </p:txBody>
      </p:sp>
      <p:pic>
        <p:nvPicPr>
          <p:cNvPr id="6" name="Image 0" descr="preencoded.png"/>
          <p:cNvPicPr>
            <a:picLocks noChangeAspect="1"/>
          </p:cNvPicPr>
          <p:nvPr/>
        </p:nvPicPr>
        <p:blipFill>
          <a:blip r:embed="rId5"/>
          <a:stretch>
            <a:fillRect/>
          </a:stretch>
        </p:blipFill>
        <p:spPr>
          <a:xfrm>
            <a:off x="897941" y="1629461"/>
            <a:ext cx="307238" cy="307238"/>
          </a:xfrm>
          <a:prstGeom prst="rect">
            <a:avLst/>
          </a:prstGeom>
        </p:spPr>
      </p:pic>
      <p:sp>
        <p:nvSpPr>
          <p:cNvPr id="7" name="Text 3"/>
          <p:cNvSpPr txBox="1"/>
          <p:nvPr/>
        </p:nvSpPr>
        <p:spPr>
          <a:xfrm>
            <a:off x="1508760" y="1508760"/>
            <a:ext cx="4114800" cy="548640"/>
          </a:xfrm>
          <a:prstGeom prst="rect">
            <a:avLst/>
          </a:prstGeom>
          <a:noFill/>
          <a:ln/>
        </p:spPr>
        <p:txBody>
          <a:bodyPr wrap="square" lIns="0" tIns="0" rIns="0" bIns="0" rtlCol="0" anchor="ctr"/>
          <a:lstStyle/>
          <a:p>
            <a:pPr marL="0" indent="0">
              <a:buNone/>
            </a:pPr>
            <a:r>
              <a:rPr lang="en-US" sz="1800" b="1" dirty="0">
                <a:solidFill>
                  <a:srgbClr val="1D4E59"/>
                </a:solidFill>
                <a:latin typeface="Calibri" pitchFamily="34" charset="0"/>
                <a:ea typeface="Calibri" pitchFamily="34" charset="-122"/>
                <a:cs typeface="Calibri" pitchFamily="34" charset="-120"/>
              </a:rPr>
              <a:t>Rights in law</a:t>
            </a:r>
            <a:endParaRPr lang="en-US" sz="1800" dirty="0"/>
          </a:p>
        </p:txBody>
      </p:sp>
      <p:sp>
        <p:nvSpPr>
          <p:cNvPr id="8" name="Text 4"/>
          <p:cNvSpPr txBox="1"/>
          <p:nvPr/>
        </p:nvSpPr>
        <p:spPr>
          <a:xfrm>
            <a:off x="777240" y="2194560"/>
            <a:ext cx="4846320" cy="1051560"/>
          </a:xfrm>
          <a:prstGeom prst="rect">
            <a:avLst/>
          </a:prstGeom>
          <a:noFill/>
          <a:ln/>
        </p:spPr>
        <p:txBody>
          <a:bodyPr wrap="square" lIns="0" tIns="0" rIns="0" bIns="0" rtlCol="0" anchor="t"/>
          <a:lstStyle/>
          <a:p>
            <a:pPr marL="0" indent="0">
              <a:buNone/>
            </a:pPr>
            <a:r>
              <a:rPr lang="en-US" sz="1500" dirty="0">
                <a:solidFill>
                  <a:srgbClr val="1F2A30"/>
                </a:solidFill>
                <a:latin typeface="Calibri" pitchFamily="34" charset="0"/>
                <a:ea typeface="Calibri" pitchFamily="34" charset="-122"/>
                <a:cs typeface="Calibri" pitchFamily="34" charset="-120"/>
              </a:rPr>
              <a:t>Care Act 2014: duty to promote wellbeing, including control over day-to-day life. Social Services and Well-being (Wales) Act 2014: voice, control and what matters.</a:t>
            </a:r>
            <a:endParaRPr lang="en-US" sz="1500" dirty="0"/>
          </a:p>
        </p:txBody>
      </p:sp>
      <p:sp>
        <p:nvSpPr>
          <p:cNvPr id="9" name="Text 5"/>
          <p:cNvSpPr txBox="1"/>
          <p:nvPr/>
        </p:nvSpPr>
        <p:spPr>
          <a:xfrm>
            <a:off x="548640" y="3657600"/>
            <a:ext cx="2560320" cy="868680"/>
          </a:xfrm>
          <a:prstGeom prst="rect">
            <a:avLst/>
          </a:prstGeom>
          <a:noFill/>
          <a:ln/>
        </p:spPr>
        <p:txBody>
          <a:bodyPr wrap="square" lIns="0" tIns="0" rIns="0" bIns="0" rtlCol="0" anchor="b"/>
          <a:lstStyle/>
          <a:p>
            <a:pPr marL="0" indent="0">
              <a:buNone/>
            </a:pPr>
            <a:r>
              <a:rPr lang="en-US" sz="4800" b="1" dirty="0">
                <a:solidFill>
                  <a:srgbClr val="C8742B"/>
                </a:solidFill>
                <a:latin typeface="Cambria" pitchFamily="34" charset="0"/>
                <a:ea typeface="Cambria" pitchFamily="34" charset="-122"/>
                <a:cs typeface="Cambria" pitchFamily="34" charset="-120"/>
              </a:rPr>
              <a:t>2 million</a:t>
            </a:r>
            <a:endParaRPr lang="en-US" sz="4800" dirty="0"/>
          </a:p>
        </p:txBody>
      </p:sp>
      <p:sp>
        <p:nvSpPr>
          <p:cNvPr id="10" name="Text 6"/>
          <p:cNvSpPr txBox="1"/>
          <p:nvPr/>
        </p:nvSpPr>
        <p:spPr>
          <a:xfrm>
            <a:off x="548640" y="4572000"/>
            <a:ext cx="2560320" cy="731520"/>
          </a:xfrm>
          <a:prstGeom prst="rect">
            <a:avLst/>
          </a:prstGeom>
          <a:noFill/>
          <a:ln/>
        </p:spPr>
        <p:txBody>
          <a:bodyPr wrap="square" lIns="0" tIns="0" rIns="0" bIns="0" rtlCol="0" anchor="t"/>
          <a:lstStyle/>
          <a:p>
            <a:pPr marL="0" indent="0">
              <a:buNone/>
            </a:pPr>
            <a:r>
              <a:rPr lang="en-US" sz="1500" dirty="0">
                <a:solidFill>
                  <a:srgbClr val="1F2A30"/>
                </a:solidFill>
                <a:latin typeface="Calibri" pitchFamily="34" charset="0"/>
                <a:ea typeface="Calibri" pitchFamily="34" charset="-122"/>
                <a:cs typeface="Calibri" pitchFamily="34" charset="-120"/>
              </a:rPr>
              <a:t>people aged 65+ in England with unmet care needs (Age UK, 2024a)</a:t>
            </a:r>
            <a:endParaRPr lang="en-US" sz="1500" dirty="0"/>
          </a:p>
        </p:txBody>
      </p:sp>
      <p:sp>
        <p:nvSpPr>
          <p:cNvPr id="11" name="Text 7"/>
          <p:cNvSpPr txBox="1"/>
          <p:nvPr/>
        </p:nvSpPr>
        <p:spPr>
          <a:xfrm>
            <a:off x="3291840" y="3657600"/>
            <a:ext cx="2560320" cy="868680"/>
          </a:xfrm>
          <a:prstGeom prst="rect">
            <a:avLst/>
          </a:prstGeom>
          <a:noFill/>
          <a:ln/>
        </p:spPr>
        <p:txBody>
          <a:bodyPr wrap="square" lIns="0" tIns="0" rIns="0" bIns="0" rtlCol="0" anchor="b"/>
          <a:lstStyle/>
          <a:p>
            <a:pPr marL="0" indent="0">
              <a:buNone/>
            </a:pPr>
            <a:r>
              <a:rPr lang="en-US" sz="4800" b="1" dirty="0">
                <a:solidFill>
                  <a:srgbClr val="1D4E59"/>
                </a:solidFill>
                <a:latin typeface="Cambria" pitchFamily="34" charset="0"/>
                <a:ea typeface="Cambria" pitchFamily="34" charset="-122"/>
                <a:cs typeface="Cambria" pitchFamily="34" charset="-120"/>
              </a:rPr>
              <a:t>28%</a:t>
            </a:r>
            <a:endParaRPr lang="en-US" sz="4800" dirty="0"/>
          </a:p>
        </p:txBody>
      </p:sp>
      <p:sp>
        <p:nvSpPr>
          <p:cNvPr id="12" name="Text 8"/>
          <p:cNvSpPr txBox="1"/>
          <p:nvPr/>
        </p:nvSpPr>
        <p:spPr>
          <a:xfrm>
            <a:off x="3291840" y="4572000"/>
            <a:ext cx="2560320" cy="731520"/>
          </a:xfrm>
          <a:prstGeom prst="rect">
            <a:avLst/>
          </a:prstGeom>
          <a:noFill/>
          <a:ln/>
        </p:spPr>
        <p:txBody>
          <a:bodyPr wrap="square" lIns="0" tIns="0" rIns="0" bIns="0" rtlCol="0" anchor="t"/>
          <a:lstStyle/>
          <a:p>
            <a:pPr marL="0" indent="0">
              <a:buNone/>
            </a:pPr>
            <a:r>
              <a:rPr lang="en-US" sz="1500" dirty="0">
                <a:solidFill>
                  <a:srgbClr val="1F2A30"/>
                </a:solidFill>
                <a:latin typeface="Calibri" pitchFamily="34" charset="0"/>
                <a:ea typeface="Calibri" pitchFamily="34" charset="-122"/>
                <a:cs typeface="Calibri" pitchFamily="34" charset="-120"/>
              </a:rPr>
              <a:t>of people aged over 80 have some unmet need (Age UK, 2024a)</a:t>
            </a:r>
            <a:endParaRPr lang="en-US" sz="1500" dirty="0"/>
          </a:p>
        </p:txBody>
      </p:sp>
      <p:graphicFrame>
        <p:nvGraphicFramePr>
          <p:cNvPr id="13" name="Chart 0"/>
          <p:cNvGraphicFramePr/>
          <p:nvPr/>
        </p:nvGraphicFramePr>
        <p:xfrm>
          <a:off x="6309360" y="1234440"/>
          <a:ext cx="5303520" cy="4663440"/>
        </p:xfrm>
        <a:graphic>
          <a:graphicData uri="http://schemas.openxmlformats.org/drawingml/2006/chart">
            <c:chart xmlns:c="http://schemas.openxmlformats.org/drawingml/2006/chart" xmlns:r="http://schemas.openxmlformats.org/officeDocument/2006/relationships" r:id="rId6"/>
          </a:graphicData>
        </a:graphic>
      </p:graphicFrame>
      <p:sp>
        <p:nvSpPr>
          <p:cNvPr id="14" name="Text 9"/>
          <p:cNvSpPr txBox="1"/>
          <p:nvPr/>
        </p:nvSpPr>
        <p:spPr>
          <a:xfrm>
            <a:off x="548640" y="6035040"/>
            <a:ext cx="11064240" cy="274320"/>
          </a:xfrm>
          <a:prstGeom prst="rect">
            <a:avLst/>
          </a:prstGeom>
          <a:noFill/>
          <a:ln/>
        </p:spPr>
        <p:txBody>
          <a:bodyPr wrap="square" lIns="0" tIns="0" rIns="0" bIns="0" rtlCol="0" anchor="t"/>
          <a:lstStyle/>
          <a:p>
            <a:pPr marL="0" indent="0">
              <a:buNone/>
            </a:pPr>
            <a:r>
              <a:rPr lang="en-US" sz="1000" i="1" dirty="0">
                <a:solidFill>
                  <a:srgbClr val="5E6B70"/>
                </a:solidFill>
                <a:latin typeface="Calibri" pitchFamily="34" charset="0"/>
                <a:ea typeface="Calibri" pitchFamily="34" charset="-122"/>
                <a:cs typeface="Calibri" pitchFamily="34" charset="-120"/>
              </a:rPr>
              <a:t>Chart: author’s own, based on data from Age UK (2024a).</a:t>
            </a:r>
            <a:endParaRPr lang="en-US" sz="1000" dirty="0"/>
          </a:p>
        </p:txBody>
      </p:sp>
      <p:sp>
        <p:nvSpPr>
          <p:cNvPr id="25" name="Slide Number Placeholder 0"/>
          <p:cNvSpPr>
            <a:spLocks noGrp="1"/>
          </p:cNvSpPr>
          <p:nvPr>
            <p:ph type="sldNum" sz="quarter" idx="4294967295"/>
          </p:nvPr>
        </p:nvSpPr>
        <p:spPr>
          <a:xfrm>
            <a:off x="11155680" y="6419088"/>
            <a:ext cx="457200" cy="274320"/>
          </a:xfrm>
          <a:prstGeom prst="rect">
            <a:avLst/>
          </a:prstGeom>
          <a:extLst>
            <a:ext uri="{C572A759-6A51-4108-AA02-DFA0A04FC94B}">
              <ma14:wrappingTextBoxFlag xmlns="" xmlns:ma14="http://schemas.microsoft.com/office/mac/drawingml/2011/main" val="0"/>
            </a:ext>
          </a:extLst>
        </p:spPr>
        <p:txBody>
          <a:bodyPr/>
          <a:lstStyle>
            <a:lvl1pPr>
              <a:defRPr sz="1000">
                <a:solidFill>
                  <a:srgbClr val="5E6B70"/>
                </a:solidFill>
                <a:latin typeface="Calibri"/>
                <a:ea typeface="Calibri"/>
                <a:cs typeface="Calibri"/>
              </a:defRPr>
            </a:lvl1pPr>
          </a:lstStyle>
          <a:p>
            <a:pPr algn="r"/>
            <a:fld id="{F7021451-1387-4CA6-816F-3879F97B5CBC}" type="slidenum">
              <a:rPr lang="en-US" b="0"/>
              <a:t>6</a:t>
            </a:fld>
            <a:endParaRPr lang="en-US"/>
          </a:p>
        </p:txBody>
      </p:sp>
      <p:pic>
        <p:nvPicPr>
          <p:cNvPr id="2" name="6">
            <a:hlinkClick r:id="" action="ppaction://media"/>
            <a:extLst>
              <a:ext uri="{FF2B5EF4-FFF2-40B4-BE49-F238E27FC236}">
                <a16:creationId xmlns:a16="http://schemas.microsoft.com/office/drawing/2014/main" id="{4AE84DF2-3158-AE2A-C2A1-A96FF9AD57BB}"/>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851525" y="3184525"/>
            <a:ext cx="487363" cy="48736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1135"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3" name="Text 0"/>
          <p:cNvSpPr>
            <a:spLocks noGrp="1"/>
          </p:cNvSpPr>
          <p:nvPr>
            <p:ph type="title" idx="100" hasCustomPrompt="1"/>
          </p:nvPr>
        </p:nvSpPr>
        <p:spPr>
          <a:xfrm>
            <a:off x="548640" y="320040"/>
            <a:ext cx="11064240" cy="777240"/>
          </a:xfrm>
          <a:prstGeom prst="rect">
            <a:avLst/>
          </a:prstGeom>
          <a:noFill/>
          <a:ln/>
        </p:spPr>
        <p:txBody>
          <a:bodyPr wrap="square" lIns="0" tIns="0" rIns="0" bIns="0" rtlCol="0" anchor="ctr"/>
          <a:lstStyle/>
          <a:p>
            <a:pPr marL="0" indent="0">
              <a:buNone/>
            </a:pPr>
            <a:r>
              <a:rPr lang="en-US" sz="3200" b="1" dirty="0">
                <a:solidFill>
                  <a:schemeClr val="tx2"/>
                </a:solidFill>
                <a:latin typeface="Cambria" pitchFamily="34" charset="0"/>
                <a:ea typeface="Cambria" pitchFamily="34" charset="-122"/>
                <a:cs typeface="Cambria" pitchFamily="34" charset="-120"/>
              </a:rPr>
              <a:t>UK policy: a shift towards prevention</a:t>
            </a:r>
            <a:endParaRPr lang="en-US" sz="3200" dirty="0"/>
          </a:p>
        </p:txBody>
      </p:sp>
      <p:sp>
        <p:nvSpPr>
          <p:cNvPr id="4" name="Shape 1"/>
          <p:cNvSpPr/>
          <p:nvPr/>
        </p:nvSpPr>
        <p:spPr>
          <a:xfrm>
            <a:off x="914400" y="2057400"/>
            <a:ext cx="10332720" cy="0"/>
          </a:xfrm>
          <a:prstGeom prst="line">
            <a:avLst/>
          </a:prstGeom>
          <a:noFill/>
          <a:ln w="38100">
            <a:solidFill>
              <a:srgbClr val="2F7A85"/>
            </a:solidFill>
            <a:prstDash val="solid"/>
          </a:ln>
        </p:spPr>
        <p:txBody>
          <a:bodyPr/>
          <a:lstStyle/>
          <a:p>
            <a:endParaRPr lang="en-GB"/>
          </a:p>
        </p:txBody>
      </p:sp>
      <p:sp>
        <p:nvSpPr>
          <p:cNvPr id="5" name="Shape 2"/>
          <p:cNvSpPr/>
          <p:nvPr/>
        </p:nvSpPr>
        <p:spPr>
          <a:xfrm>
            <a:off x="731520" y="1554480"/>
            <a:ext cx="1005840" cy="1005840"/>
          </a:xfrm>
          <a:prstGeom prst="ellipse">
            <a:avLst/>
          </a:prstGeom>
          <a:solidFill>
            <a:srgbClr val="1D4E59"/>
          </a:solidFill>
          <a:ln w="25400">
            <a:solidFill>
              <a:srgbClr val="FFFFFF"/>
            </a:solidFill>
            <a:prstDash val="solid"/>
          </a:ln>
        </p:spPr>
        <p:txBody>
          <a:bodyPr/>
          <a:lstStyle/>
          <a:p>
            <a:endParaRPr lang="en-GB"/>
          </a:p>
        </p:txBody>
      </p:sp>
      <p:sp>
        <p:nvSpPr>
          <p:cNvPr id="6" name="Text 3"/>
          <p:cNvSpPr txBox="1"/>
          <p:nvPr/>
        </p:nvSpPr>
        <p:spPr>
          <a:xfrm>
            <a:off x="731520" y="1554480"/>
            <a:ext cx="1005840" cy="1005840"/>
          </a:xfrm>
          <a:prstGeom prst="rect">
            <a:avLst/>
          </a:prstGeom>
          <a:noFill/>
          <a:ln/>
        </p:spPr>
        <p:txBody>
          <a:bodyPr wrap="square" lIns="0" tIns="0" rIns="0" bIns="0" rtlCol="0" anchor="ctr"/>
          <a:lstStyle/>
          <a:p>
            <a:pPr marL="0" indent="0" algn="ctr">
              <a:buNone/>
            </a:pPr>
            <a:r>
              <a:rPr lang="en-US" sz="1800" b="1" dirty="0">
                <a:solidFill>
                  <a:srgbClr val="FFFFFF"/>
                </a:solidFill>
                <a:latin typeface="Cambria" pitchFamily="34" charset="0"/>
                <a:ea typeface="Cambria" pitchFamily="34" charset="-122"/>
                <a:cs typeface="Cambria" pitchFamily="34" charset="-120"/>
              </a:rPr>
              <a:t>2014</a:t>
            </a:r>
            <a:endParaRPr lang="en-US" sz="1800" dirty="0"/>
          </a:p>
        </p:txBody>
      </p:sp>
      <p:sp>
        <p:nvSpPr>
          <p:cNvPr id="7" name="Text 4"/>
          <p:cNvSpPr txBox="1"/>
          <p:nvPr/>
        </p:nvSpPr>
        <p:spPr>
          <a:xfrm>
            <a:off x="548640" y="2651760"/>
            <a:ext cx="2606040" cy="731520"/>
          </a:xfrm>
          <a:prstGeom prst="rect">
            <a:avLst/>
          </a:prstGeom>
          <a:noFill/>
          <a:ln/>
        </p:spPr>
        <p:txBody>
          <a:bodyPr wrap="square" lIns="0" tIns="0" rIns="0" bIns="0" rtlCol="0" anchor="t"/>
          <a:lstStyle/>
          <a:p>
            <a:pPr marL="0" indent="0">
              <a:buNone/>
            </a:pPr>
            <a:r>
              <a:rPr lang="en-US" sz="1700" b="1" dirty="0">
                <a:solidFill>
                  <a:srgbClr val="1D4E59"/>
                </a:solidFill>
                <a:latin typeface="Calibri" pitchFamily="34" charset="0"/>
                <a:ea typeface="Calibri" pitchFamily="34" charset="-122"/>
                <a:cs typeface="Calibri" pitchFamily="34" charset="-120"/>
              </a:rPr>
              <a:t>Care Act</a:t>
            </a:r>
            <a:endParaRPr lang="en-US" sz="1700" dirty="0"/>
          </a:p>
        </p:txBody>
      </p:sp>
      <p:sp>
        <p:nvSpPr>
          <p:cNvPr id="8" name="Text 5"/>
          <p:cNvSpPr txBox="1"/>
          <p:nvPr/>
        </p:nvSpPr>
        <p:spPr>
          <a:xfrm>
            <a:off x="548640" y="3383280"/>
            <a:ext cx="2606040" cy="1097280"/>
          </a:xfrm>
          <a:prstGeom prst="rect">
            <a:avLst/>
          </a:prstGeom>
          <a:noFill/>
          <a:ln/>
        </p:spPr>
        <p:txBody>
          <a:bodyPr wrap="square" lIns="0" tIns="0" rIns="0" bIns="0" rtlCol="0" anchor="t"/>
          <a:lstStyle/>
          <a:p>
            <a:pPr marL="0" indent="0">
              <a:buNone/>
            </a:pPr>
            <a:r>
              <a:rPr lang="en-US" sz="1500" dirty="0">
                <a:solidFill>
                  <a:srgbClr val="1F2A30"/>
                </a:solidFill>
                <a:latin typeface="Calibri" pitchFamily="34" charset="0"/>
                <a:ea typeface="Calibri" pitchFamily="34" charset="-122"/>
                <a:cs typeface="Calibri" pitchFamily="34" charset="-120"/>
              </a:rPr>
              <a:t>Duty to prevent, reduce or delay the need for care</a:t>
            </a:r>
            <a:endParaRPr lang="en-US" sz="1500" dirty="0"/>
          </a:p>
        </p:txBody>
      </p:sp>
      <p:sp>
        <p:nvSpPr>
          <p:cNvPr id="9" name="Shape 6"/>
          <p:cNvSpPr/>
          <p:nvPr/>
        </p:nvSpPr>
        <p:spPr>
          <a:xfrm>
            <a:off x="3520440" y="1554480"/>
            <a:ext cx="1005840" cy="1005840"/>
          </a:xfrm>
          <a:prstGeom prst="ellipse">
            <a:avLst/>
          </a:prstGeom>
          <a:solidFill>
            <a:srgbClr val="1D4E59"/>
          </a:solidFill>
          <a:ln w="25400">
            <a:solidFill>
              <a:srgbClr val="FFFFFF"/>
            </a:solidFill>
            <a:prstDash val="solid"/>
          </a:ln>
        </p:spPr>
        <p:txBody>
          <a:bodyPr/>
          <a:lstStyle/>
          <a:p>
            <a:endParaRPr lang="en-GB"/>
          </a:p>
        </p:txBody>
      </p:sp>
      <p:sp>
        <p:nvSpPr>
          <p:cNvPr id="10" name="Text 7"/>
          <p:cNvSpPr txBox="1"/>
          <p:nvPr/>
        </p:nvSpPr>
        <p:spPr>
          <a:xfrm>
            <a:off x="3520440" y="1554480"/>
            <a:ext cx="1005840" cy="1005840"/>
          </a:xfrm>
          <a:prstGeom prst="rect">
            <a:avLst/>
          </a:prstGeom>
          <a:noFill/>
          <a:ln/>
        </p:spPr>
        <p:txBody>
          <a:bodyPr wrap="square" lIns="0" tIns="0" rIns="0" bIns="0" rtlCol="0" anchor="ctr"/>
          <a:lstStyle/>
          <a:p>
            <a:pPr marL="0" indent="0" algn="ctr">
              <a:buNone/>
            </a:pPr>
            <a:r>
              <a:rPr lang="en-US" sz="1800" b="1" dirty="0">
                <a:solidFill>
                  <a:srgbClr val="FFFFFF"/>
                </a:solidFill>
                <a:latin typeface="Cambria" pitchFamily="34" charset="0"/>
                <a:ea typeface="Cambria" pitchFamily="34" charset="-122"/>
                <a:cs typeface="Cambria" pitchFamily="34" charset="-120"/>
              </a:rPr>
              <a:t>2014</a:t>
            </a:r>
            <a:endParaRPr lang="en-US" sz="1800" dirty="0"/>
          </a:p>
        </p:txBody>
      </p:sp>
      <p:sp>
        <p:nvSpPr>
          <p:cNvPr id="11" name="Text 8"/>
          <p:cNvSpPr txBox="1"/>
          <p:nvPr/>
        </p:nvSpPr>
        <p:spPr>
          <a:xfrm>
            <a:off x="3337560" y="2651760"/>
            <a:ext cx="2606040" cy="731520"/>
          </a:xfrm>
          <a:prstGeom prst="rect">
            <a:avLst/>
          </a:prstGeom>
          <a:noFill/>
          <a:ln/>
        </p:spPr>
        <p:txBody>
          <a:bodyPr wrap="square" lIns="0" tIns="0" rIns="0" bIns="0" rtlCol="0" anchor="t"/>
          <a:lstStyle/>
          <a:p>
            <a:pPr marL="0" indent="0">
              <a:buNone/>
            </a:pPr>
            <a:r>
              <a:rPr lang="en-US" sz="1700" b="1" dirty="0">
                <a:solidFill>
                  <a:srgbClr val="1D4E59"/>
                </a:solidFill>
                <a:latin typeface="Calibri" pitchFamily="34" charset="0"/>
                <a:ea typeface="Calibri" pitchFamily="34" charset="-122"/>
                <a:cs typeface="Calibri" pitchFamily="34" charset="-120"/>
              </a:rPr>
              <a:t>Social Services and Well-being (Wales) Act</a:t>
            </a:r>
            <a:endParaRPr lang="en-US" sz="1700" dirty="0"/>
          </a:p>
        </p:txBody>
      </p:sp>
      <p:sp>
        <p:nvSpPr>
          <p:cNvPr id="12" name="Text 9"/>
          <p:cNvSpPr txBox="1"/>
          <p:nvPr/>
        </p:nvSpPr>
        <p:spPr>
          <a:xfrm>
            <a:off x="3337560" y="3383280"/>
            <a:ext cx="2606040" cy="1097280"/>
          </a:xfrm>
          <a:prstGeom prst="rect">
            <a:avLst/>
          </a:prstGeom>
          <a:noFill/>
          <a:ln/>
        </p:spPr>
        <p:txBody>
          <a:bodyPr wrap="square" lIns="0" tIns="0" rIns="0" bIns="0" rtlCol="0" anchor="t"/>
          <a:lstStyle/>
          <a:p>
            <a:pPr marL="0" indent="0">
              <a:buNone/>
            </a:pPr>
            <a:r>
              <a:rPr lang="en-US" sz="1500" dirty="0">
                <a:solidFill>
                  <a:srgbClr val="1F2A30"/>
                </a:solidFill>
                <a:latin typeface="Calibri" pitchFamily="34" charset="0"/>
                <a:ea typeface="Calibri" pitchFamily="34" charset="-122"/>
                <a:cs typeface="Calibri" pitchFamily="34" charset="-120"/>
              </a:rPr>
              <a:t>Wellbeing outcomes and co-production</a:t>
            </a:r>
            <a:endParaRPr lang="en-US" sz="1500" dirty="0"/>
          </a:p>
        </p:txBody>
      </p:sp>
      <p:sp>
        <p:nvSpPr>
          <p:cNvPr id="13" name="Shape 10"/>
          <p:cNvSpPr/>
          <p:nvPr/>
        </p:nvSpPr>
        <p:spPr>
          <a:xfrm>
            <a:off x="6309360" y="1554480"/>
            <a:ext cx="1005840" cy="1005840"/>
          </a:xfrm>
          <a:prstGeom prst="ellipse">
            <a:avLst/>
          </a:prstGeom>
          <a:solidFill>
            <a:srgbClr val="1D4E59"/>
          </a:solidFill>
          <a:ln w="25400">
            <a:solidFill>
              <a:srgbClr val="FFFFFF"/>
            </a:solidFill>
            <a:prstDash val="solid"/>
          </a:ln>
        </p:spPr>
        <p:txBody>
          <a:bodyPr/>
          <a:lstStyle/>
          <a:p>
            <a:endParaRPr lang="en-GB"/>
          </a:p>
        </p:txBody>
      </p:sp>
      <p:sp>
        <p:nvSpPr>
          <p:cNvPr id="14" name="Text 11"/>
          <p:cNvSpPr txBox="1"/>
          <p:nvPr/>
        </p:nvSpPr>
        <p:spPr>
          <a:xfrm>
            <a:off x="6309360" y="1554480"/>
            <a:ext cx="1005840" cy="1005840"/>
          </a:xfrm>
          <a:prstGeom prst="rect">
            <a:avLst/>
          </a:prstGeom>
          <a:noFill/>
          <a:ln/>
        </p:spPr>
        <p:txBody>
          <a:bodyPr wrap="square" lIns="0" tIns="0" rIns="0" bIns="0" rtlCol="0" anchor="ctr"/>
          <a:lstStyle/>
          <a:p>
            <a:pPr marL="0" indent="0" algn="ctr">
              <a:buNone/>
            </a:pPr>
            <a:r>
              <a:rPr lang="en-US" sz="1800" b="1" dirty="0">
                <a:solidFill>
                  <a:srgbClr val="FFFFFF"/>
                </a:solidFill>
                <a:latin typeface="Cambria" pitchFamily="34" charset="0"/>
                <a:ea typeface="Cambria" pitchFamily="34" charset="-122"/>
                <a:cs typeface="Cambria" pitchFamily="34" charset="-120"/>
              </a:rPr>
              <a:t>2021</a:t>
            </a:r>
            <a:endParaRPr lang="en-US" sz="1800" dirty="0"/>
          </a:p>
        </p:txBody>
      </p:sp>
      <p:sp>
        <p:nvSpPr>
          <p:cNvPr id="15" name="Text 12"/>
          <p:cNvSpPr txBox="1"/>
          <p:nvPr/>
        </p:nvSpPr>
        <p:spPr>
          <a:xfrm>
            <a:off x="6126480" y="2651760"/>
            <a:ext cx="2606040" cy="731520"/>
          </a:xfrm>
          <a:prstGeom prst="rect">
            <a:avLst/>
          </a:prstGeom>
          <a:noFill/>
          <a:ln/>
        </p:spPr>
        <p:txBody>
          <a:bodyPr wrap="square" lIns="0" tIns="0" rIns="0" bIns="0" rtlCol="0" anchor="t"/>
          <a:lstStyle/>
          <a:p>
            <a:pPr marL="0" indent="0">
              <a:buNone/>
            </a:pPr>
            <a:r>
              <a:rPr lang="en-US" sz="1700" b="1" dirty="0">
                <a:solidFill>
                  <a:srgbClr val="1D4E59"/>
                </a:solidFill>
                <a:latin typeface="Calibri" pitchFamily="34" charset="0"/>
                <a:ea typeface="Calibri" pitchFamily="34" charset="-122"/>
                <a:cs typeface="Calibri" pitchFamily="34" charset="-120"/>
              </a:rPr>
              <a:t>People at the Heart of Care</a:t>
            </a:r>
            <a:endParaRPr lang="en-US" sz="1700" dirty="0"/>
          </a:p>
        </p:txBody>
      </p:sp>
      <p:sp>
        <p:nvSpPr>
          <p:cNvPr id="16" name="Text 13"/>
          <p:cNvSpPr txBox="1"/>
          <p:nvPr/>
        </p:nvSpPr>
        <p:spPr>
          <a:xfrm>
            <a:off x="6126480" y="3383280"/>
            <a:ext cx="2606040" cy="1097280"/>
          </a:xfrm>
          <a:prstGeom prst="rect">
            <a:avLst/>
          </a:prstGeom>
          <a:noFill/>
          <a:ln/>
        </p:spPr>
        <p:txBody>
          <a:bodyPr wrap="square" lIns="0" tIns="0" rIns="0" bIns="0" rtlCol="0" anchor="t"/>
          <a:lstStyle/>
          <a:p>
            <a:pPr marL="0" indent="0">
              <a:buNone/>
            </a:pPr>
            <a:r>
              <a:rPr lang="en-US" sz="1500" dirty="0">
                <a:solidFill>
                  <a:srgbClr val="1F2A30"/>
                </a:solidFill>
                <a:latin typeface="Calibri" pitchFamily="34" charset="0"/>
                <a:ea typeface="Calibri" pitchFamily="34" charset="-122"/>
                <a:cs typeface="Calibri" pitchFamily="34" charset="-120"/>
              </a:rPr>
              <a:t>Ten-year vision; at least £150m for digital and care technology (DHSC, 2021)</a:t>
            </a:r>
            <a:endParaRPr lang="en-US" sz="1500" dirty="0"/>
          </a:p>
        </p:txBody>
      </p:sp>
      <p:sp>
        <p:nvSpPr>
          <p:cNvPr id="17" name="Shape 14"/>
          <p:cNvSpPr/>
          <p:nvPr/>
        </p:nvSpPr>
        <p:spPr>
          <a:xfrm>
            <a:off x="9098280" y="1554480"/>
            <a:ext cx="1005840" cy="1005840"/>
          </a:xfrm>
          <a:prstGeom prst="ellipse">
            <a:avLst/>
          </a:prstGeom>
          <a:solidFill>
            <a:srgbClr val="C8742B"/>
          </a:solidFill>
          <a:ln w="25400">
            <a:solidFill>
              <a:srgbClr val="FFFFFF"/>
            </a:solidFill>
            <a:prstDash val="solid"/>
          </a:ln>
        </p:spPr>
        <p:txBody>
          <a:bodyPr/>
          <a:lstStyle/>
          <a:p>
            <a:endParaRPr lang="en-GB"/>
          </a:p>
        </p:txBody>
      </p:sp>
      <p:sp>
        <p:nvSpPr>
          <p:cNvPr id="18" name="Text 15"/>
          <p:cNvSpPr txBox="1"/>
          <p:nvPr/>
        </p:nvSpPr>
        <p:spPr>
          <a:xfrm>
            <a:off x="9098280" y="1554480"/>
            <a:ext cx="1005840" cy="1005840"/>
          </a:xfrm>
          <a:prstGeom prst="rect">
            <a:avLst/>
          </a:prstGeom>
          <a:noFill/>
          <a:ln/>
        </p:spPr>
        <p:txBody>
          <a:bodyPr wrap="square" lIns="0" tIns="0" rIns="0" bIns="0" rtlCol="0" anchor="ctr"/>
          <a:lstStyle/>
          <a:p>
            <a:pPr marL="0" indent="0" algn="ctr">
              <a:buNone/>
            </a:pPr>
            <a:r>
              <a:rPr lang="en-US" sz="1800" b="1" dirty="0">
                <a:solidFill>
                  <a:srgbClr val="FFFFFF"/>
                </a:solidFill>
                <a:latin typeface="Cambria" pitchFamily="34" charset="0"/>
                <a:ea typeface="Cambria" pitchFamily="34" charset="-122"/>
                <a:cs typeface="Cambria" pitchFamily="34" charset="-120"/>
              </a:rPr>
              <a:t>2025</a:t>
            </a:r>
            <a:endParaRPr lang="en-US" sz="1800" dirty="0"/>
          </a:p>
        </p:txBody>
      </p:sp>
      <p:sp>
        <p:nvSpPr>
          <p:cNvPr id="19" name="Text 16"/>
          <p:cNvSpPr txBox="1"/>
          <p:nvPr/>
        </p:nvSpPr>
        <p:spPr>
          <a:xfrm>
            <a:off x="8915400" y="2651760"/>
            <a:ext cx="2606040" cy="731520"/>
          </a:xfrm>
          <a:prstGeom prst="rect">
            <a:avLst/>
          </a:prstGeom>
          <a:noFill/>
          <a:ln/>
        </p:spPr>
        <p:txBody>
          <a:bodyPr wrap="square" lIns="0" tIns="0" rIns="0" bIns="0" rtlCol="0" anchor="t"/>
          <a:lstStyle/>
          <a:p>
            <a:pPr marL="0" indent="0">
              <a:buNone/>
            </a:pPr>
            <a:r>
              <a:rPr lang="en-US" sz="1700" b="1" dirty="0">
                <a:solidFill>
                  <a:srgbClr val="1D4E59"/>
                </a:solidFill>
                <a:latin typeface="Calibri" pitchFamily="34" charset="0"/>
                <a:ea typeface="Calibri" pitchFamily="34" charset="-122"/>
                <a:cs typeface="Calibri" pitchFamily="34" charset="-120"/>
              </a:rPr>
              <a:t>Telecare National Action Plan</a:t>
            </a:r>
            <a:endParaRPr lang="en-US" sz="1700" dirty="0"/>
          </a:p>
        </p:txBody>
      </p:sp>
      <p:sp>
        <p:nvSpPr>
          <p:cNvPr id="20" name="Text 17"/>
          <p:cNvSpPr txBox="1"/>
          <p:nvPr/>
        </p:nvSpPr>
        <p:spPr>
          <a:xfrm>
            <a:off x="8915400" y="3383280"/>
            <a:ext cx="2606040" cy="1097280"/>
          </a:xfrm>
          <a:prstGeom prst="rect">
            <a:avLst/>
          </a:prstGeom>
          <a:noFill/>
          <a:ln/>
        </p:spPr>
        <p:txBody>
          <a:bodyPr wrap="square" lIns="0" tIns="0" rIns="0" bIns="0" rtlCol="0" anchor="t"/>
          <a:lstStyle/>
          <a:p>
            <a:pPr marL="0" indent="0">
              <a:buNone/>
            </a:pPr>
            <a:r>
              <a:rPr lang="en-US" sz="1500" dirty="0">
                <a:solidFill>
                  <a:srgbClr val="1F2A30"/>
                </a:solidFill>
                <a:latin typeface="Calibri" pitchFamily="34" charset="0"/>
                <a:ea typeface="Calibri" pitchFamily="34" charset="-122"/>
                <a:cs typeface="Calibri" pitchFamily="34" charset="-120"/>
              </a:rPr>
              <a:t>Protecting telecare users in the digital switchover (DHSC and DSIT, 2025)</a:t>
            </a:r>
            <a:endParaRPr lang="en-US" sz="1500" dirty="0"/>
          </a:p>
        </p:txBody>
      </p:sp>
      <p:sp>
        <p:nvSpPr>
          <p:cNvPr id="21" name="Shape 18"/>
          <p:cNvSpPr/>
          <p:nvPr/>
        </p:nvSpPr>
        <p:spPr>
          <a:xfrm>
            <a:off x="548640" y="4709160"/>
            <a:ext cx="11064240" cy="1143000"/>
          </a:xfrm>
          <a:prstGeom prst="roundRect">
            <a:avLst>
              <a:gd name="adj" fmla="val 9600"/>
            </a:avLst>
          </a:prstGeom>
          <a:solidFill>
            <a:srgbClr val="F6E9DC"/>
          </a:solidFill>
          <a:ln w="12700">
            <a:solidFill>
              <a:srgbClr val="F6E9DC"/>
            </a:solidFill>
            <a:prstDash val="solid"/>
          </a:ln>
        </p:spPr>
        <p:txBody>
          <a:bodyPr/>
          <a:lstStyle/>
          <a:p>
            <a:endParaRPr lang="en-GB"/>
          </a:p>
        </p:txBody>
      </p:sp>
      <p:sp>
        <p:nvSpPr>
          <p:cNvPr id="22" name="Shape 19"/>
          <p:cNvSpPr/>
          <p:nvPr/>
        </p:nvSpPr>
        <p:spPr>
          <a:xfrm>
            <a:off x="777240" y="4956048"/>
            <a:ext cx="640080" cy="640080"/>
          </a:xfrm>
          <a:prstGeom prst="ellipse">
            <a:avLst/>
          </a:prstGeom>
          <a:solidFill>
            <a:srgbClr val="1D4E59"/>
          </a:solidFill>
          <a:ln w="12700">
            <a:solidFill>
              <a:srgbClr val="1D4E59"/>
            </a:solidFill>
            <a:prstDash val="solid"/>
          </a:ln>
        </p:spPr>
        <p:txBody>
          <a:bodyPr/>
          <a:lstStyle/>
          <a:p>
            <a:endParaRPr lang="en-GB"/>
          </a:p>
        </p:txBody>
      </p:sp>
      <p:pic>
        <p:nvPicPr>
          <p:cNvPr id="23" name="Image 0" descr="preencoded.png"/>
          <p:cNvPicPr>
            <a:picLocks noChangeAspect="1"/>
          </p:cNvPicPr>
          <p:nvPr/>
        </p:nvPicPr>
        <p:blipFill>
          <a:blip r:embed="rId5"/>
          <a:stretch>
            <a:fillRect/>
          </a:stretch>
        </p:blipFill>
        <p:spPr>
          <a:xfrm>
            <a:off x="918058" y="5096866"/>
            <a:ext cx="358445" cy="358445"/>
          </a:xfrm>
          <a:prstGeom prst="rect">
            <a:avLst/>
          </a:prstGeom>
        </p:spPr>
      </p:pic>
      <p:sp>
        <p:nvSpPr>
          <p:cNvPr id="24" name="Text 20"/>
          <p:cNvSpPr txBox="1"/>
          <p:nvPr/>
        </p:nvSpPr>
        <p:spPr>
          <a:xfrm>
            <a:off x="1645920" y="4800600"/>
            <a:ext cx="9784080" cy="960120"/>
          </a:xfrm>
          <a:prstGeom prst="rect">
            <a:avLst/>
          </a:prstGeom>
          <a:noFill/>
          <a:ln/>
        </p:spPr>
        <p:txBody>
          <a:bodyPr wrap="square" lIns="0" tIns="0" rIns="0" bIns="0" rtlCol="0" anchor="ctr"/>
          <a:lstStyle/>
          <a:p>
            <a:pPr marL="0" indent="0">
              <a:buNone/>
            </a:pPr>
            <a:r>
              <a:rPr lang="en-US" sz="1700" dirty="0">
                <a:solidFill>
                  <a:srgbClr val="1F2A30"/>
                </a:solidFill>
                <a:latin typeface="Calibri" pitchFamily="34" charset="0"/>
                <a:ea typeface="Calibri" pitchFamily="34" charset="-122"/>
                <a:cs typeface="Calibri" pitchFamily="34" charset="-120"/>
              </a:rPr>
              <a:t>Critical point: the preventive vision has not been matched by resources, as 2 million older people still report unmet needs (Age UK, 2024a).</a:t>
            </a:r>
            <a:endParaRPr lang="en-US" sz="1700" dirty="0"/>
          </a:p>
        </p:txBody>
      </p:sp>
      <p:sp>
        <p:nvSpPr>
          <p:cNvPr id="25" name="Slide Number Placeholder 0"/>
          <p:cNvSpPr>
            <a:spLocks noGrp="1"/>
          </p:cNvSpPr>
          <p:nvPr>
            <p:ph type="sldNum" sz="quarter" idx="4294967295"/>
          </p:nvPr>
        </p:nvSpPr>
        <p:spPr>
          <a:xfrm>
            <a:off x="11155680" y="6419088"/>
            <a:ext cx="457200" cy="274320"/>
          </a:xfrm>
          <a:prstGeom prst="rect">
            <a:avLst/>
          </a:prstGeom>
          <a:extLst>
            <a:ext uri="{C572A759-6A51-4108-AA02-DFA0A04FC94B}">
              <ma14:wrappingTextBoxFlag xmlns="" xmlns:ma14="http://schemas.microsoft.com/office/mac/drawingml/2011/main" val="0"/>
            </a:ext>
          </a:extLst>
        </p:spPr>
        <p:txBody>
          <a:bodyPr/>
          <a:lstStyle>
            <a:lvl1pPr>
              <a:defRPr sz="1000">
                <a:solidFill>
                  <a:srgbClr val="5E6B70"/>
                </a:solidFill>
                <a:latin typeface="Calibri"/>
                <a:ea typeface="Calibri"/>
                <a:cs typeface="Calibri"/>
              </a:defRPr>
            </a:lvl1pPr>
          </a:lstStyle>
          <a:p>
            <a:pPr algn="r"/>
            <a:fld id="{F7021451-1387-4CA6-816F-3879F97B5CBC}" type="slidenum">
              <a:rPr lang="en-US" b="0"/>
              <a:t>7</a:t>
            </a:fld>
            <a:endParaRPr lang="en-US"/>
          </a:p>
        </p:txBody>
      </p:sp>
      <p:pic>
        <p:nvPicPr>
          <p:cNvPr id="2" name="7">
            <a:hlinkClick r:id="" action="ppaction://media"/>
            <a:extLst>
              <a:ext uri="{FF2B5EF4-FFF2-40B4-BE49-F238E27FC236}">
                <a16:creationId xmlns:a16="http://schemas.microsoft.com/office/drawing/2014/main" id="{54E0B705-4B52-7B40-DCB9-0F415F03A32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51525" y="3184525"/>
            <a:ext cx="487363" cy="48736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705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3" name="Text 0"/>
          <p:cNvSpPr>
            <a:spLocks noGrp="1"/>
          </p:cNvSpPr>
          <p:nvPr>
            <p:ph type="title" idx="100" hasCustomPrompt="1"/>
          </p:nvPr>
        </p:nvSpPr>
        <p:spPr>
          <a:xfrm>
            <a:off x="548640" y="320040"/>
            <a:ext cx="11064240" cy="777240"/>
          </a:xfrm>
          <a:prstGeom prst="rect">
            <a:avLst/>
          </a:prstGeom>
          <a:noFill/>
          <a:ln/>
        </p:spPr>
        <p:txBody>
          <a:bodyPr wrap="square" lIns="0" tIns="0" rIns="0" bIns="0" rtlCol="0" anchor="ctr"/>
          <a:lstStyle/>
          <a:p>
            <a:pPr marL="0" indent="0">
              <a:buNone/>
            </a:pPr>
            <a:r>
              <a:rPr lang="en-US" sz="3200" b="1" dirty="0">
                <a:solidFill>
                  <a:schemeClr val="tx2"/>
                </a:solidFill>
                <a:latin typeface="Cambria" pitchFamily="34" charset="0"/>
                <a:ea typeface="Cambria" pitchFamily="34" charset="-122"/>
                <a:cs typeface="Cambria" pitchFamily="34" charset="-120"/>
              </a:rPr>
              <a:t>Evaluating interventions: what the evidence shows</a:t>
            </a:r>
            <a:endParaRPr lang="en-US" sz="3200" dirty="0"/>
          </a:p>
        </p:txBody>
      </p:sp>
      <p:sp>
        <p:nvSpPr>
          <p:cNvPr id="4" name="Shape 1"/>
          <p:cNvSpPr/>
          <p:nvPr/>
        </p:nvSpPr>
        <p:spPr>
          <a:xfrm>
            <a:off x="548640" y="1280160"/>
            <a:ext cx="5349240" cy="4572000"/>
          </a:xfrm>
          <a:prstGeom prst="roundRect">
            <a:avLst>
              <a:gd name="adj" fmla="val 2400"/>
            </a:avLst>
          </a:prstGeom>
          <a:solidFill>
            <a:srgbClr val="E6EFEC"/>
          </a:solidFill>
          <a:ln w="12700">
            <a:solidFill>
              <a:srgbClr val="E6EFEC"/>
            </a:solidFill>
            <a:prstDash val="solid"/>
          </a:ln>
        </p:spPr>
        <p:txBody>
          <a:bodyPr/>
          <a:lstStyle/>
          <a:p>
            <a:endParaRPr lang="en-GB"/>
          </a:p>
        </p:txBody>
      </p:sp>
      <p:sp>
        <p:nvSpPr>
          <p:cNvPr id="5" name="Shape 2"/>
          <p:cNvSpPr/>
          <p:nvPr/>
        </p:nvSpPr>
        <p:spPr>
          <a:xfrm>
            <a:off x="822960" y="1508760"/>
            <a:ext cx="685800" cy="685800"/>
          </a:xfrm>
          <a:prstGeom prst="ellipse">
            <a:avLst/>
          </a:prstGeom>
          <a:solidFill>
            <a:srgbClr val="1D4E59"/>
          </a:solidFill>
          <a:ln w="12700">
            <a:solidFill>
              <a:srgbClr val="1D4E59"/>
            </a:solidFill>
            <a:prstDash val="solid"/>
          </a:ln>
        </p:spPr>
        <p:txBody>
          <a:bodyPr/>
          <a:lstStyle/>
          <a:p>
            <a:endParaRPr lang="en-GB"/>
          </a:p>
        </p:txBody>
      </p:sp>
      <p:pic>
        <p:nvPicPr>
          <p:cNvPr id="6" name="Image 0" descr="preencoded.png"/>
          <p:cNvPicPr>
            <a:picLocks noChangeAspect="1"/>
          </p:cNvPicPr>
          <p:nvPr/>
        </p:nvPicPr>
        <p:blipFill>
          <a:blip r:embed="rId5"/>
          <a:stretch>
            <a:fillRect/>
          </a:stretch>
        </p:blipFill>
        <p:spPr>
          <a:xfrm>
            <a:off x="973836" y="1659636"/>
            <a:ext cx="384048" cy="384048"/>
          </a:xfrm>
          <a:prstGeom prst="rect">
            <a:avLst/>
          </a:prstGeom>
        </p:spPr>
      </p:pic>
      <p:sp>
        <p:nvSpPr>
          <p:cNvPr id="7" name="Text 3"/>
          <p:cNvSpPr txBox="1"/>
          <p:nvPr/>
        </p:nvSpPr>
        <p:spPr>
          <a:xfrm>
            <a:off x="1691640" y="1508760"/>
            <a:ext cx="4023360" cy="685800"/>
          </a:xfrm>
          <a:prstGeom prst="rect">
            <a:avLst/>
          </a:prstGeom>
          <a:noFill/>
          <a:ln/>
        </p:spPr>
        <p:txBody>
          <a:bodyPr wrap="square" lIns="0" tIns="0" rIns="0" bIns="0" rtlCol="0" anchor="ctr"/>
          <a:lstStyle/>
          <a:p>
            <a:pPr marL="0" indent="0">
              <a:buNone/>
            </a:pPr>
            <a:r>
              <a:rPr lang="en-US" sz="2200" b="1" dirty="0">
                <a:solidFill>
                  <a:srgbClr val="1D4E59"/>
                </a:solidFill>
                <a:latin typeface="Cambria" pitchFamily="34" charset="0"/>
                <a:ea typeface="Cambria" pitchFamily="34" charset="-122"/>
                <a:cs typeface="Cambria" pitchFamily="34" charset="-120"/>
              </a:rPr>
              <a:t>Reablement</a:t>
            </a:r>
            <a:endParaRPr lang="en-US" sz="2200" dirty="0"/>
          </a:p>
        </p:txBody>
      </p:sp>
      <p:sp>
        <p:nvSpPr>
          <p:cNvPr id="8" name="Text 4"/>
          <p:cNvSpPr txBox="1"/>
          <p:nvPr/>
        </p:nvSpPr>
        <p:spPr>
          <a:xfrm>
            <a:off x="822960" y="2423160"/>
            <a:ext cx="4800600" cy="1463040"/>
          </a:xfrm>
          <a:prstGeom prst="rect">
            <a:avLst/>
          </a:prstGeom>
          <a:noFill/>
          <a:ln/>
        </p:spPr>
        <p:txBody>
          <a:bodyPr wrap="square" lIns="0" tIns="0" rIns="0" bIns="0" rtlCol="0" anchor="t"/>
          <a:lstStyle/>
          <a:p>
            <a:pPr marL="0" indent="0">
              <a:buNone/>
            </a:pPr>
            <a:r>
              <a:rPr lang="en-US" sz="1700" dirty="0">
                <a:solidFill>
                  <a:srgbClr val="1F2A30"/>
                </a:solidFill>
                <a:latin typeface="Calibri" pitchFamily="34" charset="0"/>
                <a:ea typeface="Calibri" pitchFamily="34" charset="-122"/>
                <a:cs typeface="Calibri" pitchFamily="34" charset="-120"/>
              </a:rPr>
              <a:t>Time-limited (6 to 12 weeks), goal-focused home care to regain everyday skills. Only two eligible trials; benefit for function remains uncertain.</a:t>
            </a:r>
            <a:endParaRPr lang="en-US" sz="1700" dirty="0"/>
          </a:p>
        </p:txBody>
      </p:sp>
      <p:sp>
        <p:nvSpPr>
          <p:cNvPr id="9" name="Text 5"/>
          <p:cNvSpPr txBox="1"/>
          <p:nvPr/>
        </p:nvSpPr>
        <p:spPr>
          <a:xfrm>
            <a:off x="822960" y="3977640"/>
            <a:ext cx="4800600" cy="320040"/>
          </a:xfrm>
          <a:prstGeom prst="rect">
            <a:avLst/>
          </a:prstGeom>
          <a:noFill/>
          <a:ln/>
        </p:spPr>
        <p:txBody>
          <a:bodyPr wrap="square" lIns="0" tIns="0" rIns="0" bIns="0" rtlCol="0" anchor="t"/>
          <a:lstStyle/>
          <a:p>
            <a:pPr marL="0" indent="0">
              <a:buNone/>
            </a:pPr>
            <a:r>
              <a:rPr lang="en-US" sz="1300" b="1" dirty="0">
                <a:solidFill>
                  <a:srgbClr val="5E6B70"/>
                </a:solidFill>
                <a:latin typeface="Calibri" pitchFamily="34" charset="0"/>
                <a:ea typeface="Calibri" pitchFamily="34" charset="-122"/>
                <a:cs typeface="Calibri" pitchFamily="34" charset="-120"/>
              </a:rPr>
              <a:t>Certainty of evidence</a:t>
            </a:r>
            <a:endParaRPr lang="en-US" sz="1300" dirty="0"/>
          </a:p>
        </p:txBody>
      </p:sp>
      <p:sp>
        <p:nvSpPr>
          <p:cNvPr id="10" name="Shape 6"/>
          <p:cNvSpPr/>
          <p:nvPr/>
        </p:nvSpPr>
        <p:spPr>
          <a:xfrm>
            <a:off x="822960" y="4343400"/>
            <a:ext cx="4800600" cy="320040"/>
          </a:xfrm>
          <a:prstGeom prst="roundRect">
            <a:avLst>
              <a:gd name="adj" fmla="val 22857"/>
            </a:avLst>
          </a:prstGeom>
          <a:solidFill>
            <a:srgbClr val="CBD9D5"/>
          </a:solidFill>
          <a:ln w="12700">
            <a:solidFill>
              <a:srgbClr val="CBD9D5"/>
            </a:solidFill>
            <a:prstDash val="solid"/>
          </a:ln>
        </p:spPr>
        <p:txBody>
          <a:bodyPr/>
          <a:lstStyle/>
          <a:p>
            <a:endParaRPr lang="en-GB"/>
          </a:p>
        </p:txBody>
      </p:sp>
      <p:sp>
        <p:nvSpPr>
          <p:cNvPr id="11" name="Shape 7"/>
          <p:cNvSpPr/>
          <p:nvPr/>
        </p:nvSpPr>
        <p:spPr>
          <a:xfrm>
            <a:off x="822960" y="4343400"/>
            <a:ext cx="864108" cy="320040"/>
          </a:xfrm>
          <a:prstGeom prst="roundRect">
            <a:avLst>
              <a:gd name="adj" fmla="val 22857"/>
            </a:avLst>
          </a:prstGeom>
          <a:solidFill>
            <a:srgbClr val="C8742B"/>
          </a:solidFill>
          <a:ln w="12700">
            <a:solidFill>
              <a:srgbClr val="C8742B"/>
            </a:solidFill>
            <a:prstDash val="solid"/>
          </a:ln>
        </p:spPr>
        <p:txBody>
          <a:bodyPr/>
          <a:lstStyle/>
          <a:p>
            <a:endParaRPr lang="en-GB"/>
          </a:p>
        </p:txBody>
      </p:sp>
      <p:sp>
        <p:nvSpPr>
          <p:cNvPr id="12" name="Text 8"/>
          <p:cNvSpPr txBox="1"/>
          <p:nvPr/>
        </p:nvSpPr>
        <p:spPr>
          <a:xfrm>
            <a:off x="822960" y="4754880"/>
            <a:ext cx="4800600" cy="411480"/>
          </a:xfrm>
          <a:prstGeom prst="rect">
            <a:avLst/>
          </a:prstGeom>
          <a:noFill/>
          <a:ln/>
        </p:spPr>
        <p:txBody>
          <a:bodyPr wrap="square" lIns="0" tIns="0" rIns="0" bIns="0" rtlCol="0" anchor="t"/>
          <a:lstStyle/>
          <a:p>
            <a:pPr marL="0" indent="0">
              <a:buNone/>
            </a:pPr>
            <a:r>
              <a:rPr lang="en-US" sz="1600" b="1" dirty="0">
                <a:solidFill>
                  <a:srgbClr val="C8742B"/>
                </a:solidFill>
                <a:latin typeface="Calibri" pitchFamily="34" charset="0"/>
                <a:ea typeface="Calibri" pitchFamily="34" charset="-122"/>
                <a:cs typeface="Calibri" pitchFamily="34" charset="-120"/>
              </a:rPr>
              <a:t>Very low certainty</a:t>
            </a:r>
            <a:endParaRPr lang="en-US" sz="1600" dirty="0"/>
          </a:p>
        </p:txBody>
      </p:sp>
      <p:sp>
        <p:nvSpPr>
          <p:cNvPr id="13" name="Text 9"/>
          <p:cNvSpPr txBox="1"/>
          <p:nvPr/>
        </p:nvSpPr>
        <p:spPr>
          <a:xfrm>
            <a:off x="822960" y="5212080"/>
            <a:ext cx="4800600" cy="457200"/>
          </a:xfrm>
          <a:prstGeom prst="rect">
            <a:avLst/>
          </a:prstGeom>
          <a:noFill/>
          <a:ln/>
        </p:spPr>
        <p:txBody>
          <a:bodyPr wrap="square" lIns="0" tIns="0" rIns="0" bIns="0" rtlCol="0" anchor="t"/>
          <a:lstStyle/>
          <a:p>
            <a:pPr marL="0" indent="0">
              <a:buNone/>
            </a:pPr>
            <a:r>
              <a:rPr lang="en-US" sz="1300" i="1" dirty="0">
                <a:solidFill>
                  <a:srgbClr val="5E6B70"/>
                </a:solidFill>
                <a:latin typeface="Calibri" pitchFamily="34" charset="0"/>
                <a:ea typeface="Calibri" pitchFamily="34" charset="-122"/>
                <a:cs typeface="Calibri" pitchFamily="34" charset="-120"/>
              </a:rPr>
              <a:t>Cochrane et al. (2016)</a:t>
            </a:r>
            <a:endParaRPr lang="en-US" sz="1300" dirty="0"/>
          </a:p>
        </p:txBody>
      </p:sp>
      <p:sp>
        <p:nvSpPr>
          <p:cNvPr id="14" name="Shape 10"/>
          <p:cNvSpPr/>
          <p:nvPr/>
        </p:nvSpPr>
        <p:spPr>
          <a:xfrm>
            <a:off x="6263640" y="1280160"/>
            <a:ext cx="5349240" cy="4572000"/>
          </a:xfrm>
          <a:prstGeom prst="roundRect">
            <a:avLst>
              <a:gd name="adj" fmla="val 2400"/>
            </a:avLst>
          </a:prstGeom>
          <a:solidFill>
            <a:srgbClr val="E6EFEC"/>
          </a:solidFill>
          <a:ln w="12700">
            <a:solidFill>
              <a:srgbClr val="E6EFEC"/>
            </a:solidFill>
            <a:prstDash val="solid"/>
          </a:ln>
        </p:spPr>
        <p:txBody>
          <a:bodyPr/>
          <a:lstStyle/>
          <a:p>
            <a:endParaRPr lang="en-GB"/>
          </a:p>
        </p:txBody>
      </p:sp>
      <p:sp>
        <p:nvSpPr>
          <p:cNvPr id="15" name="Shape 11"/>
          <p:cNvSpPr/>
          <p:nvPr/>
        </p:nvSpPr>
        <p:spPr>
          <a:xfrm>
            <a:off x="6537960" y="1508760"/>
            <a:ext cx="685800" cy="685800"/>
          </a:xfrm>
          <a:prstGeom prst="ellipse">
            <a:avLst/>
          </a:prstGeom>
          <a:solidFill>
            <a:srgbClr val="1D4E59"/>
          </a:solidFill>
          <a:ln w="12700">
            <a:solidFill>
              <a:srgbClr val="1D4E59"/>
            </a:solidFill>
            <a:prstDash val="solid"/>
          </a:ln>
        </p:spPr>
        <p:txBody>
          <a:bodyPr/>
          <a:lstStyle/>
          <a:p>
            <a:endParaRPr lang="en-GB"/>
          </a:p>
        </p:txBody>
      </p:sp>
      <p:pic>
        <p:nvPicPr>
          <p:cNvPr id="16" name="Image 1" descr="preencoded.png"/>
          <p:cNvPicPr>
            <a:picLocks noChangeAspect="1"/>
          </p:cNvPicPr>
          <p:nvPr/>
        </p:nvPicPr>
        <p:blipFill>
          <a:blip r:embed="rId6"/>
          <a:stretch>
            <a:fillRect/>
          </a:stretch>
        </p:blipFill>
        <p:spPr>
          <a:xfrm>
            <a:off x="6688836" y="1659636"/>
            <a:ext cx="384048" cy="384048"/>
          </a:xfrm>
          <a:prstGeom prst="rect">
            <a:avLst/>
          </a:prstGeom>
        </p:spPr>
      </p:pic>
      <p:sp>
        <p:nvSpPr>
          <p:cNvPr id="17" name="Text 12"/>
          <p:cNvSpPr txBox="1"/>
          <p:nvPr/>
        </p:nvSpPr>
        <p:spPr>
          <a:xfrm>
            <a:off x="7406640" y="1508760"/>
            <a:ext cx="4023360" cy="685800"/>
          </a:xfrm>
          <a:prstGeom prst="rect">
            <a:avLst/>
          </a:prstGeom>
          <a:noFill/>
          <a:ln/>
        </p:spPr>
        <p:txBody>
          <a:bodyPr wrap="square" lIns="0" tIns="0" rIns="0" bIns="0" rtlCol="0" anchor="ctr"/>
          <a:lstStyle/>
          <a:p>
            <a:pPr marL="0" indent="0">
              <a:buNone/>
            </a:pPr>
            <a:r>
              <a:rPr lang="en-US" sz="2200" b="1" dirty="0">
                <a:solidFill>
                  <a:srgbClr val="1D4E59"/>
                </a:solidFill>
                <a:latin typeface="Cambria" pitchFamily="34" charset="0"/>
                <a:ea typeface="Cambria" pitchFamily="34" charset="-122"/>
                <a:cs typeface="Cambria" pitchFamily="34" charset="-120"/>
              </a:rPr>
              <a:t>Falls prevention exercise</a:t>
            </a:r>
            <a:endParaRPr lang="en-US" sz="2200" dirty="0"/>
          </a:p>
        </p:txBody>
      </p:sp>
      <p:sp>
        <p:nvSpPr>
          <p:cNvPr id="18" name="Text 13"/>
          <p:cNvSpPr txBox="1"/>
          <p:nvPr/>
        </p:nvSpPr>
        <p:spPr>
          <a:xfrm>
            <a:off x="6537960" y="2423160"/>
            <a:ext cx="4800600" cy="1463040"/>
          </a:xfrm>
          <a:prstGeom prst="rect">
            <a:avLst/>
          </a:prstGeom>
          <a:noFill/>
          <a:ln/>
        </p:spPr>
        <p:txBody>
          <a:bodyPr wrap="square" lIns="0" tIns="0" rIns="0" bIns="0" rtlCol="0" anchor="t"/>
          <a:lstStyle/>
          <a:p>
            <a:pPr marL="0" indent="0">
              <a:buNone/>
            </a:pPr>
            <a:r>
              <a:rPr lang="en-US" sz="1700" dirty="0">
                <a:solidFill>
                  <a:srgbClr val="1F2A30"/>
                </a:solidFill>
                <a:latin typeface="Calibri" pitchFamily="34" charset="0"/>
                <a:ea typeface="Calibri" pitchFamily="34" charset="-122"/>
                <a:cs typeface="Calibri" pitchFamily="34" charset="-120"/>
              </a:rPr>
              <a:t>Exercise reduces the rate of falls among older people living in the community by 23%. Strength and balance programmes have proven benefit.</a:t>
            </a:r>
            <a:endParaRPr lang="en-US" sz="1700" dirty="0"/>
          </a:p>
        </p:txBody>
      </p:sp>
      <p:sp>
        <p:nvSpPr>
          <p:cNvPr id="19" name="Text 14"/>
          <p:cNvSpPr txBox="1"/>
          <p:nvPr/>
        </p:nvSpPr>
        <p:spPr>
          <a:xfrm>
            <a:off x="6537960" y="3977640"/>
            <a:ext cx="4800600" cy="320040"/>
          </a:xfrm>
          <a:prstGeom prst="rect">
            <a:avLst/>
          </a:prstGeom>
          <a:noFill/>
          <a:ln/>
        </p:spPr>
        <p:txBody>
          <a:bodyPr wrap="square" lIns="0" tIns="0" rIns="0" bIns="0" rtlCol="0" anchor="t"/>
          <a:lstStyle/>
          <a:p>
            <a:pPr marL="0" indent="0">
              <a:buNone/>
            </a:pPr>
            <a:r>
              <a:rPr lang="en-US" sz="1300" b="1" dirty="0">
                <a:solidFill>
                  <a:srgbClr val="5E6B70"/>
                </a:solidFill>
                <a:latin typeface="Calibri" pitchFamily="34" charset="0"/>
                <a:ea typeface="Calibri" pitchFamily="34" charset="-122"/>
                <a:cs typeface="Calibri" pitchFamily="34" charset="-120"/>
              </a:rPr>
              <a:t>Certainty of evidence</a:t>
            </a:r>
            <a:endParaRPr lang="en-US" sz="1300" dirty="0"/>
          </a:p>
        </p:txBody>
      </p:sp>
      <p:sp>
        <p:nvSpPr>
          <p:cNvPr id="20" name="Shape 15"/>
          <p:cNvSpPr/>
          <p:nvPr/>
        </p:nvSpPr>
        <p:spPr>
          <a:xfrm>
            <a:off x="6537960" y="4343400"/>
            <a:ext cx="4800600" cy="320040"/>
          </a:xfrm>
          <a:prstGeom prst="roundRect">
            <a:avLst>
              <a:gd name="adj" fmla="val 22857"/>
            </a:avLst>
          </a:prstGeom>
          <a:solidFill>
            <a:srgbClr val="CBD9D5"/>
          </a:solidFill>
          <a:ln w="12700">
            <a:solidFill>
              <a:srgbClr val="CBD9D5"/>
            </a:solidFill>
            <a:prstDash val="solid"/>
          </a:ln>
        </p:spPr>
        <p:txBody>
          <a:bodyPr/>
          <a:lstStyle/>
          <a:p>
            <a:endParaRPr lang="en-GB"/>
          </a:p>
        </p:txBody>
      </p:sp>
      <p:sp>
        <p:nvSpPr>
          <p:cNvPr id="21" name="Shape 16"/>
          <p:cNvSpPr/>
          <p:nvPr/>
        </p:nvSpPr>
        <p:spPr>
          <a:xfrm>
            <a:off x="6537960" y="4343400"/>
            <a:ext cx="4416552" cy="320040"/>
          </a:xfrm>
          <a:prstGeom prst="roundRect">
            <a:avLst>
              <a:gd name="adj" fmla="val 22857"/>
            </a:avLst>
          </a:prstGeom>
          <a:solidFill>
            <a:srgbClr val="1D4E59"/>
          </a:solidFill>
          <a:ln w="12700">
            <a:solidFill>
              <a:srgbClr val="1D4E59"/>
            </a:solidFill>
            <a:prstDash val="solid"/>
          </a:ln>
        </p:spPr>
        <p:txBody>
          <a:bodyPr/>
          <a:lstStyle/>
          <a:p>
            <a:endParaRPr lang="en-GB"/>
          </a:p>
        </p:txBody>
      </p:sp>
      <p:sp>
        <p:nvSpPr>
          <p:cNvPr id="22" name="Text 17"/>
          <p:cNvSpPr txBox="1"/>
          <p:nvPr/>
        </p:nvSpPr>
        <p:spPr>
          <a:xfrm>
            <a:off x="6537960" y="4754880"/>
            <a:ext cx="4800600" cy="411480"/>
          </a:xfrm>
          <a:prstGeom prst="rect">
            <a:avLst/>
          </a:prstGeom>
          <a:noFill/>
          <a:ln/>
        </p:spPr>
        <p:txBody>
          <a:bodyPr wrap="square" lIns="0" tIns="0" rIns="0" bIns="0" rtlCol="0" anchor="t"/>
          <a:lstStyle/>
          <a:p>
            <a:pPr marL="0" indent="0">
              <a:buNone/>
            </a:pPr>
            <a:r>
              <a:rPr lang="en-US" sz="1600" b="1" dirty="0">
                <a:solidFill>
                  <a:srgbClr val="1D4E59"/>
                </a:solidFill>
                <a:latin typeface="Calibri" pitchFamily="34" charset="0"/>
                <a:ea typeface="Calibri" pitchFamily="34" charset="-122"/>
                <a:cs typeface="Calibri" pitchFamily="34" charset="-120"/>
              </a:rPr>
              <a:t>High certainty</a:t>
            </a:r>
            <a:endParaRPr lang="en-US" sz="1600" dirty="0"/>
          </a:p>
        </p:txBody>
      </p:sp>
      <p:sp>
        <p:nvSpPr>
          <p:cNvPr id="23" name="Text 18"/>
          <p:cNvSpPr txBox="1"/>
          <p:nvPr/>
        </p:nvSpPr>
        <p:spPr>
          <a:xfrm>
            <a:off x="6537960" y="5212080"/>
            <a:ext cx="4800600" cy="457200"/>
          </a:xfrm>
          <a:prstGeom prst="rect">
            <a:avLst/>
          </a:prstGeom>
          <a:noFill/>
          <a:ln/>
        </p:spPr>
        <p:txBody>
          <a:bodyPr wrap="square" lIns="0" tIns="0" rIns="0" bIns="0" rtlCol="0" anchor="t"/>
          <a:lstStyle/>
          <a:p>
            <a:pPr marL="0" indent="0">
              <a:buNone/>
            </a:pPr>
            <a:r>
              <a:rPr lang="en-US" sz="1300" i="1" dirty="0">
                <a:solidFill>
                  <a:srgbClr val="5E6B70"/>
                </a:solidFill>
                <a:latin typeface="Calibri" pitchFamily="34" charset="0"/>
                <a:ea typeface="Calibri" pitchFamily="34" charset="-122"/>
                <a:cs typeface="Calibri" pitchFamily="34" charset="-120"/>
              </a:rPr>
              <a:t>Sherrington et al. (2019)</a:t>
            </a:r>
            <a:endParaRPr lang="en-US" sz="1300" dirty="0"/>
          </a:p>
        </p:txBody>
      </p:sp>
      <p:sp>
        <p:nvSpPr>
          <p:cNvPr id="25" name="Slide Number Placeholder 0"/>
          <p:cNvSpPr>
            <a:spLocks noGrp="1"/>
          </p:cNvSpPr>
          <p:nvPr>
            <p:ph type="sldNum" sz="quarter" idx="4294967295"/>
          </p:nvPr>
        </p:nvSpPr>
        <p:spPr>
          <a:xfrm>
            <a:off x="11155680" y="6419088"/>
            <a:ext cx="457200" cy="274320"/>
          </a:xfrm>
          <a:prstGeom prst="rect">
            <a:avLst/>
          </a:prstGeom>
          <a:extLst>
            <a:ext uri="{C572A759-6A51-4108-AA02-DFA0A04FC94B}">
              <ma14:wrappingTextBoxFlag xmlns="" xmlns:ma14="http://schemas.microsoft.com/office/mac/drawingml/2011/main" val="0"/>
            </a:ext>
          </a:extLst>
        </p:spPr>
        <p:txBody>
          <a:bodyPr/>
          <a:lstStyle>
            <a:lvl1pPr>
              <a:defRPr sz="1000">
                <a:solidFill>
                  <a:srgbClr val="5E6B70"/>
                </a:solidFill>
                <a:latin typeface="Calibri"/>
                <a:ea typeface="Calibri"/>
                <a:cs typeface="Calibri"/>
              </a:defRPr>
            </a:lvl1pPr>
          </a:lstStyle>
          <a:p>
            <a:pPr algn="r"/>
            <a:fld id="{F7021451-1387-4CA6-816F-3879F97B5CBC}" type="slidenum">
              <a:rPr lang="en-US" b="0"/>
              <a:t>8</a:t>
            </a:fld>
            <a:endParaRPr lang="en-US"/>
          </a:p>
        </p:txBody>
      </p:sp>
      <p:pic>
        <p:nvPicPr>
          <p:cNvPr id="2" name="8">
            <a:hlinkClick r:id="" action="ppaction://media"/>
            <a:extLst>
              <a:ext uri="{FF2B5EF4-FFF2-40B4-BE49-F238E27FC236}">
                <a16:creationId xmlns:a16="http://schemas.microsoft.com/office/drawing/2014/main" id="{207C4E55-82C3-EE61-7C62-40BAED428F99}"/>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851525" y="3184525"/>
            <a:ext cx="487363" cy="48736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718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3" name="Text 0"/>
          <p:cNvSpPr>
            <a:spLocks noGrp="1"/>
          </p:cNvSpPr>
          <p:nvPr>
            <p:ph type="title" idx="100" hasCustomPrompt="1"/>
          </p:nvPr>
        </p:nvSpPr>
        <p:spPr>
          <a:xfrm>
            <a:off x="548640" y="320040"/>
            <a:ext cx="11064240" cy="777240"/>
          </a:xfrm>
          <a:prstGeom prst="rect">
            <a:avLst/>
          </a:prstGeom>
          <a:noFill/>
          <a:ln/>
        </p:spPr>
        <p:txBody>
          <a:bodyPr wrap="square" lIns="0" tIns="0" rIns="0" bIns="0" rtlCol="0" anchor="ctr"/>
          <a:lstStyle/>
          <a:p>
            <a:pPr marL="0" indent="0">
              <a:buNone/>
            </a:pPr>
            <a:r>
              <a:rPr lang="en-US" sz="3200" b="1" dirty="0">
                <a:solidFill>
                  <a:schemeClr val="tx2"/>
                </a:solidFill>
                <a:latin typeface="Cambria" pitchFamily="34" charset="0"/>
                <a:ea typeface="Cambria" pitchFamily="34" charset="-122"/>
                <a:cs typeface="Cambria" pitchFamily="34" charset="-120"/>
              </a:rPr>
              <a:t>Current technology: telecare</a:t>
            </a:r>
            <a:endParaRPr lang="en-US" sz="3200" dirty="0"/>
          </a:p>
        </p:txBody>
      </p:sp>
      <p:sp>
        <p:nvSpPr>
          <p:cNvPr id="4" name="Text 1"/>
          <p:cNvSpPr txBox="1"/>
          <p:nvPr/>
        </p:nvSpPr>
        <p:spPr>
          <a:xfrm>
            <a:off x="548640" y="1280160"/>
            <a:ext cx="3657600" cy="868680"/>
          </a:xfrm>
          <a:prstGeom prst="rect">
            <a:avLst/>
          </a:prstGeom>
          <a:noFill/>
          <a:ln/>
        </p:spPr>
        <p:txBody>
          <a:bodyPr wrap="square" lIns="0" tIns="0" rIns="0" bIns="0" rtlCol="0" anchor="b"/>
          <a:lstStyle/>
          <a:p>
            <a:pPr marL="0" indent="0">
              <a:buNone/>
            </a:pPr>
            <a:r>
              <a:rPr lang="en-US" sz="4800" b="1" dirty="0">
                <a:solidFill>
                  <a:srgbClr val="1D4E59"/>
                </a:solidFill>
                <a:latin typeface="Cambria" pitchFamily="34" charset="0"/>
                <a:ea typeface="Cambria" pitchFamily="34" charset="-122"/>
                <a:cs typeface="Cambria" pitchFamily="34" charset="-120"/>
              </a:rPr>
              <a:t>≈ 2 million</a:t>
            </a:r>
            <a:endParaRPr lang="en-US" sz="4800" dirty="0"/>
          </a:p>
        </p:txBody>
      </p:sp>
      <p:sp>
        <p:nvSpPr>
          <p:cNvPr id="5" name="Text 2"/>
          <p:cNvSpPr txBox="1"/>
          <p:nvPr/>
        </p:nvSpPr>
        <p:spPr>
          <a:xfrm>
            <a:off x="548640" y="2194560"/>
            <a:ext cx="3657600" cy="731520"/>
          </a:xfrm>
          <a:prstGeom prst="rect">
            <a:avLst/>
          </a:prstGeom>
          <a:noFill/>
          <a:ln/>
        </p:spPr>
        <p:txBody>
          <a:bodyPr wrap="square" lIns="0" tIns="0" rIns="0" bIns="0" rtlCol="0" anchor="t"/>
          <a:lstStyle/>
          <a:p>
            <a:pPr marL="0" indent="0">
              <a:buNone/>
            </a:pPr>
            <a:r>
              <a:rPr lang="en-US" sz="1500" dirty="0">
                <a:solidFill>
                  <a:srgbClr val="1F2A30"/>
                </a:solidFill>
                <a:latin typeface="Calibri" pitchFamily="34" charset="0"/>
                <a:ea typeface="Calibri" pitchFamily="34" charset="-122"/>
                <a:cs typeface="Calibri" pitchFamily="34" charset="-120"/>
              </a:rPr>
              <a:t>people use telecare such as pendant alarms and sensors (DHSC and DSIT, 2025)</a:t>
            </a:r>
            <a:endParaRPr lang="en-US" sz="1500" dirty="0"/>
          </a:p>
        </p:txBody>
      </p:sp>
      <p:sp>
        <p:nvSpPr>
          <p:cNvPr id="6" name="Shape 3"/>
          <p:cNvSpPr/>
          <p:nvPr/>
        </p:nvSpPr>
        <p:spPr>
          <a:xfrm>
            <a:off x="548640" y="3291840"/>
            <a:ext cx="3657600" cy="2560320"/>
          </a:xfrm>
          <a:prstGeom prst="roundRect">
            <a:avLst>
              <a:gd name="adj" fmla="val 4286"/>
            </a:avLst>
          </a:prstGeom>
          <a:solidFill>
            <a:srgbClr val="E6EFEC"/>
          </a:solidFill>
          <a:ln w="12700">
            <a:solidFill>
              <a:srgbClr val="E6EFEC"/>
            </a:solidFill>
            <a:prstDash val="solid"/>
          </a:ln>
        </p:spPr>
        <p:txBody>
          <a:bodyPr/>
          <a:lstStyle/>
          <a:p>
            <a:endParaRPr lang="en-GB"/>
          </a:p>
        </p:txBody>
      </p:sp>
      <p:sp>
        <p:nvSpPr>
          <p:cNvPr id="7" name="Shape 4"/>
          <p:cNvSpPr/>
          <p:nvPr/>
        </p:nvSpPr>
        <p:spPr>
          <a:xfrm>
            <a:off x="777240" y="3520440"/>
            <a:ext cx="548640" cy="548640"/>
          </a:xfrm>
          <a:prstGeom prst="ellipse">
            <a:avLst/>
          </a:prstGeom>
          <a:solidFill>
            <a:srgbClr val="1D4E59"/>
          </a:solidFill>
          <a:ln w="12700">
            <a:solidFill>
              <a:srgbClr val="1D4E59"/>
            </a:solidFill>
            <a:prstDash val="solid"/>
          </a:ln>
        </p:spPr>
        <p:txBody>
          <a:bodyPr/>
          <a:lstStyle/>
          <a:p>
            <a:endParaRPr lang="en-GB"/>
          </a:p>
        </p:txBody>
      </p:sp>
      <p:pic>
        <p:nvPicPr>
          <p:cNvPr id="8" name="Image 0" descr="preencoded.png"/>
          <p:cNvPicPr>
            <a:picLocks noChangeAspect="1"/>
          </p:cNvPicPr>
          <p:nvPr/>
        </p:nvPicPr>
        <p:blipFill>
          <a:blip r:embed="rId5"/>
          <a:stretch>
            <a:fillRect/>
          </a:stretch>
        </p:blipFill>
        <p:spPr>
          <a:xfrm>
            <a:off x="897941" y="3641141"/>
            <a:ext cx="307238" cy="307238"/>
          </a:xfrm>
          <a:prstGeom prst="rect">
            <a:avLst/>
          </a:prstGeom>
        </p:spPr>
      </p:pic>
      <p:sp>
        <p:nvSpPr>
          <p:cNvPr id="9" name="Text 5"/>
          <p:cNvSpPr txBox="1"/>
          <p:nvPr/>
        </p:nvSpPr>
        <p:spPr>
          <a:xfrm>
            <a:off x="1508760" y="3520440"/>
            <a:ext cx="2468880" cy="548640"/>
          </a:xfrm>
          <a:prstGeom prst="rect">
            <a:avLst/>
          </a:prstGeom>
          <a:noFill/>
          <a:ln/>
        </p:spPr>
        <p:txBody>
          <a:bodyPr wrap="square" lIns="0" tIns="0" rIns="0" bIns="0" rtlCol="0" anchor="ctr"/>
          <a:lstStyle/>
          <a:p>
            <a:pPr marL="0" indent="0">
              <a:buNone/>
            </a:pPr>
            <a:r>
              <a:rPr lang="en-US" sz="1800" b="1" dirty="0">
                <a:solidFill>
                  <a:srgbClr val="1D4E59"/>
                </a:solidFill>
                <a:latin typeface="Calibri" pitchFamily="34" charset="0"/>
                <a:ea typeface="Calibri" pitchFamily="34" charset="-122"/>
                <a:cs typeface="Calibri" pitchFamily="34" charset="-120"/>
              </a:rPr>
              <a:t>Benefits</a:t>
            </a:r>
            <a:endParaRPr lang="en-US" sz="1800" dirty="0"/>
          </a:p>
        </p:txBody>
      </p:sp>
      <p:sp>
        <p:nvSpPr>
          <p:cNvPr id="10" name="Text 6"/>
          <p:cNvSpPr txBox="1"/>
          <p:nvPr/>
        </p:nvSpPr>
        <p:spPr>
          <a:xfrm>
            <a:off x="777240" y="4206240"/>
            <a:ext cx="3200400" cy="1508760"/>
          </a:xfrm>
          <a:prstGeom prst="rect">
            <a:avLst/>
          </a:prstGeom>
          <a:noFill/>
          <a:ln/>
        </p:spPr>
        <p:txBody>
          <a:bodyPr wrap="square" lIns="0" tIns="0" rIns="0" bIns="0" rtlCol="0" anchor="t"/>
          <a:lstStyle/>
          <a:p>
            <a:pPr marL="0" indent="0">
              <a:buNone/>
            </a:pPr>
            <a:r>
              <a:rPr lang="en-US" sz="1500" dirty="0">
                <a:solidFill>
                  <a:srgbClr val="1F2A30"/>
                </a:solidFill>
                <a:latin typeface="Calibri" pitchFamily="34" charset="0"/>
                <a:ea typeface="Calibri" pitchFamily="34" charset="-122"/>
                <a:cs typeface="Calibri" pitchFamily="34" charset="-120"/>
              </a:rPr>
              <a:t>Reassurance and a faster response after a fall.</a:t>
            </a:r>
            <a:endParaRPr lang="en-US" sz="1500" dirty="0"/>
          </a:p>
        </p:txBody>
      </p:sp>
      <p:sp>
        <p:nvSpPr>
          <p:cNvPr id="11" name="Shape 7"/>
          <p:cNvSpPr/>
          <p:nvPr/>
        </p:nvSpPr>
        <p:spPr>
          <a:xfrm>
            <a:off x="4480560" y="1280160"/>
            <a:ext cx="7132320" cy="2194560"/>
          </a:xfrm>
          <a:prstGeom prst="roundRect">
            <a:avLst>
              <a:gd name="adj" fmla="val 5000"/>
            </a:avLst>
          </a:prstGeom>
          <a:solidFill>
            <a:srgbClr val="E6EFEC"/>
          </a:solidFill>
          <a:ln w="12700">
            <a:solidFill>
              <a:srgbClr val="E6EFEC"/>
            </a:solidFill>
            <a:prstDash val="solid"/>
          </a:ln>
        </p:spPr>
        <p:txBody>
          <a:bodyPr/>
          <a:lstStyle/>
          <a:p>
            <a:endParaRPr lang="en-GB"/>
          </a:p>
        </p:txBody>
      </p:sp>
      <p:sp>
        <p:nvSpPr>
          <p:cNvPr id="12" name="Shape 8"/>
          <p:cNvSpPr/>
          <p:nvPr/>
        </p:nvSpPr>
        <p:spPr>
          <a:xfrm>
            <a:off x="4709160" y="1508760"/>
            <a:ext cx="548640" cy="548640"/>
          </a:xfrm>
          <a:prstGeom prst="ellipse">
            <a:avLst/>
          </a:prstGeom>
          <a:solidFill>
            <a:srgbClr val="1D4E59"/>
          </a:solidFill>
          <a:ln w="12700">
            <a:solidFill>
              <a:srgbClr val="1D4E59"/>
            </a:solidFill>
            <a:prstDash val="solid"/>
          </a:ln>
        </p:spPr>
        <p:txBody>
          <a:bodyPr/>
          <a:lstStyle/>
          <a:p>
            <a:endParaRPr lang="en-GB"/>
          </a:p>
        </p:txBody>
      </p:sp>
      <p:pic>
        <p:nvPicPr>
          <p:cNvPr id="13" name="Image 1" descr="preencoded.png"/>
          <p:cNvPicPr>
            <a:picLocks noChangeAspect="1"/>
          </p:cNvPicPr>
          <p:nvPr/>
        </p:nvPicPr>
        <p:blipFill>
          <a:blip r:embed="rId6"/>
          <a:stretch>
            <a:fillRect/>
          </a:stretch>
        </p:blipFill>
        <p:spPr>
          <a:xfrm>
            <a:off x="4829861" y="1629461"/>
            <a:ext cx="307238" cy="307238"/>
          </a:xfrm>
          <a:prstGeom prst="rect">
            <a:avLst/>
          </a:prstGeom>
        </p:spPr>
      </p:pic>
      <p:sp>
        <p:nvSpPr>
          <p:cNvPr id="14" name="Text 9"/>
          <p:cNvSpPr txBox="1"/>
          <p:nvPr/>
        </p:nvSpPr>
        <p:spPr>
          <a:xfrm>
            <a:off x="5440680" y="1508760"/>
            <a:ext cx="5943600" cy="548640"/>
          </a:xfrm>
          <a:prstGeom prst="rect">
            <a:avLst/>
          </a:prstGeom>
          <a:noFill/>
          <a:ln/>
        </p:spPr>
        <p:txBody>
          <a:bodyPr wrap="square" lIns="0" tIns="0" rIns="0" bIns="0" rtlCol="0" anchor="ctr"/>
          <a:lstStyle/>
          <a:p>
            <a:pPr marL="0" indent="0">
              <a:buNone/>
            </a:pPr>
            <a:r>
              <a:rPr lang="en-US" sz="1800" b="1" dirty="0">
                <a:solidFill>
                  <a:srgbClr val="1D4E59"/>
                </a:solidFill>
                <a:latin typeface="Calibri" pitchFamily="34" charset="0"/>
                <a:ea typeface="Calibri" pitchFamily="34" charset="-122"/>
                <a:cs typeface="Calibri" pitchFamily="34" charset="-120"/>
              </a:rPr>
              <a:t>Mixed evidence</a:t>
            </a:r>
            <a:endParaRPr lang="en-US" sz="1800" dirty="0"/>
          </a:p>
        </p:txBody>
      </p:sp>
      <p:sp>
        <p:nvSpPr>
          <p:cNvPr id="15" name="Text 10"/>
          <p:cNvSpPr txBox="1"/>
          <p:nvPr/>
        </p:nvSpPr>
        <p:spPr>
          <a:xfrm>
            <a:off x="4709160" y="2194560"/>
            <a:ext cx="6675120" cy="1143000"/>
          </a:xfrm>
          <a:prstGeom prst="rect">
            <a:avLst/>
          </a:prstGeom>
          <a:noFill/>
          <a:ln/>
        </p:spPr>
        <p:txBody>
          <a:bodyPr wrap="square" lIns="0" tIns="0" rIns="0" bIns="0" rtlCol="0" anchor="t"/>
          <a:lstStyle/>
          <a:p>
            <a:pPr marL="0" indent="0">
              <a:buNone/>
            </a:pPr>
            <a:r>
              <a:rPr lang="en-US" sz="1500" dirty="0">
                <a:solidFill>
                  <a:srgbClr val="1F2A30"/>
                </a:solidFill>
                <a:latin typeface="Calibri" pitchFamily="34" charset="0"/>
                <a:ea typeface="Calibri" pitchFamily="34" charset="-122"/>
                <a:cs typeface="Calibri" pitchFamily="34" charset="-120"/>
              </a:rPr>
              <a:t>The Whole Systems Demonstrator trial found no significant reduction in health and social care service use over 12 months (Steventon et al., 2013).</a:t>
            </a:r>
            <a:endParaRPr lang="en-US" sz="1500" dirty="0"/>
          </a:p>
        </p:txBody>
      </p:sp>
      <p:sp>
        <p:nvSpPr>
          <p:cNvPr id="16" name="Shape 11"/>
          <p:cNvSpPr/>
          <p:nvPr/>
        </p:nvSpPr>
        <p:spPr>
          <a:xfrm>
            <a:off x="4480560" y="3657600"/>
            <a:ext cx="7132320" cy="2194560"/>
          </a:xfrm>
          <a:prstGeom prst="roundRect">
            <a:avLst>
              <a:gd name="adj" fmla="val 5000"/>
            </a:avLst>
          </a:prstGeom>
          <a:solidFill>
            <a:srgbClr val="F6E9DC"/>
          </a:solidFill>
          <a:ln w="12700">
            <a:solidFill>
              <a:srgbClr val="F6E9DC"/>
            </a:solidFill>
            <a:prstDash val="solid"/>
          </a:ln>
        </p:spPr>
        <p:txBody>
          <a:bodyPr/>
          <a:lstStyle/>
          <a:p>
            <a:endParaRPr lang="en-GB"/>
          </a:p>
        </p:txBody>
      </p:sp>
      <p:sp>
        <p:nvSpPr>
          <p:cNvPr id="17" name="Shape 12"/>
          <p:cNvSpPr/>
          <p:nvPr/>
        </p:nvSpPr>
        <p:spPr>
          <a:xfrm>
            <a:off x="4709160" y="3886200"/>
            <a:ext cx="548640" cy="548640"/>
          </a:xfrm>
          <a:prstGeom prst="ellipse">
            <a:avLst/>
          </a:prstGeom>
          <a:solidFill>
            <a:srgbClr val="1D4E59"/>
          </a:solidFill>
          <a:ln w="12700">
            <a:solidFill>
              <a:srgbClr val="1D4E59"/>
            </a:solidFill>
            <a:prstDash val="solid"/>
          </a:ln>
        </p:spPr>
        <p:txBody>
          <a:bodyPr/>
          <a:lstStyle/>
          <a:p>
            <a:endParaRPr lang="en-GB"/>
          </a:p>
        </p:txBody>
      </p:sp>
      <p:pic>
        <p:nvPicPr>
          <p:cNvPr id="18" name="Image 2" descr="preencoded.png"/>
          <p:cNvPicPr>
            <a:picLocks noChangeAspect="1"/>
          </p:cNvPicPr>
          <p:nvPr/>
        </p:nvPicPr>
        <p:blipFill>
          <a:blip r:embed="rId7"/>
          <a:stretch>
            <a:fillRect/>
          </a:stretch>
        </p:blipFill>
        <p:spPr>
          <a:xfrm>
            <a:off x="4829861" y="4006901"/>
            <a:ext cx="307238" cy="307238"/>
          </a:xfrm>
          <a:prstGeom prst="rect">
            <a:avLst/>
          </a:prstGeom>
        </p:spPr>
      </p:pic>
      <p:sp>
        <p:nvSpPr>
          <p:cNvPr id="19" name="Text 13"/>
          <p:cNvSpPr txBox="1"/>
          <p:nvPr/>
        </p:nvSpPr>
        <p:spPr>
          <a:xfrm>
            <a:off x="5440680" y="3886200"/>
            <a:ext cx="5943600" cy="548640"/>
          </a:xfrm>
          <a:prstGeom prst="rect">
            <a:avLst/>
          </a:prstGeom>
          <a:noFill/>
          <a:ln/>
        </p:spPr>
        <p:txBody>
          <a:bodyPr wrap="square" lIns="0" tIns="0" rIns="0" bIns="0" rtlCol="0" anchor="ctr"/>
          <a:lstStyle/>
          <a:p>
            <a:pPr marL="0" indent="0">
              <a:buNone/>
            </a:pPr>
            <a:r>
              <a:rPr lang="en-US" sz="1800" b="1" dirty="0">
                <a:solidFill>
                  <a:srgbClr val="1D4E59"/>
                </a:solidFill>
                <a:latin typeface="Calibri" pitchFamily="34" charset="0"/>
                <a:ea typeface="Calibri" pitchFamily="34" charset="-122"/>
                <a:cs typeface="Calibri" pitchFamily="34" charset="-120"/>
              </a:rPr>
              <a:t>New risk: digital switchover</a:t>
            </a:r>
            <a:endParaRPr lang="en-US" sz="1800" dirty="0"/>
          </a:p>
        </p:txBody>
      </p:sp>
      <p:sp>
        <p:nvSpPr>
          <p:cNvPr id="20" name="Text 14"/>
          <p:cNvSpPr txBox="1"/>
          <p:nvPr/>
        </p:nvSpPr>
        <p:spPr>
          <a:xfrm>
            <a:off x="4709160" y="4572000"/>
            <a:ext cx="6675120" cy="1143000"/>
          </a:xfrm>
          <a:prstGeom prst="rect">
            <a:avLst/>
          </a:prstGeom>
          <a:noFill/>
          <a:ln/>
        </p:spPr>
        <p:txBody>
          <a:bodyPr wrap="square" lIns="0" tIns="0" rIns="0" bIns="0" rtlCol="0" anchor="t"/>
          <a:lstStyle/>
          <a:p>
            <a:pPr marL="0" indent="0">
              <a:buNone/>
            </a:pPr>
            <a:r>
              <a:rPr lang="en-US" sz="1500" dirty="0">
                <a:solidFill>
                  <a:srgbClr val="1F2A30"/>
                </a:solidFill>
                <a:latin typeface="Calibri" pitchFamily="34" charset="0"/>
                <a:ea typeface="Calibri" pitchFamily="34" charset="-122"/>
                <a:cs typeface="Calibri" pitchFamily="34" charset="-120"/>
              </a:rPr>
              <a:t>The analogue phone network closes by January 2027; some analogue devices may fail on digital lines. No user should be moved until a working solution is confirmed (DHSC and DSIT, 2025).</a:t>
            </a:r>
            <a:endParaRPr lang="en-US" sz="1500" dirty="0"/>
          </a:p>
        </p:txBody>
      </p:sp>
      <p:sp>
        <p:nvSpPr>
          <p:cNvPr id="25" name="Slide Number Placeholder 0"/>
          <p:cNvSpPr>
            <a:spLocks noGrp="1"/>
          </p:cNvSpPr>
          <p:nvPr>
            <p:ph type="sldNum" sz="quarter" idx="4294967295"/>
          </p:nvPr>
        </p:nvSpPr>
        <p:spPr>
          <a:xfrm>
            <a:off x="11155680" y="6419088"/>
            <a:ext cx="457200" cy="274320"/>
          </a:xfrm>
          <a:prstGeom prst="rect">
            <a:avLst/>
          </a:prstGeom>
          <a:extLst>
            <a:ext uri="{C572A759-6A51-4108-AA02-DFA0A04FC94B}">
              <ma14:wrappingTextBoxFlag xmlns="" xmlns:ma14="http://schemas.microsoft.com/office/mac/drawingml/2011/main" val="0"/>
            </a:ext>
          </a:extLst>
        </p:spPr>
        <p:txBody>
          <a:bodyPr/>
          <a:lstStyle>
            <a:lvl1pPr>
              <a:defRPr sz="1000">
                <a:solidFill>
                  <a:srgbClr val="5E6B70"/>
                </a:solidFill>
                <a:latin typeface="Calibri"/>
                <a:ea typeface="Calibri"/>
                <a:cs typeface="Calibri"/>
              </a:defRPr>
            </a:lvl1pPr>
          </a:lstStyle>
          <a:p>
            <a:pPr algn="r"/>
            <a:fld id="{F7021451-1387-4CA6-816F-3879F97B5CBC}" type="slidenum">
              <a:rPr lang="en-US" b="0"/>
              <a:t>9</a:t>
            </a:fld>
            <a:endParaRPr lang="en-US"/>
          </a:p>
        </p:txBody>
      </p:sp>
      <p:pic>
        <p:nvPicPr>
          <p:cNvPr id="2" name="9">
            <a:hlinkClick r:id="" action="ppaction://media"/>
            <a:extLst>
              <a:ext uri="{FF2B5EF4-FFF2-40B4-BE49-F238E27FC236}">
                <a16:creationId xmlns:a16="http://schemas.microsoft.com/office/drawing/2014/main" id="{375FE2D2-2A9D-4017-1761-226CE67A25DB}"/>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5851525" y="3184525"/>
            <a:ext cx="487363" cy="48736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694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3" name="Text 0"/>
          <p:cNvSpPr>
            <a:spLocks noGrp="1"/>
          </p:cNvSpPr>
          <p:nvPr>
            <p:ph type="title" idx="100" hasCustomPrompt="1"/>
          </p:nvPr>
        </p:nvSpPr>
        <p:spPr>
          <a:xfrm>
            <a:off x="548640" y="320040"/>
            <a:ext cx="11064240" cy="777240"/>
          </a:xfrm>
          <a:prstGeom prst="rect">
            <a:avLst/>
          </a:prstGeom>
          <a:noFill/>
          <a:ln/>
        </p:spPr>
        <p:txBody>
          <a:bodyPr wrap="square" lIns="0" tIns="0" rIns="0" bIns="0" rtlCol="0" anchor="ctr"/>
          <a:lstStyle/>
          <a:p>
            <a:pPr marL="0" indent="0">
              <a:buNone/>
            </a:pPr>
            <a:r>
              <a:rPr lang="en-US" sz="3200" b="1" dirty="0">
                <a:solidFill>
                  <a:schemeClr val="tx2"/>
                </a:solidFill>
                <a:latin typeface="Cambria" pitchFamily="34" charset="0"/>
                <a:ea typeface="Cambria" pitchFamily="34" charset="-122"/>
                <a:cs typeface="Cambria" pitchFamily="34" charset="-120"/>
              </a:rPr>
              <a:t>Emerging technology: promise and limits</a:t>
            </a:r>
            <a:endParaRPr lang="en-US" sz="3200" dirty="0"/>
          </a:p>
        </p:txBody>
      </p:sp>
      <p:sp>
        <p:nvSpPr>
          <p:cNvPr id="4" name="Shape 1"/>
          <p:cNvSpPr/>
          <p:nvPr/>
        </p:nvSpPr>
        <p:spPr>
          <a:xfrm>
            <a:off x="548640" y="1280160"/>
            <a:ext cx="5120640" cy="2194560"/>
          </a:xfrm>
          <a:prstGeom prst="roundRect">
            <a:avLst>
              <a:gd name="adj" fmla="val 5000"/>
            </a:avLst>
          </a:prstGeom>
          <a:solidFill>
            <a:srgbClr val="E6EFEC"/>
          </a:solidFill>
          <a:ln w="12700">
            <a:solidFill>
              <a:srgbClr val="E6EFEC"/>
            </a:solidFill>
            <a:prstDash val="solid"/>
          </a:ln>
        </p:spPr>
        <p:txBody>
          <a:bodyPr/>
          <a:lstStyle/>
          <a:p>
            <a:endParaRPr lang="en-GB"/>
          </a:p>
        </p:txBody>
      </p:sp>
      <p:sp>
        <p:nvSpPr>
          <p:cNvPr id="5" name="Shape 2"/>
          <p:cNvSpPr/>
          <p:nvPr/>
        </p:nvSpPr>
        <p:spPr>
          <a:xfrm>
            <a:off x="777240" y="1508760"/>
            <a:ext cx="548640" cy="548640"/>
          </a:xfrm>
          <a:prstGeom prst="ellipse">
            <a:avLst/>
          </a:prstGeom>
          <a:solidFill>
            <a:srgbClr val="1D4E59"/>
          </a:solidFill>
          <a:ln w="12700">
            <a:solidFill>
              <a:srgbClr val="1D4E59"/>
            </a:solidFill>
            <a:prstDash val="solid"/>
          </a:ln>
        </p:spPr>
        <p:txBody>
          <a:bodyPr/>
          <a:lstStyle/>
          <a:p>
            <a:endParaRPr lang="en-GB"/>
          </a:p>
        </p:txBody>
      </p:sp>
      <p:pic>
        <p:nvPicPr>
          <p:cNvPr id="6" name="Image 0" descr="preencoded.png"/>
          <p:cNvPicPr>
            <a:picLocks noChangeAspect="1"/>
          </p:cNvPicPr>
          <p:nvPr/>
        </p:nvPicPr>
        <p:blipFill>
          <a:blip r:embed="rId5"/>
          <a:stretch>
            <a:fillRect/>
          </a:stretch>
        </p:blipFill>
        <p:spPr>
          <a:xfrm>
            <a:off x="897941" y="1629461"/>
            <a:ext cx="307238" cy="307238"/>
          </a:xfrm>
          <a:prstGeom prst="rect">
            <a:avLst/>
          </a:prstGeom>
        </p:spPr>
      </p:pic>
      <p:sp>
        <p:nvSpPr>
          <p:cNvPr id="7" name="Text 3"/>
          <p:cNvSpPr txBox="1"/>
          <p:nvPr/>
        </p:nvSpPr>
        <p:spPr>
          <a:xfrm>
            <a:off x="1508760" y="1508760"/>
            <a:ext cx="3931920" cy="548640"/>
          </a:xfrm>
          <a:prstGeom prst="rect">
            <a:avLst/>
          </a:prstGeom>
          <a:noFill/>
          <a:ln/>
        </p:spPr>
        <p:txBody>
          <a:bodyPr wrap="square" lIns="0" tIns="0" rIns="0" bIns="0" rtlCol="0" anchor="ctr"/>
          <a:lstStyle/>
          <a:p>
            <a:pPr marL="0" indent="0">
              <a:buNone/>
            </a:pPr>
            <a:r>
              <a:rPr lang="en-US" sz="1800" b="1" dirty="0">
                <a:solidFill>
                  <a:srgbClr val="1D4E59"/>
                </a:solidFill>
                <a:latin typeface="Calibri" pitchFamily="34" charset="0"/>
                <a:ea typeface="Calibri" pitchFamily="34" charset="-122"/>
                <a:cs typeface="Calibri" pitchFamily="34" charset="-120"/>
              </a:rPr>
              <a:t>Promise</a:t>
            </a:r>
            <a:endParaRPr lang="en-US" sz="1800" dirty="0"/>
          </a:p>
        </p:txBody>
      </p:sp>
      <p:sp>
        <p:nvSpPr>
          <p:cNvPr id="8" name="Text 4"/>
          <p:cNvSpPr txBox="1"/>
          <p:nvPr/>
        </p:nvSpPr>
        <p:spPr>
          <a:xfrm>
            <a:off x="777240" y="2194560"/>
            <a:ext cx="4663440" cy="1143000"/>
          </a:xfrm>
          <a:prstGeom prst="rect">
            <a:avLst/>
          </a:prstGeom>
          <a:noFill/>
          <a:ln/>
        </p:spPr>
        <p:txBody>
          <a:bodyPr wrap="square" lIns="0" tIns="0" rIns="0" bIns="0" rtlCol="0" anchor="t"/>
          <a:lstStyle/>
          <a:p>
            <a:pPr marL="0" indent="0">
              <a:buNone/>
            </a:pPr>
            <a:r>
              <a:rPr lang="en-US" sz="1500" dirty="0">
                <a:solidFill>
                  <a:srgbClr val="1F2A30"/>
                </a:solidFill>
                <a:latin typeface="Calibri" pitchFamily="34" charset="0"/>
                <a:ea typeface="Calibri" pitchFamily="34" charset="-122"/>
                <a:cs typeface="Calibri" pitchFamily="34" charset="-120"/>
              </a:rPr>
              <a:t>Care technology is promoted as a route to preventative care and independent living (DHSC, 2021).</a:t>
            </a:r>
            <a:endParaRPr lang="en-US" sz="1500" dirty="0"/>
          </a:p>
        </p:txBody>
      </p:sp>
      <p:sp>
        <p:nvSpPr>
          <p:cNvPr id="9" name="Shape 5"/>
          <p:cNvSpPr/>
          <p:nvPr/>
        </p:nvSpPr>
        <p:spPr>
          <a:xfrm>
            <a:off x="548640" y="3657600"/>
            <a:ext cx="5120640" cy="2194560"/>
          </a:xfrm>
          <a:prstGeom prst="roundRect">
            <a:avLst>
              <a:gd name="adj" fmla="val 5000"/>
            </a:avLst>
          </a:prstGeom>
          <a:solidFill>
            <a:srgbClr val="F6E9DC"/>
          </a:solidFill>
          <a:ln w="12700">
            <a:solidFill>
              <a:srgbClr val="F6E9DC"/>
            </a:solidFill>
            <a:prstDash val="solid"/>
          </a:ln>
        </p:spPr>
        <p:txBody>
          <a:bodyPr/>
          <a:lstStyle/>
          <a:p>
            <a:endParaRPr lang="en-GB"/>
          </a:p>
        </p:txBody>
      </p:sp>
      <p:sp>
        <p:nvSpPr>
          <p:cNvPr id="10" name="Shape 6"/>
          <p:cNvSpPr/>
          <p:nvPr/>
        </p:nvSpPr>
        <p:spPr>
          <a:xfrm>
            <a:off x="777240" y="3886200"/>
            <a:ext cx="548640" cy="548640"/>
          </a:xfrm>
          <a:prstGeom prst="ellipse">
            <a:avLst/>
          </a:prstGeom>
          <a:solidFill>
            <a:srgbClr val="1D4E59"/>
          </a:solidFill>
          <a:ln w="12700">
            <a:solidFill>
              <a:srgbClr val="1D4E59"/>
            </a:solidFill>
            <a:prstDash val="solid"/>
          </a:ln>
        </p:spPr>
        <p:txBody>
          <a:bodyPr/>
          <a:lstStyle/>
          <a:p>
            <a:endParaRPr lang="en-GB"/>
          </a:p>
        </p:txBody>
      </p:sp>
      <p:pic>
        <p:nvPicPr>
          <p:cNvPr id="11" name="Image 1" descr="preencoded.png"/>
          <p:cNvPicPr>
            <a:picLocks noChangeAspect="1"/>
          </p:cNvPicPr>
          <p:nvPr/>
        </p:nvPicPr>
        <p:blipFill>
          <a:blip r:embed="rId6"/>
          <a:stretch>
            <a:fillRect/>
          </a:stretch>
        </p:blipFill>
        <p:spPr>
          <a:xfrm>
            <a:off x="897941" y="4006901"/>
            <a:ext cx="307238" cy="307238"/>
          </a:xfrm>
          <a:prstGeom prst="rect">
            <a:avLst/>
          </a:prstGeom>
        </p:spPr>
      </p:pic>
      <p:sp>
        <p:nvSpPr>
          <p:cNvPr id="12" name="Text 7"/>
          <p:cNvSpPr txBox="1"/>
          <p:nvPr/>
        </p:nvSpPr>
        <p:spPr>
          <a:xfrm>
            <a:off x="1508760" y="3886200"/>
            <a:ext cx="3931920" cy="548640"/>
          </a:xfrm>
          <a:prstGeom prst="rect">
            <a:avLst/>
          </a:prstGeom>
          <a:noFill/>
          <a:ln/>
        </p:spPr>
        <p:txBody>
          <a:bodyPr wrap="square" lIns="0" tIns="0" rIns="0" bIns="0" rtlCol="0" anchor="ctr"/>
          <a:lstStyle/>
          <a:p>
            <a:pPr marL="0" indent="0">
              <a:buNone/>
            </a:pPr>
            <a:r>
              <a:rPr lang="en-US" sz="1800" b="1" dirty="0">
                <a:solidFill>
                  <a:srgbClr val="1D4E59"/>
                </a:solidFill>
                <a:latin typeface="Calibri" pitchFamily="34" charset="0"/>
                <a:ea typeface="Calibri" pitchFamily="34" charset="-122"/>
                <a:cs typeface="Calibri" pitchFamily="34" charset="-120"/>
              </a:rPr>
              <a:t>Limits</a:t>
            </a:r>
            <a:endParaRPr lang="en-US" sz="1800" dirty="0"/>
          </a:p>
        </p:txBody>
      </p:sp>
      <p:sp>
        <p:nvSpPr>
          <p:cNvPr id="13" name="Text 8"/>
          <p:cNvSpPr txBox="1"/>
          <p:nvPr/>
        </p:nvSpPr>
        <p:spPr>
          <a:xfrm>
            <a:off x="777240" y="4572000"/>
            <a:ext cx="4663440" cy="1143000"/>
          </a:xfrm>
          <a:prstGeom prst="rect">
            <a:avLst/>
          </a:prstGeom>
          <a:noFill/>
          <a:ln/>
        </p:spPr>
        <p:txBody>
          <a:bodyPr wrap="square" lIns="0" tIns="0" rIns="0" bIns="0" rtlCol="0" anchor="t"/>
          <a:lstStyle/>
          <a:p>
            <a:pPr marL="0" indent="0">
              <a:buNone/>
            </a:pPr>
            <a:r>
              <a:rPr lang="en-US" sz="1500" dirty="0">
                <a:solidFill>
                  <a:srgbClr val="1F2A30"/>
                </a:solidFill>
                <a:latin typeface="Calibri" pitchFamily="34" charset="0"/>
                <a:ea typeface="Calibri" pitchFamily="34" charset="-122"/>
                <a:cs typeface="Calibri" pitchFamily="34" charset="-120"/>
              </a:rPr>
              <a:t>In Japanese eldercare, robots often created extra work for staff instead of replacing human care (Wright, 2023).</a:t>
            </a:r>
            <a:endParaRPr lang="en-US" sz="1500" dirty="0"/>
          </a:p>
        </p:txBody>
      </p:sp>
      <p:sp>
        <p:nvSpPr>
          <p:cNvPr id="14" name="Text 9"/>
          <p:cNvSpPr txBox="1"/>
          <p:nvPr/>
        </p:nvSpPr>
        <p:spPr>
          <a:xfrm>
            <a:off x="6126480" y="1280160"/>
            <a:ext cx="5486400" cy="640080"/>
          </a:xfrm>
          <a:prstGeom prst="rect">
            <a:avLst/>
          </a:prstGeom>
          <a:noFill/>
          <a:ln/>
        </p:spPr>
        <p:txBody>
          <a:bodyPr wrap="square" lIns="0" tIns="0" rIns="0" bIns="0" rtlCol="0" anchor="t"/>
          <a:lstStyle/>
          <a:p>
            <a:pPr marL="0" indent="0">
              <a:buNone/>
            </a:pPr>
            <a:r>
              <a:rPr lang="en-US" sz="1800" b="1" dirty="0">
                <a:solidFill>
                  <a:srgbClr val="1D4E59"/>
                </a:solidFill>
                <a:latin typeface="Calibri" pitchFamily="34" charset="0"/>
                <a:ea typeface="Calibri" pitchFamily="34" charset="-122"/>
                <a:cs typeface="Calibri" pitchFamily="34" charset="-120"/>
              </a:rPr>
              <a:t>What shapes older people’s acceptance of technology (Peek et al., 2014)</a:t>
            </a:r>
            <a:endParaRPr lang="en-US" sz="1800" dirty="0"/>
          </a:p>
        </p:txBody>
      </p:sp>
      <p:sp>
        <p:nvSpPr>
          <p:cNvPr id="15" name="Shape 10"/>
          <p:cNvSpPr/>
          <p:nvPr/>
        </p:nvSpPr>
        <p:spPr>
          <a:xfrm>
            <a:off x="6126480" y="2057400"/>
            <a:ext cx="2651760" cy="1097280"/>
          </a:xfrm>
          <a:prstGeom prst="roundRect">
            <a:avLst>
              <a:gd name="adj" fmla="val 10000"/>
            </a:avLst>
          </a:prstGeom>
          <a:solidFill>
            <a:srgbClr val="1D4E59"/>
          </a:solidFill>
          <a:ln w="12700">
            <a:solidFill>
              <a:srgbClr val="1D4E59"/>
            </a:solidFill>
            <a:prstDash val="solid"/>
          </a:ln>
        </p:spPr>
        <p:txBody>
          <a:bodyPr/>
          <a:lstStyle/>
          <a:p>
            <a:endParaRPr lang="en-GB"/>
          </a:p>
        </p:txBody>
      </p:sp>
      <p:sp>
        <p:nvSpPr>
          <p:cNvPr id="16" name="Text 11"/>
          <p:cNvSpPr txBox="1"/>
          <p:nvPr/>
        </p:nvSpPr>
        <p:spPr>
          <a:xfrm>
            <a:off x="6263640" y="2057400"/>
            <a:ext cx="2377440" cy="1097280"/>
          </a:xfrm>
          <a:prstGeom prst="rect">
            <a:avLst/>
          </a:prstGeom>
          <a:noFill/>
          <a:ln/>
        </p:spPr>
        <p:txBody>
          <a:bodyPr wrap="square" lIns="0" tIns="0" rIns="0" bIns="0" rtlCol="0" anchor="ctr"/>
          <a:lstStyle/>
          <a:p>
            <a:pPr marL="0" indent="0" algn="ctr">
              <a:buNone/>
            </a:pPr>
            <a:r>
              <a:rPr lang="en-US" sz="1500" b="1" dirty="0">
                <a:solidFill>
                  <a:srgbClr val="FFFFFF"/>
                </a:solidFill>
                <a:latin typeface="Calibri" pitchFamily="34" charset="0"/>
                <a:ea typeface="Calibri" pitchFamily="34" charset="-122"/>
                <a:cs typeface="Calibri" pitchFamily="34" charset="-120"/>
              </a:rPr>
              <a:t>Concerns: cost, privacy, usability</a:t>
            </a:r>
            <a:endParaRPr lang="en-US" sz="1500" dirty="0"/>
          </a:p>
        </p:txBody>
      </p:sp>
      <p:sp>
        <p:nvSpPr>
          <p:cNvPr id="17" name="Shape 12"/>
          <p:cNvSpPr/>
          <p:nvPr/>
        </p:nvSpPr>
        <p:spPr>
          <a:xfrm>
            <a:off x="8915400" y="2057400"/>
            <a:ext cx="2651760" cy="1097280"/>
          </a:xfrm>
          <a:prstGeom prst="roundRect">
            <a:avLst>
              <a:gd name="adj" fmla="val 10000"/>
            </a:avLst>
          </a:prstGeom>
          <a:solidFill>
            <a:srgbClr val="E6EFEC"/>
          </a:solidFill>
          <a:ln w="12700">
            <a:solidFill>
              <a:srgbClr val="E6EFEC"/>
            </a:solidFill>
            <a:prstDash val="solid"/>
          </a:ln>
        </p:spPr>
        <p:txBody>
          <a:bodyPr/>
          <a:lstStyle/>
          <a:p>
            <a:endParaRPr lang="en-GB"/>
          </a:p>
        </p:txBody>
      </p:sp>
      <p:sp>
        <p:nvSpPr>
          <p:cNvPr id="18" name="Text 13"/>
          <p:cNvSpPr txBox="1"/>
          <p:nvPr/>
        </p:nvSpPr>
        <p:spPr>
          <a:xfrm>
            <a:off x="9052560" y="2057400"/>
            <a:ext cx="2377440" cy="1097280"/>
          </a:xfrm>
          <a:prstGeom prst="rect">
            <a:avLst/>
          </a:prstGeom>
          <a:noFill/>
          <a:ln/>
        </p:spPr>
        <p:txBody>
          <a:bodyPr wrap="square" lIns="0" tIns="0" rIns="0" bIns="0" rtlCol="0" anchor="ctr"/>
          <a:lstStyle/>
          <a:p>
            <a:pPr marL="0" indent="0" algn="ctr">
              <a:buNone/>
            </a:pPr>
            <a:r>
              <a:rPr lang="en-US" sz="1500" dirty="0">
                <a:solidFill>
                  <a:srgbClr val="1F2A30"/>
                </a:solidFill>
                <a:latin typeface="Calibri" pitchFamily="34" charset="0"/>
                <a:ea typeface="Calibri" pitchFamily="34" charset="-122"/>
                <a:cs typeface="Calibri" pitchFamily="34" charset="-120"/>
              </a:rPr>
              <a:t>Expected benefits: safety, usefulness</a:t>
            </a:r>
            <a:endParaRPr lang="en-US" sz="1500" dirty="0"/>
          </a:p>
        </p:txBody>
      </p:sp>
      <p:sp>
        <p:nvSpPr>
          <p:cNvPr id="19" name="Shape 14"/>
          <p:cNvSpPr/>
          <p:nvPr/>
        </p:nvSpPr>
        <p:spPr>
          <a:xfrm>
            <a:off x="6126480" y="3337560"/>
            <a:ext cx="2651760" cy="1097280"/>
          </a:xfrm>
          <a:prstGeom prst="roundRect">
            <a:avLst>
              <a:gd name="adj" fmla="val 10000"/>
            </a:avLst>
          </a:prstGeom>
          <a:solidFill>
            <a:srgbClr val="E6EFEC"/>
          </a:solidFill>
          <a:ln w="12700">
            <a:solidFill>
              <a:srgbClr val="E6EFEC"/>
            </a:solidFill>
            <a:prstDash val="solid"/>
          </a:ln>
        </p:spPr>
        <p:txBody>
          <a:bodyPr/>
          <a:lstStyle/>
          <a:p>
            <a:endParaRPr lang="en-GB"/>
          </a:p>
        </p:txBody>
      </p:sp>
      <p:sp>
        <p:nvSpPr>
          <p:cNvPr id="20" name="Text 15"/>
          <p:cNvSpPr txBox="1"/>
          <p:nvPr/>
        </p:nvSpPr>
        <p:spPr>
          <a:xfrm>
            <a:off x="6263640" y="3337560"/>
            <a:ext cx="2377440" cy="1097280"/>
          </a:xfrm>
          <a:prstGeom prst="rect">
            <a:avLst/>
          </a:prstGeom>
          <a:noFill/>
          <a:ln/>
        </p:spPr>
        <p:txBody>
          <a:bodyPr wrap="square" lIns="0" tIns="0" rIns="0" bIns="0" rtlCol="0" anchor="ctr"/>
          <a:lstStyle/>
          <a:p>
            <a:pPr marL="0" indent="0" algn="ctr">
              <a:buNone/>
            </a:pPr>
            <a:r>
              <a:rPr lang="en-US" sz="1500" dirty="0">
                <a:solidFill>
                  <a:srgbClr val="1F2A30"/>
                </a:solidFill>
                <a:latin typeface="Calibri" pitchFamily="34" charset="0"/>
                <a:ea typeface="Calibri" pitchFamily="34" charset="-122"/>
                <a:cs typeface="Calibri" pitchFamily="34" charset="-120"/>
              </a:rPr>
              <a:t>Perceived need and health status</a:t>
            </a:r>
            <a:endParaRPr lang="en-US" sz="1500" dirty="0"/>
          </a:p>
        </p:txBody>
      </p:sp>
      <p:sp>
        <p:nvSpPr>
          <p:cNvPr id="21" name="Shape 16"/>
          <p:cNvSpPr/>
          <p:nvPr/>
        </p:nvSpPr>
        <p:spPr>
          <a:xfrm>
            <a:off x="8915400" y="3337560"/>
            <a:ext cx="2651760" cy="1097280"/>
          </a:xfrm>
          <a:prstGeom prst="roundRect">
            <a:avLst>
              <a:gd name="adj" fmla="val 10000"/>
            </a:avLst>
          </a:prstGeom>
          <a:solidFill>
            <a:srgbClr val="E6EFEC"/>
          </a:solidFill>
          <a:ln w="12700">
            <a:solidFill>
              <a:srgbClr val="E6EFEC"/>
            </a:solidFill>
            <a:prstDash val="solid"/>
          </a:ln>
        </p:spPr>
        <p:txBody>
          <a:bodyPr/>
          <a:lstStyle/>
          <a:p>
            <a:endParaRPr lang="en-GB"/>
          </a:p>
        </p:txBody>
      </p:sp>
      <p:sp>
        <p:nvSpPr>
          <p:cNvPr id="22" name="Text 17"/>
          <p:cNvSpPr txBox="1"/>
          <p:nvPr/>
        </p:nvSpPr>
        <p:spPr>
          <a:xfrm>
            <a:off x="9052560" y="3337560"/>
            <a:ext cx="2377440" cy="1097280"/>
          </a:xfrm>
          <a:prstGeom prst="rect">
            <a:avLst/>
          </a:prstGeom>
          <a:noFill/>
          <a:ln/>
        </p:spPr>
        <p:txBody>
          <a:bodyPr wrap="square" lIns="0" tIns="0" rIns="0" bIns="0" rtlCol="0" anchor="ctr"/>
          <a:lstStyle/>
          <a:p>
            <a:pPr marL="0" indent="0" algn="ctr">
              <a:buNone/>
            </a:pPr>
            <a:r>
              <a:rPr lang="en-US" sz="1500" dirty="0">
                <a:solidFill>
                  <a:srgbClr val="1F2A30"/>
                </a:solidFill>
                <a:latin typeface="Calibri" pitchFamily="34" charset="0"/>
                <a:ea typeface="Calibri" pitchFamily="34" charset="-122"/>
                <a:cs typeface="Calibri" pitchFamily="34" charset="-120"/>
              </a:rPr>
              <a:t>Alternatives: help from family</a:t>
            </a:r>
            <a:endParaRPr lang="en-US" sz="1500" dirty="0"/>
          </a:p>
        </p:txBody>
      </p:sp>
      <p:sp>
        <p:nvSpPr>
          <p:cNvPr id="23" name="Shape 18"/>
          <p:cNvSpPr/>
          <p:nvPr/>
        </p:nvSpPr>
        <p:spPr>
          <a:xfrm>
            <a:off x="6126480" y="4617720"/>
            <a:ext cx="2651760" cy="1097280"/>
          </a:xfrm>
          <a:prstGeom prst="roundRect">
            <a:avLst>
              <a:gd name="adj" fmla="val 10000"/>
            </a:avLst>
          </a:prstGeom>
          <a:solidFill>
            <a:srgbClr val="E6EFEC"/>
          </a:solidFill>
          <a:ln w="12700">
            <a:solidFill>
              <a:srgbClr val="E6EFEC"/>
            </a:solidFill>
            <a:prstDash val="solid"/>
          </a:ln>
        </p:spPr>
        <p:txBody>
          <a:bodyPr/>
          <a:lstStyle/>
          <a:p>
            <a:endParaRPr lang="en-GB"/>
          </a:p>
        </p:txBody>
      </p:sp>
      <p:sp>
        <p:nvSpPr>
          <p:cNvPr id="24" name="Text 19"/>
          <p:cNvSpPr txBox="1"/>
          <p:nvPr/>
        </p:nvSpPr>
        <p:spPr>
          <a:xfrm>
            <a:off x="6263640" y="4617720"/>
            <a:ext cx="2377440" cy="1097280"/>
          </a:xfrm>
          <a:prstGeom prst="rect">
            <a:avLst/>
          </a:prstGeom>
          <a:noFill/>
          <a:ln/>
        </p:spPr>
        <p:txBody>
          <a:bodyPr wrap="square" lIns="0" tIns="0" rIns="0" bIns="0" rtlCol="0" anchor="ctr"/>
          <a:lstStyle/>
          <a:p>
            <a:pPr marL="0" indent="0" algn="ctr">
              <a:buNone/>
            </a:pPr>
            <a:r>
              <a:rPr lang="en-US" sz="1500" dirty="0">
                <a:solidFill>
                  <a:srgbClr val="1F2A30"/>
                </a:solidFill>
                <a:latin typeface="Calibri" pitchFamily="34" charset="0"/>
                <a:ea typeface="Calibri" pitchFamily="34" charset="-122"/>
                <a:cs typeface="Calibri" pitchFamily="34" charset="-120"/>
              </a:rPr>
              <a:t>Social influence of family and professionals</a:t>
            </a:r>
            <a:endParaRPr lang="en-US" sz="1500" dirty="0"/>
          </a:p>
        </p:txBody>
      </p:sp>
      <p:sp>
        <p:nvSpPr>
          <p:cNvPr id="25" name="Shape 20"/>
          <p:cNvSpPr/>
          <p:nvPr/>
        </p:nvSpPr>
        <p:spPr>
          <a:xfrm>
            <a:off x="8915400" y="4617720"/>
            <a:ext cx="2651760" cy="1097280"/>
          </a:xfrm>
          <a:prstGeom prst="roundRect">
            <a:avLst>
              <a:gd name="adj" fmla="val 10000"/>
            </a:avLst>
          </a:prstGeom>
          <a:solidFill>
            <a:srgbClr val="E6EFEC"/>
          </a:solidFill>
          <a:ln w="12700">
            <a:solidFill>
              <a:srgbClr val="E6EFEC"/>
            </a:solidFill>
            <a:prstDash val="solid"/>
          </a:ln>
        </p:spPr>
        <p:txBody>
          <a:bodyPr/>
          <a:lstStyle/>
          <a:p>
            <a:endParaRPr lang="en-GB"/>
          </a:p>
        </p:txBody>
      </p:sp>
      <p:sp>
        <p:nvSpPr>
          <p:cNvPr id="26" name="Text 21"/>
          <p:cNvSpPr txBox="1"/>
          <p:nvPr/>
        </p:nvSpPr>
        <p:spPr>
          <a:xfrm>
            <a:off x="9052560" y="4617720"/>
            <a:ext cx="2377440" cy="1097280"/>
          </a:xfrm>
          <a:prstGeom prst="rect">
            <a:avLst/>
          </a:prstGeom>
          <a:noFill/>
          <a:ln/>
        </p:spPr>
        <p:txBody>
          <a:bodyPr wrap="square" lIns="0" tIns="0" rIns="0" bIns="0" rtlCol="0" anchor="ctr"/>
          <a:lstStyle/>
          <a:p>
            <a:pPr marL="0" indent="0" algn="ctr">
              <a:buNone/>
            </a:pPr>
            <a:r>
              <a:rPr lang="en-US" sz="1500" dirty="0">
                <a:solidFill>
                  <a:srgbClr val="1F2A30"/>
                </a:solidFill>
                <a:latin typeface="Calibri" pitchFamily="34" charset="0"/>
                <a:ea typeface="Calibri" pitchFamily="34" charset="-122"/>
                <a:cs typeface="Calibri" pitchFamily="34" charset="-120"/>
              </a:rPr>
              <a:t>Personal wish to age in place</a:t>
            </a:r>
            <a:endParaRPr lang="en-US" sz="1500" dirty="0"/>
          </a:p>
        </p:txBody>
      </p:sp>
      <p:sp>
        <p:nvSpPr>
          <p:cNvPr id="2" name="Slide Number Placeholder 0"/>
          <p:cNvSpPr>
            <a:spLocks noGrp="1"/>
          </p:cNvSpPr>
          <p:nvPr>
            <p:ph type="sldNum" sz="quarter" idx="4294967295"/>
          </p:nvPr>
        </p:nvSpPr>
        <p:spPr>
          <a:xfrm>
            <a:off x="11155680" y="6419088"/>
            <a:ext cx="457200" cy="274320"/>
          </a:xfrm>
          <a:prstGeom prst="rect">
            <a:avLst/>
          </a:prstGeom>
          <a:extLst>
            <a:ext uri="{C572A759-6A51-4108-AA02-DFA0A04FC94B}">
              <ma14:wrappingTextBoxFlag xmlns="" xmlns:ma14="http://schemas.microsoft.com/office/mac/drawingml/2011/main" val="0"/>
            </a:ext>
          </a:extLst>
        </p:spPr>
        <p:txBody>
          <a:bodyPr/>
          <a:lstStyle>
            <a:lvl1pPr>
              <a:defRPr sz="1000">
                <a:solidFill>
                  <a:srgbClr val="5E6B70"/>
                </a:solidFill>
                <a:latin typeface="Calibri"/>
                <a:ea typeface="Calibri"/>
                <a:cs typeface="Calibri"/>
              </a:defRPr>
            </a:lvl1pPr>
          </a:lstStyle>
          <a:p>
            <a:pPr algn="r"/>
            <a:fld id="{F7021451-1387-4CA6-816F-3879F97B5CBC}" type="slidenum">
              <a:rPr lang="en-US" b="0"/>
              <a:t>10</a:t>
            </a:fld>
            <a:endParaRPr lang="en-US"/>
          </a:p>
        </p:txBody>
      </p:sp>
      <p:pic>
        <p:nvPicPr>
          <p:cNvPr id="27" name="10">
            <a:hlinkClick r:id="" action="ppaction://media"/>
            <a:extLst>
              <a:ext uri="{FF2B5EF4-FFF2-40B4-BE49-F238E27FC236}">
                <a16:creationId xmlns:a16="http://schemas.microsoft.com/office/drawing/2014/main" id="{B8392954-03B6-1187-D098-88979D079824}"/>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851525" y="3184525"/>
            <a:ext cx="487363" cy="48736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8639" fill="hold"/>
                                        <p:tgtEl>
                                          <p:spTgt spid="2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7"/>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sp>
        <p:nvSpPr>
          <p:cNvPr id="3" name="Text 0"/>
          <p:cNvSpPr>
            <a:spLocks noGrp="1"/>
          </p:cNvSpPr>
          <p:nvPr>
            <p:ph type="title" idx="100" hasCustomPrompt="1"/>
          </p:nvPr>
        </p:nvSpPr>
        <p:spPr>
          <a:xfrm>
            <a:off x="548640" y="320040"/>
            <a:ext cx="11064240" cy="777240"/>
          </a:xfrm>
          <a:prstGeom prst="rect">
            <a:avLst/>
          </a:prstGeom>
          <a:noFill/>
          <a:ln/>
        </p:spPr>
        <p:txBody>
          <a:bodyPr wrap="square" lIns="0" tIns="0" rIns="0" bIns="0" rtlCol="0" anchor="ctr"/>
          <a:lstStyle/>
          <a:p>
            <a:pPr marL="0" indent="0">
              <a:buNone/>
            </a:pPr>
            <a:r>
              <a:rPr lang="en-US" sz="3200" b="1" dirty="0">
                <a:solidFill>
                  <a:schemeClr val="tx2"/>
                </a:solidFill>
                <a:latin typeface="Cambria" pitchFamily="34" charset="0"/>
                <a:ea typeface="Cambria" pitchFamily="34" charset="-122"/>
                <a:cs typeface="Cambria" pitchFamily="34" charset="-120"/>
              </a:rPr>
              <a:t>Challenge: digital exclusion</a:t>
            </a:r>
            <a:endParaRPr lang="en-US" sz="3200" dirty="0"/>
          </a:p>
        </p:txBody>
      </p:sp>
      <p:graphicFrame>
        <p:nvGraphicFramePr>
          <p:cNvPr id="4" name="Chart 0"/>
          <p:cNvGraphicFramePr/>
          <p:nvPr/>
        </p:nvGraphicFramePr>
        <p:xfrm>
          <a:off x="548640" y="1234440"/>
          <a:ext cx="6035040" cy="4663440"/>
        </p:xfrm>
        <a:graphic>
          <a:graphicData uri="http://schemas.openxmlformats.org/drawingml/2006/chart">
            <c:chart xmlns:c="http://schemas.openxmlformats.org/drawingml/2006/chart" xmlns:r="http://schemas.openxmlformats.org/officeDocument/2006/relationships" r:id="rId5"/>
          </a:graphicData>
        </a:graphic>
      </p:graphicFrame>
      <p:sp>
        <p:nvSpPr>
          <p:cNvPr id="5" name="Shape 1"/>
          <p:cNvSpPr/>
          <p:nvPr/>
        </p:nvSpPr>
        <p:spPr>
          <a:xfrm>
            <a:off x="6949440" y="1280160"/>
            <a:ext cx="4663440" cy="2194560"/>
          </a:xfrm>
          <a:prstGeom prst="roundRect">
            <a:avLst>
              <a:gd name="adj" fmla="val 5000"/>
            </a:avLst>
          </a:prstGeom>
          <a:solidFill>
            <a:srgbClr val="E6EFEC"/>
          </a:solidFill>
          <a:ln w="12700">
            <a:solidFill>
              <a:srgbClr val="E6EFEC"/>
            </a:solidFill>
            <a:prstDash val="solid"/>
          </a:ln>
        </p:spPr>
        <p:txBody>
          <a:bodyPr/>
          <a:lstStyle/>
          <a:p>
            <a:endParaRPr lang="en-GB"/>
          </a:p>
        </p:txBody>
      </p:sp>
      <p:sp>
        <p:nvSpPr>
          <p:cNvPr id="6" name="Shape 2"/>
          <p:cNvSpPr/>
          <p:nvPr/>
        </p:nvSpPr>
        <p:spPr>
          <a:xfrm>
            <a:off x="7178040" y="1508760"/>
            <a:ext cx="548640" cy="548640"/>
          </a:xfrm>
          <a:prstGeom prst="ellipse">
            <a:avLst/>
          </a:prstGeom>
          <a:solidFill>
            <a:srgbClr val="1D4E59"/>
          </a:solidFill>
          <a:ln w="12700">
            <a:solidFill>
              <a:srgbClr val="1D4E59"/>
            </a:solidFill>
            <a:prstDash val="solid"/>
          </a:ln>
        </p:spPr>
        <p:txBody>
          <a:bodyPr/>
          <a:lstStyle/>
          <a:p>
            <a:endParaRPr lang="en-GB"/>
          </a:p>
        </p:txBody>
      </p:sp>
      <p:pic>
        <p:nvPicPr>
          <p:cNvPr id="7" name="Image 0" descr="preencoded.png"/>
          <p:cNvPicPr>
            <a:picLocks noChangeAspect="1"/>
          </p:cNvPicPr>
          <p:nvPr/>
        </p:nvPicPr>
        <p:blipFill>
          <a:blip r:embed="rId6"/>
          <a:stretch>
            <a:fillRect/>
          </a:stretch>
        </p:blipFill>
        <p:spPr>
          <a:xfrm>
            <a:off x="7298741" y="1629461"/>
            <a:ext cx="307238" cy="307238"/>
          </a:xfrm>
          <a:prstGeom prst="rect">
            <a:avLst/>
          </a:prstGeom>
        </p:spPr>
      </p:pic>
      <p:sp>
        <p:nvSpPr>
          <p:cNvPr id="8" name="Text 3"/>
          <p:cNvSpPr txBox="1"/>
          <p:nvPr/>
        </p:nvSpPr>
        <p:spPr>
          <a:xfrm>
            <a:off x="7909560" y="1508760"/>
            <a:ext cx="3474720" cy="548640"/>
          </a:xfrm>
          <a:prstGeom prst="rect">
            <a:avLst/>
          </a:prstGeom>
          <a:noFill/>
          <a:ln/>
        </p:spPr>
        <p:txBody>
          <a:bodyPr wrap="square" lIns="0" tIns="0" rIns="0" bIns="0" rtlCol="0" anchor="ctr"/>
          <a:lstStyle/>
          <a:p>
            <a:pPr marL="0" indent="0">
              <a:buNone/>
            </a:pPr>
            <a:r>
              <a:rPr lang="en-US" sz="1800" b="1" dirty="0">
                <a:solidFill>
                  <a:srgbClr val="1D4E59"/>
                </a:solidFill>
                <a:latin typeface="Calibri" pitchFamily="34" charset="0"/>
                <a:ea typeface="Calibri" pitchFamily="34" charset="-122"/>
                <a:cs typeface="Calibri" pitchFamily="34" charset="-120"/>
              </a:rPr>
              <a:t>Digital by default</a:t>
            </a:r>
            <a:endParaRPr lang="en-US" sz="1800" dirty="0"/>
          </a:p>
        </p:txBody>
      </p:sp>
      <p:sp>
        <p:nvSpPr>
          <p:cNvPr id="9" name="Text 4"/>
          <p:cNvSpPr txBox="1"/>
          <p:nvPr/>
        </p:nvSpPr>
        <p:spPr>
          <a:xfrm>
            <a:off x="7178040" y="2194560"/>
            <a:ext cx="4206240" cy="1143000"/>
          </a:xfrm>
          <a:prstGeom prst="rect">
            <a:avLst/>
          </a:prstGeom>
          <a:noFill/>
          <a:ln/>
        </p:spPr>
        <p:txBody>
          <a:bodyPr wrap="square" lIns="0" tIns="0" rIns="0" bIns="0" rtlCol="0" anchor="t"/>
          <a:lstStyle/>
          <a:p>
            <a:pPr marL="0" indent="0">
              <a:buNone/>
            </a:pPr>
            <a:r>
              <a:rPr lang="en-US" sz="1500" dirty="0">
                <a:solidFill>
                  <a:srgbClr val="1F2A30"/>
                </a:solidFill>
                <a:latin typeface="Calibri" pitchFamily="34" charset="0"/>
                <a:ea typeface="Calibri" pitchFamily="34" charset="-122"/>
                <a:cs typeface="Calibri" pitchFamily="34" charset="-120"/>
              </a:rPr>
              <a:t>As GP appointments and banking move online, those with the greatest need may be the least able to reach services.</a:t>
            </a:r>
            <a:endParaRPr lang="en-US" sz="1500" dirty="0"/>
          </a:p>
        </p:txBody>
      </p:sp>
      <p:sp>
        <p:nvSpPr>
          <p:cNvPr id="10" name="Shape 5"/>
          <p:cNvSpPr/>
          <p:nvPr/>
        </p:nvSpPr>
        <p:spPr>
          <a:xfrm>
            <a:off x="6949440" y="3657600"/>
            <a:ext cx="4663440" cy="2194560"/>
          </a:xfrm>
          <a:prstGeom prst="roundRect">
            <a:avLst>
              <a:gd name="adj" fmla="val 5000"/>
            </a:avLst>
          </a:prstGeom>
          <a:solidFill>
            <a:srgbClr val="F6E9DC"/>
          </a:solidFill>
          <a:ln w="12700">
            <a:solidFill>
              <a:srgbClr val="F6E9DC"/>
            </a:solidFill>
            <a:prstDash val="solid"/>
          </a:ln>
        </p:spPr>
        <p:txBody>
          <a:bodyPr/>
          <a:lstStyle/>
          <a:p>
            <a:endParaRPr lang="en-GB"/>
          </a:p>
        </p:txBody>
      </p:sp>
      <p:sp>
        <p:nvSpPr>
          <p:cNvPr id="11" name="Shape 6"/>
          <p:cNvSpPr/>
          <p:nvPr/>
        </p:nvSpPr>
        <p:spPr>
          <a:xfrm>
            <a:off x="7178040" y="3886200"/>
            <a:ext cx="548640" cy="548640"/>
          </a:xfrm>
          <a:prstGeom prst="ellipse">
            <a:avLst/>
          </a:prstGeom>
          <a:solidFill>
            <a:srgbClr val="1D4E59"/>
          </a:solidFill>
          <a:ln w="12700">
            <a:solidFill>
              <a:srgbClr val="1D4E59"/>
            </a:solidFill>
            <a:prstDash val="solid"/>
          </a:ln>
        </p:spPr>
        <p:txBody>
          <a:bodyPr/>
          <a:lstStyle/>
          <a:p>
            <a:endParaRPr lang="en-GB"/>
          </a:p>
        </p:txBody>
      </p:sp>
      <p:pic>
        <p:nvPicPr>
          <p:cNvPr id="12" name="Image 1" descr="preencoded.png"/>
          <p:cNvPicPr>
            <a:picLocks noChangeAspect="1"/>
          </p:cNvPicPr>
          <p:nvPr/>
        </p:nvPicPr>
        <p:blipFill>
          <a:blip r:embed="rId7"/>
          <a:stretch>
            <a:fillRect/>
          </a:stretch>
        </p:blipFill>
        <p:spPr>
          <a:xfrm>
            <a:off x="7298741" y="4006901"/>
            <a:ext cx="307238" cy="307238"/>
          </a:xfrm>
          <a:prstGeom prst="rect">
            <a:avLst/>
          </a:prstGeom>
        </p:spPr>
      </p:pic>
      <p:sp>
        <p:nvSpPr>
          <p:cNvPr id="13" name="Text 7"/>
          <p:cNvSpPr txBox="1"/>
          <p:nvPr/>
        </p:nvSpPr>
        <p:spPr>
          <a:xfrm>
            <a:off x="7909560" y="3886200"/>
            <a:ext cx="3474720" cy="548640"/>
          </a:xfrm>
          <a:prstGeom prst="rect">
            <a:avLst/>
          </a:prstGeom>
          <a:noFill/>
          <a:ln/>
        </p:spPr>
        <p:txBody>
          <a:bodyPr wrap="square" lIns="0" tIns="0" rIns="0" bIns="0" rtlCol="0" anchor="ctr"/>
          <a:lstStyle/>
          <a:p>
            <a:pPr marL="0" indent="0">
              <a:buNone/>
            </a:pPr>
            <a:r>
              <a:rPr lang="en-US" sz="1800" b="1" dirty="0">
                <a:solidFill>
                  <a:srgbClr val="1D4E59"/>
                </a:solidFill>
                <a:latin typeface="Calibri" pitchFamily="34" charset="0"/>
                <a:ea typeface="Calibri" pitchFamily="34" charset="-122"/>
                <a:cs typeface="Calibri" pitchFamily="34" charset="-120"/>
              </a:rPr>
              <a:t>Response</a:t>
            </a:r>
            <a:endParaRPr lang="en-US" sz="1800" dirty="0"/>
          </a:p>
        </p:txBody>
      </p:sp>
      <p:sp>
        <p:nvSpPr>
          <p:cNvPr id="14" name="Text 8"/>
          <p:cNvSpPr txBox="1"/>
          <p:nvPr/>
        </p:nvSpPr>
        <p:spPr>
          <a:xfrm>
            <a:off x="7178040" y="4572000"/>
            <a:ext cx="4206240" cy="1143000"/>
          </a:xfrm>
          <a:prstGeom prst="rect">
            <a:avLst/>
          </a:prstGeom>
          <a:noFill/>
          <a:ln/>
        </p:spPr>
        <p:txBody>
          <a:bodyPr wrap="square" lIns="0" tIns="0" rIns="0" bIns="0" rtlCol="0" anchor="t"/>
          <a:lstStyle/>
          <a:p>
            <a:pPr marL="0" indent="0">
              <a:buNone/>
            </a:pPr>
            <a:r>
              <a:rPr lang="en-US" sz="1500" dirty="0">
                <a:solidFill>
                  <a:srgbClr val="1F2A30"/>
                </a:solidFill>
                <a:latin typeface="Calibri" pitchFamily="34" charset="0"/>
                <a:ea typeface="Calibri" pitchFamily="34" charset="-122"/>
                <a:cs typeface="Calibri" pitchFamily="34" charset="-120"/>
              </a:rPr>
              <a:t>Keep telephone and face-to-face options, alongside training and affordable devices.</a:t>
            </a:r>
            <a:endParaRPr lang="en-US" sz="1500" dirty="0"/>
          </a:p>
        </p:txBody>
      </p:sp>
      <p:sp>
        <p:nvSpPr>
          <p:cNvPr id="15" name="Text 9"/>
          <p:cNvSpPr txBox="1"/>
          <p:nvPr/>
        </p:nvSpPr>
        <p:spPr>
          <a:xfrm>
            <a:off x="548640" y="6035040"/>
            <a:ext cx="11064240" cy="274320"/>
          </a:xfrm>
          <a:prstGeom prst="rect">
            <a:avLst/>
          </a:prstGeom>
          <a:noFill/>
          <a:ln/>
        </p:spPr>
        <p:txBody>
          <a:bodyPr wrap="square" lIns="0" tIns="0" rIns="0" bIns="0" rtlCol="0" anchor="t"/>
          <a:lstStyle/>
          <a:p>
            <a:pPr marL="0" indent="0">
              <a:buNone/>
            </a:pPr>
            <a:r>
              <a:rPr lang="en-US" sz="1000" i="1" dirty="0">
                <a:solidFill>
                  <a:srgbClr val="5E6B70"/>
                </a:solidFill>
                <a:latin typeface="Calibri" pitchFamily="34" charset="0"/>
                <a:ea typeface="Calibri" pitchFamily="34" charset="-122"/>
                <a:cs typeface="Calibri" pitchFamily="34" charset="-120"/>
              </a:rPr>
              <a:t>Chart: author’s own, based on data from Age UK (2024b).</a:t>
            </a:r>
            <a:endParaRPr lang="en-US" sz="1000" dirty="0"/>
          </a:p>
        </p:txBody>
      </p:sp>
      <p:sp>
        <p:nvSpPr>
          <p:cNvPr id="25" name="Slide Number Placeholder 0"/>
          <p:cNvSpPr>
            <a:spLocks noGrp="1"/>
          </p:cNvSpPr>
          <p:nvPr>
            <p:ph type="sldNum" sz="quarter" idx="4294967295"/>
          </p:nvPr>
        </p:nvSpPr>
        <p:spPr>
          <a:xfrm>
            <a:off x="11155680" y="6419088"/>
            <a:ext cx="457200" cy="274320"/>
          </a:xfrm>
          <a:prstGeom prst="rect">
            <a:avLst/>
          </a:prstGeom>
          <a:extLst>
            <a:ext uri="{C572A759-6A51-4108-AA02-DFA0A04FC94B}">
              <ma14:wrappingTextBoxFlag xmlns="" xmlns:ma14="http://schemas.microsoft.com/office/mac/drawingml/2011/main" val="0"/>
            </a:ext>
          </a:extLst>
        </p:spPr>
        <p:txBody>
          <a:bodyPr/>
          <a:lstStyle>
            <a:lvl1pPr>
              <a:defRPr sz="1000">
                <a:solidFill>
                  <a:srgbClr val="5E6B70"/>
                </a:solidFill>
                <a:latin typeface="Calibri"/>
                <a:ea typeface="Calibri"/>
                <a:cs typeface="Calibri"/>
              </a:defRPr>
            </a:lvl1pPr>
          </a:lstStyle>
          <a:p>
            <a:pPr algn="r"/>
            <a:fld id="{F7021451-1387-4CA6-816F-3879F97B5CBC}" type="slidenum">
              <a:rPr lang="en-US" b="0"/>
              <a:t>11</a:t>
            </a:fld>
            <a:endParaRPr lang="en-US"/>
          </a:p>
        </p:txBody>
      </p:sp>
      <p:pic>
        <p:nvPicPr>
          <p:cNvPr id="2" name="11">
            <a:hlinkClick r:id="" action="ppaction://media"/>
            <a:extLst>
              <a:ext uri="{FF2B5EF4-FFF2-40B4-BE49-F238E27FC236}">
                <a16:creationId xmlns:a16="http://schemas.microsoft.com/office/drawing/2014/main" id="{3A2D9F24-C44D-DF44-4392-F68EDB70F54F}"/>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5851525" y="3184525"/>
            <a:ext cx="487363" cy="48736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2425"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sp>
        <p:nvSpPr>
          <p:cNvPr id="3" name="Text 0"/>
          <p:cNvSpPr>
            <a:spLocks noGrp="1"/>
          </p:cNvSpPr>
          <p:nvPr>
            <p:ph type="title" idx="100" hasCustomPrompt="1"/>
          </p:nvPr>
        </p:nvSpPr>
        <p:spPr>
          <a:xfrm>
            <a:off x="548640" y="320040"/>
            <a:ext cx="11064240" cy="777240"/>
          </a:xfrm>
          <a:prstGeom prst="rect">
            <a:avLst/>
          </a:prstGeom>
          <a:noFill/>
          <a:ln/>
        </p:spPr>
        <p:txBody>
          <a:bodyPr wrap="square" lIns="0" tIns="0" rIns="0" bIns="0" rtlCol="0" anchor="ctr"/>
          <a:lstStyle/>
          <a:p>
            <a:pPr marL="0" indent="0">
              <a:buNone/>
            </a:pPr>
            <a:r>
              <a:rPr lang="en-US" sz="3200" b="1" dirty="0">
                <a:solidFill>
                  <a:schemeClr val="tx2"/>
                </a:solidFill>
                <a:latin typeface="Cambria" pitchFamily="34" charset="0"/>
                <a:ea typeface="Cambria" pitchFamily="34" charset="-122"/>
                <a:cs typeface="Cambria" pitchFamily="34" charset="-120"/>
              </a:rPr>
              <a:t>Challenge: workforce capacity and ageism</a:t>
            </a:r>
            <a:endParaRPr lang="en-US" sz="3200" dirty="0"/>
          </a:p>
        </p:txBody>
      </p:sp>
      <p:sp>
        <p:nvSpPr>
          <p:cNvPr id="4" name="Text 1"/>
          <p:cNvSpPr txBox="1"/>
          <p:nvPr/>
        </p:nvSpPr>
        <p:spPr>
          <a:xfrm>
            <a:off x="548640" y="1280160"/>
            <a:ext cx="2743200" cy="868680"/>
          </a:xfrm>
          <a:prstGeom prst="rect">
            <a:avLst/>
          </a:prstGeom>
          <a:noFill/>
          <a:ln/>
        </p:spPr>
        <p:txBody>
          <a:bodyPr wrap="square" lIns="0" tIns="0" rIns="0" bIns="0" rtlCol="0" anchor="b"/>
          <a:lstStyle/>
          <a:p>
            <a:pPr marL="0" indent="0">
              <a:buNone/>
            </a:pPr>
            <a:r>
              <a:rPr lang="en-US" sz="4800" b="1" dirty="0">
                <a:solidFill>
                  <a:srgbClr val="C8742B"/>
                </a:solidFill>
                <a:latin typeface="Cambria" pitchFamily="34" charset="0"/>
                <a:ea typeface="Cambria" pitchFamily="34" charset="-122"/>
                <a:cs typeface="Cambria" pitchFamily="34" charset="-120"/>
              </a:rPr>
              <a:t>7%</a:t>
            </a:r>
            <a:endParaRPr lang="en-US" sz="4800" dirty="0"/>
          </a:p>
        </p:txBody>
      </p:sp>
      <p:sp>
        <p:nvSpPr>
          <p:cNvPr id="5" name="Text 2"/>
          <p:cNvSpPr txBox="1"/>
          <p:nvPr/>
        </p:nvSpPr>
        <p:spPr>
          <a:xfrm>
            <a:off x="548640" y="2194560"/>
            <a:ext cx="2743200" cy="731520"/>
          </a:xfrm>
          <a:prstGeom prst="rect">
            <a:avLst/>
          </a:prstGeom>
          <a:noFill/>
          <a:ln/>
        </p:spPr>
        <p:txBody>
          <a:bodyPr wrap="square" lIns="0" tIns="0" rIns="0" bIns="0" rtlCol="0" anchor="t"/>
          <a:lstStyle/>
          <a:p>
            <a:pPr marL="0" indent="0">
              <a:buNone/>
            </a:pPr>
            <a:r>
              <a:rPr lang="en-US" sz="1500" dirty="0">
                <a:solidFill>
                  <a:srgbClr val="1F2A30"/>
                </a:solidFill>
                <a:latin typeface="Calibri" pitchFamily="34" charset="0"/>
                <a:ea typeface="Calibri" pitchFamily="34" charset="-122"/>
                <a:cs typeface="Calibri" pitchFamily="34" charset="-120"/>
              </a:rPr>
              <a:t>vacancy rate in adult social care in England, 2024/25 (Skills for Care, 2025)</a:t>
            </a:r>
            <a:endParaRPr lang="en-US" sz="1500" dirty="0"/>
          </a:p>
        </p:txBody>
      </p:sp>
      <p:sp>
        <p:nvSpPr>
          <p:cNvPr id="6" name="Text 3"/>
          <p:cNvSpPr txBox="1"/>
          <p:nvPr/>
        </p:nvSpPr>
        <p:spPr>
          <a:xfrm>
            <a:off x="3474720" y="1280160"/>
            <a:ext cx="2743200" cy="868680"/>
          </a:xfrm>
          <a:prstGeom prst="rect">
            <a:avLst/>
          </a:prstGeom>
          <a:noFill/>
          <a:ln/>
        </p:spPr>
        <p:txBody>
          <a:bodyPr wrap="square" lIns="0" tIns="0" rIns="0" bIns="0" rtlCol="0" anchor="b"/>
          <a:lstStyle/>
          <a:p>
            <a:pPr marL="0" indent="0">
              <a:buNone/>
            </a:pPr>
            <a:r>
              <a:rPr lang="en-US" sz="4800" b="1" dirty="0">
                <a:solidFill>
                  <a:srgbClr val="1D4E59"/>
                </a:solidFill>
                <a:latin typeface="Cambria" pitchFamily="34" charset="0"/>
                <a:ea typeface="Cambria" pitchFamily="34" charset="-122"/>
                <a:cs typeface="Cambria" pitchFamily="34" charset="-120"/>
              </a:rPr>
              <a:t>111,000</a:t>
            </a:r>
            <a:endParaRPr lang="en-US" sz="4800" dirty="0"/>
          </a:p>
        </p:txBody>
      </p:sp>
      <p:sp>
        <p:nvSpPr>
          <p:cNvPr id="7" name="Text 4"/>
          <p:cNvSpPr txBox="1"/>
          <p:nvPr/>
        </p:nvSpPr>
        <p:spPr>
          <a:xfrm>
            <a:off x="3474720" y="2194560"/>
            <a:ext cx="2743200" cy="731520"/>
          </a:xfrm>
          <a:prstGeom prst="rect">
            <a:avLst/>
          </a:prstGeom>
          <a:noFill/>
          <a:ln/>
        </p:spPr>
        <p:txBody>
          <a:bodyPr wrap="square" lIns="0" tIns="0" rIns="0" bIns="0" rtlCol="0" anchor="t"/>
          <a:lstStyle/>
          <a:p>
            <a:pPr marL="0" indent="0">
              <a:buNone/>
            </a:pPr>
            <a:r>
              <a:rPr lang="en-US" sz="1500" dirty="0">
                <a:solidFill>
                  <a:srgbClr val="1F2A30"/>
                </a:solidFill>
                <a:latin typeface="Calibri" pitchFamily="34" charset="0"/>
                <a:ea typeface="Calibri" pitchFamily="34" charset="-122"/>
                <a:cs typeface="Calibri" pitchFamily="34" charset="-120"/>
              </a:rPr>
              <a:t>posts (approx.) still vacant, with growth reliant on international recruitment (Skills for Care, 2025)</a:t>
            </a:r>
            <a:endParaRPr lang="en-US" sz="1500" dirty="0"/>
          </a:p>
        </p:txBody>
      </p:sp>
      <p:sp>
        <p:nvSpPr>
          <p:cNvPr id="8" name="Shape 5"/>
          <p:cNvSpPr/>
          <p:nvPr/>
        </p:nvSpPr>
        <p:spPr>
          <a:xfrm>
            <a:off x="548640" y="3429000"/>
            <a:ext cx="5669280" cy="2423160"/>
          </a:xfrm>
          <a:prstGeom prst="roundRect">
            <a:avLst>
              <a:gd name="adj" fmla="val 4528"/>
            </a:avLst>
          </a:prstGeom>
          <a:solidFill>
            <a:srgbClr val="E6EFEC"/>
          </a:solidFill>
          <a:ln w="12700">
            <a:solidFill>
              <a:srgbClr val="E6EFEC"/>
            </a:solidFill>
            <a:prstDash val="solid"/>
          </a:ln>
        </p:spPr>
        <p:txBody>
          <a:bodyPr/>
          <a:lstStyle/>
          <a:p>
            <a:endParaRPr lang="en-GB"/>
          </a:p>
        </p:txBody>
      </p:sp>
      <p:sp>
        <p:nvSpPr>
          <p:cNvPr id="9" name="Shape 6"/>
          <p:cNvSpPr/>
          <p:nvPr/>
        </p:nvSpPr>
        <p:spPr>
          <a:xfrm>
            <a:off x="777240" y="3657600"/>
            <a:ext cx="548640" cy="548640"/>
          </a:xfrm>
          <a:prstGeom prst="ellipse">
            <a:avLst/>
          </a:prstGeom>
          <a:solidFill>
            <a:srgbClr val="1D4E59"/>
          </a:solidFill>
          <a:ln w="12700">
            <a:solidFill>
              <a:srgbClr val="1D4E59"/>
            </a:solidFill>
            <a:prstDash val="solid"/>
          </a:ln>
        </p:spPr>
        <p:txBody>
          <a:bodyPr/>
          <a:lstStyle/>
          <a:p>
            <a:endParaRPr lang="en-GB"/>
          </a:p>
        </p:txBody>
      </p:sp>
      <p:pic>
        <p:nvPicPr>
          <p:cNvPr id="10" name="Image 0" descr="preencoded.png"/>
          <p:cNvPicPr>
            <a:picLocks noChangeAspect="1"/>
          </p:cNvPicPr>
          <p:nvPr/>
        </p:nvPicPr>
        <p:blipFill>
          <a:blip r:embed="rId5"/>
          <a:stretch>
            <a:fillRect/>
          </a:stretch>
        </p:blipFill>
        <p:spPr>
          <a:xfrm>
            <a:off x="897941" y="3778301"/>
            <a:ext cx="307238" cy="307238"/>
          </a:xfrm>
          <a:prstGeom prst="rect">
            <a:avLst/>
          </a:prstGeom>
        </p:spPr>
      </p:pic>
      <p:sp>
        <p:nvSpPr>
          <p:cNvPr id="11" name="Text 7"/>
          <p:cNvSpPr txBox="1"/>
          <p:nvPr/>
        </p:nvSpPr>
        <p:spPr>
          <a:xfrm>
            <a:off x="1508760" y="3657600"/>
            <a:ext cx="4480560" cy="548640"/>
          </a:xfrm>
          <a:prstGeom prst="rect">
            <a:avLst/>
          </a:prstGeom>
          <a:noFill/>
          <a:ln/>
        </p:spPr>
        <p:txBody>
          <a:bodyPr wrap="square" lIns="0" tIns="0" rIns="0" bIns="0" rtlCol="0" anchor="ctr"/>
          <a:lstStyle/>
          <a:p>
            <a:pPr marL="0" indent="0">
              <a:buNone/>
            </a:pPr>
            <a:r>
              <a:rPr lang="en-US" sz="1800" b="1" dirty="0">
                <a:solidFill>
                  <a:srgbClr val="1D4E59"/>
                </a:solidFill>
                <a:latin typeface="Calibri" pitchFamily="34" charset="0"/>
                <a:ea typeface="Calibri" pitchFamily="34" charset="-122"/>
                <a:cs typeface="Calibri" pitchFamily="34" charset="-120"/>
              </a:rPr>
              <a:t>Impact on care</a:t>
            </a:r>
            <a:endParaRPr lang="en-US" sz="1800" dirty="0"/>
          </a:p>
        </p:txBody>
      </p:sp>
      <p:sp>
        <p:nvSpPr>
          <p:cNvPr id="12" name="Text 8"/>
          <p:cNvSpPr txBox="1"/>
          <p:nvPr/>
        </p:nvSpPr>
        <p:spPr>
          <a:xfrm>
            <a:off x="777240" y="4343400"/>
            <a:ext cx="5212080" cy="1371600"/>
          </a:xfrm>
          <a:prstGeom prst="rect">
            <a:avLst/>
          </a:prstGeom>
          <a:noFill/>
          <a:ln/>
        </p:spPr>
        <p:txBody>
          <a:bodyPr wrap="square" lIns="0" tIns="0" rIns="0" bIns="0" rtlCol="0" anchor="t"/>
          <a:lstStyle/>
          <a:p>
            <a:pPr marL="0" indent="0">
              <a:buNone/>
            </a:pPr>
            <a:r>
              <a:rPr lang="en-US" sz="1500" dirty="0">
                <a:solidFill>
                  <a:srgbClr val="1F2A30"/>
                </a:solidFill>
                <a:latin typeface="Calibri" pitchFamily="34" charset="0"/>
                <a:ea typeface="Calibri" pitchFamily="34" charset="-122"/>
                <a:cs typeface="Calibri" pitchFamily="34" charset="-120"/>
              </a:rPr>
              <a:t>Fewer staff means shorter visits and less time for the conversations that person-centred care requires.</a:t>
            </a:r>
            <a:endParaRPr lang="en-US" sz="1500" dirty="0"/>
          </a:p>
        </p:txBody>
      </p:sp>
      <p:sp>
        <p:nvSpPr>
          <p:cNvPr id="13" name="Shape 9"/>
          <p:cNvSpPr/>
          <p:nvPr/>
        </p:nvSpPr>
        <p:spPr>
          <a:xfrm>
            <a:off x="6583680" y="1280160"/>
            <a:ext cx="5029200" cy="4572000"/>
          </a:xfrm>
          <a:prstGeom prst="roundRect">
            <a:avLst>
              <a:gd name="adj" fmla="val 2400"/>
            </a:avLst>
          </a:prstGeom>
          <a:solidFill>
            <a:srgbClr val="1D4E59"/>
          </a:solidFill>
          <a:ln w="12700">
            <a:solidFill>
              <a:srgbClr val="1D4E59"/>
            </a:solidFill>
            <a:prstDash val="solid"/>
          </a:ln>
        </p:spPr>
        <p:txBody>
          <a:bodyPr/>
          <a:lstStyle/>
          <a:p>
            <a:endParaRPr lang="en-GB"/>
          </a:p>
        </p:txBody>
      </p:sp>
      <p:sp>
        <p:nvSpPr>
          <p:cNvPr id="14" name="Text 10"/>
          <p:cNvSpPr txBox="1"/>
          <p:nvPr/>
        </p:nvSpPr>
        <p:spPr>
          <a:xfrm>
            <a:off x="6858000" y="1554480"/>
            <a:ext cx="4480560" cy="1097280"/>
          </a:xfrm>
          <a:prstGeom prst="rect">
            <a:avLst/>
          </a:prstGeom>
          <a:noFill/>
          <a:ln/>
        </p:spPr>
        <p:txBody>
          <a:bodyPr wrap="square" lIns="0" tIns="0" rIns="0" bIns="0" rtlCol="0" anchor="t"/>
          <a:lstStyle/>
          <a:p>
            <a:pPr marL="0" indent="0">
              <a:buNone/>
            </a:pPr>
            <a:r>
              <a:rPr lang="en-US" sz="6000" b="1" dirty="0">
                <a:solidFill>
                  <a:srgbClr val="F2C894"/>
                </a:solidFill>
                <a:latin typeface="Cambria" pitchFamily="34" charset="0"/>
                <a:ea typeface="Cambria" pitchFamily="34" charset="-122"/>
                <a:cs typeface="Cambria" pitchFamily="34" charset="-120"/>
              </a:rPr>
              <a:t>1 in 2</a:t>
            </a:r>
            <a:endParaRPr lang="en-US" sz="6000" dirty="0"/>
          </a:p>
        </p:txBody>
      </p:sp>
      <p:sp>
        <p:nvSpPr>
          <p:cNvPr id="15" name="Text 11"/>
          <p:cNvSpPr txBox="1"/>
          <p:nvPr/>
        </p:nvSpPr>
        <p:spPr>
          <a:xfrm>
            <a:off x="6858000" y="2743200"/>
            <a:ext cx="4480560" cy="822960"/>
          </a:xfrm>
          <a:prstGeom prst="rect">
            <a:avLst/>
          </a:prstGeom>
          <a:noFill/>
          <a:ln/>
        </p:spPr>
        <p:txBody>
          <a:bodyPr wrap="square" lIns="0" tIns="0" rIns="0" bIns="0" rtlCol="0" anchor="t"/>
          <a:lstStyle/>
          <a:p>
            <a:pPr marL="0" indent="0">
              <a:buNone/>
            </a:pPr>
            <a:r>
              <a:rPr lang="en-US" sz="1800" dirty="0">
                <a:solidFill>
                  <a:srgbClr val="FFFFFF"/>
                </a:solidFill>
                <a:latin typeface="Calibri" pitchFamily="34" charset="0"/>
                <a:ea typeface="Calibri" pitchFamily="34" charset="-122"/>
                <a:cs typeface="Calibri" pitchFamily="34" charset="-120"/>
              </a:rPr>
              <a:t>people worldwide are estimated to hold ageist attitudes (WHO, 2021)</a:t>
            </a:r>
            <a:endParaRPr lang="en-US" sz="1800" dirty="0"/>
          </a:p>
        </p:txBody>
      </p:sp>
      <p:sp>
        <p:nvSpPr>
          <p:cNvPr id="16" name="Text 12"/>
          <p:cNvSpPr txBox="1"/>
          <p:nvPr/>
        </p:nvSpPr>
        <p:spPr>
          <a:xfrm>
            <a:off x="6858000" y="3840480"/>
            <a:ext cx="4480560" cy="1645920"/>
          </a:xfrm>
          <a:prstGeom prst="rect">
            <a:avLst/>
          </a:prstGeom>
          <a:noFill/>
          <a:ln/>
        </p:spPr>
        <p:txBody>
          <a:bodyPr wrap="square" lIns="0" tIns="0" rIns="0" bIns="0" rtlCol="0" anchor="t"/>
          <a:lstStyle/>
          <a:p>
            <a:pPr marL="0" indent="0">
              <a:buNone/>
            </a:pPr>
            <a:r>
              <a:rPr lang="en-US" sz="1500" dirty="0">
                <a:solidFill>
                  <a:srgbClr val="DCEBE7"/>
                </a:solidFill>
                <a:latin typeface="Calibri" pitchFamily="34" charset="0"/>
                <a:ea typeface="Calibri" pitchFamily="34" charset="-122"/>
                <a:cs typeface="Calibri" pitchFamily="34" charset="-120"/>
              </a:rPr>
              <a:t>When older people are seen as a burden, their wishes can be overlooked and decisions about risk become overly protective.</a:t>
            </a:r>
            <a:endParaRPr lang="en-US" sz="1500" dirty="0"/>
          </a:p>
        </p:txBody>
      </p:sp>
      <p:sp>
        <p:nvSpPr>
          <p:cNvPr id="25" name="Slide Number Placeholder 0"/>
          <p:cNvSpPr>
            <a:spLocks noGrp="1"/>
          </p:cNvSpPr>
          <p:nvPr>
            <p:ph type="sldNum" sz="quarter" idx="4294967295"/>
          </p:nvPr>
        </p:nvSpPr>
        <p:spPr>
          <a:xfrm>
            <a:off x="11155680" y="6419088"/>
            <a:ext cx="457200" cy="274320"/>
          </a:xfrm>
          <a:prstGeom prst="rect">
            <a:avLst/>
          </a:prstGeom>
          <a:extLst>
            <a:ext uri="{C572A759-6A51-4108-AA02-DFA0A04FC94B}">
              <ma14:wrappingTextBoxFlag xmlns="" xmlns:ma14="http://schemas.microsoft.com/office/mac/drawingml/2011/main" val="0"/>
            </a:ext>
          </a:extLst>
        </p:spPr>
        <p:txBody>
          <a:bodyPr/>
          <a:lstStyle>
            <a:lvl1pPr>
              <a:defRPr sz="1000">
                <a:solidFill>
                  <a:srgbClr val="5E6B70"/>
                </a:solidFill>
                <a:latin typeface="Calibri"/>
                <a:ea typeface="Calibri"/>
                <a:cs typeface="Calibri"/>
              </a:defRPr>
            </a:lvl1pPr>
          </a:lstStyle>
          <a:p>
            <a:pPr algn="r"/>
            <a:fld id="{F7021451-1387-4CA6-816F-3879F97B5CBC}" type="slidenum">
              <a:rPr lang="en-US" b="0"/>
              <a:t>12</a:t>
            </a:fld>
            <a:endParaRPr lang="en-US"/>
          </a:p>
        </p:txBody>
      </p:sp>
      <p:pic>
        <p:nvPicPr>
          <p:cNvPr id="2" name="12">
            <a:hlinkClick r:id="" action="ppaction://media"/>
            <a:extLst>
              <a:ext uri="{FF2B5EF4-FFF2-40B4-BE49-F238E27FC236}">
                <a16:creationId xmlns:a16="http://schemas.microsoft.com/office/drawing/2014/main" id="{14F07BB7-F79F-AB2A-09FB-BE7C6FEDF6C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51525" y="3184525"/>
            <a:ext cx="487363" cy="48736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614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name="Slide 13">
    <p:spTree>
      <p:nvGrpSpPr>
        <p:cNvPr id="1" name=""/>
        <p:cNvGrpSpPr/>
        <p:nvPr/>
      </p:nvGrpSpPr>
      <p:grpSpPr>
        <a:xfrm>
          <a:off x="0" y="0"/>
          <a:ext cx="0" cy="0"/>
          <a:chOff x="0" y="0"/>
          <a:chExt cx="0" cy="0"/>
        </a:xfrm>
      </p:grpSpPr>
      <p:sp>
        <p:nvSpPr>
          <p:cNvPr id="3" name="Text 0"/>
          <p:cNvSpPr>
            <a:spLocks noGrp="1"/>
          </p:cNvSpPr>
          <p:nvPr>
            <p:ph type="title" idx="100" hasCustomPrompt="1"/>
          </p:nvPr>
        </p:nvSpPr>
        <p:spPr>
          <a:xfrm>
            <a:off x="548640" y="320040"/>
            <a:ext cx="11064240" cy="777240"/>
          </a:xfrm>
          <a:prstGeom prst="rect">
            <a:avLst/>
          </a:prstGeom>
          <a:noFill/>
          <a:ln/>
        </p:spPr>
        <p:txBody>
          <a:bodyPr wrap="square" lIns="0" tIns="0" rIns="0" bIns="0" rtlCol="0" anchor="ctr"/>
          <a:lstStyle/>
          <a:p>
            <a:pPr marL="0" indent="0">
              <a:buNone/>
            </a:pPr>
            <a:r>
              <a:rPr lang="en-US" sz="3200" b="1" dirty="0">
                <a:solidFill>
                  <a:schemeClr val="tx2"/>
                </a:solidFill>
                <a:latin typeface="Cambria" pitchFamily="34" charset="0"/>
                <a:ea typeface="Cambria" pitchFamily="34" charset="-122"/>
                <a:cs typeface="Cambria" pitchFamily="34" charset="-120"/>
              </a:rPr>
              <a:t>Best practice: Leeds Neighbourhood Networks</a:t>
            </a:r>
            <a:endParaRPr lang="en-US" sz="3200" dirty="0"/>
          </a:p>
        </p:txBody>
      </p:sp>
      <p:sp>
        <p:nvSpPr>
          <p:cNvPr id="4" name="Shape 1"/>
          <p:cNvSpPr/>
          <p:nvPr/>
        </p:nvSpPr>
        <p:spPr>
          <a:xfrm>
            <a:off x="822960" y="1463040"/>
            <a:ext cx="2377440" cy="2377440"/>
          </a:xfrm>
          <a:prstGeom prst="ellipse">
            <a:avLst/>
          </a:prstGeom>
          <a:solidFill>
            <a:srgbClr val="1D4E59"/>
          </a:solidFill>
          <a:ln w="12700">
            <a:solidFill>
              <a:srgbClr val="1D4E59"/>
            </a:solidFill>
            <a:prstDash val="solid"/>
          </a:ln>
        </p:spPr>
        <p:txBody>
          <a:bodyPr/>
          <a:lstStyle/>
          <a:p>
            <a:endParaRPr lang="en-GB"/>
          </a:p>
        </p:txBody>
      </p:sp>
      <p:sp>
        <p:nvSpPr>
          <p:cNvPr id="5" name="Text 2"/>
          <p:cNvSpPr txBox="1"/>
          <p:nvPr/>
        </p:nvSpPr>
        <p:spPr>
          <a:xfrm>
            <a:off x="822960" y="1691640"/>
            <a:ext cx="2377440" cy="1188720"/>
          </a:xfrm>
          <a:prstGeom prst="rect">
            <a:avLst/>
          </a:prstGeom>
          <a:noFill/>
          <a:ln/>
        </p:spPr>
        <p:txBody>
          <a:bodyPr wrap="square" lIns="0" tIns="0" rIns="0" bIns="0" rtlCol="0" anchor="ctr"/>
          <a:lstStyle/>
          <a:p>
            <a:pPr marL="0" indent="0" algn="ctr">
              <a:buNone/>
            </a:pPr>
            <a:r>
              <a:rPr lang="en-US" sz="6000" b="1" dirty="0">
                <a:solidFill>
                  <a:srgbClr val="FFFFFF"/>
                </a:solidFill>
                <a:latin typeface="Cambria" pitchFamily="34" charset="0"/>
                <a:ea typeface="Cambria" pitchFamily="34" charset="-122"/>
                <a:cs typeface="Cambria" pitchFamily="34" charset="-120"/>
              </a:rPr>
              <a:t>37</a:t>
            </a:r>
            <a:endParaRPr lang="en-US" sz="6000" dirty="0"/>
          </a:p>
        </p:txBody>
      </p:sp>
      <p:sp>
        <p:nvSpPr>
          <p:cNvPr id="6" name="Text 3"/>
          <p:cNvSpPr txBox="1"/>
          <p:nvPr/>
        </p:nvSpPr>
        <p:spPr>
          <a:xfrm>
            <a:off x="822960" y="2834640"/>
            <a:ext cx="2377440" cy="457200"/>
          </a:xfrm>
          <a:prstGeom prst="rect">
            <a:avLst/>
          </a:prstGeom>
          <a:noFill/>
          <a:ln/>
        </p:spPr>
        <p:txBody>
          <a:bodyPr wrap="square" lIns="0" tIns="0" rIns="0" bIns="0" rtlCol="0" anchor="t"/>
          <a:lstStyle/>
          <a:p>
            <a:pPr marL="0" indent="0" algn="ctr">
              <a:buNone/>
            </a:pPr>
            <a:r>
              <a:rPr lang="en-US" sz="1800" dirty="0">
                <a:solidFill>
                  <a:srgbClr val="FFFFFF"/>
                </a:solidFill>
                <a:latin typeface="Calibri" pitchFamily="34" charset="0"/>
                <a:ea typeface="Calibri" pitchFamily="34" charset="-122"/>
                <a:cs typeface="Calibri" pitchFamily="34" charset="-120"/>
              </a:rPr>
              <a:t>networks</a:t>
            </a:r>
            <a:endParaRPr lang="en-US" sz="1800" dirty="0"/>
          </a:p>
        </p:txBody>
      </p:sp>
      <p:sp>
        <p:nvSpPr>
          <p:cNvPr id="7" name="Text 4"/>
          <p:cNvSpPr txBox="1"/>
          <p:nvPr/>
        </p:nvSpPr>
        <p:spPr>
          <a:xfrm>
            <a:off x="548640" y="4114800"/>
            <a:ext cx="2926080" cy="1737360"/>
          </a:xfrm>
          <a:prstGeom prst="rect">
            <a:avLst/>
          </a:prstGeom>
          <a:noFill/>
          <a:ln/>
        </p:spPr>
        <p:txBody>
          <a:bodyPr wrap="square" lIns="0" tIns="0" rIns="0" bIns="0" rtlCol="0" anchor="t"/>
          <a:lstStyle/>
          <a:p>
            <a:pPr marL="0" indent="0">
              <a:buNone/>
            </a:pPr>
            <a:r>
              <a:rPr lang="en-US" sz="1500" dirty="0">
                <a:solidFill>
                  <a:srgbClr val="1F2A30"/>
                </a:solidFill>
                <a:latin typeface="Calibri" pitchFamily="34" charset="0"/>
                <a:ea typeface="Calibri" pitchFamily="34" charset="-122"/>
                <a:cs typeface="Calibri" pitchFamily="34" charset="-120"/>
              </a:rPr>
              <a:t>Community-based networks covering the whole city, offering local activities and support (Centre for Ageing Better, 2022).</a:t>
            </a:r>
            <a:endParaRPr lang="en-US" sz="1500" dirty="0"/>
          </a:p>
        </p:txBody>
      </p:sp>
      <p:sp>
        <p:nvSpPr>
          <p:cNvPr id="8" name="Shape 5"/>
          <p:cNvSpPr/>
          <p:nvPr/>
        </p:nvSpPr>
        <p:spPr>
          <a:xfrm>
            <a:off x="3840480" y="1280160"/>
            <a:ext cx="3749040" cy="3017520"/>
          </a:xfrm>
          <a:prstGeom prst="roundRect">
            <a:avLst>
              <a:gd name="adj" fmla="val 3636"/>
            </a:avLst>
          </a:prstGeom>
          <a:solidFill>
            <a:srgbClr val="E6EFEC"/>
          </a:solidFill>
          <a:ln w="12700">
            <a:solidFill>
              <a:srgbClr val="E6EFEC"/>
            </a:solidFill>
            <a:prstDash val="solid"/>
          </a:ln>
        </p:spPr>
        <p:txBody>
          <a:bodyPr/>
          <a:lstStyle/>
          <a:p>
            <a:endParaRPr lang="en-GB"/>
          </a:p>
        </p:txBody>
      </p:sp>
      <p:sp>
        <p:nvSpPr>
          <p:cNvPr id="9" name="Shape 6"/>
          <p:cNvSpPr/>
          <p:nvPr/>
        </p:nvSpPr>
        <p:spPr>
          <a:xfrm>
            <a:off x="4069080" y="1508760"/>
            <a:ext cx="548640" cy="548640"/>
          </a:xfrm>
          <a:prstGeom prst="ellipse">
            <a:avLst/>
          </a:prstGeom>
          <a:solidFill>
            <a:srgbClr val="1D4E59"/>
          </a:solidFill>
          <a:ln w="12700">
            <a:solidFill>
              <a:srgbClr val="1D4E59"/>
            </a:solidFill>
            <a:prstDash val="solid"/>
          </a:ln>
        </p:spPr>
        <p:txBody>
          <a:bodyPr/>
          <a:lstStyle/>
          <a:p>
            <a:endParaRPr lang="en-GB"/>
          </a:p>
        </p:txBody>
      </p:sp>
      <p:pic>
        <p:nvPicPr>
          <p:cNvPr id="10" name="Image 0" descr="preencoded.png"/>
          <p:cNvPicPr>
            <a:picLocks noChangeAspect="1"/>
          </p:cNvPicPr>
          <p:nvPr/>
        </p:nvPicPr>
        <p:blipFill>
          <a:blip r:embed="rId5"/>
          <a:stretch>
            <a:fillRect/>
          </a:stretch>
        </p:blipFill>
        <p:spPr>
          <a:xfrm>
            <a:off x="4189781" y="1629461"/>
            <a:ext cx="307238" cy="307238"/>
          </a:xfrm>
          <a:prstGeom prst="rect">
            <a:avLst/>
          </a:prstGeom>
        </p:spPr>
      </p:pic>
      <p:sp>
        <p:nvSpPr>
          <p:cNvPr id="11" name="Text 7"/>
          <p:cNvSpPr txBox="1"/>
          <p:nvPr/>
        </p:nvSpPr>
        <p:spPr>
          <a:xfrm>
            <a:off x="4800600" y="1508760"/>
            <a:ext cx="2560320" cy="548640"/>
          </a:xfrm>
          <a:prstGeom prst="rect">
            <a:avLst/>
          </a:prstGeom>
          <a:noFill/>
          <a:ln/>
        </p:spPr>
        <p:txBody>
          <a:bodyPr wrap="square" lIns="0" tIns="0" rIns="0" bIns="0" rtlCol="0" anchor="ctr"/>
          <a:lstStyle/>
          <a:p>
            <a:pPr marL="0" indent="0">
              <a:buNone/>
            </a:pPr>
            <a:r>
              <a:rPr lang="en-US" sz="1800" b="1" dirty="0">
                <a:solidFill>
                  <a:srgbClr val="1D4E59"/>
                </a:solidFill>
                <a:latin typeface="Calibri" pitchFamily="34" charset="0"/>
                <a:ea typeface="Calibri" pitchFamily="34" charset="-122"/>
                <a:cs typeface="Calibri" pitchFamily="34" charset="-120"/>
              </a:rPr>
              <a:t>What works</a:t>
            </a:r>
            <a:endParaRPr lang="en-US" sz="1800" dirty="0"/>
          </a:p>
        </p:txBody>
      </p:sp>
      <p:sp>
        <p:nvSpPr>
          <p:cNvPr id="12" name="Text 8"/>
          <p:cNvSpPr txBox="1"/>
          <p:nvPr/>
        </p:nvSpPr>
        <p:spPr>
          <a:xfrm>
            <a:off x="4069080" y="2194560"/>
            <a:ext cx="3291840" cy="1965960"/>
          </a:xfrm>
          <a:prstGeom prst="rect">
            <a:avLst/>
          </a:prstGeom>
          <a:noFill/>
          <a:ln/>
        </p:spPr>
        <p:txBody>
          <a:bodyPr wrap="square" lIns="0" tIns="0" rIns="0" bIns="0" rtlCol="0" anchor="t"/>
          <a:lstStyle/>
          <a:p>
            <a:pPr marL="0" indent="0">
              <a:buNone/>
            </a:pPr>
            <a:r>
              <a:rPr lang="en-US" sz="1500" dirty="0">
                <a:solidFill>
                  <a:srgbClr val="1F2A30"/>
                </a:solidFill>
                <a:latin typeface="Calibri" pitchFamily="34" charset="0"/>
                <a:ea typeface="Calibri" pitchFamily="34" charset="-122"/>
                <a:cs typeface="Calibri" pitchFamily="34" charset="-120"/>
              </a:rPr>
              <a:t>Increased social contact and reduced isolation. Support for people living with frailty and long-term conditions, easing pressure on health services and unpaid carers.</a:t>
            </a:r>
            <a:endParaRPr lang="en-US" sz="1500" dirty="0"/>
          </a:p>
        </p:txBody>
      </p:sp>
      <p:sp>
        <p:nvSpPr>
          <p:cNvPr id="13" name="Shape 9"/>
          <p:cNvSpPr/>
          <p:nvPr/>
        </p:nvSpPr>
        <p:spPr>
          <a:xfrm>
            <a:off x="7863840" y="1280160"/>
            <a:ext cx="3749040" cy="3017520"/>
          </a:xfrm>
          <a:prstGeom prst="roundRect">
            <a:avLst>
              <a:gd name="adj" fmla="val 3636"/>
            </a:avLst>
          </a:prstGeom>
          <a:solidFill>
            <a:srgbClr val="F6E9DC"/>
          </a:solidFill>
          <a:ln w="12700">
            <a:solidFill>
              <a:srgbClr val="F6E9DC"/>
            </a:solidFill>
            <a:prstDash val="solid"/>
          </a:ln>
        </p:spPr>
        <p:txBody>
          <a:bodyPr/>
          <a:lstStyle/>
          <a:p>
            <a:endParaRPr lang="en-GB"/>
          </a:p>
        </p:txBody>
      </p:sp>
      <p:sp>
        <p:nvSpPr>
          <p:cNvPr id="14" name="Shape 10"/>
          <p:cNvSpPr/>
          <p:nvPr/>
        </p:nvSpPr>
        <p:spPr>
          <a:xfrm>
            <a:off x="8092440" y="1508760"/>
            <a:ext cx="548640" cy="548640"/>
          </a:xfrm>
          <a:prstGeom prst="ellipse">
            <a:avLst/>
          </a:prstGeom>
          <a:solidFill>
            <a:srgbClr val="1D4E59"/>
          </a:solidFill>
          <a:ln w="12700">
            <a:solidFill>
              <a:srgbClr val="1D4E59"/>
            </a:solidFill>
            <a:prstDash val="solid"/>
          </a:ln>
        </p:spPr>
        <p:txBody>
          <a:bodyPr/>
          <a:lstStyle/>
          <a:p>
            <a:endParaRPr lang="en-GB"/>
          </a:p>
        </p:txBody>
      </p:sp>
      <p:pic>
        <p:nvPicPr>
          <p:cNvPr id="15" name="Image 1" descr="preencoded.png"/>
          <p:cNvPicPr>
            <a:picLocks noChangeAspect="1"/>
          </p:cNvPicPr>
          <p:nvPr/>
        </p:nvPicPr>
        <p:blipFill>
          <a:blip r:embed="rId6"/>
          <a:stretch>
            <a:fillRect/>
          </a:stretch>
        </p:blipFill>
        <p:spPr>
          <a:xfrm>
            <a:off x="8213141" y="1629461"/>
            <a:ext cx="307238" cy="307238"/>
          </a:xfrm>
          <a:prstGeom prst="rect">
            <a:avLst/>
          </a:prstGeom>
        </p:spPr>
      </p:pic>
      <p:sp>
        <p:nvSpPr>
          <p:cNvPr id="16" name="Text 11"/>
          <p:cNvSpPr txBox="1"/>
          <p:nvPr/>
        </p:nvSpPr>
        <p:spPr>
          <a:xfrm>
            <a:off x="8823960" y="1508760"/>
            <a:ext cx="2560320" cy="548640"/>
          </a:xfrm>
          <a:prstGeom prst="rect">
            <a:avLst/>
          </a:prstGeom>
          <a:noFill/>
          <a:ln/>
        </p:spPr>
        <p:txBody>
          <a:bodyPr wrap="square" lIns="0" tIns="0" rIns="0" bIns="0" rtlCol="0" anchor="ctr"/>
          <a:lstStyle/>
          <a:p>
            <a:pPr marL="0" indent="0">
              <a:buNone/>
            </a:pPr>
            <a:r>
              <a:rPr lang="en-US" sz="1800" b="1" dirty="0">
                <a:solidFill>
                  <a:srgbClr val="1D4E59"/>
                </a:solidFill>
                <a:latin typeface="Calibri" pitchFamily="34" charset="0"/>
                <a:ea typeface="Calibri" pitchFamily="34" charset="-122"/>
                <a:cs typeface="Calibri" pitchFamily="34" charset="-120"/>
              </a:rPr>
              <a:t>Limitations</a:t>
            </a:r>
            <a:endParaRPr lang="en-US" sz="1800" dirty="0"/>
          </a:p>
        </p:txBody>
      </p:sp>
      <p:sp>
        <p:nvSpPr>
          <p:cNvPr id="17" name="Text 12"/>
          <p:cNvSpPr txBox="1"/>
          <p:nvPr/>
        </p:nvSpPr>
        <p:spPr>
          <a:xfrm>
            <a:off x="8092440" y="2194560"/>
            <a:ext cx="3291840" cy="1965960"/>
          </a:xfrm>
          <a:prstGeom prst="rect">
            <a:avLst/>
          </a:prstGeom>
          <a:noFill/>
          <a:ln/>
        </p:spPr>
        <p:txBody>
          <a:bodyPr wrap="square" lIns="0" tIns="0" rIns="0" bIns="0" rtlCol="0" anchor="t"/>
          <a:lstStyle/>
          <a:p>
            <a:pPr marL="0" indent="0">
              <a:buNone/>
            </a:pPr>
            <a:r>
              <a:rPr lang="en-US" sz="1500" dirty="0">
                <a:solidFill>
                  <a:srgbClr val="1F2A30"/>
                </a:solidFill>
                <a:latin typeface="Calibri" pitchFamily="34" charset="0"/>
                <a:ea typeface="Calibri" pitchFamily="34" charset="-122"/>
                <a:cs typeface="Calibri" pitchFamily="34" charset="-120"/>
              </a:rPr>
              <a:t>Men, people from ethnic minority backgrounds and digitally excluded people were underrepresented. Uncertain funding made long-term planning difficult.</a:t>
            </a:r>
            <a:endParaRPr lang="en-US" sz="1500" dirty="0"/>
          </a:p>
        </p:txBody>
      </p:sp>
      <p:sp>
        <p:nvSpPr>
          <p:cNvPr id="18" name="Shape 13"/>
          <p:cNvSpPr/>
          <p:nvPr/>
        </p:nvSpPr>
        <p:spPr>
          <a:xfrm>
            <a:off x="3840480" y="4526280"/>
            <a:ext cx="7772400" cy="1325880"/>
          </a:xfrm>
          <a:prstGeom prst="roundRect">
            <a:avLst>
              <a:gd name="adj" fmla="val 8276"/>
            </a:avLst>
          </a:prstGeom>
          <a:solidFill>
            <a:srgbClr val="1D4E59"/>
          </a:solidFill>
          <a:ln w="12700">
            <a:solidFill>
              <a:srgbClr val="1D4E59"/>
            </a:solidFill>
            <a:prstDash val="solid"/>
          </a:ln>
        </p:spPr>
        <p:txBody>
          <a:bodyPr/>
          <a:lstStyle/>
          <a:p>
            <a:endParaRPr lang="en-GB"/>
          </a:p>
        </p:txBody>
      </p:sp>
      <p:sp>
        <p:nvSpPr>
          <p:cNvPr id="19" name="Text 14"/>
          <p:cNvSpPr txBox="1"/>
          <p:nvPr/>
        </p:nvSpPr>
        <p:spPr>
          <a:xfrm>
            <a:off x="4114800" y="4526280"/>
            <a:ext cx="7223760" cy="1325880"/>
          </a:xfrm>
          <a:prstGeom prst="rect">
            <a:avLst/>
          </a:prstGeom>
          <a:noFill/>
          <a:ln/>
        </p:spPr>
        <p:txBody>
          <a:bodyPr wrap="square" lIns="0" tIns="0" rIns="0" bIns="0" rtlCol="0" anchor="ctr"/>
          <a:lstStyle/>
          <a:p>
            <a:pPr marL="0" indent="0">
              <a:buNone/>
            </a:pPr>
            <a:r>
              <a:rPr lang="en-US" sz="1700" b="1" dirty="0">
                <a:solidFill>
                  <a:srgbClr val="F2C894"/>
                </a:solidFill>
                <a:latin typeface="Calibri" pitchFamily="34" charset="0"/>
                <a:ea typeface="Calibri" pitchFamily="34" charset="-122"/>
                <a:cs typeface="Calibri" pitchFamily="34" charset="-120"/>
              </a:rPr>
              <a:t>Lesson for practice: </a:t>
            </a:r>
            <a:r>
              <a:rPr lang="en-US" sz="1700" dirty="0">
                <a:solidFill>
                  <a:srgbClr val="FFFFFF"/>
                </a:solidFill>
                <a:latin typeface="Calibri" pitchFamily="34" charset="0"/>
                <a:ea typeface="Calibri" pitchFamily="34" charset="-122"/>
                <a:cs typeface="Calibri" pitchFamily="34" charset="-120"/>
              </a:rPr>
              <a:t>community models work best with stable funding and active outreach to groups less likely to take part.</a:t>
            </a:r>
            <a:endParaRPr lang="en-US" sz="1700" dirty="0"/>
          </a:p>
        </p:txBody>
      </p:sp>
      <p:sp>
        <p:nvSpPr>
          <p:cNvPr id="25" name="Slide Number Placeholder 0"/>
          <p:cNvSpPr>
            <a:spLocks noGrp="1"/>
          </p:cNvSpPr>
          <p:nvPr>
            <p:ph type="sldNum" sz="quarter" idx="4294967295"/>
          </p:nvPr>
        </p:nvSpPr>
        <p:spPr>
          <a:xfrm>
            <a:off x="11155680" y="6419088"/>
            <a:ext cx="457200" cy="274320"/>
          </a:xfrm>
          <a:prstGeom prst="rect">
            <a:avLst/>
          </a:prstGeom>
          <a:extLst>
            <a:ext uri="{C572A759-6A51-4108-AA02-DFA0A04FC94B}">
              <ma14:wrappingTextBoxFlag xmlns="" xmlns:ma14="http://schemas.microsoft.com/office/mac/drawingml/2011/main" val="0"/>
            </a:ext>
          </a:extLst>
        </p:spPr>
        <p:txBody>
          <a:bodyPr/>
          <a:lstStyle>
            <a:lvl1pPr>
              <a:defRPr sz="1000">
                <a:solidFill>
                  <a:srgbClr val="5E6B70"/>
                </a:solidFill>
                <a:latin typeface="Calibri"/>
                <a:ea typeface="Calibri"/>
                <a:cs typeface="Calibri"/>
              </a:defRPr>
            </a:lvl1pPr>
          </a:lstStyle>
          <a:p>
            <a:pPr algn="r"/>
            <a:fld id="{F7021451-1387-4CA6-816F-3879F97B5CBC}" type="slidenum">
              <a:rPr lang="en-US" b="0"/>
              <a:t>13</a:t>
            </a:fld>
            <a:endParaRPr lang="en-US"/>
          </a:p>
        </p:txBody>
      </p:sp>
      <p:pic>
        <p:nvPicPr>
          <p:cNvPr id="2" name="13">
            <a:hlinkClick r:id="" action="ppaction://media"/>
            <a:extLst>
              <a:ext uri="{FF2B5EF4-FFF2-40B4-BE49-F238E27FC236}">
                <a16:creationId xmlns:a16="http://schemas.microsoft.com/office/drawing/2014/main" id="{5B4A7659-B81E-1CA9-CCBB-0DBA261E6437}"/>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851525" y="3184525"/>
            <a:ext cx="487363" cy="48736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671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name="Slide 14">
    <p:spTree>
      <p:nvGrpSpPr>
        <p:cNvPr id="1" name=""/>
        <p:cNvGrpSpPr/>
        <p:nvPr/>
      </p:nvGrpSpPr>
      <p:grpSpPr>
        <a:xfrm>
          <a:off x="0" y="0"/>
          <a:ext cx="0" cy="0"/>
          <a:chOff x="0" y="0"/>
          <a:chExt cx="0" cy="0"/>
        </a:xfrm>
      </p:grpSpPr>
      <p:sp>
        <p:nvSpPr>
          <p:cNvPr id="3" name="Text 0"/>
          <p:cNvSpPr>
            <a:spLocks noGrp="1"/>
          </p:cNvSpPr>
          <p:nvPr>
            <p:ph type="title" idx="100" hasCustomPrompt="1"/>
          </p:nvPr>
        </p:nvSpPr>
        <p:spPr>
          <a:xfrm>
            <a:off x="548640" y="320040"/>
            <a:ext cx="11064240" cy="777240"/>
          </a:xfrm>
          <a:prstGeom prst="rect">
            <a:avLst/>
          </a:prstGeom>
          <a:noFill/>
          <a:ln/>
        </p:spPr>
        <p:txBody>
          <a:bodyPr wrap="square" lIns="0" tIns="0" rIns="0" bIns="0" rtlCol="0" anchor="ctr"/>
          <a:lstStyle/>
          <a:p>
            <a:pPr marL="0" indent="0">
              <a:buNone/>
            </a:pPr>
            <a:r>
              <a:rPr lang="en-US" sz="3200" b="1" dirty="0">
                <a:solidFill>
                  <a:schemeClr val="tx2"/>
                </a:solidFill>
                <a:latin typeface="Cambria" pitchFamily="34" charset="0"/>
                <a:ea typeface="Cambria" pitchFamily="34" charset="-122"/>
                <a:cs typeface="Cambria" pitchFamily="34" charset="-120"/>
              </a:rPr>
              <a:t>Evidence-based recommendations</a:t>
            </a:r>
            <a:endParaRPr lang="en-US" sz="3200" dirty="0"/>
          </a:p>
        </p:txBody>
      </p:sp>
      <p:sp>
        <p:nvSpPr>
          <p:cNvPr id="4" name="Shape 1"/>
          <p:cNvSpPr/>
          <p:nvPr/>
        </p:nvSpPr>
        <p:spPr>
          <a:xfrm>
            <a:off x="548640" y="1280160"/>
            <a:ext cx="5440680" cy="2194560"/>
          </a:xfrm>
          <a:prstGeom prst="roundRect">
            <a:avLst>
              <a:gd name="adj" fmla="val 5000"/>
            </a:avLst>
          </a:prstGeom>
          <a:solidFill>
            <a:srgbClr val="E6EFEC"/>
          </a:solidFill>
          <a:ln w="12700">
            <a:solidFill>
              <a:srgbClr val="E6EFEC"/>
            </a:solidFill>
            <a:prstDash val="solid"/>
          </a:ln>
        </p:spPr>
        <p:txBody>
          <a:bodyPr/>
          <a:lstStyle/>
          <a:p>
            <a:endParaRPr lang="en-GB"/>
          </a:p>
        </p:txBody>
      </p:sp>
      <p:sp>
        <p:nvSpPr>
          <p:cNvPr id="5" name="Shape 2"/>
          <p:cNvSpPr/>
          <p:nvPr/>
        </p:nvSpPr>
        <p:spPr>
          <a:xfrm>
            <a:off x="777240" y="1508760"/>
            <a:ext cx="548640" cy="548640"/>
          </a:xfrm>
          <a:prstGeom prst="ellipse">
            <a:avLst/>
          </a:prstGeom>
          <a:solidFill>
            <a:srgbClr val="1D4E59"/>
          </a:solidFill>
          <a:ln w="12700">
            <a:solidFill>
              <a:srgbClr val="1D4E59"/>
            </a:solidFill>
            <a:prstDash val="solid"/>
          </a:ln>
        </p:spPr>
        <p:txBody>
          <a:bodyPr/>
          <a:lstStyle/>
          <a:p>
            <a:endParaRPr lang="en-GB"/>
          </a:p>
        </p:txBody>
      </p:sp>
      <p:pic>
        <p:nvPicPr>
          <p:cNvPr id="6" name="Image 0" descr="preencoded.png"/>
          <p:cNvPicPr>
            <a:picLocks noChangeAspect="1"/>
          </p:cNvPicPr>
          <p:nvPr/>
        </p:nvPicPr>
        <p:blipFill>
          <a:blip r:embed="rId5"/>
          <a:stretch>
            <a:fillRect/>
          </a:stretch>
        </p:blipFill>
        <p:spPr>
          <a:xfrm>
            <a:off x="897941" y="1629461"/>
            <a:ext cx="307238" cy="307238"/>
          </a:xfrm>
          <a:prstGeom prst="rect">
            <a:avLst/>
          </a:prstGeom>
        </p:spPr>
      </p:pic>
      <p:sp>
        <p:nvSpPr>
          <p:cNvPr id="7" name="Text 3"/>
          <p:cNvSpPr txBox="1"/>
          <p:nvPr/>
        </p:nvSpPr>
        <p:spPr>
          <a:xfrm>
            <a:off x="1508760" y="1508760"/>
            <a:ext cx="4251960" cy="548640"/>
          </a:xfrm>
          <a:prstGeom prst="rect">
            <a:avLst/>
          </a:prstGeom>
          <a:noFill/>
          <a:ln/>
        </p:spPr>
        <p:txBody>
          <a:bodyPr wrap="square" lIns="0" tIns="0" rIns="0" bIns="0" rtlCol="0" anchor="ctr"/>
          <a:lstStyle/>
          <a:p>
            <a:pPr marL="0" indent="0">
              <a:buNone/>
            </a:pPr>
            <a:r>
              <a:rPr lang="en-US" sz="1800" b="1" dirty="0">
                <a:solidFill>
                  <a:srgbClr val="1D4E59"/>
                </a:solidFill>
                <a:latin typeface="Calibri" pitchFamily="34" charset="0"/>
                <a:ea typeface="Calibri" pitchFamily="34" charset="-122"/>
                <a:cs typeface="Calibri" pitchFamily="34" charset="-120"/>
              </a:rPr>
              <a:t>1. Expand strength and balance programmes</a:t>
            </a:r>
            <a:endParaRPr lang="en-US" sz="1800" dirty="0"/>
          </a:p>
        </p:txBody>
      </p:sp>
      <p:sp>
        <p:nvSpPr>
          <p:cNvPr id="8" name="Text 4"/>
          <p:cNvSpPr txBox="1"/>
          <p:nvPr/>
        </p:nvSpPr>
        <p:spPr>
          <a:xfrm>
            <a:off x="777240" y="2194560"/>
            <a:ext cx="4983480" cy="1143000"/>
          </a:xfrm>
          <a:prstGeom prst="rect">
            <a:avLst/>
          </a:prstGeom>
          <a:noFill/>
          <a:ln/>
        </p:spPr>
        <p:txBody>
          <a:bodyPr wrap="square" lIns="0" tIns="0" rIns="0" bIns="0" rtlCol="0" anchor="t"/>
          <a:lstStyle/>
          <a:p>
            <a:pPr marL="0" indent="0">
              <a:buNone/>
            </a:pPr>
            <a:r>
              <a:rPr lang="en-US" sz="1500" dirty="0">
                <a:solidFill>
                  <a:srgbClr val="1F2A30"/>
                </a:solidFill>
                <a:latin typeface="Calibri" pitchFamily="34" charset="0"/>
                <a:ea typeface="Calibri" pitchFamily="34" charset="-122"/>
                <a:cs typeface="Calibri" pitchFamily="34" charset="-120"/>
              </a:rPr>
              <a:t>Strongest evidence for protecting functional ability (Sherrington et al., 2019).</a:t>
            </a:r>
            <a:endParaRPr lang="en-US" sz="1500" dirty="0"/>
          </a:p>
        </p:txBody>
      </p:sp>
      <p:sp>
        <p:nvSpPr>
          <p:cNvPr id="9" name="Shape 5"/>
          <p:cNvSpPr/>
          <p:nvPr/>
        </p:nvSpPr>
        <p:spPr>
          <a:xfrm>
            <a:off x="6172200" y="1280160"/>
            <a:ext cx="5440680" cy="2194560"/>
          </a:xfrm>
          <a:prstGeom prst="roundRect">
            <a:avLst>
              <a:gd name="adj" fmla="val 5000"/>
            </a:avLst>
          </a:prstGeom>
          <a:solidFill>
            <a:srgbClr val="E6EFEC"/>
          </a:solidFill>
          <a:ln w="12700">
            <a:solidFill>
              <a:srgbClr val="E6EFEC"/>
            </a:solidFill>
            <a:prstDash val="solid"/>
          </a:ln>
        </p:spPr>
        <p:txBody>
          <a:bodyPr/>
          <a:lstStyle/>
          <a:p>
            <a:endParaRPr lang="en-GB"/>
          </a:p>
        </p:txBody>
      </p:sp>
      <p:sp>
        <p:nvSpPr>
          <p:cNvPr id="10" name="Shape 6"/>
          <p:cNvSpPr/>
          <p:nvPr/>
        </p:nvSpPr>
        <p:spPr>
          <a:xfrm>
            <a:off x="6400800" y="1508760"/>
            <a:ext cx="548640" cy="548640"/>
          </a:xfrm>
          <a:prstGeom prst="ellipse">
            <a:avLst/>
          </a:prstGeom>
          <a:solidFill>
            <a:srgbClr val="1D4E59"/>
          </a:solidFill>
          <a:ln w="12700">
            <a:solidFill>
              <a:srgbClr val="1D4E59"/>
            </a:solidFill>
            <a:prstDash val="solid"/>
          </a:ln>
        </p:spPr>
        <p:txBody>
          <a:bodyPr/>
          <a:lstStyle/>
          <a:p>
            <a:endParaRPr lang="en-GB"/>
          </a:p>
        </p:txBody>
      </p:sp>
      <p:pic>
        <p:nvPicPr>
          <p:cNvPr id="11" name="Image 1" descr="preencoded.png"/>
          <p:cNvPicPr>
            <a:picLocks noChangeAspect="1"/>
          </p:cNvPicPr>
          <p:nvPr/>
        </p:nvPicPr>
        <p:blipFill>
          <a:blip r:embed="rId6"/>
          <a:stretch>
            <a:fillRect/>
          </a:stretch>
        </p:blipFill>
        <p:spPr>
          <a:xfrm>
            <a:off x="6521501" y="1629461"/>
            <a:ext cx="307238" cy="307238"/>
          </a:xfrm>
          <a:prstGeom prst="rect">
            <a:avLst/>
          </a:prstGeom>
        </p:spPr>
      </p:pic>
      <p:sp>
        <p:nvSpPr>
          <p:cNvPr id="12" name="Text 7"/>
          <p:cNvSpPr txBox="1"/>
          <p:nvPr/>
        </p:nvSpPr>
        <p:spPr>
          <a:xfrm>
            <a:off x="7132320" y="1508760"/>
            <a:ext cx="4251960" cy="548640"/>
          </a:xfrm>
          <a:prstGeom prst="rect">
            <a:avLst/>
          </a:prstGeom>
          <a:noFill/>
          <a:ln/>
        </p:spPr>
        <p:txBody>
          <a:bodyPr wrap="square" lIns="0" tIns="0" rIns="0" bIns="0" rtlCol="0" anchor="ctr"/>
          <a:lstStyle/>
          <a:p>
            <a:pPr marL="0" indent="0">
              <a:buNone/>
            </a:pPr>
            <a:r>
              <a:rPr lang="en-US" sz="1800" b="1" dirty="0">
                <a:solidFill>
                  <a:srgbClr val="1D4E59"/>
                </a:solidFill>
                <a:latin typeface="Calibri" pitchFamily="34" charset="0"/>
                <a:ea typeface="Calibri" pitchFamily="34" charset="-122"/>
                <a:cs typeface="Calibri" pitchFamily="34" charset="-120"/>
              </a:rPr>
              <a:t>2. Evaluate reablement routinely</a:t>
            </a:r>
            <a:endParaRPr lang="en-US" sz="1800" dirty="0"/>
          </a:p>
        </p:txBody>
      </p:sp>
      <p:sp>
        <p:nvSpPr>
          <p:cNvPr id="13" name="Text 8"/>
          <p:cNvSpPr txBox="1"/>
          <p:nvPr/>
        </p:nvSpPr>
        <p:spPr>
          <a:xfrm>
            <a:off x="6400800" y="2194560"/>
            <a:ext cx="4983480" cy="1143000"/>
          </a:xfrm>
          <a:prstGeom prst="rect">
            <a:avLst/>
          </a:prstGeom>
          <a:noFill/>
          <a:ln/>
        </p:spPr>
        <p:txBody>
          <a:bodyPr wrap="square" lIns="0" tIns="0" rIns="0" bIns="0" rtlCol="0" anchor="t"/>
          <a:lstStyle/>
          <a:p>
            <a:pPr marL="0" indent="0">
              <a:buNone/>
            </a:pPr>
            <a:r>
              <a:rPr lang="en-US" sz="1500" dirty="0">
                <a:solidFill>
                  <a:srgbClr val="1F2A30"/>
                </a:solidFill>
                <a:latin typeface="Calibri" pitchFamily="34" charset="0"/>
                <a:ea typeface="Calibri" pitchFamily="34" charset="-122"/>
                <a:cs typeface="Calibri" pitchFamily="34" charset="-120"/>
              </a:rPr>
              <a:t>Demonstrate benefit rather than assume it (Cochrane et al., 2016).</a:t>
            </a:r>
            <a:endParaRPr lang="en-US" sz="1500" dirty="0"/>
          </a:p>
        </p:txBody>
      </p:sp>
      <p:sp>
        <p:nvSpPr>
          <p:cNvPr id="14" name="Shape 9"/>
          <p:cNvSpPr/>
          <p:nvPr/>
        </p:nvSpPr>
        <p:spPr>
          <a:xfrm>
            <a:off x="548640" y="3657600"/>
            <a:ext cx="5440680" cy="2194560"/>
          </a:xfrm>
          <a:prstGeom prst="roundRect">
            <a:avLst>
              <a:gd name="adj" fmla="val 5000"/>
            </a:avLst>
          </a:prstGeom>
          <a:solidFill>
            <a:srgbClr val="E6EFEC"/>
          </a:solidFill>
          <a:ln w="12700">
            <a:solidFill>
              <a:srgbClr val="E6EFEC"/>
            </a:solidFill>
            <a:prstDash val="solid"/>
          </a:ln>
        </p:spPr>
        <p:txBody>
          <a:bodyPr/>
          <a:lstStyle/>
          <a:p>
            <a:endParaRPr lang="en-GB"/>
          </a:p>
        </p:txBody>
      </p:sp>
      <p:sp>
        <p:nvSpPr>
          <p:cNvPr id="15" name="Shape 10"/>
          <p:cNvSpPr/>
          <p:nvPr/>
        </p:nvSpPr>
        <p:spPr>
          <a:xfrm>
            <a:off x="777240" y="3886200"/>
            <a:ext cx="548640" cy="548640"/>
          </a:xfrm>
          <a:prstGeom prst="ellipse">
            <a:avLst/>
          </a:prstGeom>
          <a:solidFill>
            <a:srgbClr val="1D4E59"/>
          </a:solidFill>
          <a:ln w="12700">
            <a:solidFill>
              <a:srgbClr val="1D4E59"/>
            </a:solidFill>
            <a:prstDash val="solid"/>
          </a:ln>
        </p:spPr>
        <p:txBody>
          <a:bodyPr/>
          <a:lstStyle/>
          <a:p>
            <a:endParaRPr lang="en-GB"/>
          </a:p>
        </p:txBody>
      </p:sp>
      <p:pic>
        <p:nvPicPr>
          <p:cNvPr id="16" name="Image 2" descr="preencoded.png"/>
          <p:cNvPicPr>
            <a:picLocks noChangeAspect="1"/>
          </p:cNvPicPr>
          <p:nvPr/>
        </p:nvPicPr>
        <p:blipFill>
          <a:blip r:embed="rId7"/>
          <a:stretch>
            <a:fillRect/>
          </a:stretch>
        </p:blipFill>
        <p:spPr>
          <a:xfrm>
            <a:off x="897941" y="4006901"/>
            <a:ext cx="307238" cy="307238"/>
          </a:xfrm>
          <a:prstGeom prst="rect">
            <a:avLst/>
          </a:prstGeom>
        </p:spPr>
      </p:pic>
      <p:sp>
        <p:nvSpPr>
          <p:cNvPr id="17" name="Text 11"/>
          <p:cNvSpPr txBox="1"/>
          <p:nvPr/>
        </p:nvSpPr>
        <p:spPr>
          <a:xfrm>
            <a:off x="1508760" y="3886200"/>
            <a:ext cx="4251960" cy="548640"/>
          </a:xfrm>
          <a:prstGeom prst="rect">
            <a:avLst/>
          </a:prstGeom>
          <a:noFill/>
          <a:ln/>
        </p:spPr>
        <p:txBody>
          <a:bodyPr wrap="square" lIns="0" tIns="0" rIns="0" bIns="0" rtlCol="0" anchor="ctr"/>
          <a:lstStyle/>
          <a:p>
            <a:pPr marL="0" indent="0">
              <a:buNone/>
            </a:pPr>
            <a:r>
              <a:rPr lang="en-US" sz="1800" b="1" dirty="0">
                <a:solidFill>
                  <a:srgbClr val="1D4E59"/>
                </a:solidFill>
                <a:latin typeface="Calibri" pitchFamily="34" charset="0"/>
                <a:ea typeface="Calibri" pitchFamily="34" charset="-122"/>
                <a:cs typeface="Calibri" pitchFamily="34" charset="-120"/>
              </a:rPr>
              <a:t>3. Shared decisions on technology</a:t>
            </a:r>
            <a:endParaRPr lang="en-US" sz="1800" dirty="0"/>
          </a:p>
        </p:txBody>
      </p:sp>
      <p:sp>
        <p:nvSpPr>
          <p:cNvPr id="18" name="Text 12"/>
          <p:cNvSpPr txBox="1"/>
          <p:nvPr/>
        </p:nvSpPr>
        <p:spPr>
          <a:xfrm>
            <a:off x="777240" y="4572000"/>
            <a:ext cx="4983480" cy="1143000"/>
          </a:xfrm>
          <a:prstGeom prst="rect">
            <a:avLst/>
          </a:prstGeom>
          <a:noFill/>
          <a:ln/>
        </p:spPr>
        <p:txBody>
          <a:bodyPr wrap="square" lIns="0" tIns="0" rIns="0" bIns="0" rtlCol="0" anchor="t"/>
          <a:lstStyle/>
          <a:p>
            <a:pPr marL="0" indent="0">
              <a:buNone/>
            </a:pPr>
            <a:r>
              <a:rPr lang="en-US" sz="1500" dirty="0">
                <a:solidFill>
                  <a:srgbClr val="1F2A30"/>
                </a:solidFill>
                <a:latin typeface="Calibri" pitchFamily="34" charset="0"/>
                <a:ea typeface="Calibri" pitchFamily="34" charset="-122"/>
                <a:cs typeface="Calibri" pitchFamily="34" charset="-120"/>
              </a:rPr>
              <a:t>Involve older people in choosing devices; keep non-digital options (Peek et al., 2014; Age UK, 2024b).</a:t>
            </a:r>
            <a:endParaRPr lang="en-US" sz="1500" dirty="0"/>
          </a:p>
        </p:txBody>
      </p:sp>
      <p:sp>
        <p:nvSpPr>
          <p:cNvPr id="19" name="Shape 13"/>
          <p:cNvSpPr/>
          <p:nvPr/>
        </p:nvSpPr>
        <p:spPr>
          <a:xfrm>
            <a:off x="6172200" y="3657600"/>
            <a:ext cx="5440680" cy="2194560"/>
          </a:xfrm>
          <a:prstGeom prst="roundRect">
            <a:avLst>
              <a:gd name="adj" fmla="val 5000"/>
            </a:avLst>
          </a:prstGeom>
          <a:solidFill>
            <a:srgbClr val="E6EFEC"/>
          </a:solidFill>
          <a:ln w="12700">
            <a:solidFill>
              <a:srgbClr val="E6EFEC"/>
            </a:solidFill>
            <a:prstDash val="solid"/>
          </a:ln>
        </p:spPr>
        <p:txBody>
          <a:bodyPr/>
          <a:lstStyle/>
          <a:p>
            <a:endParaRPr lang="en-GB"/>
          </a:p>
        </p:txBody>
      </p:sp>
      <p:sp>
        <p:nvSpPr>
          <p:cNvPr id="20" name="Shape 14"/>
          <p:cNvSpPr/>
          <p:nvPr/>
        </p:nvSpPr>
        <p:spPr>
          <a:xfrm>
            <a:off x="6400800" y="3886200"/>
            <a:ext cx="548640" cy="548640"/>
          </a:xfrm>
          <a:prstGeom prst="ellipse">
            <a:avLst/>
          </a:prstGeom>
          <a:solidFill>
            <a:srgbClr val="1D4E59"/>
          </a:solidFill>
          <a:ln w="12700">
            <a:solidFill>
              <a:srgbClr val="1D4E59"/>
            </a:solidFill>
            <a:prstDash val="solid"/>
          </a:ln>
        </p:spPr>
        <p:txBody>
          <a:bodyPr/>
          <a:lstStyle/>
          <a:p>
            <a:endParaRPr lang="en-GB"/>
          </a:p>
        </p:txBody>
      </p:sp>
      <p:pic>
        <p:nvPicPr>
          <p:cNvPr id="21" name="Image 3" descr="preencoded.png"/>
          <p:cNvPicPr>
            <a:picLocks noChangeAspect="1"/>
          </p:cNvPicPr>
          <p:nvPr/>
        </p:nvPicPr>
        <p:blipFill>
          <a:blip r:embed="rId8"/>
          <a:stretch>
            <a:fillRect/>
          </a:stretch>
        </p:blipFill>
        <p:spPr>
          <a:xfrm>
            <a:off x="6521501" y="4006901"/>
            <a:ext cx="307238" cy="307238"/>
          </a:xfrm>
          <a:prstGeom prst="rect">
            <a:avLst/>
          </a:prstGeom>
        </p:spPr>
      </p:pic>
      <p:sp>
        <p:nvSpPr>
          <p:cNvPr id="22" name="Text 15"/>
          <p:cNvSpPr txBox="1"/>
          <p:nvPr/>
        </p:nvSpPr>
        <p:spPr>
          <a:xfrm>
            <a:off x="7132320" y="3886200"/>
            <a:ext cx="4251960" cy="548640"/>
          </a:xfrm>
          <a:prstGeom prst="rect">
            <a:avLst/>
          </a:prstGeom>
          <a:noFill/>
          <a:ln/>
        </p:spPr>
        <p:txBody>
          <a:bodyPr wrap="square" lIns="0" tIns="0" rIns="0" bIns="0" rtlCol="0" anchor="ctr"/>
          <a:lstStyle/>
          <a:p>
            <a:pPr marL="0" indent="0">
              <a:buNone/>
            </a:pPr>
            <a:r>
              <a:rPr lang="en-US" sz="1800" b="1" dirty="0">
                <a:solidFill>
                  <a:srgbClr val="1D4E59"/>
                </a:solidFill>
                <a:latin typeface="Calibri" pitchFamily="34" charset="0"/>
                <a:ea typeface="Calibri" pitchFamily="34" charset="-122"/>
                <a:cs typeface="Calibri" pitchFamily="34" charset="-120"/>
              </a:rPr>
              <a:t>4. Fund community networks long term</a:t>
            </a:r>
            <a:endParaRPr lang="en-US" sz="1800" dirty="0"/>
          </a:p>
        </p:txBody>
      </p:sp>
      <p:sp>
        <p:nvSpPr>
          <p:cNvPr id="23" name="Text 16"/>
          <p:cNvSpPr txBox="1"/>
          <p:nvPr/>
        </p:nvSpPr>
        <p:spPr>
          <a:xfrm>
            <a:off x="6400800" y="4572000"/>
            <a:ext cx="4983480" cy="1143000"/>
          </a:xfrm>
          <a:prstGeom prst="rect">
            <a:avLst/>
          </a:prstGeom>
          <a:noFill/>
          <a:ln/>
        </p:spPr>
        <p:txBody>
          <a:bodyPr wrap="square" lIns="0" tIns="0" rIns="0" bIns="0" rtlCol="0" anchor="t"/>
          <a:lstStyle/>
          <a:p>
            <a:pPr marL="0" indent="0">
              <a:buNone/>
            </a:pPr>
            <a:r>
              <a:rPr lang="en-US" sz="1500" dirty="0">
                <a:solidFill>
                  <a:srgbClr val="1F2A30"/>
                </a:solidFill>
                <a:latin typeface="Calibri" pitchFamily="34" charset="0"/>
                <a:ea typeface="Calibri" pitchFamily="34" charset="-122"/>
                <a:cs typeface="Calibri" pitchFamily="34" charset="-120"/>
              </a:rPr>
              <a:t>Core funding with targeted outreach to underrepresented groups (Centre for Ageing Better, 2022).</a:t>
            </a:r>
            <a:endParaRPr lang="en-US" sz="1500" dirty="0"/>
          </a:p>
        </p:txBody>
      </p:sp>
      <p:sp>
        <p:nvSpPr>
          <p:cNvPr id="25" name="Slide Number Placeholder 0"/>
          <p:cNvSpPr>
            <a:spLocks noGrp="1"/>
          </p:cNvSpPr>
          <p:nvPr>
            <p:ph type="sldNum" sz="quarter" idx="4294967295"/>
          </p:nvPr>
        </p:nvSpPr>
        <p:spPr>
          <a:xfrm>
            <a:off x="11155680" y="6419088"/>
            <a:ext cx="457200" cy="274320"/>
          </a:xfrm>
          <a:prstGeom prst="rect">
            <a:avLst/>
          </a:prstGeom>
          <a:extLst>
            <a:ext uri="{C572A759-6A51-4108-AA02-DFA0A04FC94B}">
              <ma14:wrappingTextBoxFlag xmlns="" xmlns:ma14="http://schemas.microsoft.com/office/mac/drawingml/2011/main" val="0"/>
            </a:ext>
          </a:extLst>
        </p:spPr>
        <p:txBody>
          <a:bodyPr/>
          <a:lstStyle>
            <a:lvl1pPr>
              <a:defRPr sz="1000">
                <a:solidFill>
                  <a:srgbClr val="5E6B70"/>
                </a:solidFill>
                <a:latin typeface="Calibri"/>
                <a:ea typeface="Calibri"/>
                <a:cs typeface="Calibri"/>
              </a:defRPr>
            </a:lvl1pPr>
          </a:lstStyle>
          <a:p>
            <a:pPr algn="r"/>
            <a:fld id="{F7021451-1387-4CA6-816F-3879F97B5CBC}" type="slidenum">
              <a:rPr lang="en-US" b="0"/>
              <a:t>14</a:t>
            </a:fld>
            <a:endParaRPr lang="en-US"/>
          </a:p>
        </p:txBody>
      </p:sp>
      <p:pic>
        <p:nvPicPr>
          <p:cNvPr id="2" name="14">
            <a:hlinkClick r:id="" action="ppaction://media"/>
            <a:extLst>
              <a:ext uri="{FF2B5EF4-FFF2-40B4-BE49-F238E27FC236}">
                <a16:creationId xmlns:a16="http://schemas.microsoft.com/office/drawing/2014/main" id="{7D012226-657C-E4AA-0B1A-3867F19A3B81}"/>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5851525" y="3184525"/>
            <a:ext cx="487363" cy="48736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758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name="Slide 15">
    <p:spTree>
      <p:nvGrpSpPr>
        <p:cNvPr id="1" name=""/>
        <p:cNvGrpSpPr/>
        <p:nvPr/>
      </p:nvGrpSpPr>
      <p:grpSpPr>
        <a:xfrm>
          <a:off x="0" y="0"/>
          <a:ext cx="0" cy="0"/>
          <a:chOff x="0" y="0"/>
          <a:chExt cx="0" cy="0"/>
        </a:xfrm>
      </p:grpSpPr>
      <p:sp>
        <p:nvSpPr>
          <p:cNvPr id="3" name="Text 0"/>
          <p:cNvSpPr>
            <a:spLocks noGrp="1"/>
          </p:cNvSpPr>
          <p:nvPr>
            <p:ph type="title" idx="100" hasCustomPrompt="1"/>
          </p:nvPr>
        </p:nvSpPr>
        <p:spPr>
          <a:xfrm>
            <a:off x="548640" y="320040"/>
            <a:ext cx="11064240" cy="777240"/>
          </a:xfrm>
          <a:prstGeom prst="rect">
            <a:avLst/>
          </a:prstGeom>
          <a:noFill/>
          <a:ln/>
        </p:spPr>
        <p:txBody>
          <a:bodyPr wrap="square" lIns="0" tIns="0" rIns="0" bIns="0" rtlCol="0" anchor="ctr"/>
          <a:lstStyle/>
          <a:p>
            <a:pPr marL="0" indent="0">
              <a:buNone/>
            </a:pPr>
            <a:r>
              <a:rPr lang="en-US" sz="3200" b="1" dirty="0">
                <a:solidFill>
                  <a:schemeClr val="tx2"/>
                </a:solidFill>
                <a:latin typeface="Cambria" pitchFamily="34" charset="0"/>
                <a:ea typeface="Cambria" pitchFamily="34" charset="-122"/>
                <a:cs typeface="Cambria" pitchFamily="34" charset="-120"/>
              </a:rPr>
              <a:t>Barriers to implementation and solutions</a:t>
            </a:r>
            <a:endParaRPr lang="en-US" sz="3200" dirty="0"/>
          </a:p>
        </p:txBody>
      </p:sp>
      <p:graphicFrame>
        <p:nvGraphicFramePr>
          <p:cNvPr id="16" name="Table 0"/>
          <p:cNvGraphicFramePr>
            <a:graphicFrameLocks noGrp="1"/>
          </p:cNvGraphicFramePr>
          <p:nvPr>
            <p:extLst>
              <p:ext uri="{D42A27DB-BD31-4B8C-83A1-F6EECF244321}">
                <p14:modId xmlns:p14="http://schemas.microsoft.com/office/powerpoint/2010/main" val="1579011935"/>
              </p:ext>
            </p:extLst>
          </p:nvPr>
        </p:nvGraphicFramePr>
        <p:xfrm>
          <a:off x="548640" y="1325880"/>
          <a:ext cx="11064240" cy="4023360"/>
        </p:xfrm>
        <a:graphic>
          <a:graphicData uri="http://schemas.openxmlformats.org/drawingml/2006/table">
            <a:tbl>
              <a:tblPr/>
              <a:tblGrid>
                <a:gridCol w="4572000">
                  <a:extLst>
                    <a:ext uri="{9D8B030D-6E8A-4147-A177-3AD203B41FA5}">
                      <a16:colId xmlns:a16="http://schemas.microsoft.com/office/drawing/2014/main" val="20000"/>
                    </a:ext>
                  </a:extLst>
                </a:gridCol>
                <a:gridCol w="6492240">
                  <a:extLst>
                    <a:ext uri="{9D8B030D-6E8A-4147-A177-3AD203B41FA5}">
                      <a16:colId xmlns:a16="http://schemas.microsoft.com/office/drawing/2014/main" val="20001"/>
                    </a:ext>
                  </a:extLst>
                </a:gridCol>
              </a:tblGrid>
              <a:tr h="548640">
                <a:tc>
                  <a:txBody>
                    <a:bodyPr/>
                    <a:lstStyle/>
                    <a:p>
                      <a:pPr marL="0" indent="0">
                        <a:buNone/>
                      </a:pPr>
                      <a:r>
                        <a:rPr lang="en-US" sz="1700" b="1" dirty="0">
                          <a:solidFill>
                            <a:srgbClr val="FFFFFF"/>
                          </a:solidFill>
                          <a:latin typeface="Cambria" pitchFamily="34" charset="0"/>
                          <a:ea typeface="Cambria" pitchFamily="34" charset="-122"/>
                          <a:cs typeface="Cambria" pitchFamily="34" charset="-120"/>
                        </a:rPr>
                        <a:t>Barrier</a:t>
                      </a:r>
                      <a:endParaRPr lang="en-US" sz="1700" dirty="0">
                        <a:latin typeface="Cambria" charset="0"/>
                        <a:ea typeface="Cambria" charset="0"/>
                        <a:cs typeface="Cambria" charset="0"/>
                      </a:endParaRPr>
                    </a:p>
                  </a:txBody>
                  <a:tcPr marL="109728" marR="109728" marT="109728" marB="109728" anchor="ctr">
                    <a:lnL w="6350" cap="flat" cmpd="sng" algn="ctr">
                      <a:solidFill>
                        <a:srgbClr val="CBD9D5"/>
                      </a:solidFill>
                      <a:prstDash val="solid"/>
                      <a:round/>
                      <a:headEnd type="none" w="med" len="med"/>
                      <a:tailEnd type="none" w="med" len="med"/>
                    </a:lnL>
                    <a:lnR w="6350" cap="flat" cmpd="sng" algn="ctr">
                      <a:solidFill>
                        <a:srgbClr val="CBD9D5"/>
                      </a:solidFill>
                      <a:prstDash val="solid"/>
                      <a:round/>
                      <a:headEnd type="none" w="med" len="med"/>
                      <a:tailEnd type="none" w="med" len="med"/>
                    </a:lnR>
                    <a:lnT w="6350" cap="flat" cmpd="sng" algn="ctr">
                      <a:solidFill>
                        <a:srgbClr val="CBD9D5"/>
                      </a:solidFill>
                      <a:prstDash val="solid"/>
                      <a:round/>
                      <a:headEnd type="none" w="med" len="med"/>
                      <a:tailEnd type="none" w="med" len="med"/>
                    </a:lnT>
                    <a:lnB w="6350" cap="flat" cmpd="sng" algn="ctr">
                      <a:solidFill>
                        <a:srgbClr val="CBD9D5"/>
                      </a:solidFill>
                      <a:prstDash val="solid"/>
                      <a:round/>
                      <a:headEnd type="none" w="med" len="med"/>
                      <a:tailEnd type="none" w="med" len="med"/>
                    </a:lnB>
                    <a:solidFill>
                      <a:srgbClr val="1D4E59"/>
                    </a:solidFill>
                  </a:tcPr>
                </a:tc>
                <a:tc>
                  <a:txBody>
                    <a:bodyPr/>
                    <a:lstStyle/>
                    <a:p>
                      <a:pPr marL="0" indent="0">
                        <a:buNone/>
                      </a:pPr>
                      <a:r>
                        <a:rPr lang="en-US" sz="1700" b="1" dirty="0">
                          <a:solidFill>
                            <a:srgbClr val="FFFFFF"/>
                          </a:solidFill>
                          <a:latin typeface="Cambria" pitchFamily="34" charset="0"/>
                          <a:ea typeface="Cambria" pitchFamily="34" charset="-122"/>
                          <a:cs typeface="Cambria" pitchFamily="34" charset="-120"/>
                        </a:rPr>
                        <a:t>Proposed solution</a:t>
                      </a:r>
                      <a:endParaRPr lang="en-US" sz="1700" dirty="0">
                        <a:latin typeface="Cambria" charset="0"/>
                        <a:ea typeface="Cambria" charset="0"/>
                        <a:cs typeface="Cambria" charset="0"/>
                      </a:endParaRPr>
                    </a:p>
                  </a:txBody>
                  <a:tcPr marL="109728" marR="109728" marT="109728" marB="109728" anchor="ctr">
                    <a:lnL w="6350" cap="flat" cmpd="sng" algn="ctr">
                      <a:solidFill>
                        <a:srgbClr val="CBD9D5"/>
                      </a:solidFill>
                      <a:prstDash val="solid"/>
                      <a:round/>
                      <a:headEnd type="none" w="med" len="med"/>
                      <a:tailEnd type="none" w="med" len="med"/>
                    </a:lnL>
                    <a:lnR w="6350" cap="flat" cmpd="sng" algn="ctr">
                      <a:solidFill>
                        <a:srgbClr val="CBD9D5"/>
                      </a:solidFill>
                      <a:prstDash val="solid"/>
                      <a:round/>
                      <a:headEnd type="none" w="med" len="med"/>
                      <a:tailEnd type="none" w="med" len="med"/>
                    </a:lnR>
                    <a:lnT w="6350" cap="flat" cmpd="sng" algn="ctr">
                      <a:solidFill>
                        <a:srgbClr val="CBD9D5"/>
                      </a:solidFill>
                      <a:prstDash val="solid"/>
                      <a:round/>
                      <a:headEnd type="none" w="med" len="med"/>
                      <a:tailEnd type="none" w="med" len="med"/>
                    </a:lnT>
                    <a:lnB w="6350" cap="flat" cmpd="sng" algn="ctr">
                      <a:solidFill>
                        <a:srgbClr val="CBD9D5"/>
                      </a:solidFill>
                      <a:prstDash val="solid"/>
                      <a:round/>
                      <a:headEnd type="none" w="med" len="med"/>
                      <a:tailEnd type="none" w="med" len="med"/>
                    </a:lnB>
                    <a:solidFill>
                      <a:srgbClr val="1D4E59"/>
                    </a:solidFill>
                  </a:tcPr>
                </a:tc>
                <a:extLst>
                  <a:ext uri="{0D108BD9-81ED-4DB2-BD59-A6C34878D82A}">
                    <a16:rowId xmlns:a16="http://schemas.microsoft.com/office/drawing/2014/main" val="10000"/>
                  </a:ext>
                </a:extLst>
              </a:tr>
              <a:tr h="868680">
                <a:tc>
                  <a:txBody>
                    <a:bodyPr/>
                    <a:lstStyle/>
                    <a:p>
                      <a:pPr marL="0" indent="0">
                        <a:buNone/>
                      </a:pPr>
                      <a:r>
                        <a:rPr lang="en-US" sz="1500" dirty="0">
                          <a:solidFill>
                            <a:srgbClr val="1F2A30"/>
                          </a:solidFill>
                          <a:latin typeface="Calibri" pitchFamily="34" charset="0"/>
                          <a:ea typeface="Calibri" pitchFamily="34" charset="-122"/>
                          <a:cs typeface="Calibri" pitchFamily="34" charset="-120"/>
                        </a:rPr>
                        <a:t>Limited funding: prevention competes with urgent care</a:t>
                      </a:r>
                      <a:endParaRPr lang="en-US" sz="1500" dirty="0">
                        <a:latin typeface="Calibri" charset="0"/>
                        <a:ea typeface="Calibri" charset="0"/>
                        <a:cs typeface="Calibri" charset="0"/>
                      </a:endParaRPr>
                    </a:p>
                  </a:txBody>
                  <a:tcPr marL="109728" marR="109728" marT="109728" marB="109728" anchor="ctr">
                    <a:lnL w="6350" cap="flat" cmpd="sng" algn="ctr">
                      <a:solidFill>
                        <a:srgbClr val="CBD9D5"/>
                      </a:solidFill>
                      <a:prstDash val="solid"/>
                      <a:round/>
                      <a:headEnd type="none" w="med" len="med"/>
                      <a:tailEnd type="none" w="med" len="med"/>
                    </a:lnL>
                    <a:lnR w="6350" cap="flat" cmpd="sng" algn="ctr">
                      <a:solidFill>
                        <a:srgbClr val="CBD9D5"/>
                      </a:solidFill>
                      <a:prstDash val="solid"/>
                      <a:round/>
                      <a:headEnd type="none" w="med" len="med"/>
                      <a:tailEnd type="none" w="med" len="med"/>
                    </a:lnR>
                    <a:lnT w="6350" cap="flat" cmpd="sng" algn="ctr">
                      <a:solidFill>
                        <a:srgbClr val="CBD9D5"/>
                      </a:solidFill>
                      <a:prstDash val="solid"/>
                      <a:round/>
                      <a:headEnd type="none" w="med" len="med"/>
                      <a:tailEnd type="none" w="med" len="med"/>
                    </a:lnT>
                    <a:lnB w="6350" cap="flat" cmpd="sng" algn="ctr">
                      <a:solidFill>
                        <a:srgbClr val="CBD9D5"/>
                      </a:solidFill>
                      <a:prstDash val="solid"/>
                      <a:round/>
                      <a:headEnd type="none" w="med" len="med"/>
                      <a:tailEnd type="none" w="med" len="med"/>
                    </a:lnB>
                    <a:solidFill>
                      <a:srgbClr val="E6EFEC"/>
                    </a:solidFill>
                  </a:tcPr>
                </a:tc>
                <a:tc>
                  <a:txBody>
                    <a:bodyPr/>
                    <a:lstStyle/>
                    <a:p>
                      <a:pPr marL="0" indent="0">
                        <a:buNone/>
                      </a:pPr>
                      <a:r>
                        <a:rPr lang="en-US" sz="1500" dirty="0">
                          <a:solidFill>
                            <a:srgbClr val="1F2A30"/>
                          </a:solidFill>
                          <a:latin typeface="Calibri" pitchFamily="34" charset="0"/>
                          <a:ea typeface="Calibri" pitchFamily="34" charset="-122"/>
                          <a:cs typeface="Calibri" pitchFamily="34" charset="-120"/>
                        </a:rPr>
                        <a:t>Treat prevention as an investment, using local data on falls and admissions to show savings</a:t>
                      </a:r>
                      <a:endParaRPr lang="en-US" sz="1500" dirty="0">
                        <a:latin typeface="Calibri" charset="0"/>
                        <a:ea typeface="Calibri" charset="0"/>
                        <a:cs typeface="Calibri" charset="0"/>
                      </a:endParaRPr>
                    </a:p>
                  </a:txBody>
                  <a:tcPr marL="109728" marR="109728" marT="109728" marB="109728" anchor="ctr">
                    <a:lnL w="6350" cap="flat" cmpd="sng" algn="ctr">
                      <a:solidFill>
                        <a:srgbClr val="CBD9D5"/>
                      </a:solidFill>
                      <a:prstDash val="solid"/>
                      <a:round/>
                      <a:headEnd type="none" w="med" len="med"/>
                      <a:tailEnd type="none" w="med" len="med"/>
                    </a:lnL>
                    <a:lnR w="6350" cap="flat" cmpd="sng" algn="ctr">
                      <a:solidFill>
                        <a:srgbClr val="CBD9D5"/>
                      </a:solidFill>
                      <a:prstDash val="solid"/>
                      <a:round/>
                      <a:headEnd type="none" w="med" len="med"/>
                      <a:tailEnd type="none" w="med" len="med"/>
                    </a:lnR>
                    <a:lnT w="6350" cap="flat" cmpd="sng" algn="ctr">
                      <a:solidFill>
                        <a:srgbClr val="CBD9D5"/>
                      </a:solidFill>
                      <a:prstDash val="solid"/>
                      <a:round/>
                      <a:headEnd type="none" w="med" len="med"/>
                      <a:tailEnd type="none" w="med" len="med"/>
                    </a:lnT>
                    <a:lnB w="6350" cap="flat" cmpd="sng" algn="ctr">
                      <a:solidFill>
                        <a:srgbClr val="CBD9D5"/>
                      </a:solidFill>
                      <a:prstDash val="solid"/>
                      <a:round/>
                      <a:headEnd type="none" w="med" len="med"/>
                      <a:tailEnd type="none" w="med" len="med"/>
                    </a:lnB>
                    <a:solidFill>
                      <a:srgbClr val="E6EFEC"/>
                    </a:solidFill>
                  </a:tcPr>
                </a:tc>
                <a:extLst>
                  <a:ext uri="{0D108BD9-81ED-4DB2-BD59-A6C34878D82A}">
                    <a16:rowId xmlns:a16="http://schemas.microsoft.com/office/drawing/2014/main" val="10001"/>
                  </a:ext>
                </a:extLst>
              </a:tr>
              <a:tr h="868680">
                <a:tc>
                  <a:txBody>
                    <a:bodyPr/>
                    <a:lstStyle/>
                    <a:p>
                      <a:pPr marL="0" indent="0">
                        <a:buNone/>
                      </a:pPr>
                      <a:r>
                        <a:rPr lang="en-US" sz="1500" dirty="0">
                          <a:solidFill>
                            <a:srgbClr val="1F2A30"/>
                          </a:solidFill>
                          <a:latin typeface="Calibri" pitchFamily="34" charset="0"/>
                          <a:ea typeface="Calibri" pitchFamily="34" charset="-122"/>
                          <a:cs typeface="Calibri" pitchFamily="34" charset="-120"/>
                        </a:rPr>
                        <a:t>Workforce shortages (Skills for Care, 2025)</a:t>
                      </a:r>
                      <a:endParaRPr lang="en-US" sz="1500" dirty="0">
                        <a:latin typeface="Calibri" charset="0"/>
                        <a:ea typeface="Calibri" charset="0"/>
                        <a:cs typeface="Calibri" charset="0"/>
                      </a:endParaRPr>
                    </a:p>
                  </a:txBody>
                  <a:tcPr marL="109728" marR="109728" marT="109728" marB="109728" anchor="ctr">
                    <a:lnL w="6350" cap="flat" cmpd="sng" algn="ctr">
                      <a:solidFill>
                        <a:srgbClr val="CBD9D5"/>
                      </a:solidFill>
                      <a:prstDash val="solid"/>
                      <a:round/>
                      <a:headEnd type="none" w="med" len="med"/>
                      <a:tailEnd type="none" w="med" len="med"/>
                    </a:lnL>
                    <a:lnR w="6350" cap="flat" cmpd="sng" algn="ctr">
                      <a:solidFill>
                        <a:srgbClr val="CBD9D5"/>
                      </a:solidFill>
                      <a:prstDash val="solid"/>
                      <a:round/>
                      <a:headEnd type="none" w="med" len="med"/>
                      <a:tailEnd type="none" w="med" len="med"/>
                    </a:lnR>
                    <a:lnT w="6350" cap="flat" cmpd="sng" algn="ctr">
                      <a:solidFill>
                        <a:srgbClr val="CBD9D5"/>
                      </a:solidFill>
                      <a:prstDash val="solid"/>
                      <a:round/>
                      <a:headEnd type="none" w="med" len="med"/>
                      <a:tailEnd type="none" w="med" len="med"/>
                    </a:lnT>
                    <a:lnB w="6350" cap="flat" cmpd="sng" algn="ctr">
                      <a:solidFill>
                        <a:srgbClr val="CBD9D5"/>
                      </a:solidFill>
                      <a:prstDash val="solid"/>
                      <a:round/>
                      <a:headEnd type="none" w="med" len="med"/>
                      <a:tailEnd type="none" w="med" len="med"/>
                    </a:lnB>
                    <a:solidFill>
                      <a:srgbClr val="FFFFFF"/>
                    </a:solidFill>
                  </a:tcPr>
                </a:tc>
                <a:tc>
                  <a:txBody>
                    <a:bodyPr/>
                    <a:lstStyle/>
                    <a:p>
                      <a:pPr marL="0" indent="0">
                        <a:buNone/>
                      </a:pPr>
                      <a:r>
                        <a:rPr lang="en-US" sz="1500" dirty="0">
                          <a:solidFill>
                            <a:srgbClr val="1F2A30"/>
                          </a:solidFill>
                          <a:latin typeface="Calibri" pitchFamily="34" charset="0"/>
                          <a:ea typeface="Calibri" pitchFamily="34" charset="-122"/>
                          <a:cs typeface="Calibri" pitchFamily="34" charset="-120"/>
                        </a:rPr>
                        <a:t>Partnerships with the voluntary sector, with volunteers complementing paid staff</a:t>
                      </a:r>
                      <a:endParaRPr lang="en-US" sz="1500" dirty="0">
                        <a:latin typeface="Calibri" charset="0"/>
                        <a:ea typeface="Calibri" charset="0"/>
                        <a:cs typeface="Calibri" charset="0"/>
                      </a:endParaRPr>
                    </a:p>
                  </a:txBody>
                  <a:tcPr marL="109728" marR="109728" marT="109728" marB="109728" anchor="ctr">
                    <a:lnL w="6350" cap="flat" cmpd="sng" algn="ctr">
                      <a:solidFill>
                        <a:srgbClr val="CBD9D5"/>
                      </a:solidFill>
                      <a:prstDash val="solid"/>
                      <a:round/>
                      <a:headEnd type="none" w="med" len="med"/>
                      <a:tailEnd type="none" w="med" len="med"/>
                    </a:lnL>
                    <a:lnR w="6350" cap="flat" cmpd="sng" algn="ctr">
                      <a:solidFill>
                        <a:srgbClr val="CBD9D5"/>
                      </a:solidFill>
                      <a:prstDash val="solid"/>
                      <a:round/>
                      <a:headEnd type="none" w="med" len="med"/>
                      <a:tailEnd type="none" w="med" len="med"/>
                    </a:lnR>
                    <a:lnT w="6350" cap="flat" cmpd="sng" algn="ctr">
                      <a:solidFill>
                        <a:srgbClr val="CBD9D5"/>
                      </a:solidFill>
                      <a:prstDash val="solid"/>
                      <a:round/>
                      <a:headEnd type="none" w="med" len="med"/>
                      <a:tailEnd type="none" w="med" len="med"/>
                    </a:lnT>
                    <a:lnB w="6350" cap="flat" cmpd="sng" algn="ctr">
                      <a:solidFill>
                        <a:srgbClr val="CBD9D5"/>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868680">
                <a:tc>
                  <a:txBody>
                    <a:bodyPr/>
                    <a:lstStyle/>
                    <a:p>
                      <a:pPr marL="0" indent="0">
                        <a:buNone/>
                      </a:pPr>
                      <a:r>
                        <a:rPr lang="en-US" sz="1500" dirty="0">
                          <a:solidFill>
                            <a:srgbClr val="1F2A30"/>
                          </a:solidFill>
                          <a:latin typeface="Calibri" pitchFamily="34" charset="0"/>
                          <a:ea typeface="Calibri" pitchFamily="34" charset="-122"/>
                          <a:cs typeface="Calibri" pitchFamily="34" charset="-120"/>
                        </a:rPr>
                        <a:t>Low confidence with technology</a:t>
                      </a:r>
                      <a:endParaRPr lang="en-US" sz="1500" dirty="0">
                        <a:latin typeface="Calibri" charset="0"/>
                        <a:ea typeface="Calibri" charset="0"/>
                        <a:cs typeface="Calibri" charset="0"/>
                      </a:endParaRPr>
                    </a:p>
                  </a:txBody>
                  <a:tcPr marL="109728" marR="109728" marT="109728" marB="109728" anchor="ctr">
                    <a:lnL w="6350" cap="flat" cmpd="sng" algn="ctr">
                      <a:solidFill>
                        <a:srgbClr val="CBD9D5"/>
                      </a:solidFill>
                      <a:prstDash val="solid"/>
                      <a:round/>
                      <a:headEnd type="none" w="med" len="med"/>
                      <a:tailEnd type="none" w="med" len="med"/>
                    </a:lnL>
                    <a:lnR w="6350" cap="flat" cmpd="sng" algn="ctr">
                      <a:solidFill>
                        <a:srgbClr val="CBD9D5"/>
                      </a:solidFill>
                      <a:prstDash val="solid"/>
                      <a:round/>
                      <a:headEnd type="none" w="med" len="med"/>
                      <a:tailEnd type="none" w="med" len="med"/>
                    </a:lnR>
                    <a:lnT w="6350" cap="flat" cmpd="sng" algn="ctr">
                      <a:solidFill>
                        <a:srgbClr val="CBD9D5"/>
                      </a:solidFill>
                      <a:prstDash val="solid"/>
                      <a:round/>
                      <a:headEnd type="none" w="med" len="med"/>
                      <a:tailEnd type="none" w="med" len="med"/>
                    </a:lnT>
                    <a:lnB w="6350" cap="flat" cmpd="sng" algn="ctr">
                      <a:solidFill>
                        <a:srgbClr val="CBD9D5"/>
                      </a:solidFill>
                      <a:prstDash val="solid"/>
                      <a:round/>
                      <a:headEnd type="none" w="med" len="med"/>
                      <a:tailEnd type="none" w="med" len="med"/>
                    </a:lnB>
                    <a:solidFill>
                      <a:srgbClr val="E6EFEC"/>
                    </a:solidFill>
                  </a:tcPr>
                </a:tc>
                <a:tc>
                  <a:txBody>
                    <a:bodyPr/>
                    <a:lstStyle/>
                    <a:p>
                      <a:pPr marL="0" indent="0">
                        <a:buNone/>
                      </a:pPr>
                      <a:r>
                        <a:rPr lang="en-US" sz="1500" dirty="0">
                          <a:solidFill>
                            <a:srgbClr val="1F2A30"/>
                          </a:solidFill>
                          <a:latin typeface="Calibri" pitchFamily="34" charset="0"/>
                          <a:ea typeface="Calibri" pitchFamily="34" charset="-122"/>
                          <a:cs typeface="Calibri" pitchFamily="34" charset="-120"/>
                        </a:rPr>
                        <a:t>Digital skills training in community settings for older people and staff</a:t>
                      </a:r>
                      <a:endParaRPr lang="en-US" sz="1500" dirty="0">
                        <a:latin typeface="Calibri" charset="0"/>
                        <a:ea typeface="Calibri" charset="0"/>
                        <a:cs typeface="Calibri" charset="0"/>
                      </a:endParaRPr>
                    </a:p>
                  </a:txBody>
                  <a:tcPr marL="109728" marR="109728" marT="109728" marB="109728" anchor="ctr">
                    <a:lnL w="6350" cap="flat" cmpd="sng" algn="ctr">
                      <a:solidFill>
                        <a:srgbClr val="CBD9D5"/>
                      </a:solidFill>
                      <a:prstDash val="solid"/>
                      <a:round/>
                      <a:headEnd type="none" w="med" len="med"/>
                      <a:tailEnd type="none" w="med" len="med"/>
                    </a:lnL>
                    <a:lnR w="6350" cap="flat" cmpd="sng" algn="ctr">
                      <a:solidFill>
                        <a:srgbClr val="CBD9D5"/>
                      </a:solidFill>
                      <a:prstDash val="solid"/>
                      <a:round/>
                      <a:headEnd type="none" w="med" len="med"/>
                      <a:tailEnd type="none" w="med" len="med"/>
                    </a:lnR>
                    <a:lnT w="6350" cap="flat" cmpd="sng" algn="ctr">
                      <a:solidFill>
                        <a:srgbClr val="CBD9D5"/>
                      </a:solidFill>
                      <a:prstDash val="solid"/>
                      <a:round/>
                      <a:headEnd type="none" w="med" len="med"/>
                      <a:tailEnd type="none" w="med" len="med"/>
                    </a:lnT>
                    <a:lnB w="6350" cap="flat" cmpd="sng" algn="ctr">
                      <a:solidFill>
                        <a:srgbClr val="CBD9D5"/>
                      </a:solidFill>
                      <a:prstDash val="solid"/>
                      <a:round/>
                      <a:headEnd type="none" w="med" len="med"/>
                      <a:tailEnd type="none" w="med" len="med"/>
                    </a:lnB>
                    <a:solidFill>
                      <a:srgbClr val="E6EFEC"/>
                    </a:solidFill>
                  </a:tcPr>
                </a:tc>
                <a:extLst>
                  <a:ext uri="{0D108BD9-81ED-4DB2-BD59-A6C34878D82A}">
                    <a16:rowId xmlns:a16="http://schemas.microsoft.com/office/drawing/2014/main" val="10003"/>
                  </a:ext>
                </a:extLst>
              </a:tr>
              <a:tr h="868680">
                <a:tc>
                  <a:txBody>
                    <a:bodyPr/>
                    <a:lstStyle/>
                    <a:p>
                      <a:pPr marL="0" indent="0">
                        <a:buNone/>
                      </a:pPr>
                      <a:r>
                        <a:rPr lang="en-US" sz="1500" dirty="0">
                          <a:solidFill>
                            <a:srgbClr val="1F2A30"/>
                          </a:solidFill>
                          <a:latin typeface="Calibri" pitchFamily="34" charset="0"/>
                          <a:ea typeface="Calibri" pitchFamily="34" charset="-122"/>
                          <a:cs typeface="Calibri" pitchFamily="34" charset="-120"/>
                        </a:rPr>
                        <a:t>Ageist attitudes (WHO, 2021)</a:t>
                      </a:r>
                      <a:endParaRPr lang="en-US" sz="1500" dirty="0">
                        <a:latin typeface="Calibri" charset="0"/>
                        <a:ea typeface="Calibri" charset="0"/>
                        <a:cs typeface="Calibri" charset="0"/>
                      </a:endParaRPr>
                    </a:p>
                  </a:txBody>
                  <a:tcPr marL="109728" marR="109728" marT="109728" marB="109728" anchor="ctr">
                    <a:lnL w="6350" cap="flat" cmpd="sng" algn="ctr">
                      <a:solidFill>
                        <a:srgbClr val="CBD9D5"/>
                      </a:solidFill>
                      <a:prstDash val="solid"/>
                      <a:round/>
                      <a:headEnd type="none" w="med" len="med"/>
                      <a:tailEnd type="none" w="med" len="med"/>
                    </a:lnL>
                    <a:lnR w="6350" cap="flat" cmpd="sng" algn="ctr">
                      <a:solidFill>
                        <a:srgbClr val="CBD9D5"/>
                      </a:solidFill>
                      <a:prstDash val="solid"/>
                      <a:round/>
                      <a:headEnd type="none" w="med" len="med"/>
                      <a:tailEnd type="none" w="med" len="med"/>
                    </a:lnR>
                    <a:lnT w="6350" cap="flat" cmpd="sng" algn="ctr">
                      <a:solidFill>
                        <a:srgbClr val="CBD9D5"/>
                      </a:solidFill>
                      <a:prstDash val="solid"/>
                      <a:round/>
                      <a:headEnd type="none" w="med" len="med"/>
                      <a:tailEnd type="none" w="med" len="med"/>
                    </a:lnT>
                    <a:lnB w="6350" cap="flat" cmpd="sng" algn="ctr">
                      <a:solidFill>
                        <a:srgbClr val="CBD9D5"/>
                      </a:solidFill>
                      <a:prstDash val="solid"/>
                      <a:round/>
                      <a:headEnd type="none" w="med" len="med"/>
                      <a:tailEnd type="none" w="med" len="med"/>
                    </a:lnB>
                    <a:solidFill>
                      <a:srgbClr val="FFFFFF"/>
                    </a:solidFill>
                  </a:tcPr>
                </a:tc>
                <a:tc>
                  <a:txBody>
                    <a:bodyPr/>
                    <a:lstStyle/>
                    <a:p>
                      <a:pPr marL="0" indent="0">
                        <a:buNone/>
                      </a:pPr>
                      <a:r>
                        <a:rPr lang="en-US" sz="1500" dirty="0">
                          <a:solidFill>
                            <a:srgbClr val="1F2A30"/>
                          </a:solidFill>
                          <a:latin typeface="Calibri" pitchFamily="34" charset="0"/>
                          <a:ea typeface="Calibri" pitchFamily="34" charset="-122"/>
                          <a:cs typeface="Calibri" pitchFamily="34" charset="-120"/>
                        </a:rPr>
                        <a:t>Staff training that emphasises rights and positive risk-taking</a:t>
                      </a:r>
                      <a:endParaRPr lang="en-US" sz="1500" dirty="0">
                        <a:latin typeface="Calibri" charset="0"/>
                        <a:ea typeface="Calibri" charset="0"/>
                        <a:cs typeface="Calibri" charset="0"/>
                      </a:endParaRPr>
                    </a:p>
                  </a:txBody>
                  <a:tcPr marL="109728" marR="109728" marT="109728" marB="109728" anchor="ctr">
                    <a:lnL w="6350" cap="flat" cmpd="sng" algn="ctr">
                      <a:solidFill>
                        <a:srgbClr val="CBD9D5"/>
                      </a:solidFill>
                      <a:prstDash val="solid"/>
                      <a:round/>
                      <a:headEnd type="none" w="med" len="med"/>
                      <a:tailEnd type="none" w="med" len="med"/>
                    </a:lnL>
                    <a:lnR w="6350" cap="flat" cmpd="sng" algn="ctr">
                      <a:solidFill>
                        <a:srgbClr val="CBD9D5"/>
                      </a:solidFill>
                      <a:prstDash val="solid"/>
                      <a:round/>
                      <a:headEnd type="none" w="med" len="med"/>
                      <a:tailEnd type="none" w="med" len="med"/>
                    </a:lnR>
                    <a:lnT w="6350" cap="flat" cmpd="sng" algn="ctr">
                      <a:solidFill>
                        <a:srgbClr val="CBD9D5"/>
                      </a:solidFill>
                      <a:prstDash val="solid"/>
                      <a:round/>
                      <a:headEnd type="none" w="med" len="med"/>
                      <a:tailEnd type="none" w="med" len="med"/>
                    </a:lnT>
                    <a:lnB w="6350" cap="flat" cmpd="sng" algn="ctr">
                      <a:solidFill>
                        <a:srgbClr val="CBD9D5"/>
                      </a:solidFill>
                      <a:prstDash val="solid"/>
                      <a:round/>
                      <a:headEnd type="none" w="med" len="med"/>
                      <a:tailEnd type="none" w="med" len="med"/>
                    </a:lnB>
                    <a:solidFill>
                      <a:srgbClr val="FFFFFF"/>
                    </a:solidFill>
                  </a:tcPr>
                </a:tc>
                <a:extLst>
                  <a:ext uri="{0D108BD9-81ED-4DB2-BD59-A6C34878D82A}">
                    <a16:rowId xmlns:a16="http://schemas.microsoft.com/office/drawing/2014/main" val="10004"/>
                  </a:ext>
                </a:extLst>
              </a:tr>
            </a:tbl>
          </a:graphicData>
        </a:graphic>
      </p:graphicFrame>
      <p:sp>
        <p:nvSpPr>
          <p:cNvPr id="25" name="Slide Number Placeholder 0"/>
          <p:cNvSpPr>
            <a:spLocks noGrp="1"/>
          </p:cNvSpPr>
          <p:nvPr>
            <p:ph type="sldNum" sz="quarter" idx="4294967295"/>
          </p:nvPr>
        </p:nvSpPr>
        <p:spPr>
          <a:xfrm>
            <a:off x="11155680" y="6419088"/>
            <a:ext cx="457200" cy="274320"/>
          </a:xfrm>
          <a:prstGeom prst="rect">
            <a:avLst/>
          </a:prstGeom>
          <a:extLst>
            <a:ext uri="{C572A759-6A51-4108-AA02-DFA0A04FC94B}">
              <ma14:wrappingTextBoxFlag xmlns="" xmlns:ma14="http://schemas.microsoft.com/office/mac/drawingml/2011/main" val="0"/>
            </a:ext>
          </a:extLst>
        </p:spPr>
        <p:txBody>
          <a:bodyPr/>
          <a:lstStyle>
            <a:lvl1pPr>
              <a:defRPr sz="1000">
                <a:solidFill>
                  <a:srgbClr val="5E6B70"/>
                </a:solidFill>
                <a:latin typeface="Calibri"/>
                <a:ea typeface="Calibri"/>
                <a:cs typeface="Calibri"/>
              </a:defRPr>
            </a:lvl1pPr>
          </a:lstStyle>
          <a:p>
            <a:pPr algn="r"/>
            <a:fld id="{F7021451-1387-4CA6-816F-3879F97B5CBC}" type="slidenum">
              <a:rPr lang="en-US" b="0"/>
              <a:t>15</a:t>
            </a:fld>
            <a:endParaRPr lang="en-US"/>
          </a:p>
        </p:txBody>
      </p:sp>
      <p:pic>
        <p:nvPicPr>
          <p:cNvPr id="2" name="15">
            <a:hlinkClick r:id="" action="ppaction://media"/>
            <a:extLst>
              <a:ext uri="{FF2B5EF4-FFF2-40B4-BE49-F238E27FC236}">
                <a16:creationId xmlns:a16="http://schemas.microsoft.com/office/drawing/2014/main" id="{6C57A141-4294-2A43-57B2-F00F26426CF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6615"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name="Slide 16">
    <p:spTree>
      <p:nvGrpSpPr>
        <p:cNvPr id="1" name=""/>
        <p:cNvGrpSpPr/>
        <p:nvPr/>
      </p:nvGrpSpPr>
      <p:grpSpPr>
        <a:xfrm>
          <a:off x="0" y="0"/>
          <a:ext cx="0" cy="0"/>
          <a:chOff x="0" y="0"/>
          <a:chExt cx="0" cy="0"/>
        </a:xfrm>
      </p:grpSpPr>
      <p:sp>
        <p:nvSpPr>
          <p:cNvPr id="3" name="Text 0"/>
          <p:cNvSpPr>
            <a:spLocks noGrp="1"/>
          </p:cNvSpPr>
          <p:nvPr>
            <p:ph type="title" idx="100" hasCustomPrompt="1"/>
          </p:nvPr>
        </p:nvSpPr>
        <p:spPr>
          <a:xfrm>
            <a:off x="640080" y="1097280"/>
            <a:ext cx="10881360" cy="1463040"/>
          </a:xfrm>
          <a:prstGeom prst="rect">
            <a:avLst/>
          </a:prstGeom>
          <a:noFill/>
          <a:ln/>
        </p:spPr>
        <p:txBody>
          <a:bodyPr wrap="square" rtlCol="0" anchor="b"/>
          <a:lstStyle/>
          <a:p>
            <a:pPr marL="0" indent="0">
              <a:buNone/>
            </a:pPr>
            <a:r>
              <a:rPr lang="en-US" sz="4000" b="1" dirty="0">
                <a:solidFill>
                  <a:schemeClr val="bg1"/>
                </a:solidFill>
                <a:latin typeface="Cambria" pitchFamily="34" charset="0"/>
                <a:ea typeface="Cambria" pitchFamily="34" charset="-122"/>
                <a:cs typeface="Cambria" pitchFamily="34" charset="-120"/>
              </a:rPr>
              <a:t>Conclusion</a:t>
            </a:r>
            <a:endParaRPr lang="en-US" sz="4000" dirty="0"/>
          </a:p>
        </p:txBody>
      </p:sp>
      <p:sp>
        <p:nvSpPr>
          <p:cNvPr id="4" name="Shape 1"/>
          <p:cNvSpPr/>
          <p:nvPr/>
        </p:nvSpPr>
        <p:spPr>
          <a:xfrm>
            <a:off x="640080" y="2880360"/>
            <a:ext cx="5349240" cy="1417320"/>
          </a:xfrm>
          <a:prstGeom prst="roundRect">
            <a:avLst>
              <a:gd name="adj" fmla="val 7742"/>
            </a:avLst>
          </a:prstGeom>
          <a:solidFill>
            <a:srgbClr val="2F7A85"/>
          </a:solidFill>
          <a:ln w="12700">
            <a:solidFill>
              <a:srgbClr val="2F7A85"/>
            </a:solidFill>
            <a:prstDash val="solid"/>
          </a:ln>
        </p:spPr>
        <p:txBody>
          <a:bodyPr/>
          <a:lstStyle/>
          <a:p>
            <a:endParaRPr lang="en-GB"/>
          </a:p>
        </p:txBody>
      </p:sp>
      <p:sp>
        <p:nvSpPr>
          <p:cNvPr id="5" name="Text 2"/>
          <p:cNvSpPr txBox="1"/>
          <p:nvPr/>
        </p:nvSpPr>
        <p:spPr>
          <a:xfrm>
            <a:off x="914400" y="2880360"/>
            <a:ext cx="4800600" cy="1417320"/>
          </a:xfrm>
          <a:prstGeom prst="rect">
            <a:avLst/>
          </a:prstGeom>
          <a:noFill/>
          <a:ln/>
        </p:spPr>
        <p:txBody>
          <a:bodyPr wrap="square" lIns="0" tIns="0" rIns="0" bIns="0" rtlCol="0" anchor="ctr"/>
          <a:lstStyle/>
          <a:p>
            <a:pPr marL="0" indent="0">
              <a:buNone/>
            </a:pPr>
            <a:r>
              <a:rPr lang="en-US" sz="1700" dirty="0">
                <a:solidFill>
                  <a:srgbClr val="FFFFFF"/>
                </a:solidFill>
                <a:latin typeface="Calibri" pitchFamily="34" charset="0"/>
                <a:ea typeface="Calibri" pitchFamily="34" charset="-122"/>
                <a:cs typeface="Calibri" pitchFamily="34" charset="-120"/>
              </a:rPr>
              <a:t>Older people’s needs centre on functional ability and independence in a fast-ageing population</a:t>
            </a:r>
            <a:endParaRPr lang="en-US" sz="1700" dirty="0"/>
          </a:p>
        </p:txBody>
      </p:sp>
      <p:sp>
        <p:nvSpPr>
          <p:cNvPr id="6" name="Shape 3"/>
          <p:cNvSpPr/>
          <p:nvPr/>
        </p:nvSpPr>
        <p:spPr>
          <a:xfrm>
            <a:off x="6172200" y="2880360"/>
            <a:ext cx="5349240" cy="1417320"/>
          </a:xfrm>
          <a:prstGeom prst="roundRect">
            <a:avLst>
              <a:gd name="adj" fmla="val 7742"/>
            </a:avLst>
          </a:prstGeom>
          <a:solidFill>
            <a:srgbClr val="2F7A85"/>
          </a:solidFill>
          <a:ln w="12700">
            <a:solidFill>
              <a:srgbClr val="2F7A85"/>
            </a:solidFill>
            <a:prstDash val="solid"/>
          </a:ln>
        </p:spPr>
        <p:txBody>
          <a:bodyPr/>
          <a:lstStyle/>
          <a:p>
            <a:endParaRPr lang="en-GB"/>
          </a:p>
        </p:txBody>
      </p:sp>
      <p:sp>
        <p:nvSpPr>
          <p:cNvPr id="7" name="Text 4"/>
          <p:cNvSpPr txBox="1"/>
          <p:nvPr/>
        </p:nvSpPr>
        <p:spPr>
          <a:xfrm>
            <a:off x="6446520" y="2880360"/>
            <a:ext cx="4800600" cy="1417320"/>
          </a:xfrm>
          <a:prstGeom prst="rect">
            <a:avLst/>
          </a:prstGeom>
          <a:noFill/>
          <a:ln/>
        </p:spPr>
        <p:txBody>
          <a:bodyPr wrap="square" lIns="0" tIns="0" rIns="0" bIns="0" rtlCol="0" anchor="ctr"/>
          <a:lstStyle/>
          <a:p>
            <a:pPr marL="0" indent="0">
              <a:buNone/>
            </a:pPr>
            <a:r>
              <a:rPr lang="en-US" sz="1700" dirty="0">
                <a:solidFill>
                  <a:srgbClr val="FFFFFF"/>
                </a:solidFill>
                <a:latin typeface="Calibri" pitchFamily="34" charset="0"/>
                <a:ea typeface="Calibri" pitchFamily="34" charset="-122"/>
                <a:cs typeface="Calibri" pitchFamily="34" charset="-120"/>
              </a:rPr>
              <a:t>Policy points towards prevention, yet 2 million older people report unmet needs</a:t>
            </a:r>
            <a:endParaRPr lang="en-US" sz="1700" dirty="0"/>
          </a:p>
        </p:txBody>
      </p:sp>
      <p:sp>
        <p:nvSpPr>
          <p:cNvPr id="8" name="Shape 5"/>
          <p:cNvSpPr/>
          <p:nvPr/>
        </p:nvSpPr>
        <p:spPr>
          <a:xfrm>
            <a:off x="640080" y="4480560"/>
            <a:ext cx="5349240" cy="1417320"/>
          </a:xfrm>
          <a:prstGeom prst="roundRect">
            <a:avLst>
              <a:gd name="adj" fmla="val 7742"/>
            </a:avLst>
          </a:prstGeom>
          <a:solidFill>
            <a:srgbClr val="2F7A85"/>
          </a:solidFill>
          <a:ln w="12700">
            <a:solidFill>
              <a:srgbClr val="2F7A85"/>
            </a:solidFill>
            <a:prstDash val="solid"/>
          </a:ln>
        </p:spPr>
        <p:txBody>
          <a:bodyPr/>
          <a:lstStyle/>
          <a:p>
            <a:endParaRPr lang="en-GB"/>
          </a:p>
        </p:txBody>
      </p:sp>
      <p:sp>
        <p:nvSpPr>
          <p:cNvPr id="9" name="Text 6"/>
          <p:cNvSpPr txBox="1"/>
          <p:nvPr/>
        </p:nvSpPr>
        <p:spPr>
          <a:xfrm>
            <a:off x="914400" y="4480560"/>
            <a:ext cx="4800600" cy="1417320"/>
          </a:xfrm>
          <a:prstGeom prst="rect">
            <a:avLst/>
          </a:prstGeom>
          <a:noFill/>
          <a:ln/>
        </p:spPr>
        <p:txBody>
          <a:bodyPr wrap="square" lIns="0" tIns="0" rIns="0" bIns="0" rtlCol="0" anchor="ctr"/>
          <a:lstStyle/>
          <a:p>
            <a:pPr marL="0" indent="0">
              <a:buNone/>
            </a:pPr>
            <a:r>
              <a:rPr lang="en-US" sz="1700" dirty="0">
                <a:solidFill>
                  <a:srgbClr val="FFFFFF"/>
                </a:solidFill>
                <a:latin typeface="Calibri" pitchFamily="34" charset="0"/>
                <a:ea typeface="Calibri" pitchFamily="34" charset="-122"/>
                <a:cs typeface="Calibri" pitchFamily="34" charset="-120"/>
              </a:rPr>
              <a:t>Falls prevention exercise works; reablement and telecare need stronger evaluation</a:t>
            </a:r>
            <a:endParaRPr lang="en-US" sz="1700" dirty="0"/>
          </a:p>
        </p:txBody>
      </p:sp>
      <p:sp>
        <p:nvSpPr>
          <p:cNvPr id="10" name="Shape 7"/>
          <p:cNvSpPr/>
          <p:nvPr/>
        </p:nvSpPr>
        <p:spPr>
          <a:xfrm>
            <a:off x="6172200" y="4480560"/>
            <a:ext cx="5349240" cy="1417320"/>
          </a:xfrm>
          <a:prstGeom prst="roundRect">
            <a:avLst>
              <a:gd name="adj" fmla="val 7742"/>
            </a:avLst>
          </a:prstGeom>
          <a:solidFill>
            <a:srgbClr val="2F7A85"/>
          </a:solidFill>
          <a:ln w="12700">
            <a:solidFill>
              <a:srgbClr val="2F7A85"/>
            </a:solidFill>
            <a:prstDash val="solid"/>
          </a:ln>
        </p:spPr>
        <p:txBody>
          <a:bodyPr/>
          <a:lstStyle/>
          <a:p>
            <a:endParaRPr lang="en-GB"/>
          </a:p>
        </p:txBody>
      </p:sp>
      <p:sp>
        <p:nvSpPr>
          <p:cNvPr id="11" name="Text 8"/>
          <p:cNvSpPr txBox="1"/>
          <p:nvPr/>
        </p:nvSpPr>
        <p:spPr>
          <a:xfrm>
            <a:off x="6446520" y="4480560"/>
            <a:ext cx="4800600" cy="1417320"/>
          </a:xfrm>
          <a:prstGeom prst="rect">
            <a:avLst/>
          </a:prstGeom>
          <a:noFill/>
          <a:ln/>
        </p:spPr>
        <p:txBody>
          <a:bodyPr wrap="square" lIns="0" tIns="0" rIns="0" bIns="0" rtlCol="0" anchor="ctr"/>
          <a:lstStyle/>
          <a:p>
            <a:pPr marL="0" indent="0">
              <a:buNone/>
            </a:pPr>
            <a:r>
              <a:rPr lang="en-US" sz="1700" dirty="0">
                <a:solidFill>
                  <a:srgbClr val="FFFFFF"/>
                </a:solidFill>
                <a:latin typeface="Calibri" pitchFamily="34" charset="0"/>
                <a:ea typeface="Calibri" pitchFamily="34" charset="-122"/>
                <a:cs typeface="Calibri" pitchFamily="34" charset="-120"/>
              </a:rPr>
              <a:t>Technology empowers only when accessible and chosen with older people</a:t>
            </a:r>
            <a:endParaRPr lang="en-US" sz="1700" dirty="0"/>
          </a:p>
        </p:txBody>
      </p:sp>
      <p:pic>
        <p:nvPicPr>
          <p:cNvPr id="2" name="16">
            <a:hlinkClick r:id="" action="ppaction://media"/>
            <a:extLst>
              <a:ext uri="{FF2B5EF4-FFF2-40B4-BE49-F238E27FC236}">
                <a16:creationId xmlns:a16="http://schemas.microsoft.com/office/drawing/2014/main" id="{06C8D412-39FD-7238-B5E5-098ED55CD74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192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name="Slide 17">
    <p:spTree>
      <p:nvGrpSpPr>
        <p:cNvPr id="1" name=""/>
        <p:cNvGrpSpPr/>
        <p:nvPr/>
      </p:nvGrpSpPr>
      <p:grpSpPr>
        <a:xfrm>
          <a:off x="0" y="0"/>
          <a:ext cx="0" cy="0"/>
          <a:chOff x="0" y="0"/>
          <a:chExt cx="0" cy="0"/>
        </a:xfrm>
      </p:grpSpPr>
      <p:sp>
        <p:nvSpPr>
          <p:cNvPr id="3" name="Text 0"/>
          <p:cNvSpPr>
            <a:spLocks noGrp="1"/>
          </p:cNvSpPr>
          <p:nvPr>
            <p:ph type="title" idx="100" hasCustomPrompt="1"/>
          </p:nvPr>
        </p:nvSpPr>
        <p:spPr>
          <a:xfrm>
            <a:off x="548640" y="320040"/>
            <a:ext cx="11064240" cy="777240"/>
          </a:xfrm>
          <a:prstGeom prst="rect">
            <a:avLst/>
          </a:prstGeom>
          <a:noFill/>
          <a:ln/>
        </p:spPr>
        <p:txBody>
          <a:bodyPr wrap="square" lIns="0" tIns="0" rIns="0" bIns="0" rtlCol="0" anchor="ctr"/>
          <a:lstStyle/>
          <a:p>
            <a:pPr marL="0" indent="0">
              <a:buNone/>
            </a:pPr>
            <a:r>
              <a:rPr lang="en-US" sz="3200" b="1" dirty="0">
                <a:solidFill>
                  <a:schemeClr val="tx2"/>
                </a:solidFill>
                <a:latin typeface="Cambria" pitchFamily="34" charset="0"/>
                <a:ea typeface="Cambria" pitchFamily="34" charset="-122"/>
                <a:cs typeface="Cambria" pitchFamily="34" charset="-120"/>
              </a:rPr>
              <a:t>References</a:t>
            </a:r>
            <a:endParaRPr lang="en-US" sz="3200" dirty="0"/>
          </a:p>
        </p:txBody>
      </p:sp>
      <p:sp>
        <p:nvSpPr>
          <p:cNvPr id="4" name="Text 1"/>
          <p:cNvSpPr txBox="1"/>
          <p:nvPr/>
        </p:nvSpPr>
        <p:spPr>
          <a:xfrm>
            <a:off x="548640" y="1234440"/>
            <a:ext cx="11064240" cy="5074920"/>
          </a:xfrm>
          <a:prstGeom prst="rect">
            <a:avLst/>
          </a:prstGeom>
          <a:noFill/>
          <a:ln/>
        </p:spPr>
        <p:txBody>
          <a:bodyPr wrap="square" lIns="0" tIns="0" rIns="0" bIns="0" rtlCol="0" anchor="t"/>
          <a:lstStyle/>
          <a:p>
            <a:pPr marL="0" indent="0">
              <a:spcAft>
                <a:spcPts val="500"/>
              </a:spcAft>
              <a:buNone/>
            </a:pPr>
            <a:r>
              <a:rPr lang="en-US" sz="1100" dirty="0">
                <a:solidFill>
                  <a:srgbClr val="1F2A30"/>
                </a:solidFill>
                <a:latin typeface="Calibri" pitchFamily="34" charset="0"/>
                <a:ea typeface="Calibri" pitchFamily="34" charset="-122"/>
                <a:cs typeface="Calibri" pitchFamily="34" charset="-120"/>
              </a:rPr>
              <a:t>Age UK (2024a) ‘2 million older people now have some unmet need for social care’, </a:t>
            </a:r>
            <a:r>
              <a:rPr lang="en-US" sz="1100" i="1" dirty="0">
                <a:solidFill>
                  <a:srgbClr val="1F2A30"/>
                </a:solidFill>
                <a:latin typeface="Calibri" pitchFamily="34" charset="0"/>
                <a:ea typeface="Calibri" pitchFamily="34" charset="-122"/>
                <a:cs typeface="Calibri" pitchFamily="34" charset="-120"/>
              </a:rPr>
              <a:t>Age UK</a:t>
            </a:r>
            <a:r>
              <a:rPr lang="en-US" sz="1100" dirty="0">
                <a:solidFill>
                  <a:srgbClr val="1F2A30"/>
                </a:solidFill>
                <a:latin typeface="Calibri" pitchFamily="34" charset="0"/>
                <a:ea typeface="Calibri" pitchFamily="34" charset="-122"/>
                <a:cs typeface="Calibri" pitchFamily="34" charset="-120"/>
              </a:rPr>
              <a:t>, 27 September. Available at: https://www.ageuk.org.uk/latest-press/articles/2-million-older-people-now-have-some-unmet-need-for-social-care (Accessed: 13 October 2026).</a:t>
            </a:r>
            <a:endParaRPr lang="en-US" sz="1100" dirty="0"/>
          </a:p>
          <a:p>
            <a:pPr marL="0" indent="0">
              <a:spcAft>
                <a:spcPts val="500"/>
              </a:spcAft>
              <a:buNone/>
            </a:pPr>
            <a:r>
              <a:rPr lang="en-US" sz="1100" dirty="0">
                <a:solidFill>
                  <a:srgbClr val="1F2A30"/>
                </a:solidFill>
                <a:latin typeface="Calibri" pitchFamily="34" charset="0"/>
                <a:ea typeface="Calibri" pitchFamily="34" charset="-122"/>
                <a:cs typeface="Calibri" pitchFamily="34" charset="-120"/>
              </a:rPr>
              <a:t>Age UK (2024b) </a:t>
            </a:r>
            <a:r>
              <a:rPr lang="en-US" sz="1100" i="1" dirty="0">
                <a:solidFill>
                  <a:srgbClr val="1F2A30"/>
                </a:solidFill>
                <a:latin typeface="Calibri" pitchFamily="34" charset="0"/>
                <a:ea typeface="Calibri" pitchFamily="34" charset="-122"/>
                <a:cs typeface="Calibri" pitchFamily="34" charset="-120"/>
              </a:rPr>
              <a:t>Offline and overlooked</a:t>
            </a:r>
            <a:r>
              <a:rPr lang="en-US" sz="1100" dirty="0">
                <a:solidFill>
                  <a:srgbClr val="1F2A30"/>
                </a:solidFill>
                <a:latin typeface="Calibri" pitchFamily="34" charset="0"/>
                <a:ea typeface="Calibri" pitchFamily="34" charset="-122"/>
                <a:cs typeface="Calibri" pitchFamily="34" charset="-120"/>
              </a:rPr>
              <a:t>. London: Age UK.</a:t>
            </a:r>
            <a:endParaRPr lang="en-US" sz="1100" dirty="0"/>
          </a:p>
          <a:p>
            <a:pPr marL="0" indent="0">
              <a:spcAft>
                <a:spcPts val="500"/>
              </a:spcAft>
              <a:buNone/>
            </a:pPr>
            <a:r>
              <a:rPr lang="en-US" sz="1100" dirty="0">
                <a:solidFill>
                  <a:srgbClr val="1F2A30"/>
                </a:solidFill>
                <a:latin typeface="Calibri" pitchFamily="34" charset="0"/>
                <a:ea typeface="Calibri" pitchFamily="34" charset="-122"/>
                <a:cs typeface="Calibri" pitchFamily="34" charset="-120"/>
              </a:rPr>
              <a:t>Care Act 2014, c. 23. Available at: https://www.legislation.gov.uk/ukpga/2014/23/contents (Accessed: 13 October 2026).</a:t>
            </a:r>
            <a:endParaRPr lang="en-US" sz="1100" dirty="0"/>
          </a:p>
          <a:p>
            <a:pPr marL="0" indent="0">
              <a:spcAft>
                <a:spcPts val="500"/>
              </a:spcAft>
              <a:buNone/>
            </a:pPr>
            <a:r>
              <a:rPr lang="en-US" sz="1100" dirty="0">
                <a:solidFill>
                  <a:srgbClr val="1F2A30"/>
                </a:solidFill>
                <a:latin typeface="Calibri" pitchFamily="34" charset="0"/>
                <a:ea typeface="Calibri" pitchFamily="34" charset="-122"/>
                <a:cs typeface="Calibri" pitchFamily="34" charset="-120"/>
              </a:rPr>
              <a:t>Centre for Ageing Better (2022) </a:t>
            </a:r>
            <a:r>
              <a:rPr lang="en-US" sz="1100" i="1" dirty="0">
                <a:solidFill>
                  <a:srgbClr val="1F2A30"/>
                </a:solidFill>
                <a:latin typeface="Calibri" pitchFamily="34" charset="0"/>
                <a:ea typeface="Calibri" pitchFamily="34" charset="-122"/>
                <a:cs typeface="Calibri" pitchFamily="34" charset="-120"/>
              </a:rPr>
              <a:t>Neighbourhood networks: a model for community-based support</a:t>
            </a:r>
            <a:r>
              <a:rPr lang="en-US" sz="1100" dirty="0">
                <a:solidFill>
                  <a:srgbClr val="1F2A30"/>
                </a:solidFill>
                <a:latin typeface="Calibri" pitchFamily="34" charset="0"/>
                <a:ea typeface="Calibri" pitchFamily="34" charset="-122"/>
                <a:cs typeface="Calibri" pitchFamily="34" charset="-120"/>
              </a:rPr>
              <a:t>. London: Centre for Ageing Better.</a:t>
            </a:r>
            <a:endParaRPr lang="en-US" sz="1100" dirty="0"/>
          </a:p>
          <a:p>
            <a:pPr marL="0" indent="0">
              <a:spcAft>
                <a:spcPts val="500"/>
              </a:spcAft>
              <a:buNone/>
            </a:pPr>
            <a:r>
              <a:rPr lang="en-US" sz="1100" dirty="0">
                <a:solidFill>
                  <a:srgbClr val="1F2A30"/>
                </a:solidFill>
                <a:latin typeface="Calibri" pitchFamily="34" charset="0"/>
                <a:ea typeface="Calibri" pitchFamily="34" charset="-122"/>
                <a:cs typeface="Calibri" pitchFamily="34" charset="-120"/>
              </a:rPr>
              <a:t>Clegg, A. et al. (2013) ‘Frailty in elderly people’, </a:t>
            </a:r>
            <a:r>
              <a:rPr lang="en-US" sz="1100" i="1" dirty="0">
                <a:solidFill>
                  <a:srgbClr val="1F2A30"/>
                </a:solidFill>
                <a:latin typeface="Calibri" pitchFamily="34" charset="0"/>
                <a:ea typeface="Calibri" pitchFamily="34" charset="-122"/>
                <a:cs typeface="Calibri" pitchFamily="34" charset="-120"/>
              </a:rPr>
              <a:t>The Lancet</a:t>
            </a:r>
            <a:r>
              <a:rPr lang="en-US" sz="1100" dirty="0">
                <a:solidFill>
                  <a:srgbClr val="1F2A30"/>
                </a:solidFill>
                <a:latin typeface="Calibri" pitchFamily="34" charset="0"/>
                <a:ea typeface="Calibri" pitchFamily="34" charset="-122"/>
                <a:cs typeface="Calibri" pitchFamily="34" charset="-120"/>
              </a:rPr>
              <a:t>, 381(9868), pp. 752–762. doi: 10.1016/S0140-6736(12)62167-9.</a:t>
            </a:r>
            <a:endParaRPr lang="en-US" sz="1100" dirty="0"/>
          </a:p>
          <a:p>
            <a:pPr marL="0" indent="0">
              <a:spcAft>
                <a:spcPts val="500"/>
              </a:spcAft>
              <a:buNone/>
            </a:pPr>
            <a:r>
              <a:rPr lang="en-US" sz="1100" dirty="0">
                <a:solidFill>
                  <a:srgbClr val="1F2A30"/>
                </a:solidFill>
                <a:latin typeface="Calibri" pitchFamily="34" charset="0"/>
                <a:ea typeface="Calibri" pitchFamily="34" charset="-122"/>
                <a:cs typeface="Calibri" pitchFamily="34" charset="-120"/>
              </a:rPr>
              <a:t>Cochrane, A. et al. (2016) ‘Time-limited home-care reablement services for maintaining and improving the functional independence of older adults’, </a:t>
            </a:r>
            <a:r>
              <a:rPr lang="en-US" sz="1100" i="1" dirty="0">
                <a:solidFill>
                  <a:srgbClr val="1F2A30"/>
                </a:solidFill>
                <a:latin typeface="Calibri" pitchFamily="34" charset="0"/>
                <a:ea typeface="Calibri" pitchFamily="34" charset="-122"/>
                <a:cs typeface="Calibri" pitchFamily="34" charset="-120"/>
              </a:rPr>
              <a:t>Cochrane Database of Systematic Reviews</a:t>
            </a:r>
            <a:r>
              <a:rPr lang="en-US" sz="1100" dirty="0">
                <a:solidFill>
                  <a:srgbClr val="1F2A30"/>
                </a:solidFill>
                <a:latin typeface="Calibri" pitchFamily="34" charset="0"/>
                <a:ea typeface="Calibri" pitchFamily="34" charset="-122"/>
                <a:cs typeface="Calibri" pitchFamily="34" charset="-120"/>
              </a:rPr>
              <a:t>, (10), CD010825. doi: 10.1002/14651858.CD010825.pub2.</a:t>
            </a:r>
            <a:endParaRPr lang="en-US" sz="1100" dirty="0"/>
          </a:p>
          <a:p>
            <a:pPr marL="0" indent="0">
              <a:spcAft>
                <a:spcPts val="500"/>
              </a:spcAft>
              <a:buNone/>
            </a:pPr>
            <a:r>
              <a:rPr lang="en-US" sz="1100" dirty="0">
                <a:solidFill>
                  <a:srgbClr val="1F2A30"/>
                </a:solidFill>
                <a:latin typeface="Calibri" pitchFamily="34" charset="0"/>
                <a:ea typeface="Calibri" pitchFamily="34" charset="-122"/>
                <a:cs typeface="Calibri" pitchFamily="34" charset="-120"/>
              </a:rPr>
              <a:t>Cumming, E. and Henry, W.E. (1961) </a:t>
            </a:r>
            <a:r>
              <a:rPr lang="en-US" sz="1100" i="1" dirty="0">
                <a:solidFill>
                  <a:srgbClr val="1F2A30"/>
                </a:solidFill>
                <a:latin typeface="Calibri" pitchFamily="34" charset="0"/>
                <a:ea typeface="Calibri" pitchFamily="34" charset="-122"/>
                <a:cs typeface="Calibri" pitchFamily="34" charset="-120"/>
              </a:rPr>
              <a:t>Growing old: the process of disengagement</a:t>
            </a:r>
            <a:r>
              <a:rPr lang="en-US" sz="1100" dirty="0">
                <a:solidFill>
                  <a:srgbClr val="1F2A30"/>
                </a:solidFill>
                <a:latin typeface="Calibri" pitchFamily="34" charset="0"/>
                <a:ea typeface="Calibri" pitchFamily="34" charset="-122"/>
                <a:cs typeface="Calibri" pitchFamily="34" charset="-120"/>
              </a:rPr>
              <a:t>. New York: Basic Books.</a:t>
            </a:r>
            <a:endParaRPr lang="en-US" sz="1100" dirty="0"/>
          </a:p>
          <a:p>
            <a:pPr marL="0" indent="0">
              <a:spcAft>
                <a:spcPts val="500"/>
              </a:spcAft>
              <a:buNone/>
            </a:pPr>
            <a:r>
              <a:rPr lang="en-US" sz="1100" dirty="0">
                <a:solidFill>
                  <a:srgbClr val="1F2A30"/>
                </a:solidFill>
                <a:latin typeface="Calibri" pitchFamily="34" charset="0"/>
                <a:ea typeface="Calibri" pitchFamily="34" charset="-122"/>
                <a:cs typeface="Calibri" pitchFamily="34" charset="-120"/>
              </a:rPr>
              <a:t>Department of Health and Social Care (DHSC) (2021) </a:t>
            </a:r>
            <a:r>
              <a:rPr lang="en-US" sz="1100" i="1" dirty="0">
                <a:solidFill>
                  <a:srgbClr val="1F2A30"/>
                </a:solidFill>
                <a:latin typeface="Calibri" pitchFamily="34" charset="0"/>
                <a:ea typeface="Calibri" pitchFamily="34" charset="-122"/>
                <a:cs typeface="Calibri" pitchFamily="34" charset="-120"/>
              </a:rPr>
              <a:t>People at the heart of care: adult social care reform white paper</a:t>
            </a:r>
            <a:r>
              <a:rPr lang="en-US" sz="1100" dirty="0">
                <a:solidFill>
                  <a:srgbClr val="1F2A30"/>
                </a:solidFill>
                <a:latin typeface="Calibri" pitchFamily="34" charset="0"/>
                <a:ea typeface="Calibri" pitchFamily="34" charset="-122"/>
                <a:cs typeface="Calibri" pitchFamily="34" charset="-120"/>
              </a:rPr>
              <a:t>. London: DHSC.</a:t>
            </a:r>
            <a:endParaRPr lang="en-US" sz="1100" dirty="0"/>
          </a:p>
          <a:p>
            <a:pPr marL="0" indent="0">
              <a:spcAft>
                <a:spcPts val="500"/>
              </a:spcAft>
              <a:buNone/>
            </a:pPr>
            <a:r>
              <a:rPr lang="en-US" sz="1100" dirty="0">
                <a:solidFill>
                  <a:srgbClr val="1F2A30"/>
                </a:solidFill>
                <a:latin typeface="Calibri" pitchFamily="34" charset="0"/>
                <a:ea typeface="Calibri" pitchFamily="34" charset="-122"/>
                <a:cs typeface="Calibri" pitchFamily="34" charset="-120"/>
              </a:rPr>
              <a:t>Department of Health and Social Care and Department for Science, Innovation and Technology (DHSC and DSIT) (2025) </a:t>
            </a:r>
            <a:r>
              <a:rPr lang="en-US" sz="1100" i="1" dirty="0">
                <a:solidFill>
                  <a:srgbClr val="1F2A30"/>
                </a:solidFill>
                <a:latin typeface="Calibri" pitchFamily="34" charset="0"/>
                <a:ea typeface="Calibri" pitchFamily="34" charset="-122"/>
                <a:cs typeface="Calibri" pitchFamily="34" charset="-120"/>
              </a:rPr>
              <a:t>Telecare national action plan: protecting telecare users through the digital phone switchover</a:t>
            </a:r>
            <a:r>
              <a:rPr lang="en-US" sz="1100" dirty="0">
                <a:solidFill>
                  <a:srgbClr val="1F2A30"/>
                </a:solidFill>
                <a:latin typeface="Calibri" pitchFamily="34" charset="0"/>
                <a:ea typeface="Calibri" pitchFamily="34" charset="-122"/>
                <a:cs typeface="Calibri" pitchFamily="34" charset="-120"/>
              </a:rPr>
              <a:t>. London: DHSC.</a:t>
            </a:r>
            <a:endParaRPr lang="en-US" sz="1100" dirty="0"/>
          </a:p>
          <a:p>
            <a:pPr marL="0" indent="0">
              <a:spcAft>
                <a:spcPts val="500"/>
              </a:spcAft>
              <a:buNone/>
            </a:pPr>
            <a:r>
              <a:rPr lang="en-US" sz="1100" dirty="0">
                <a:solidFill>
                  <a:srgbClr val="1F2A30"/>
                </a:solidFill>
                <a:latin typeface="Calibri" pitchFamily="34" charset="0"/>
                <a:ea typeface="Calibri" pitchFamily="34" charset="-122"/>
                <a:cs typeface="Calibri" pitchFamily="34" charset="-120"/>
              </a:rPr>
              <a:t>Havighurst, R.J. (1961) ‘Successful aging’, </a:t>
            </a:r>
            <a:r>
              <a:rPr lang="en-US" sz="1100" i="1" dirty="0">
                <a:solidFill>
                  <a:srgbClr val="1F2A30"/>
                </a:solidFill>
                <a:latin typeface="Calibri" pitchFamily="34" charset="0"/>
                <a:ea typeface="Calibri" pitchFamily="34" charset="-122"/>
                <a:cs typeface="Calibri" pitchFamily="34" charset="-120"/>
              </a:rPr>
              <a:t>The Gerontologist</a:t>
            </a:r>
            <a:r>
              <a:rPr lang="en-US" sz="1100" dirty="0">
                <a:solidFill>
                  <a:srgbClr val="1F2A30"/>
                </a:solidFill>
                <a:latin typeface="Calibri" pitchFamily="34" charset="0"/>
                <a:ea typeface="Calibri" pitchFamily="34" charset="-122"/>
                <a:cs typeface="Calibri" pitchFamily="34" charset="-120"/>
              </a:rPr>
              <a:t>, 1(1), pp. 8–13. doi: 10.1093/geront/1.1.8.</a:t>
            </a:r>
            <a:endParaRPr lang="en-US" sz="1100" dirty="0"/>
          </a:p>
          <a:p>
            <a:pPr marL="0" indent="0">
              <a:spcAft>
                <a:spcPts val="500"/>
              </a:spcAft>
              <a:buNone/>
            </a:pPr>
            <a:r>
              <a:rPr lang="en-US" sz="1100" dirty="0">
                <a:solidFill>
                  <a:srgbClr val="1F2A30"/>
                </a:solidFill>
                <a:latin typeface="Calibri" pitchFamily="34" charset="0"/>
                <a:ea typeface="Calibri" pitchFamily="34" charset="-122"/>
                <a:cs typeface="Calibri" pitchFamily="34" charset="-120"/>
              </a:rPr>
              <a:t>National Institute for Health and Care Excellence (NICE) (2013) </a:t>
            </a:r>
            <a:r>
              <a:rPr lang="en-US" sz="1100" i="1" dirty="0">
                <a:solidFill>
                  <a:srgbClr val="1F2A30"/>
                </a:solidFill>
                <a:latin typeface="Calibri" pitchFamily="34" charset="0"/>
                <a:ea typeface="Calibri" pitchFamily="34" charset="-122"/>
                <a:cs typeface="Calibri" pitchFamily="34" charset="-120"/>
              </a:rPr>
              <a:t>Falls in older people: assessing risk and prevention</a:t>
            </a:r>
            <a:r>
              <a:rPr lang="en-US" sz="1100" dirty="0">
                <a:solidFill>
                  <a:srgbClr val="1F2A30"/>
                </a:solidFill>
                <a:latin typeface="Calibri" pitchFamily="34" charset="0"/>
                <a:ea typeface="Calibri" pitchFamily="34" charset="-122"/>
                <a:cs typeface="Calibri" pitchFamily="34" charset="-120"/>
              </a:rPr>
              <a:t> (Clinical guideline CG161). London: NICE.</a:t>
            </a:r>
            <a:endParaRPr lang="en-US" sz="1100" dirty="0"/>
          </a:p>
          <a:p>
            <a:pPr marL="0" indent="0">
              <a:spcAft>
                <a:spcPts val="500"/>
              </a:spcAft>
              <a:buNone/>
            </a:pPr>
            <a:r>
              <a:rPr lang="en-US" sz="1100" dirty="0">
                <a:solidFill>
                  <a:srgbClr val="1F2A30"/>
                </a:solidFill>
                <a:latin typeface="Calibri" pitchFamily="34" charset="0"/>
                <a:ea typeface="Calibri" pitchFamily="34" charset="-122"/>
                <a:cs typeface="Calibri" pitchFamily="34" charset="-120"/>
              </a:rPr>
              <a:t>Office for National Statistics (ONS) (2022) </a:t>
            </a:r>
            <a:r>
              <a:rPr lang="en-US" sz="1100" i="1" dirty="0">
                <a:solidFill>
                  <a:srgbClr val="1F2A30"/>
                </a:solidFill>
                <a:latin typeface="Calibri" pitchFamily="34" charset="0"/>
                <a:ea typeface="Calibri" pitchFamily="34" charset="-122"/>
                <a:cs typeface="Calibri" pitchFamily="34" charset="-120"/>
              </a:rPr>
              <a:t>Population and household estimates, England and Wales: Census 2021</a:t>
            </a:r>
            <a:r>
              <a:rPr lang="en-US" sz="1100" dirty="0">
                <a:solidFill>
                  <a:srgbClr val="1F2A30"/>
                </a:solidFill>
                <a:latin typeface="Calibri" pitchFamily="34" charset="0"/>
                <a:ea typeface="Calibri" pitchFamily="34" charset="-122"/>
                <a:cs typeface="Calibri" pitchFamily="34" charset="-120"/>
              </a:rPr>
              <a:t>. Newport: ONS.</a:t>
            </a:r>
            <a:endParaRPr lang="en-US" sz="1100" dirty="0"/>
          </a:p>
        </p:txBody>
      </p:sp>
      <p:sp>
        <p:nvSpPr>
          <p:cNvPr id="25" name="Slide Number Placeholder 0"/>
          <p:cNvSpPr>
            <a:spLocks noGrp="1"/>
          </p:cNvSpPr>
          <p:nvPr>
            <p:ph type="sldNum" sz="quarter" idx="4294967295"/>
          </p:nvPr>
        </p:nvSpPr>
        <p:spPr>
          <a:xfrm>
            <a:off x="11155680" y="6419088"/>
            <a:ext cx="457200" cy="274320"/>
          </a:xfrm>
          <a:prstGeom prst="rect">
            <a:avLst/>
          </a:prstGeom>
          <a:extLst>
            <a:ext uri="{C572A759-6A51-4108-AA02-DFA0A04FC94B}">
              <ma14:wrappingTextBoxFlag xmlns="" xmlns:ma14="http://schemas.microsoft.com/office/mac/drawingml/2011/main" val="0"/>
            </a:ext>
          </a:extLst>
        </p:spPr>
        <p:txBody>
          <a:bodyPr/>
          <a:lstStyle>
            <a:lvl1pPr>
              <a:defRPr sz="1000">
                <a:solidFill>
                  <a:srgbClr val="5E6B70"/>
                </a:solidFill>
                <a:latin typeface="Calibri"/>
                <a:ea typeface="Calibri"/>
                <a:cs typeface="Calibri"/>
              </a:defRPr>
            </a:lvl1pPr>
          </a:lstStyle>
          <a:p>
            <a:pPr algn="r"/>
            <a:fld id="{F7021451-1387-4CA6-816F-3879F97B5CBC}" type="slidenum">
              <a:rPr lang="en-US" b="0"/>
              <a:t>17</a:t>
            </a:fld>
            <a:endParaRPr lang="en-US"/>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spTree>
      <p:nvGrpSpPr>
        <p:cNvPr id="1" name=""/>
        <p:cNvGrpSpPr/>
        <p:nvPr/>
      </p:nvGrpSpPr>
      <p:grpSpPr>
        <a:xfrm>
          <a:off x="0" y="0"/>
          <a:ext cx="0" cy="0"/>
          <a:chOff x="0" y="0"/>
          <a:chExt cx="0" cy="0"/>
        </a:xfrm>
      </p:grpSpPr>
      <p:sp>
        <p:nvSpPr>
          <p:cNvPr id="3" name="Text 0"/>
          <p:cNvSpPr>
            <a:spLocks noGrp="1"/>
          </p:cNvSpPr>
          <p:nvPr>
            <p:ph type="title" idx="100" hasCustomPrompt="1"/>
          </p:nvPr>
        </p:nvSpPr>
        <p:spPr>
          <a:xfrm>
            <a:off x="548640" y="320040"/>
            <a:ext cx="11064240" cy="777240"/>
          </a:xfrm>
          <a:prstGeom prst="rect">
            <a:avLst/>
          </a:prstGeom>
          <a:noFill/>
          <a:ln/>
        </p:spPr>
        <p:txBody>
          <a:bodyPr wrap="square" lIns="0" tIns="0" rIns="0" bIns="0" rtlCol="0" anchor="ctr"/>
          <a:lstStyle/>
          <a:p>
            <a:pPr marL="0" indent="0">
              <a:buNone/>
            </a:pPr>
            <a:r>
              <a:rPr lang="en-US" sz="3200" b="1" dirty="0">
                <a:solidFill>
                  <a:schemeClr val="tx2"/>
                </a:solidFill>
                <a:latin typeface="Cambria" pitchFamily="34" charset="0"/>
                <a:ea typeface="Cambria" pitchFamily="34" charset="-122"/>
                <a:cs typeface="Cambria" pitchFamily="34" charset="-120"/>
              </a:rPr>
              <a:t>References (continued)</a:t>
            </a:r>
            <a:endParaRPr lang="en-US" sz="3200" dirty="0"/>
          </a:p>
        </p:txBody>
      </p:sp>
      <p:sp>
        <p:nvSpPr>
          <p:cNvPr id="4" name="Text 1"/>
          <p:cNvSpPr txBox="1"/>
          <p:nvPr/>
        </p:nvSpPr>
        <p:spPr>
          <a:xfrm>
            <a:off x="548640" y="1234440"/>
            <a:ext cx="11064240" cy="5074920"/>
          </a:xfrm>
          <a:prstGeom prst="rect">
            <a:avLst/>
          </a:prstGeom>
          <a:noFill/>
          <a:ln/>
        </p:spPr>
        <p:txBody>
          <a:bodyPr wrap="square" lIns="0" tIns="0" rIns="0" bIns="0" rtlCol="0" anchor="t"/>
          <a:lstStyle/>
          <a:p>
            <a:pPr marL="0" indent="0">
              <a:spcAft>
                <a:spcPts val="500"/>
              </a:spcAft>
              <a:buNone/>
            </a:pPr>
            <a:r>
              <a:rPr lang="en-US" sz="1100" dirty="0">
                <a:solidFill>
                  <a:srgbClr val="1F2A30"/>
                </a:solidFill>
                <a:latin typeface="Calibri" pitchFamily="34" charset="0"/>
                <a:ea typeface="Calibri" pitchFamily="34" charset="-122"/>
                <a:cs typeface="Calibri" pitchFamily="34" charset="-120"/>
              </a:rPr>
              <a:t>Office for National Statistics (ONS) (2024) </a:t>
            </a:r>
            <a:r>
              <a:rPr lang="en-US" sz="1100" i="1" dirty="0">
                <a:solidFill>
                  <a:srgbClr val="1F2A30"/>
                </a:solidFill>
                <a:latin typeface="Calibri" pitchFamily="34" charset="0"/>
                <a:ea typeface="Calibri" pitchFamily="34" charset="-122"/>
                <a:cs typeface="Calibri" pitchFamily="34" charset="-120"/>
              </a:rPr>
              <a:t>Health state life expectancies in England, Northern Ireland and Wales: between 2011 to 2013 and 2021 to 2023</a:t>
            </a:r>
            <a:r>
              <a:rPr lang="en-US" sz="1100" dirty="0">
                <a:solidFill>
                  <a:srgbClr val="1F2A30"/>
                </a:solidFill>
                <a:latin typeface="Calibri" pitchFamily="34" charset="0"/>
                <a:ea typeface="Calibri" pitchFamily="34" charset="-122"/>
                <a:cs typeface="Calibri" pitchFamily="34" charset="-120"/>
              </a:rPr>
              <a:t>. Newport: ONS.</a:t>
            </a:r>
            <a:endParaRPr lang="en-US" sz="1100" dirty="0"/>
          </a:p>
          <a:p>
            <a:pPr marL="0" indent="0">
              <a:spcAft>
                <a:spcPts val="500"/>
              </a:spcAft>
              <a:buNone/>
            </a:pPr>
            <a:r>
              <a:rPr lang="en-US" sz="1100" dirty="0">
                <a:solidFill>
                  <a:srgbClr val="1F2A30"/>
                </a:solidFill>
                <a:latin typeface="Calibri" pitchFamily="34" charset="0"/>
                <a:ea typeface="Calibri" pitchFamily="34" charset="-122"/>
                <a:cs typeface="Calibri" pitchFamily="34" charset="-120"/>
              </a:rPr>
              <a:t>Office for National Statistics (ONS) (2025) </a:t>
            </a:r>
            <a:r>
              <a:rPr lang="en-US" sz="1100" i="1" dirty="0">
                <a:solidFill>
                  <a:srgbClr val="1F2A30"/>
                </a:solidFill>
                <a:latin typeface="Calibri" pitchFamily="34" charset="0"/>
                <a:ea typeface="Calibri" pitchFamily="34" charset="-122"/>
                <a:cs typeface="Calibri" pitchFamily="34" charset="-120"/>
              </a:rPr>
              <a:t>National population projections: 2022-based</a:t>
            </a:r>
            <a:r>
              <a:rPr lang="en-US" sz="1100" dirty="0">
                <a:solidFill>
                  <a:srgbClr val="1F2A30"/>
                </a:solidFill>
                <a:latin typeface="Calibri" pitchFamily="34" charset="0"/>
                <a:ea typeface="Calibri" pitchFamily="34" charset="-122"/>
                <a:cs typeface="Calibri" pitchFamily="34" charset="-120"/>
              </a:rPr>
              <a:t>. Newport: ONS.</a:t>
            </a:r>
            <a:endParaRPr lang="en-US" sz="1100" dirty="0"/>
          </a:p>
          <a:p>
            <a:pPr marL="0" indent="0">
              <a:spcAft>
                <a:spcPts val="500"/>
              </a:spcAft>
              <a:buNone/>
            </a:pPr>
            <a:r>
              <a:rPr lang="en-US" sz="1100" dirty="0">
                <a:solidFill>
                  <a:srgbClr val="1F2A30"/>
                </a:solidFill>
                <a:latin typeface="Calibri" pitchFamily="34" charset="0"/>
                <a:ea typeface="Calibri" pitchFamily="34" charset="-122"/>
                <a:cs typeface="Calibri" pitchFamily="34" charset="-120"/>
              </a:rPr>
              <a:t>Peek, S.T.M. et al. (2014) ‘Factors influencing acceptance of technology for aging in place: a systematic review’, </a:t>
            </a:r>
            <a:r>
              <a:rPr lang="en-US" sz="1100" i="1" dirty="0">
                <a:solidFill>
                  <a:srgbClr val="1F2A30"/>
                </a:solidFill>
                <a:latin typeface="Calibri" pitchFamily="34" charset="0"/>
                <a:ea typeface="Calibri" pitchFamily="34" charset="-122"/>
                <a:cs typeface="Calibri" pitchFamily="34" charset="-120"/>
              </a:rPr>
              <a:t>International Journal of Medical Informatics</a:t>
            </a:r>
            <a:r>
              <a:rPr lang="en-US" sz="1100" dirty="0">
                <a:solidFill>
                  <a:srgbClr val="1F2A30"/>
                </a:solidFill>
                <a:latin typeface="Calibri" pitchFamily="34" charset="0"/>
                <a:ea typeface="Calibri" pitchFamily="34" charset="-122"/>
                <a:cs typeface="Calibri" pitchFamily="34" charset="-120"/>
              </a:rPr>
              <a:t>, 83(4), pp. 235–248. doi: 10.1016/j.ijmedinf.2014.01.004.</a:t>
            </a:r>
            <a:endParaRPr lang="en-US" sz="1100" dirty="0"/>
          </a:p>
          <a:p>
            <a:pPr marL="0" indent="0">
              <a:spcAft>
                <a:spcPts val="500"/>
              </a:spcAft>
              <a:buNone/>
            </a:pPr>
            <a:r>
              <a:rPr lang="en-US" sz="1100" dirty="0">
                <a:solidFill>
                  <a:srgbClr val="1F2A30"/>
                </a:solidFill>
                <a:latin typeface="Calibri" pitchFamily="34" charset="0"/>
                <a:ea typeface="Calibri" pitchFamily="34" charset="-122"/>
                <a:cs typeface="Calibri" pitchFamily="34" charset="-120"/>
              </a:rPr>
              <a:t>Rowe, J.W. and Kahn, R.L. (1997) ‘Successful aging’, </a:t>
            </a:r>
            <a:r>
              <a:rPr lang="en-US" sz="1100" i="1" dirty="0">
                <a:solidFill>
                  <a:srgbClr val="1F2A30"/>
                </a:solidFill>
                <a:latin typeface="Calibri" pitchFamily="34" charset="0"/>
                <a:ea typeface="Calibri" pitchFamily="34" charset="-122"/>
                <a:cs typeface="Calibri" pitchFamily="34" charset="-120"/>
              </a:rPr>
              <a:t>The Gerontologist</a:t>
            </a:r>
            <a:r>
              <a:rPr lang="en-US" sz="1100" dirty="0">
                <a:solidFill>
                  <a:srgbClr val="1F2A30"/>
                </a:solidFill>
                <a:latin typeface="Calibri" pitchFamily="34" charset="0"/>
                <a:ea typeface="Calibri" pitchFamily="34" charset="-122"/>
                <a:cs typeface="Calibri" pitchFamily="34" charset="-120"/>
              </a:rPr>
              <a:t>, 37(4), pp. 433–440. doi: 10.1093/geront/37.4.433.</a:t>
            </a:r>
            <a:endParaRPr lang="en-US" sz="1100" dirty="0"/>
          </a:p>
          <a:p>
            <a:pPr marL="0" indent="0">
              <a:spcAft>
                <a:spcPts val="500"/>
              </a:spcAft>
              <a:buNone/>
            </a:pPr>
            <a:r>
              <a:rPr lang="en-US" sz="1100" dirty="0">
                <a:solidFill>
                  <a:srgbClr val="1F2A30"/>
                </a:solidFill>
                <a:latin typeface="Calibri" pitchFamily="34" charset="0"/>
                <a:ea typeface="Calibri" pitchFamily="34" charset="-122"/>
                <a:cs typeface="Calibri" pitchFamily="34" charset="-120"/>
              </a:rPr>
              <a:t>Sherrington, C. et al. (2019) ‘Exercise for preventing falls in older people living in the community’, </a:t>
            </a:r>
            <a:r>
              <a:rPr lang="en-US" sz="1100" i="1" dirty="0">
                <a:solidFill>
                  <a:srgbClr val="1F2A30"/>
                </a:solidFill>
                <a:latin typeface="Calibri" pitchFamily="34" charset="0"/>
                <a:ea typeface="Calibri" pitchFamily="34" charset="-122"/>
                <a:cs typeface="Calibri" pitchFamily="34" charset="-120"/>
              </a:rPr>
              <a:t>Cochrane Database of Systematic Reviews</a:t>
            </a:r>
            <a:r>
              <a:rPr lang="en-US" sz="1100" dirty="0">
                <a:solidFill>
                  <a:srgbClr val="1F2A30"/>
                </a:solidFill>
                <a:latin typeface="Calibri" pitchFamily="34" charset="0"/>
                <a:ea typeface="Calibri" pitchFamily="34" charset="-122"/>
                <a:cs typeface="Calibri" pitchFamily="34" charset="-120"/>
              </a:rPr>
              <a:t>, (1), CD012424. doi: 10.1002/14651858.CD012424.pub2.</a:t>
            </a:r>
            <a:endParaRPr lang="en-US" sz="1100" dirty="0"/>
          </a:p>
          <a:p>
            <a:pPr marL="0" indent="0">
              <a:spcAft>
                <a:spcPts val="500"/>
              </a:spcAft>
              <a:buNone/>
            </a:pPr>
            <a:r>
              <a:rPr lang="en-US" sz="1100" dirty="0">
                <a:solidFill>
                  <a:srgbClr val="1F2A30"/>
                </a:solidFill>
                <a:latin typeface="Calibri" pitchFamily="34" charset="0"/>
                <a:ea typeface="Calibri" pitchFamily="34" charset="-122"/>
                <a:cs typeface="Calibri" pitchFamily="34" charset="-120"/>
              </a:rPr>
              <a:t>Skills for Care (2025) </a:t>
            </a:r>
            <a:r>
              <a:rPr lang="en-US" sz="1100" i="1" dirty="0">
                <a:solidFill>
                  <a:srgbClr val="1F2A30"/>
                </a:solidFill>
                <a:latin typeface="Calibri" pitchFamily="34" charset="0"/>
                <a:ea typeface="Calibri" pitchFamily="34" charset="-122"/>
                <a:cs typeface="Calibri" pitchFamily="34" charset="-120"/>
              </a:rPr>
              <a:t>The state of the adult social care sector and workforce in England</a:t>
            </a:r>
            <a:r>
              <a:rPr lang="en-US" sz="1100" dirty="0">
                <a:solidFill>
                  <a:srgbClr val="1F2A30"/>
                </a:solidFill>
                <a:latin typeface="Calibri" pitchFamily="34" charset="0"/>
                <a:ea typeface="Calibri" pitchFamily="34" charset="-122"/>
                <a:cs typeface="Calibri" pitchFamily="34" charset="-120"/>
              </a:rPr>
              <a:t>. Leeds: Skills for Care.</a:t>
            </a:r>
            <a:endParaRPr lang="en-US" sz="1100" dirty="0"/>
          </a:p>
          <a:p>
            <a:pPr marL="0" indent="0">
              <a:spcAft>
                <a:spcPts val="500"/>
              </a:spcAft>
              <a:buNone/>
            </a:pPr>
            <a:r>
              <a:rPr lang="en-US" sz="1100" dirty="0">
                <a:solidFill>
                  <a:srgbClr val="1F2A30"/>
                </a:solidFill>
                <a:latin typeface="Calibri" pitchFamily="34" charset="0"/>
                <a:ea typeface="Calibri" pitchFamily="34" charset="-122"/>
                <a:cs typeface="Calibri" pitchFamily="34" charset="-120"/>
              </a:rPr>
              <a:t>Social Services and Well-being (Wales) Act 2014, anaw 4. Available at: https://www.legislation.gov.uk/anaw/2014/4/contents (Accessed: 13 October 2026).</a:t>
            </a:r>
            <a:endParaRPr lang="en-US" sz="1100" dirty="0"/>
          </a:p>
          <a:p>
            <a:pPr marL="0" indent="0">
              <a:spcAft>
                <a:spcPts val="500"/>
              </a:spcAft>
              <a:buNone/>
            </a:pPr>
            <a:r>
              <a:rPr lang="en-US" sz="1100" dirty="0">
                <a:solidFill>
                  <a:srgbClr val="1F2A30"/>
                </a:solidFill>
                <a:latin typeface="Calibri" pitchFamily="34" charset="0"/>
                <a:ea typeface="Calibri" pitchFamily="34" charset="-122"/>
                <a:cs typeface="Calibri" pitchFamily="34" charset="-120"/>
              </a:rPr>
              <a:t>Steventon, A. et al. (2013) ‘Effect of telecare on use of health and social care services: findings from the Whole Systems Demonstrator cluster randomised trial’, </a:t>
            </a:r>
            <a:r>
              <a:rPr lang="en-US" sz="1100" i="1" dirty="0">
                <a:solidFill>
                  <a:srgbClr val="1F2A30"/>
                </a:solidFill>
                <a:latin typeface="Calibri" pitchFamily="34" charset="0"/>
                <a:ea typeface="Calibri" pitchFamily="34" charset="-122"/>
                <a:cs typeface="Calibri" pitchFamily="34" charset="-120"/>
              </a:rPr>
              <a:t>Age and Ageing</a:t>
            </a:r>
            <a:r>
              <a:rPr lang="en-US" sz="1100" dirty="0">
                <a:solidFill>
                  <a:srgbClr val="1F2A30"/>
                </a:solidFill>
                <a:latin typeface="Calibri" pitchFamily="34" charset="0"/>
                <a:ea typeface="Calibri" pitchFamily="34" charset="-122"/>
                <a:cs typeface="Calibri" pitchFamily="34" charset="-120"/>
              </a:rPr>
              <a:t>, 42(4), pp. 501–508. doi: 10.1093/ageing/aft008.</a:t>
            </a:r>
            <a:endParaRPr lang="en-US" sz="1100" dirty="0"/>
          </a:p>
          <a:p>
            <a:pPr marL="0" indent="0">
              <a:spcAft>
                <a:spcPts val="500"/>
              </a:spcAft>
              <a:buNone/>
            </a:pPr>
            <a:r>
              <a:rPr lang="en-US" sz="1100" dirty="0">
                <a:solidFill>
                  <a:srgbClr val="1F2A30"/>
                </a:solidFill>
                <a:latin typeface="Calibri" pitchFamily="34" charset="0"/>
                <a:ea typeface="Calibri" pitchFamily="34" charset="-122"/>
                <a:cs typeface="Calibri" pitchFamily="34" charset="-120"/>
              </a:rPr>
              <a:t>World Health Organization (WHO) (2015) </a:t>
            </a:r>
            <a:r>
              <a:rPr lang="en-US" sz="1100" i="1" dirty="0">
                <a:solidFill>
                  <a:srgbClr val="1F2A30"/>
                </a:solidFill>
                <a:latin typeface="Calibri" pitchFamily="34" charset="0"/>
                <a:ea typeface="Calibri" pitchFamily="34" charset="-122"/>
                <a:cs typeface="Calibri" pitchFamily="34" charset="-120"/>
              </a:rPr>
              <a:t>World report on ageing and health</a:t>
            </a:r>
            <a:r>
              <a:rPr lang="en-US" sz="1100" dirty="0">
                <a:solidFill>
                  <a:srgbClr val="1F2A30"/>
                </a:solidFill>
                <a:latin typeface="Calibri" pitchFamily="34" charset="0"/>
                <a:ea typeface="Calibri" pitchFamily="34" charset="-122"/>
                <a:cs typeface="Calibri" pitchFamily="34" charset="-120"/>
              </a:rPr>
              <a:t>. Geneva: WHO.</a:t>
            </a:r>
            <a:endParaRPr lang="en-US" sz="1100" dirty="0"/>
          </a:p>
          <a:p>
            <a:pPr marL="0" indent="0">
              <a:spcAft>
                <a:spcPts val="500"/>
              </a:spcAft>
              <a:buNone/>
            </a:pPr>
            <a:r>
              <a:rPr lang="en-US" sz="1100" dirty="0">
                <a:solidFill>
                  <a:srgbClr val="1F2A30"/>
                </a:solidFill>
                <a:latin typeface="Calibri" pitchFamily="34" charset="0"/>
                <a:ea typeface="Calibri" pitchFamily="34" charset="-122"/>
                <a:cs typeface="Calibri" pitchFamily="34" charset="-120"/>
              </a:rPr>
              <a:t>World Health Organization (WHO) (2021) </a:t>
            </a:r>
            <a:r>
              <a:rPr lang="en-US" sz="1100" i="1" dirty="0">
                <a:solidFill>
                  <a:srgbClr val="1F2A30"/>
                </a:solidFill>
                <a:latin typeface="Calibri" pitchFamily="34" charset="0"/>
                <a:ea typeface="Calibri" pitchFamily="34" charset="-122"/>
                <a:cs typeface="Calibri" pitchFamily="34" charset="-120"/>
              </a:rPr>
              <a:t>Global report on ageism</a:t>
            </a:r>
            <a:r>
              <a:rPr lang="en-US" sz="1100" dirty="0">
                <a:solidFill>
                  <a:srgbClr val="1F2A30"/>
                </a:solidFill>
                <a:latin typeface="Calibri" pitchFamily="34" charset="0"/>
                <a:ea typeface="Calibri" pitchFamily="34" charset="-122"/>
                <a:cs typeface="Calibri" pitchFamily="34" charset="-120"/>
              </a:rPr>
              <a:t>. Geneva: WHO.</a:t>
            </a:r>
            <a:endParaRPr lang="en-US" sz="1100" dirty="0"/>
          </a:p>
          <a:p>
            <a:pPr marL="0" indent="0">
              <a:spcAft>
                <a:spcPts val="500"/>
              </a:spcAft>
              <a:buNone/>
            </a:pPr>
            <a:r>
              <a:rPr lang="en-US" sz="1100" dirty="0">
                <a:solidFill>
                  <a:srgbClr val="1F2A30"/>
                </a:solidFill>
                <a:latin typeface="Calibri" pitchFamily="34" charset="0"/>
                <a:ea typeface="Calibri" pitchFamily="34" charset="-122"/>
                <a:cs typeface="Calibri" pitchFamily="34" charset="-120"/>
              </a:rPr>
              <a:t>Wright, J. (2023) </a:t>
            </a:r>
            <a:r>
              <a:rPr lang="en-US" sz="1100" i="1" dirty="0">
                <a:solidFill>
                  <a:srgbClr val="1F2A30"/>
                </a:solidFill>
                <a:latin typeface="Calibri" pitchFamily="34" charset="0"/>
                <a:ea typeface="Calibri" pitchFamily="34" charset="-122"/>
                <a:cs typeface="Calibri" pitchFamily="34" charset="-120"/>
              </a:rPr>
              <a:t>Robots won’t save Japan: an ethnography of eldercare automation</a:t>
            </a:r>
            <a:r>
              <a:rPr lang="en-US" sz="1100" dirty="0">
                <a:solidFill>
                  <a:srgbClr val="1F2A30"/>
                </a:solidFill>
                <a:latin typeface="Calibri" pitchFamily="34" charset="0"/>
                <a:ea typeface="Calibri" pitchFamily="34" charset="-122"/>
                <a:cs typeface="Calibri" pitchFamily="34" charset="-120"/>
              </a:rPr>
              <a:t>. Ithaca, NY: ILR Press.</a:t>
            </a:r>
            <a:endParaRPr lang="en-US" sz="1100" dirty="0"/>
          </a:p>
        </p:txBody>
      </p:sp>
      <p:sp>
        <p:nvSpPr>
          <p:cNvPr id="25" name="Slide Number Placeholder 0"/>
          <p:cNvSpPr>
            <a:spLocks noGrp="1"/>
          </p:cNvSpPr>
          <p:nvPr>
            <p:ph type="sldNum" sz="quarter" idx="4294967295"/>
          </p:nvPr>
        </p:nvSpPr>
        <p:spPr>
          <a:xfrm>
            <a:off x="11155680" y="6419088"/>
            <a:ext cx="457200" cy="274320"/>
          </a:xfrm>
          <a:prstGeom prst="rect">
            <a:avLst/>
          </a:prstGeom>
          <a:extLst>
            <a:ext uri="{C572A759-6A51-4108-AA02-DFA0A04FC94B}">
              <ma14:wrappingTextBoxFlag xmlns="" xmlns:ma14="http://schemas.microsoft.com/office/mac/drawingml/2011/main" val="0"/>
            </a:ext>
          </a:extLst>
        </p:spPr>
        <p:txBody>
          <a:bodyPr/>
          <a:lstStyle>
            <a:lvl1pPr>
              <a:defRPr sz="1000">
                <a:solidFill>
                  <a:srgbClr val="5E6B70"/>
                </a:solidFill>
                <a:latin typeface="Calibri"/>
                <a:ea typeface="Calibri"/>
                <a:cs typeface="Calibri"/>
              </a:defRPr>
            </a:lvl1pPr>
          </a:lstStyle>
          <a:p>
            <a:pPr algn="r"/>
            <a:fld id="{F7021451-1387-4CA6-816F-3879F97B5CBC}" type="slidenum">
              <a:rPr lang="en-US" b="0"/>
              <a:t>18</a:t>
            </a:fld>
            <a:endParaRPr lang="en-US"/>
          </a:p>
        </p:txBody>
      </p:sp>
    </p:spTree>
  </p:cSld>
  <p:clrMapOvr>
    <a:masterClrMapping/>
  </p:clrMapOvr>
</p:sld>
</file>

<file path=ppt/theme/theme1.xml><?xml version="1.0" encoding="utf-8"?>
<a:theme xmlns:a="http://schemas.openxmlformats.org/drawingml/2006/main" name="Empowering Older People">
  <a:themeElements>
    <a:clrScheme name="Empowering Older People">
      <a:dk1>
        <a:srgbClr val="1F2A30"/>
      </a:dk1>
      <a:lt1>
        <a:srgbClr val="FFFFFF"/>
      </a:lt1>
      <a:dk2>
        <a:srgbClr val="1D4E59"/>
      </a:dk2>
      <a:lt2>
        <a:srgbClr val="E6EFEC"/>
      </a:lt2>
      <a:accent1>
        <a:srgbClr val="1D4E59"/>
      </a:accent1>
      <a:accent2>
        <a:srgbClr val="C8742B"/>
      </a:accent2>
      <a:accent3>
        <a:srgbClr val="2F7A85"/>
      </a:accent3>
      <a:accent4>
        <a:srgbClr val="8FB8AE"/>
      </a:accent4>
      <a:accent5>
        <a:srgbClr val="6B7F86"/>
      </a:accent5>
      <a:accent6>
        <a:srgbClr val="E2B07A"/>
      </a:accent6>
      <a:hlink>
        <a:srgbClr val="2F7A85"/>
      </a:hlink>
      <a:folHlink>
        <a:srgbClr val="6B7F86"/>
      </a:folHlink>
    </a:clrScheme>
    <a:fontScheme name="Empowering Older People">
      <a:majorFont>
        <a:latin typeface="Cambria"/>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4270</Words>
  <Application>Microsoft Office PowerPoint</Application>
  <PresentationFormat>Widescreen</PresentationFormat>
  <Paragraphs>239</Paragraphs>
  <Slides>18</Slides>
  <Notes>18</Notes>
  <HiddenSlides>0</HiddenSlides>
  <MMClips>16</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Calibri</vt:lpstr>
      <vt:lpstr>Cambria</vt:lpstr>
      <vt:lpstr>Empowering Older People</vt:lpstr>
      <vt:lpstr>Empowering Older People in the UK</vt:lpstr>
      <vt:lpstr>Introduction and structure</vt:lpstr>
      <vt:lpstr>An ageing UK population</vt:lpstr>
      <vt:lpstr>Theories of ageing and healthy ageing</vt:lpstr>
      <vt:lpstr>Need: maintaining functional ability</vt:lpstr>
      <vt:lpstr>Need: independence, freedom and choice</vt:lpstr>
      <vt:lpstr>UK policy: a shift towards prevention</vt:lpstr>
      <vt:lpstr>Evaluating interventions: what the evidence shows</vt:lpstr>
      <vt:lpstr>Current technology: telecare</vt:lpstr>
      <vt:lpstr>Emerging technology: promise and limits</vt:lpstr>
      <vt:lpstr>Challenge: digital exclusion</vt:lpstr>
      <vt:lpstr>Challenge: workforce capacity and ageism</vt:lpstr>
      <vt:lpstr>Best practice: Leeds Neighbourhood Networks</vt:lpstr>
      <vt:lpstr>Evidence-based recommendations</vt:lpstr>
      <vt:lpstr>Barriers to implementation and solutions</vt:lpstr>
      <vt:lpstr>Conclusion</vt:lpstr>
      <vt:lpstr>References</vt:lpstr>
      <vt:lpstr>References (continued)</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Empowering Older People in the UK</dc:title>
  <dc:creator>Simona Elisabeta Brendea</dc:creator>
  <cp:lastModifiedBy>Tudor Onoe</cp:lastModifiedBy>
  <cp:revision>2</cp:revision>
  <dcterms:created xsi:type="dcterms:W3CDTF">2026-10-13T16:06:08Z</dcterms:created>
  <dcterms:modified xsi:type="dcterms:W3CDTF">2026-10-24T11:12:58Z</dcterms:modified>
</cp:coreProperties>
</file>