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0" r:id="rId3"/>
    <p:sldId id="278" r:id="rId4"/>
    <p:sldId id="279" r:id="rId5"/>
    <p:sldId id="282" r:id="rId6"/>
    <p:sldId id="280" r:id="rId7"/>
    <p:sldId id="281" r:id="rId8"/>
    <p:sldId id="284" r:id="rId9"/>
    <p:sldId id="285" r:id="rId10"/>
    <p:sldId id="286" r:id="rId11"/>
    <p:sldId id="287" r:id="rId12"/>
    <p:sldId id="288" r:id="rId13"/>
    <p:sldId id="27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25/01/2022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jobs.ac.uk/about"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warwick.ac.uk/fac/sci/eng/research/grouplist/eerg/reflective" TargetMode="External"/><Relationship Id="rId2" Type="http://schemas.openxmlformats.org/officeDocument/2006/relationships/hyperlink" Target="https://www.fph.org.uk/media/1283/fph-tips-on-writing-effective-reflective-notes.pdf" TargetMode="External"/><Relationship Id="rId1" Type="http://schemas.openxmlformats.org/officeDocument/2006/relationships/slideLayout" Target="../slideLayouts/slideLayout7.xml"/><Relationship Id="rId6" Type="http://schemas.openxmlformats.org/officeDocument/2006/relationships/hyperlink" Target="https://www.imeche.org/membership-registration/professional-development-and-cpd/continuing-professional-development-cpd/how-to-approach-your-cpd" TargetMode="External"/><Relationship Id="rId5" Type="http://schemas.openxmlformats.org/officeDocument/2006/relationships/hyperlink" Target="https://www.lawsociety.org.uk/support-services/advice/articles/continuing-competence-guidance-faqs/#thirteen" TargetMode="External"/><Relationship Id="rId4" Type="http://schemas.openxmlformats.org/officeDocument/2006/relationships/hyperlink" Target="https://www.ibms.org/resources/news/ibms-statement-on-reflective-practice/"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www.cipd.co.uk/about/who-we-ar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Images/reflective-practice-guide_tcm18-12524.pdf" TargetMode="External"/><Relationship Id="rId2" Type="http://schemas.openxmlformats.org/officeDocument/2006/relationships/hyperlink" Target="https://www.jobs.ac.uk/careers-advice/managing-your-career/1318/what-is-continuing-professional-development-cp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573189" y="4548625"/>
            <a:ext cx="7488832" cy="954107"/>
          </a:xfrm>
          <a:prstGeom prst="rect">
            <a:avLst/>
          </a:prstGeom>
          <a:noFill/>
        </p:spPr>
        <p:txBody>
          <a:bodyPr wrap="square" rtlCol="0">
            <a:spAutoFit/>
          </a:bodyPr>
          <a:lstStyle/>
          <a:p>
            <a:r>
              <a:rPr lang="en-GB" sz="2800" b="1" dirty="0"/>
              <a:t>ECGE5002Q Changemakers: Building your Personal Brand for Sustainable Employment </a:t>
            </a:r>
          </a:p>
        </p:txBody>
      </p:sp>
      <p:sp>
        <p:nvSpPr>
          <p:cNvPr id="5" name="TextBox 4">
            <a:extLst>
              <a:ext uri="{FF2B5EF4-FFF2-40B4-BE49-F238E27FC236}">
                <a16:creationId xmlns:a16="http://schemas.microsoft.com/office/drawing/2014/main" id="{4C0CCE48-DD70-4423-A844-6C95EE0FB4C3}"/>
              </a:ext>
            </a:extLst>
          </p:cNvPr>
          <p:cNvSpPr txBox="1"/>
          <p:nvPr/>
        </p:nvSpPr>
        <p:spPr>
          <a:xfrm>
            <a:off x="1043608" y="5655266"/>
            <a:ext cx="8208912" cy="400110"/>
          </a:xfrm>
          <a:prstGeom prst="rect">
            <a:avLst/>
          </a:prstGeom>
          <a:noFill/>
        </p:spPr>
        <p:txBody>
          <a:bodyPr wrap="square" rtlCol="0">
            <a:spAutoFit/>
          </a:bodyPr>
          <a:lstStyle/>
          <a:p>
            <a:r>
              <a:rPr lang="en-GB" sz="2000" b="1" dirty="0"/>
              <a:t>Theme 5: Reflective Practice and Continuous Professional Development?</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our last sessions?</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98631-ED2D-478A-AF6C-1837D9585BA7}"/>
              </a:ext>
            </a:extLst>
          </p:cNvPr>
          <p:cNvSpPr>
            <a:spLocks noGrp="1"/>
          </p:cNvSpPr>
          <p:nvPr>
            <p:ph type="title"/>
          </p:nvPr>
        </p:nvSpPr>
        <p:spPr/>
        <p:txBody>
          <a:bodyPr>
            <a:normAutofit fontScale="90000"/>
          </a:bodyPr>
          <a:lstStyle/>
          <a:p>
            <a:r>
              <a:rPr lang="en-GB" b="1" dirty="0"/>
              <a:t>What is continuous professional development (CPD)?</a:t>
            </a:r>
          </a:p>
        </p:txBody>
      </p:sp>
      <p:sp>
        <p:nvSpPr>
          <p:cNvPr id="3" name="TextBox 2"/>
          <p:cNvSpPr txBox="1"/>
          <p:nvPr/>
        </p:nvSpPr>
        <p:spPr>
          <a:xfrm>
            <a:off x="-36512" y="1628800"/>
            <a:ext cx="8568952" cy="4647426"/>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400" dirty="0"/>
              <a:t> It refers to the process of tracking and documenting the skills, knowledge and experience that you gain both formally and informally as you work, beyond any initial training. </a:t>
            </a:r>
          </a:p>
          <a:p>
            <a:pPr marL="285750" indent="-285750">
              <a:spcBef>
                <a:spcPts val="1200"/>
              </a:spcBef>
              <a:spcAft>
                <a:spcPts val="1200"/>
              </a:spcAft>
              <a:buFont typeface="Arial" panose="020B0604020202020204" pitchFamily="34" charset="0"/>
              <a:buChar char="•"/>
            </a:pPr>
            <a:r>
              <a:rPr lang="en-GB" sz="2400" dirty="0"/>
              <a:t>It's a record of what you experience, learn and then apply. </a:t>
            </a:r>
          </a:p>
          <a:p>
            <a:pPr marL="285750" indent="-285750">
              <a:spcBef>
                <a:spcPts val="1200"/>
              </a:spcBef>
              <a:spcAft>
                <a:spcPts val="1200"/>
              </a:spcAft>
              <a:buFont typeface="Arial" panose="020B0604020202020204" pitchFamily="34" charset="0"/>
              <a:buChar char="•"/>
            </a:pPr>
            <a:r>
              <a:rPr lang="en-GB" sz="2400" dirty="0"/>
              <a:t>The term is generally used to mean a physical folder or portfolio documenting your development as a professional. </a:t>
            </a:r>
          </a:p>
          <a:p>
            <a:pPr marL="285750" indent="-285750">
              <a:spcBef>
                <a:spcPts val="1200"/>
              </a:spcBef>
              <a:spcAft>
                <a:spcPts val="1200"/>
              </a:spcAft>
              <a:buFont typeface="Arial" panose="020B0604020202020204" pitchFamily="34" charset="0"/>
              <a:buChar char="•"/>
            </a:pPr>
            <a:r>
              <a:rPr lang="en-GB" sz="2400" dirty="0"/>
              <a:t>Some organisations use it to mean a training or development plan..</a:t>
            </a:r>
          </a:p>
          <a:p>
            <a:pPr algn="r">
              <a:spcBef>
                <a:spcPts val="1200"/>
              </a:spcBef>
              <a:spcAft>
                <a:spcPts val="1200"/>
              </a:spcAft>
            </a:pPr>
            <a:r>
              <a:rPr lang="en-GB" sz="2400" dirty="0"/>
              <a:t>(Allen, 2009)</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71800" y="6021288"/>
            <a:ext cx="539726" cy="536079"/>
          </a:xfrm>
          <a:prstGeom prst="rect">
            <a:avLst/>
          </a:prstGeom>
        </p:spPr>
      </p:pic>
      <p:sp>
        <p:nvSpPr>
          <p:cNvPr id="5" name="TextBox 4"/>
          <p:cNvSpPr txBox="1"/>
          <p:nvPr/>
        </p:nvSpPr>
        <p:spPr>
          <a:xfrm>
            <a:off x="3311526" y="6093296"/>
            <a:ext cx="2844650" cy="369332"/>
          </a:xfrm>
          <a:prstGeom prst="rect">
            <a:avLst/>
          </a:prstGeom>
          <a:noFill/>
        </p:spPr>
        <p:txBody>
          <a:bodyPr wrap="square" rtlCol="0">
            <a:spAutoFit/>
          </a:bodyPr>
          <a:lstStyle/>
          <a:p>
            <a:r>
              <a:rPr lang="en-GB" dirty="0"/>
              <a:t>Who are Jobs.ac.uk?</a:t>
            </a:r>
          </a:p>
        </p:txBody>
      </p:sp>
    </p:spTree>
    <p:extLst>
      <p:ext uri="{BB962C8B-B14F-4D97-AF65-F5344CB8AC3E}">
        <p14:creationId xmlns:p14="http://schemas.microsoft.com/office/powerpoint/2010/main" val="294056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170FAE-D268-4D99-9BE7-74C30C643C82}"/>
              </a:ext>
            </a:extLst>
          </p:cNvPr>
          <p:cNvSpPr txBox="1"/>
          <p:nvPr/>
        </p:nvSpPr>
        <p:spPr>
          <a:xfrm>
            <a:off x="2483768" y="5291916"/>
            <a:ext cx="4896544" cy="369332"/>
          </a:xfrm>
          <a:prstGeom prst="rect">
            <a:avLst/>
          </a:prstGeom>
          <a:noFill/>
        </p:spPr>
        <p:txBody>
          <a:bodyPr wrap="square" rtlCol="0">
            <a:spAutoFit/>
          </a:bodyPr>
          <a:lstStyle/>
          <a:p>
            <a:r>
              <a:rPr lang="en-GB" dirty="0"/>
              <a:t>Guided Study Activity – which professions use RP?</a:t>
            </a:r>
          </a:p>
        </p:txBody>
      </p:sp>
      <p:sp>
        <p:nvSpPr>
          <p:cNvPr id="3" name="TextBox 2"/>
          <p:cNvSpPr txBox="1"/>
          <p:nvPr/>
        </p:nvSpPr>
        <p:spPr>
          <a:xfrm>
            <a:off x="323528" y="260648"/>
            <a:ext cx="8568952" cy="1200329"/>
          </a:xfrm>
          <a:prstGeom prst="rect">
            <a:avLst/>
          </a:prstGeom>
          <a:noFill/>
        </p:spPr>
        <p:txBody>
          <a:bodyPr wrap="square" rtlCol="0">
            <a:spAutoFit/>
          </a:bodyPr>
          <a:lstStyle/>
          <a:p>
            <a:pPr algn="ctr"/>
            <a:r>
              <a:rPr lang="en-GB" sz="3600" b="1" dirty="0"/>
              <a:t>How widespread is reflective practice as a CPD activity</a:t>
            </a:r>
          </a:p>
        </p:txBody>
      </p:sp>
      <p:sp>
        <p:nvSpPr>
          <p:cNvPr id="4" name="TextBox 3"/>
          <p:cNvSpPr txBox="1"/>
          <p:nvPr/>
        </p:nvSpPr>
        <p:spPr>
          <a:xfrm>
            <a:off x="611560" y="1772816"/>
            <a:ext cx="7776864" cy="3539430"/>
          </a:xfrm>
          <a:prstGeom prst="rect">
            <a:avLst/>
          </a:prstGeom>
          <a:noFill/>
        </p:spPr>
        <p:txBody>
          <a:bodyPr wrap="square" rtlCol="0">
            <a:spAutoFit/>
          </a:bodyPr>
          <a:lstStyle/>
          <a:p>
            <a:pPr algn="ctr"/>
            <a:r>
              <a:rPr lang="en-GB" sz="2800" i="1" dirty="0"/>
              <a:t>During the course of this Module we have mentioned a number of professions that use Reflective Practice but we have only looked at the tip of the iceberg.</a:t>
            </a:r>
          </a:p>
          <a:p>
            <a:pPr algn="ctr"/>
            <a:endParaRPr lang="en-GB" sz="2800" i="1" dirty="0"/>
          </a:p>
          <a:p>
            <a:pPr algn="ctr"/>
            <a:r>
              <a:rPr lang="en-GB" sz="2800" i="1" dirty="0"/>
              <a:t>In small groups, and using your preferred method of research, how many  examples can you come up with?</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47999" y="5272837"/>
            <a:ext cx="388411" cy="388411"/>
          </a:xfrm>
          <a:prstGeom prst="rect">
            <a:avLst/>
          </a:prstGeom>
        </p:spPr>
      </p:pic>
    </p:spTree>
    <p:extLst>
      <p:ext uri="{BB962C8B-B14F-4D97-AF65-F5344CB8AC3E}">
        <p14:creationId xmlns:p14="http://schemas.microsoft.com/office/powerpoint/2010/main" val="4127158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260648"/>
            <a:ext cx="8568952" cy="1200329"/>
          </a:xfrm>
          <a:prstGeom prst="rect">
            <a:avLst/>
          </a:prstGeom>
          <a:noFill/>
        </p:spPr>
        <p:txBody>
          <a:bodyPr wrap="square" rtlCol="0">
            <a:spAutoFit/>
          </a:bodyPr>
          <a:lstStyle/>
          <a:p>
            <a:pPr algn="ctr"/>
            <a:r>
              <a:rPr lang="en-GB" sz="3600" b="1" dirty="0"/>
              <a:t>How widespread is reflective practice as a CPD activity</a:t>
            </a:r>
          </a:p>
        </p:txBody>
      </p:sp>
      <p:sp>
        <p:nvSpPr>
          <p:cNvPr id="6" name="TextBox 5">
            <a:extLst>
              <a:ext uri="{FF2B5EF4-FFF2-40B4-BE49-F238E27FC236}">
                <a16:creationId xmlns:a16="http://schemas.microsoft.com/office/drawing/2014/main" id="{10781C0B-F576-493E-B57D-7806A7499B1E}"/>
              </a:ext>
            </a:extLst>
          </p:cNvPr>
          <p:cNvSpPr txBox="1"/>
          <p:nvPr/>
        </p:nvSpPr>
        <p:spPr>
          <a:xfrm>
            <a:off x="231912" y="1369214"/>
            <a:ext cx="4104456" cy="523220"/>
          </a:xfrm>
          <a:prstGeom prst="rect">
            <a:avLst/>
          </a:prstGeom>
          <a:noFill/>
        </p:spPr>
        <p:txBody>
          <a:bodyPr wrap="square" rtlCol="0">
            <a:spAutoFit/>
          </a:bodyPr>
          <a:lstStyle/>
          <a:p>
            <a:r>
              <a:rPr lang="en-GB" sz="2800" b="1" dirty="0"/>
              <a:t>Some examples:</a:t>
            </a:r>
          </a:p>
        </p:txBody>
      </p:sp>
      <p:sp>
        <p:nvSpPr>
          <p:cNvPr id="7" name="TextBox 6">
            <a:extLst>
              <a:ext uri="{FF2B5EF4-FFF2-40B4-BE49-F238E27FC236}">
                <a16:creationId xmlns:a16="http://schemas.microsoft.com/office/drawing/2014/main" id="{37406927-9832-44DD-83FB-54F50B47EF59}"/>
              </a:ext>
            </a:extLst>
          </p:cNvPr>
          <p:cNvSpPr txBox="1"/>
          <p:nvPr/>
        </p:nvSpPr>
        <p:spPr>
          <a:xfrm>
            <a:off x="467544" y="2005401"/>
            <a:ext cx="6840760" cy="461665"/>
          </a:xfrm>
          <a:prstGeom prst="rect">
            <a:avLst/>
          </a:prstGeom>
          <a:noFill/>
        </p:spPr>
        <p:txBody>
          <a:bodyPr wrap="square" rtlCol="0">
            <a:spAutoFit/>
          </a:bodyPr>
          <a:lstStyle/>
          <a:p>
            <a:r>
              <a:rPr lang="en-GB" sz="2400" dirty="0"/>
              <a:t>Royal College of Physicians – Faculty of Public Health</a:t>
            </a:r>
          </a:p>
        </p:txBody>
      </p:sp>
      <p:pic>
        <p:nvPicPr>
          <p:cNvPr id="9" name="Picture 8">
            <a:hlinkClick r:id="rId2"/>
            <a:extLst>
              <a:ext uri="{FF2B5EF4-FFF2-40B4-BE49-F238E27FC236}">
                <a16:creationId xmlns:a16="http://schemas.microsoft.com/office/drawing/2014/main" id="{8BC9A314-D544-4B29-8603-4685B8830E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1916832"/>
            <a:ext cx="638801" cy="638801"/>
          </a:xfrm>
          <a:prstGeom prst="rect">
            <a:avLst/>
          </a:prstGeom>
        </p:spPr>
      </p:pic>
      <p:sp>
        <p:nvSpPr>
          <p:cNvPr id="10" name="TextBox 9">
            <a:extLst>
              <a:ext uri="{FF2B5EF4-FFF2-40B4-BE49-F238E27FC236}">
                <a16:creationId xmlns:a16="http://schemas.microsoft.com/office/drawing/2014/main" id="{501AD5D8-E6F0-4CFB-B223-19859918E90B}"/>
              </a:ext>
            </a:extLst>
          </p:cNvPr>
          <p:cNvSpPr txBox="1"/>
          <p:nvPr/>
        </p:nvSpPr>
        <p:spPr>
          <a:xfrm>
            <a:off x="467544" y="2725481"/>
            <a:ext cx="6840760" cy="461665"/>
          </a:xfrm>
          <a:prstGeom prst="rect">
            <a:avLst/>
          </a:prstGeom>
          <a:noFill/>
        </p:spPr>
        <p:txBody>
          <a:bodyPr wrap="square" rtlCol="0">
            <a:spAutoFit/>
          </a:bodyPr>
          <a:lstStyle/>
          <a:p>
            <a:r>
              <a:rPr lang="en-GB" sz="2400" dirty="0"/>
              <a:t>Institute of Biomedical Sciences</a:t>
            </a:r>
          </a:p>
        </p:txBody>
      </p:sp>
      <p:pic>
        <p:nvPicPr>
          <p:cNvPr id="11" name="Picture 10">
            <a:hlinkClick r:id="rId4"/>
            <a:extLst>
              <a:ext uri="{FF2B5EF4-FFF2-40B4-BE49-F238E27FC236}">
                <a16:creationId xmlns:a16="http://schemas.microsoft.com/office/drawing/2014/main" id="{C7F1D384-1CD3-4CE7-8EA7-036B97DF28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2636912"/>
            <a:ext cx="638801" cy="638801"/>
          </a:xfrm>
          <a:prstGeom prst="rect">
            <a:avLst/>
          </a:prstGeom>
        </p:spPr>
      </p:pic>
      <p:sp>
        <p:nvSpPr>
          <p:cNvPr id="12" name="TextBox 11">
            <a:extLst>
              <a:ext uri="{FF2B5EF4-FFF2-40B4-BE49-F238E27FC236}">
                <a16:creationId xmlns:a16="http://schemas.microsoft.com/office/drawing/2014/main" id="{06884080-563A-4052-81E5-C9D221F9DE06}"/>
              </a:ext>
            </a:extLst>
          </p:cNvPr>
          <p:cNvSpPr txBox="1"/>
          <p:nvPr/>
        </p:nvSpPr>
        <p:spPr>
          <a:xfrm>
            <a:off x="467544" y="3445561"/>
            <a:ext cx="6840760" cy="461665"/>
          </a:xfrm>
          <a:prstGeom prst="rect">
            <a:avLst/>
          </a:prstGeom>
          <a:noFill/>
        </p:spPr>
        <p:txBody>
          <a:bodyPr wrap="square" rtlCol="0">
            <a:spAutoFit/>
          </a:bodyPr>
          <a:lstStyle/>
          <a:p>
            <a:r>
              <a:rPr lang="en-GB" sz="2400" dirty="0"/>
              <a:t>The Law Society</a:t>
            </a:r>
          </a:p>
        </p:txBody>
      </p:sp>
      <p:pic>
        <p:nvPicPr>
          <p:cNvPr id="13" name="Picture 12">
            <a:hlinkClick r:id="rId5"/>
            <a:extLst>
              <a:ext uri="{FF2B5EF4-FFF2-40B4-BE49-F238E27FC236}">
                <a16:creationId xmlns:a16="http://schemas.microsoft.com/office/drawing/2014/main" id="{61240ABB-3FCF-439F-9871-1522F56696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3356992"/>
            <a:ext cx="638801" cy="638801"/>
          </a:xfrm>
          <a:prstGeom prst="rect">
            <a:avLst/>
          </a:prstGeom>
        </p:spPr>
      </p:pic>
      <p:sp>
        <p:nvSpPr>
          <p:cNvPr id="14" name="TextBox 13">
            <a:extLst>
              <a:ext uri="{FF2B5EF4-FFF2-40B4-BE49-F238E27FC236}">
                <a16:creationId xmlns:a16="http://schemas.microsoft.com/office/drawing/2014/main" id="{C57253D5-0861-45C0-9F4E-F8924D2BC031}"/>
              </a:ext>
            </a:extLst>
          </p:cNvPr>
          <p:cNvSpPr txBox="1"/>
          <p:nvPr/>
        </p:nvSpPr>
        <p:spPr>
          <a:xfrm>
            <a:off x="467544" y="4246920"/>
            <a:ext cx="6840760" cy="461665"/>
          </a:xfrm>
          <a:prstGeom prst="rect">
            <a:avLst/>
          </a:prstGeom>
          <a:noFill/>
        </p:spPr>
        <p:txBody>
          <a:bodyPr wrap="square" rtlCol="0">
            <a:spAutoFit/>
          </a:bodyPr>
          <a:lstStyle/>
          <a:p>
            <a:r>
              <a:rPr lang="en-GB" sz="2400" dirty="0"/>
              <a:t>Institution of Mechanical Engineers</a:t>
            </a:r>
          </a:p>
        </p:txBody>
      </p:sp>
      <p:pic>
        <p:nvPicPr>
          <p:cNvPr id="15" name="Picture 14">
            <a:hlinkClick r:id="rId6"/>
            <a:extLst>
              <a:ext uri="{FF2B5EF4-FFF2-40B4-BE49-F238E27FC236}">
                <a16:creationId xmlns:a16="http://schemas.microsoft.com/office/drawing/2014/main" id="{504ED42E-CEA9-466B-880E-E44B1CE9EC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4158351"/>
            <a:ext cx="638801" cy="638801"/>
          </a:xfrm>
          <a:prstGeom prst="rect">
            <a:avLst/>
          </a:prstGeom>
        </p:spPr>
      </p:pic>
      <p:sp>
        <p:nvSpPr>
          <p:cNvPr id="18" name="TextBox 17">
            <a:extLst>
              <a:ext uri="{FF2B5EF4-FFF2-40B4-BE49-F238E27FC236}">
                <a16:creationId xmlns:a16="http://schemas.microsoft.com/office/drawing/2014/main" id="{70CBF51A-B1BA-4EDD-9232-90FDA2AC5F53}"/>
              </a:ext>
            </a:extLst>
          </p:cNvPr>
          <p:cNvSpPr txBox="1"/>
          <p:nvPr/>
        </p:nvSpPr>
        <p:spPr>
          <a:xfrm>
            <a:off x="467544" y="5111016"/>
            <a:ext cx="6840760" cy="461665"/>
          </a:xfrm>
          <a:prstGeom prst="rect">
            <a:avLst/>
          </a:prstGeom>
          <a:noFill/>
        </p:spPr>
        <p:txBody>
          <a:bodyPr wrap="square" rtlCol="0">
            <a:spAutoFit/>
          </a:bodyPr>
          <a:lstStyle/>
          <a:p>
            <a:r>
              <a:rPr lang="en-GB" sz="2400" dirty="0"/>
              <a:t>Warwick University School of Engineering</a:t>
            </a:r>
          </a:p>
        </p:txBody>
      </p:sp>
      <p:pic>
        <p:nvPicPr>
          <p:cNvPr id="19" name="Picture 18">
            <a:hlinkClick r:id="rId7"/>
            <a:extLst>
              <a:ext uri="{FF2B5EF4-FFF2-40B4-BE49-F238E27FC236}">
                <a16:creationId xmlns:a16="http://schemas.microsoft.com/office/drawing/2014/main" id="{1113C22D-946D-4095-B4B5-168AA9A65A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5022447"/>
            <a:ext cx="638801" cy="638801"/>
          </a:xfrm>
          <a:prstGeom prst="rect">
            <a:avLst/>
          </a:prstGeom>
        </p:spPr>
      </p:pic>
    </p:spTree>
    <p:extLst>
      <p:ext uri="{BB962C8B-B14F-4D97-AF65-F5344CB8AC3E}">
        <p14:creationId xmlns:p14="http://schemas.microsoft.com/office/powerpoint/2010/main" val="81574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P spid="14"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170FAE-D268-4D99-9BE7-74C30C643C82}"/>
              </a:ext>
            </a:extLst>
          </p:cNvPr>
          <p:cNvSpPr txBox="1"/>
          <p:nvPr/>
        </p:nvSpPr>
        <p:spPr>
          <a:xfrm>
            <a:off x="3275856" y="6228020"/>
            <a:ext cx="4248472" cy="369332"/>
          </a:xfrm>
          <a:prstGeom prst="rect">
            <a:avLst/>
          </a:prstGeom>
          <a:noFill/>
        </p:spPr>
        <p:txBody>
          <a:bodyPr wrap="square" rtlCol="0">
            <a:spAutoFit/>
          </a:bodyPr>
          <a:lstStyle/>
          <a:p>
            <a:r>
              <a:rPr lang="en-GB" dirty="0">
                <a:hlinkClick r:id="rId2"/>
              </a:rPr>
              <a:t>https://www.cipd.co.uk/about/who-we-are</a:t>
            </a:r>
            <a:r>
              <a:rPr lang="en-GB" dirty="0"/>
              <a:t> </a:t>
            </a:r>
          </a:p>
        </p:txBody>
      </p:sp>
      <p:sp>
        <p:nvSpPr>
          <p:cNvPr id="3" name="TextBox 2">
            <a:extLst>
              <a:ext uri="{FF2B5EF4-FFF2-40B4-BE49-F238E27FC236}">
                <a16:creationId xmlns:a16="http://schemas.microsoft.com/office/drawing/2014/main" id="{686602A2-232F-43D7-9E83-4DBDBDD30FFF}"/>
              </a:ext>
            </a:extLst>
          </p:cNvPr>
          <p:cNvSpPr txBox="1"/>
          <p:nvPr/>
        </p:nvSpPr>
        <p:spPr>
          <a:xfrm>
            <a:off x="323528" y="260648"/>
            <a:ext cx="8280920" cy="707886"/>
          </a:xfrm>
          <a:prstGeom prst="rect">
            <a:avLst/>
          </a:prstGeom>
          <a:noFill/>
        </p:spPr>
        <p:txBody>
          <a:bodyPr wrap="square" rtlCol="0">
            <a:spAutoFit/>
          </a:bodyPr>
          <a:lstStyle/>
          <a:p>
            <a:pPr algn="ctr"/>
            <a:r>
              <a:rPr lang="en-GB" sz="4000" b="1" dirty="0"/>
              <a:t>Reflective Practice and CPD</a:t>
            </a:r>
          </a:p>
        </p:txBody>
      </p:sp>
      <p:sp>
        <p:nvSpPr>
          <p:cNvPr id="4" name="TextBox 3">
            <a:extLst>
              <a:ext uri="{FF2B5EF4-FFF2-40B4-BE49-F238E27FC236}">
                <a16:creationId xmlns:a16="http://schemas.microsoft.com/office/drawing/2014/main" id="{7DA0B6B6-FBED-45D2-A2C0-32D591D04FAF}"/>
              </a:ext>
            </a:extLst>
          </p:cNvPr>
          <p:cNvSpPr txBox="1"/>
          <p:nvPr/>
        </p:nvSpPr>
        <p:spPr>
          <a:xfrm>
            <a:off x="179512" y="968534"/>
            <a:ext cx="8280920" cy="954107"/>
          </a:xfrm>
          <a:prstGeom prst="rect">
            <a:avLst/>
          </a:prstGeom>
          <a:noFill/>
        </p:spPr>
        <p:txBody>
          <a:bodyPr wrap="square" rtlCol="0">
            <a:spAutoFit/>
          </a:bodyPr>
          <a:lstStyle/>
          <a:p>
            <a:r>
              <a:rPr lang="en-GB" sz="2800" b="1" dirty="0"/>
              <a:t>Who are The Chartered Institute of Professional Development?</a:t>
            </a:r>
          </a:p>
        </p:txBody>
      </p:sp>
      <p:sp>
        <p:nvSpPr>
          <p:cNvPr id="5" name="TextBox 4">
            <a:extLst>
              <a:ext uri="{FF2B5EF4-FFF2-40B4-BE49-F238E27FC236}">
                <a16:creationId xmlns:a16="http://schemas.microsoft.com/office/drawing/2014/main" id="{97D3C5B8-6B16-45E9-A701-1870FB6B0D9A}"/>
              </a:ext>
            </a:extLst>
          </p:cNvPr>
          <p:cNvSpPr txBox="1"/>
          <p:nvPr/>
        </p:nvSpPr>
        <p:spPr>
          <a:xfrm>
            <a:off x="503040" y="2112138"/>
            <a:ext cx="8640960" cy="3785652"/>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000" dirty="0"/>
              <a:t>Established, as a registered charity, to promote the art and science of the management and development of people for public benefit.</a:t>
            </a:r>
          </a:p>
          <a:p>
            <a:pPr marL="285750" indent="-285750">
              <a:spcBef>
                <a:spcPts val="600"/>
              </a:spcBef>
              <a:buFont typeface="Arial" panose="020B0604020202020204" pitchFamily="34" charset="0"/>
              <a:buChar char="•"/>
            </a:pPr>
            <a:r>
              <a:rPr lang="en-GB" sz="2000" dirty="0"/>
              <a:t>Committed to finding and championing ways of defining and organising work that create economic and societal value</a:t>
            </a:r>
          </a:p>
          <a:p>
            <a:pPr marL="285750" indent="-285750">
              <a:spcBef>
                <a:spcPts val="600"/>
              </a:spcBef>
              <a:buFont typeface="Arial" panose="020B0604020202020204" pitchFamily="34" charset="0"/>
              <a:buChar char="•"/>
            </a:pPr>
            <a:r>
              <a:rPr lang="en-GB" sz="2000" dirty="0"/>
              <a:t>And to promoting ways of improving individual working lives.</a:t>
            </a:r>
          </a:p>
          <a:p>
            <a:pPr marL="285750" indent="-285750">
              <a:spcBef>
                <a:spcPts val="600"/>
              </a:spcBef>
              <a:buFont typeface="Arial" panose="020B0604020202020204" pitchFamily="34" charset="0"/>
              <a:buChar char="•"/>
            </a:pPr>
            <a:r>
              <a:rPr lang="en-GB" sz="2000" dirty="0"/>
              <a:t>Vision is to define and represent the international benchmark for excellence in people and organisation management and development</a:t>
            </a:r>
          </a:p>
          <a:p>
            <a:pPr marL="285750" indent="-285750">
              <a:spcBef>
                <a:spcPts val="600"/>
              </a:spcBef>
              <a:buFont typeface="Arial" panose="020B0604020202020204" pitchFamily="34" charset="0"/>
              <a:buChar char="•"/>
            </a:pPr>
            <a:r>
              <a:rPr lang="en-GB" sz="2000" dirty="0"/>
              <a:t>The </a:t>
            </a:r>
            <a:r>
              <a:rPr lang="en-GB" sz="2000" dirty="0" err="1"/>
              <a:t>CIPD</a:t>
            </a:r>
            <a:r>
              <a:rPr lang="en-GB" sz="2000" dirty="0"/>
              <a:t> was granted Royal Charter in July 2000, having demonstrated pre-eminence, public interest, stability and permanence. This was followed in July 2003 by the power to confer individual Chartered status on HR and </a:t>
            </a:r>
            <a:r>
              <a:rPr lang="en-GB" sz="2000" dirty="0" err="1"/>
              <a:t>L&amp;D</a:t>
            </a:r>
            <a:r>
              <a:rPr lang="en-GB" sz="2000" dirty="0"/>
              <a:t> professionals.</a:t>
            </a:r>
          </a:p>
        </p:txBody>
      </p:sp>
    </p:spTree>
    <p:extLst>
      <p:ext uri="{BB962C8B-B14F-4D97-AF65-F5344CB8AC3E}">
        <p14:creationId xmlns:p14="http://schemas.microsoft.com/office/powerpoint/2010/main" val="114907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4320480" cy="523220"/>
          </a:xfrm>
          <a:prstGeom prst="rect">
            <a:avLst/>
          </a:prstGeom>
          <a:noFill/>
        </p:spPr>
        <p:txBody>
          <a:bodyPr wrap="square" rtlCol="0">
            <a:spAutoFit/>
          </a:bodyPr>
          <a:lstStyle/>
          <a:p>
            <a:r>
              <a:rPr lang="en-GB" sz="2800" b="1" dirty="0"/>
              <a:t>What is reflective practice?</a:t>
            </a:r>
          </a:p>
        </p:txBody>
      </p:sp>
      <p:sp>
        <p:nvSpPr>
          <p:cNvPr id="5" name="TextBox 4">
            <a:extLst>
              <a:ext uri="{FF2B5EF4-FFF2-40B4-BE49-F238E27FC236}">
                <a16:creationId xmlns:a16="http://schemas.microsoft.com/office/drawing/2014/main" id="{C7653E42-F461-41A9-B50D-05D5CFEC4F34}"/>
              </a:ext>
            </a:extLst>
          </p:cNvPr>
          <p:cNvSpPr txBox="1"/>
          <p:nvPr/>
        </p:nvSpPr>
        <p:spPr>
          <a:xfrm>
            <a:off x="179512" y="1647964"/>
            <a:ext cx="8784976" cy="1200329"/>
          </a:xfrm>
          <a:prstGeom prst="rect">
            <a:avLst/>
          </a:prstGeom>
          <a:noFill/>
        </p:spPr>
        <p:txBody>
          <a:bodyPr wrap="square" rtlCol="0">
            <a:spAutoFit/>
          </a:bodyPr>
          <a:lstStyle/>
          <a:p>
            <a:r>
              <a:rPr lang="en-GB" sz="2400" dirty="0"/>
              <a:t>It involves integrating activities into daily life on a routine basis which raise awareness, prompt critical analysis and aid self-management and decision-making. It means: </a:t>
            </a:r>
          </a:p>
        </p:txBody>
      </p:sp>
      <p:sp>
        <p:nvSpPr>
          <p:cNvPr id="6" name="TextBox 5">
            <a:extLst>
              <a:ext uri="{FF2B5EF4-FFF2-40B4-BE49-F238E27FC236}">
                <a16:creationId xmlns:a16="http://schemas.microsoft.com/office/drawing/2014/main" id="{1B7D3733-2BED-4C6E-B8E4-DA7F97E0F8D9}"/>
              </a:ext>
            </a:extLst>
          </p:cNvPr>
          <p:cNvSpPr txBox="1"/>
          <p:nvPr/>
        </p:nvSpPr>
        <p:spPr>
          <a:xfrm>
            <a:off x="1475656" y="3213589"/>
            <a:ext cx="6840760" cy="255454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Learning to pay attention – listening to ourselves</a:t>
            </a:r>
          </a:p>
          <a:p>
            <a:pPr marL="342900" indent="-342900">
              <a:spcBef>
                <a:spcPts val="600"/>
              </a:spcBef>
              <a:spcAft>
                <a:spcPts val="600"/>
              </a:spcAft>
              <a:buFont typeface="Arial" panose="020B0604020202020204" pitchFamily="34" charset="0"/>
              <a:buChar char="•"/>
            </a:pPr>
            <a:r>
              <a:rPr lang="en-GB" sz="2400" dirty="0"/>
              <a:t>Coming face to face with our assumptions</a:t>
            </a:r>
          </a:p>
          <a:p>
            <a:pPr marL="342900" indent="-342900">
              <a:spcBef>
                <a:spcPts val="600"/>
              </a:spcBef>
              <a:spcAft>
                <a:spcPts val="600"/>
              </a:spcAft>
              <a:buFont typeface="Arial" panose="020B0604020202020204" pitchFamily="34" charset="0"/>
              <a:buChar char="•"/>
            </a:pPr>
            <a:r>
              <a:rPr lang="en-GB" sz="2400" dirty="0"/>
              <a:t>Noticing patterns</a:t>
            </a:r>
          </a:p>
          <a:p>
            <a:pPr marL="342900" indent="-342900">
              <a:spcBef>
                <a:spcPts val="600"/>
              </a:spcBef>
              <a:spcAft>
                <a:spcPts val="600"/>
              </a:spcAft>
              <a:buFont typeface="Arial" panose="020B0604020202020204" pitchFamily="34" charset="0"/>
              <a:buChar char="•"/>
            </a:pPr>
            <a:r>
              <a:rPr lang="en-GB" sz="2400" dirty="0"/>
              <a:t>Changing what we see</a:t>
            </a:r>
          </a:p>
          <a:p>
            <a:pPr marL="342900" indent="-342900">
              <a:spcBef>
                <a:spcPts val="600"/>
              </a:spcBef>
              <a:spcAft>
                <a:spcPts val="600"/>
              </a:spcAft>
              <a:buFont typeface="Arial" panose="020B0604020202020204" pitchFamily="34" charset="0"/>
              <a:buChar char="•"/>
            </a:pPr>
            <a:r>
              <a:rPr lang="en-GB" sz="2400" dirty="0"/>
              <a:t>Changing the way we see.</a:t>
            </a:r>
          </a:p>
        </p:txBody>
      </p:sp>
    </p:spTree>
    <p:extLst>
      <p:ext uri="{BB962C8B-B14F-4D97-AF65-F5344CB8AC3E}">
        <p14:creationId xmlns:p14="http://schemas.microsoft.com/office/powerpoint/2010/main" val="241617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7843260" cy="523220"/>
          </a:xfrm>
          <a:prstGeom prst="rect">
            <a:avLst/>
          </a:prstGeom>
          <a:noFill/>
        </p:spPr>
        <p:txBody>
          <a:bodyPr wrap="square" rtlCol="0">
            <a:spAutoFit/>
          </a:bodyPr>
          <a:lstStyle/>
          <a:p>
            <a:r>
              <a:rPr lang="en-GB" sz="2800" b="1" dirty="0"/>
              <a:t>What is the role of RP in professional learning?</a:t>
            </a:r>
          </a:p>
        </p:txBody>
      </p:sp>
      <p:sp>
        <p:nvSpPr>
          <p:cNvPr id="7" name="TextBox 6">
            <a:extLst>
              <a:ext uri="{FF2B5EF4-FFF2-40B4-BE49-F238E27FC236}">
                <a16:creationId xmlns:a16="http://schemas.microsoft.com/office/drawing/2014/main" id="{40D64633-03BD-4E21-A059-C35B2EA52706}"/>
              </a:ext>
            </a:extLst>
          </p:cNvPr>
          <p:cNvSpPr txBox="1"/>
          <p:nvPr/>
        </p:nvSpPr>
        <p:spPr>
          <a:xfrm>
            <a:off x="467544" y="1700808"/>
            <a:ext cx="8208912"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Reflection deepens learning. </a:t>
            </a:r>
          </a:p>
          <a:p>
            <a:pPr marL="342900" indent="-342900">
              <a:spcBef>
                <a:spcPts val="600"/>
              </a:spcBef>
              <a:spcAft>
                <a:spcPts val="600"/>
              </a:spcAft>
              <a:buFont typeface="Arial" panose="020B0604020202020204" pitchFamily="34" charset="0"/>
              <a:buChar char="•"/>
            </a:pPr>
            <a:r>
              <a:rPr lang="en-GB" sz="2400" dirty="0"/>
              <a:t>The act of reflecting enables us to make sense of what we've learned, why we learned it, and how each increment of learning took place. </a:t>
            </a:r>
          </a:p>
          <a:p>
            <a:pPr marL="342900" indent="-342900">
              <a:spcBef>
                <a:spcPts val="600"/>
              </a:spcBef>
              <a:spcAft>
                <a:spcPts val="600"/>
              </a:spcAft>
              <a:buFont typeface="Arial" panose="020B0604020202020204" pitchFamily="34" charset="0"/>
              <a:buChar char="•"/>
            </a:pPr>
            <a:r>
              <a:rPr lang="en-GB" sz="2400" dirty="0"/>
              <a:t>Moreover, reflection is about linking one increment to the wider perspective of learning - heading towards seeing the bigger picture. </a:t>
            </a:r>
          </a:p>
          <a:p>
            <a:pPr marL="342900" indent="-342900">
              <a:spcBef>
                <a:spcPts val="600"/>
              </a:spcBef>
              <a:spcAft>
                <a:spcPts val="600"/>
              </a:spcAft>
              <a:buFont typeface="Arial" panose="020B0604020202020204" pitchFamily="34" charset="0"/>
              <a:buChar char="•"/>
            </a:pPr>
            <a:r>
              <a:rPr lang="en-GB" sz="2400" dirty="0"/>
              <a:t>Through reflection, learning is integrated, internalised and personalised.</a:t>
            </a:r>
          </a:p>
        </p:txBody>
      </p:sp>
    </p:spTree>
    <p:extLst>
      <p:ext uri="{BB962C8B-B14F-4D97-AF65-F5344CB8AC3E}">
        <p14:creationId xmlns:p14="http://schemas.microsoft.com/office/powerpoint/2010/main" val="290215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7843260" cy="523220"/>
          </a:xfrm>
          <a:prstGeom prst="rect">
            <a:avLst/>
          </a:prstGeom>
          <a:noFill/>
        </p:spPr>
        <p:txBody>
          <a:bodyPr wrap="square" rtlCol="0">
            <a:spAutoFit/>
          </a:bodyPr>
          <a:lstStyle/>
          <a:p>
            <a:r>
              <a:rPr lang="en-GB" sz="2800" b="1" dirty="0"/>
              <a:t>What is the role of RP in professional learning?</a:t>
            </a:r>
          </a:p>
        </p:txBody>
      </p:sp>
      <p:sp>
        <p:nvSpPr>
          <p:cNvPr id="7" name="TextBox 6">
            <a:extLst>
              <a:ext uri="{FF2B5EF4-FFF2-40B4-BE49-F238E27FC236}">
                <a16:creationId xmlns:a16="http://schemas.microsoft.com/office/drawing/2014/main" id="{40D64633-03BD-4E21-A059-C35B2EA52706}"/>
              </a:ext>
            </a:extLst>
          </p:cNvPr>
          <p:cNvSpPr txBox="1"/>
          <p:nvPr/>
        </p:nvSpPr>
        <p:spPr>
          <a:xfrm>
            <a:off x="467544" y="2037519"/>
            <a:ext cx="8208912"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Transformational theories suggest that adult learning is principally a meaning-making activity </a:t>
            </a:r>
          </a:p>
          <a:p>
            <a:pPr marL="342900" indent="-342900">
              <a:spcBef>
                <a:spcPts val="600"/>
              </a:spcBef>
              <a:spcAft>
                <a:spcPts val="600"/>
              </a:spcAft>
              <a:buFont typeface="Arial" panose="020B0604020202020204" pitchFamily="34" charset="0"/>
              <a:buChar char="•"/>
            </a:pPr>
            <a:r>
              <a:rPr lang="en-GB" sz="2400" dirty="0"/>
              <a:t>That acquiring job-specific skills and spending time on continuous professional development creates the opportunity to gain a deeper understanding of self as learner as well as acquire a body of knowledge. </a:t>
            </a:r>
          </a:p>
          <a:p>
            <a:pPr marL="342900" indent="-342900">
              <a:spcBef>
                <a:spcPts val="600"/>
              </a:spcBef>
              <a:spcAft>
                <a:spcPts val="600"/>
              </a:spcAft>
              <a:buFont typeface="Arial" panose="020B0604020202020204" pitchFamily="34" charset="0"/>
              <a:buChar char="•"/>
            </a:pPr>
            <a:r>
              <a:rPr lang="en-GB" sz="2400" dirty="0"/>
              <a:t>This is often referred to as double loop learning.</a:t>
            </a:r>
          </a:p>
        </p:txBody>
      </p:sp>
    </p:spTree>
    <p:extLst>
      <p:ext uri="{BB962C8B-B14F-4D97-AF65-F5344CB8AC3E}">
        <p14:creationId xmlns:p14="http://schemas.microsoft.com/office/powerpoint/2010/main" val="419513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07504" y="776238"/>
            <a:ext cx="7843260" cy="954107"/>
          </a:xfrm>
          <a:prstGeom prst="rect">
            <a:avLst/>
          </a:prstGeom>
          <a:noFill/>
        </p:spPr>
        <p:txBody>
          <a:bodyPr wrap="square" rtlCol="0">
            <a:spAutoFit/>
          </a:bodyPr>
          <a:lstStyle/>
          <a:p>
            <a:r>
              <a:rPr lang="en-GB" sz="2800" b="1" dirty="0"/>
              <a:t>How does Reflective Practice improve personal and professional effectiveness?</a:t>
            </a:r>
          </a:p>
        </p:txBody>
      </p:sp>
      <p:sp>
        <p:nvSpPr>
          <p:cNvPr id="7" name="TextBox 6">
            <a:extLst>
              <a:ext uri="{FF2B5EF4-FFF2-40B4-BE49-F238E27FC236}">
                <a16:creationId xmlns:a16="http://schemas.microsoft.com/office/drawing/2014/main" id="{40D64633-03BD-4E21-A059-C35B2EA52706}"/>
              </a:ext>
            </a:extLst>
          </p:cNvPr>
          <p:cNvSpPr txBox="1"/>
          <p:nvPr/>
        </p:nvSpPr>
        <p:spPr>
          <a:xfrm>
            <a:off x="408315" y="2561342"/>
            <a:ext cx="8208912" cy="332398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An increase in self-awareness, emotional intelligence, the capacity for emotional regulation and as a consequence the ability to inspire, influence and motivate others</a:t>
            </a:r>
          </a:p>
          <a:p>
            <a:pPr marL="342900" indent="-342900">
              <a:spcBef>
                <a:spcPts val="600"/>
              </a:spcBef>
              <a:spcAft>
                <a:spcPts val="600"/>
              </a:spcAft>
              <a:buFont typeface="Arial" panose="020B0604020202020204" pitchFamily="34" charset="0"/>
              <a:buChar char="•"/>
            </a:pPr>
            <a:r>
              <a:rPr lang="en-GB" sz="2000" dirty="0"/>
              <a:t>An enhanced ability to make decisions which show good judgement, awareness of risk and systemic impact</a:t>
            </a:r>
          </a:p>
          <a:p>
            <a:pPr marL="342900" indent="-342900">
              <a:spcBef>
                <a:spcPts val="600"/>
              </a:spcBef>
              <a:spcAft>
                <a:spcPts val="600"/>
              </a:spcAft>
              <a:buFont typeface="Arial" panose="020B0604020202020204" pitchFamily="34" charset="0"/>
              <a:buChar char="•"/>
            </a:pPr>
            <a:r>
              <a:rPr lang="en-GB" sz="2000" dirty="0"/>
              <a:t>A growth in the capacity to generate innovation through the technique of asking open questions and attending to the answers with an open mind</a:t>
            </a:r>
          </a:p>
          <a:p>
            <a:pPr marL="342900" indent="-342900">
              <a:spcBef>
                <a:spcPts val="600"/>
              </a:spcBef>
              <a:spcAft>
                <a:spcPts val="600"/>
              </a:spcAft>
              <a:buFont typeface="Arial" panose="020B0604020202020204" pitchFamily="34" charset="0"/>
              <a:buChar char="•"/>
            </a:pPr>
            <a:r>
              <a:rPr lang="en-GB" sz="2000" dirty="0"/>
              <a:t>The ability to be compassionate to self and others and inspire trust through demonstrating trustworthiness.</a:t>
            </a:r>
          </a:p>
        </p:txBody>
      </p:sp>
      <p:sp>
        <p:nvSpPr>
          <p:cNvPr id="5" name="TextBox 4">
            <a:extLst>
              <a:ext uri="{FF2B5EF4-FFF2-40B4-BE49-F238E27FC236}">
                <a16:creationId xmlns:a16="http://schemas.microsoft.com/office/drawing/2014/main" id="{3AFE1BDC-C68A-4BF2-8340-213EC82313AA}"/>
              </a:ext>
            </a:extLst>
          </p:cNvPr>
          <p:cNvSpPr txBox="1"/>
          <p:nvPr/>
        </p:nvSpPr>
        <p:spPr>
          <a:xfrm>
            <a:off x="336307" y="1730345"/>
            <a:ext cx="8352928" cy="830997"/>
          </a:xfrm>
          <a:prstGeom prst="rect">
            <a:avLst/>
          </a:prstGeom>
          <a:noFill/>
        </p:spPr>
        <p:txBody>
          <a:bodyPr wrap="square" rtlCol="0">
            <a:spAutoFit/>
          </a:bodyPr>
          <a:lstStyle/>
          <a:p>
            <a:r>
              <a:rPr lang="en-GB" sz="2400" dirty="0"/>
              <a:t>For individuals, the outcomes of developing a regular habit of reflective practice can be:</a:t>
            </a:r>
          </a:p>
        </p:txBody>
      </p:sp>
    </p:spTree>
    <p:extLst>
      <p:ext uri="{BB962C8B-B14F-4D97-AF65-F5344CB8AC3E}">
        <p14:creationId xmlns:p14="http://schemas.microsoft.com/office/powerpoint/2010/main" val="197483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3D3EFD-6059-4E98-9930-D52B4DF7AED9}"/>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4AD50A3C-1F0B-416F-BE47-B85D330990D5}"/>
              </a:ext>
            </a:extLst>
          </p:cNvPr>
          <p:cNvSpPr txBox="1"/>
          <p:nvPr/>
        </p:nvSpPr>
        <p:spPr>
          <a:xfrm>
            <a:off x="253142" y="695335"/>
            <a:ext cx="5256584" cy="523220"/>
          </a:xfrm>
          <a:prstGeom prst="rect">
            <a:avLst/>
          </a:prstGeom>
          <a:noFill/>
        </p:spPr>
        <p:txBody>
          <a:bodyPr wrap="square" rtlCol="0">
            <a:spAutoFit/>
          </a:bodyPr>
          <a:lstStyle/>
          <a:p>
            <a:r>
              <a:rPr lang="en-GB" sz="2800" b="1" dirty="0"/>
              <a:t>Becoming a reflective practitioner</a:t>
            </a:r>
          </a:p>
        </p:txBody>
      </p:sp>
      <p:sp>
        <p:nvSpPr>
          <p:cNvPr id="4" name="TextBox 3">
            <a:extLst>
              <a:ext uri="{FF2B5EF4-FFF2-40B4-BE49-F238E27FC236}">
                <a16:creationId xmlns:a16="http://schemas.microsoft.com/office/drawing/2014/main" id="{FCBF0621-50F1-4851-93EE-B1BEBF4D61D6}"/>
              </a:ext>
            </a:extLst>
          </p:cNvPr>
          <p:cNvSpPr txBox="1"/>
          <p:nvPr/>
        </p:nvSpPr>
        <p:spPr>
          <a:xfrm>
            <a:off x="246584" y="1266401"/>
            <a:ext cx="8784976" cy="830997"/>
          </a:xfrm>
          <a:prstGeom prst="rect">
            <a:avLst/>
          </a:prstGeom>
          <a:noFill/>
        </p:spPr>
        <p:txBody>
          <a:bodyPr wrap="square" rtlCol="0">
            <a:spAutoFit/>
          </a:bodyPr>
          <a:lstStyle/>
          <a:p>
            <a:r>
              <a:rPr lang="en-GB" sz="2400" dirty="0"/>
              <a:t>There is no magic formula for developing as a reflective practitioner. But here are some guidelines to get you started:</a:t>
            </a:r>
          </a:p>
        </p:txBody>
      </p:sp>
      <p:sp>
        <p:nvSpPr>
          <p:cNvPr id="5" name="TextBox 4">
            <a:extLst>
              <a:ext uri="{FF2B5EF4-FFF2-40B4-BE49-F238E27FC236}">
                <a16:creationId xmlns:a16="http://schemas.microsoft.com/office/drawing/2014/main" id="{1DA9BAC4-F5DC-4481-9F18-54B824091528}"/>
              </a:ext>
            </a:extLst>
          </p:cNvPr>
          <p:cNvSpPr txBox="1"/>
          <p:nvPr/>
        </p:nvSpPr>
        <p:spPr>
          <a:xfrm>
            <a:off x="107504" y="2168869"/>
            <a:ext cx="8946909"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Time. The most often cited reason why learners skimp on reflective practice is a lack of time. Build reflective time into your learning schedule; even a few minutes on a regular basis is better than trying to catch up occasionally. Like all habits, little and often is the most effective.</a:t>
            </a:r>
          </a:p>
          <a:p>
            <a:pPr marL="285750" indent="-285750">
              <a:buFont typeface="Arial" panose="020B0604020202020204" pitchFamily="34" charset="0"/>
              <a:buChar char="•"/>
            </a:pPr>
            <a:r>
              <a:rPr lang="en-GB" sz="2400" dirty="0"/>
              <a:t>Attention. Make a conscious effort to minimise distractions. Put the phone out of earshot and sight line. If you’re writing directly on your computer, you may want to go offline to prevent emails coming in and attracting your attention. Find a space where you’re not likely to be interrupted and consider headphones in a noisy environment.</a:t>
            </a:r>
          </a:p>
        </p:txBody>
      </p:sp>
      <p:sp>
        <p:nvSpPr>
          <p:cNvPr id="6" name="TextBox 5">
            <a:extLst>
              <a:ext uri="{FF2B5EF4-FFF2-40B4-BE49-F238E27FC236}">
                <a16:creationId xmlns:a16="http://schemas.microsoft.com/office/drawing/2014/main" id="{3108BEA2-AD2E-4C23-801B-F1D5DA01DD67}"/>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Tree>
    <p:extLst>
      <p:ext uri="{BB962C8B-B14F-4D97-AF65-F5344CB8AC3E}">
        <p14:creationId xmlns:p14="http://schemas.microsoft.com/office/powerpoint/2010/main" val="3403710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3D3EFD-6059-4E98-9930-D52B4DF7AED9}"/>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4AD50A3C-1F0B-416F-BE47-B85D330990D5}"/>
              </a:ext>
            </a:extLst>
          </p:cNvPr>
          <p:cNvSpPr txBox="1"/>
          <p:nvPr/>
        </p:nvSpPr>
        <p:spPr>
          <a:xfrm>
            <a:off x="253142" y="695335"/>
            <a:ext cx="5256584" cy="523220"/>
          </a:xfrm>
          <a:prstGeom prst="rect">
            <a:avLst/>
          </a:prstGeom>
          <a:noFill/>
        </p:spPr>
        <p:txBody>
          <a:bodyPr wrap="square" rtlCol="0">
            <a:spAutoFit/>
          </a:bodyPr>
          <a:lstStyle/>
          <a:p>
            <a:r>
              <a:rPr lang="en-GB" sz="2800" b="1" dirty="0"/>
              <a:t>Becoming a reflective practitioner</a:t>
            </a:r>
          </a:p>
        </p:txBody>
      </p:sp>
      <p:sp>
        <p:nvSpPr>
          <p:cNvPr id="5" name="TextBox 4">
            <a:extLst>
              <a:ext uri="{FF2B5EF4-FFF2-40B4-BE49-F238E27FC236}">
                <a16:creationId xmlns:a16="http://schemas.microsoft.com/office/drawing/2014/main" id="{1DA9BAC4-F5DC-4481-9F18-54B824091528}"/>
              </a:ext>
            </a:extLst>
          </p:cNvPr>
          <p:cNvSpPr txBox="1"/>
          <p:nvPr/>
        </p:nvSpPr>
        <p:spPr>
          <a:xfrm>
            <a:off x="93305" y="1329411"/>
            <a:ext cx="8946909"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Pace. Slow down. If mindfulness works for you, then use this as a way of locating yourself in the present. A minute of breathing from the diaphragm – breathe in for a count of four, hold for a count of four and breathe out for a count of four – will also encourage a reflective brain state. Even if you only have a few minutes for your reflective practice, make each minute count.</a:t>
            </a:r>
          </a:p>
          <a:p>
            <a:pPr marL="285750" indent="-285750">
              <a:buFont typeface="Arial" panose="020B0604020202020204" pitchFamily="34" charset="0"/>
              <a:buChar char="•"/>
            </a:pPr>
            <a:r>
              <a:rPr lang="en-GB" sz="2400" dirty="0"/>
              <a:t>Curiosity. Approach your reflective practice without judgement or self-criticism. There is no ‘one right way’ to do this. You are doing this for yourself, not for anyone else.</a:t>
            </a:r>
          </a:p>
          <a:p>
            <a:pPr marL="285750" indent="-285750">
              <a:buFont typeface="Arial" panose="020B0604020202020204" pitchFamily="34" charset="0"/>
              <a:buChar char="•"/>
            </a:pPr>
            <a:r>
              <a:rPr lang="en-GB" sz="2400" dirty="0"/>
              <a:t>Experiment. In the next section we suggest a range of tools you can use to enable reflection and encourage you to experiment to find what works for you.</a:t>
            </a:r>
          </a:p>
        </p:txBody>
      </p:sp>
      <p:sp>
        <p:nvSpPr>
          <p:cNvPr id="6" name="TextBox 5">
            <a:extLst>
              <a:ext uri="{FF2B5EF4-FFF2-40B4-BE49-F238E27FC236}">
                <a16:creationId xmlns:a16="http://schemas.microsoft.com/office/drawing/2014/main" id="{3108BEA2-AD2E-4C23-801B-F1D5DA01DD67}"/>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Tree>
    <p:extLst>
      <p:ext uri="{BB962C8B-B14F-4D97-AF65-F5344CB8AC3E}">
        <p14:creationId xmlns:p14="http://schemas.microsoft.com/office/powerpoint/2010/main" val="304233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lstStyle/>
          <a:p>
            <a:r>
              <a:rPr lang="en-GB" b="1" dirty="0"/>
              <a:t>Bibliography</a:t>
            </a:r>
          </a:p>
        </p:txBody>
      </p:sp>
      <p:sp>
        <p:nvSpPr>
          <p:cNvPr id="7" name="TextBox 6">
            <a:extLst>
              <a:ext uri="{FF2B5EF4-FFF2-40B4-BE49-F238E27FC236}">
                <a16:creationId xmlns:a16="http://schemas.microsoft.com/office/drawing/2014/main" id="{48AE2270-85A3-4633-B586-E7D4E27D23D9}"/>
              </a:ext>
            </a:extLst>
          </p:cNvPr>
          <p:cNvSpPr txBox="1"/>
          <p:nvPr/>
        </p:nvSpPr>
        <p:spPr>
          <a:xfrm>
            <a:off x="308448" y="980728"/>
            <a:ext cx="8229600" cy="1015663"/>
          </a:xfrm>
          <a:prstGeom prst="rect">
            <a:avLst/>
          </a:prstGeom>
          <a:noFill/>
        </p:spPr>
        <p:txBody>
          <a:bodyPr wrap="square" rtlCol="0">
            <a:spAutoFit/>
          </a:bodyPr>
          <a:lstStyle/>
          <a:p>
            <a:r>
              <a:rPr lang="en-GB" sz="2000" dirty="0"/>
              <a:t>Allen, M. (2009) </a:t>
            </a:r>
            <a:r>
              <a:rPr lang="en-GB" sz="2000" i="1" dirty="0"/>
              <a:t>What is CPD</a:t>
            </a:r>
            <a:r>
              <a:rPr lang="en-GB" sz="2000" dirty="0"/>
              <a:t>. University of Warwick: Jobs.ac.uk Available at: </a:t>
            </a:r>
            <a:r>
              <a:rPr lang="en-GB" sz="2000" dirty="0">
                <a:hlinkClick r:id="rId2"/>
              </a:rPr>
              <a:t>https://www.jobs.ac.uk/careers-advice/managing-your-career/1318/what-is-continuing-professional-development-cpd</a:t>
            </a:r>
            <a:r>
              <a:rPr lang="en-GB" sz="2000" dirty="0"/>
              <a:t> (Accessed 02/11/2018)</a:t>
            </a:r>
          </a:p>
        </p:txBody>
      </p:sp>
      <p:sp>
        <p:nvSpPr>
          <p:cNvPr id="2" name="TextBox 1">
            <a:extLst>
              <a:ext uri="{FF2B5EF4-FFF2-40B4-BE49-F238E27FC236}">
                <a16:creationId xmlns:a16="http://schemas.microsoft.com/office/drawing/2014/main" id="{10D12D7F-6CD1-4830-A9EF-BD1C52CA81B8}"/>
              </a:ext>
            </a:extLst>
          </p:cNvPr>
          <p:cNvSpPr txBox="1"/>
          <p:nvPr/>
        </p:nvSpPr>
        <p:spPr>
          <a:xfrm>
            <a:off x="308448" y="2204864"/>
            <a:ext cx="6567808" cy="923330"/>
          </a:xfrm>
          <a:prstGeom prst="rect">
            <a:avLst/>
          </a:prstGeom>
          <a:noFill/>
        </p:spPr>
        <p:txBody>
          <a:bodyPr wrap="square" rtlCol="0">
            <a:spAutoFit/>
          </a:bodyPr>
          <a:lstStyle/>
          <a:p>
            <a:r>
              <a:rPr lang="en-GB" dirty="0" err="1"/>
              <a:t>CIPD</a:t>
            </a:r>
            <a:r>
              <a:rPr lang="en-GB" dirty="0"/>
              <a:t> (No Date) </a:t>
            </a:r>
            <a:r>
              <a:rPr lang="en-GB" i="1" dirty="0"/>
              <a:t>What is Reflective Practice? </a:t>
            </a:r>
            <a:r>
              <a:rPr lang="en-GB" dirty="0"/>
              <a:t>Available at: </a:t>
            </a:r>
            <a:r>
              <a:rPr lang="en-GB" dirty="0">
                <a:hlinkClick r:id="rId3"/>
              </a:rPr>
              <a:t>https://www.cipd.co.uk/Images/reflective-practice-guide_tcm18-12524.pdf</a:t>
            </a:r>
            <a:r>
              <a:rPr lang="en-GB" dirty="0"/>
              <a:t> (Accessed 02/11/2018)</a:t>
            </a:r>
          </a:p>
        </p:txBody>
      </p:sp>
    </p:spTree>
    <p:extLst>
      <p:ext uri="{BB962C8B-B14F-4D97-AF65-F5344CB8AC3E}">
        <p14:creationId xmlns:p14="http://schemas.microsoft.com/office/powerpoint/2010/main" val="3829589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617</TotalTime>
  <Words>1125</Words>
  <Application>Microsoft Office PowerPoint</Application>
  <PresentationFormat>On-screen Show (4:3)</PresentationFormat>
  <Paragraphs>77</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UWTSD blue background</vt:lpstr>
      <vt:lpstr>PowerPoint Presentation</vt:lpstr>
      <vt:lpstr>Learning Review</vt:lpstr>
      <vt:lpstr>What is continuous professional development (CPD)?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55</cp:revision>
  <dcterms:created xsi:type="dcterms:W3CDTF">2018-09-29T14:18:48Z</dcterms:created>
  <dcterms:modified xsi:type="dcterms:W3CDTF">2022-01-25T13:47:01Z</dcterms:modified>
</cp:coreProperties>
</file>