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26"/>
  </p:notesMasterIdLst>
  <p:handoutMasterIdLst>
    <p:handoutMasterId r:id="rId27"/>
  </p:handoutMasterIdLst>
  <p:sldIdLst>
    <p:sldId id="452" r:id="rId2"/>
    <p:sldId id="453" r:id="rId3"/>
    <p:sldId id="454" r:id="rId4"/>
    <p:sldId id="455" r:id="rId5"/>
    <p:sldId id="456" r:id="rId6"/>
    <p:sldId id="457" r:id="rId7"/>
    <p:sldId id="458" r:id="rId8"/>
    <p:sldId id="459" r:id="rId9"/>
    <p:sldId id="460" r:id="rId10"/>
    <p:sldId id="461" r:id="rId11"/>
    <p:sldId id="462" r:id="rId12"/>
    <p:sldId id="463" r:id="rId13"/>
    <p:sldId id="464" r:id="rId14"/>
    <p:sldId id="465" r:id="rId15"/>
    <p:sldId id="466" r:id="rId16"/>
    <p:sldId id="467" r:id="rId17"/>
    <p:sldId id="468" r:id="rId18"/>
    <p:sldId id="469" r:id="rId19"/>
    <p:sldId id="470" r:id="rId20"/>
    <p:sldId id="471" r:id="rId21"/>
    <p:sldId id="472" r:id="rId22"/>
    <p:sldId id="473" r:id="rId23"/>
    <p:sldId id="474" r:id="rId24"/>
    <p:sldId id="475" r:id="rId25"/>
  </p:sldIdLst>
  <p:sldSz cx="9144000" cy="6858000" type="screen4x3"/>
  <p:notesSz cx="6858000" cy="9199563"/>
  <p:custDataLst>
    <p:tags r:id="rId28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3">
          <p15:clr>
            <a:srgbClr val="A4A3A4"/>
          </p15:clr>
        </p15:guide>
        <p15:guide id="2" pos="2880">
          <p15:clr>
            <a:srgbClr val="A4A3A4"/>
          </p15:clr>
        </p15:guide>
        <p15:guide id="3" pos="2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4CF"/>
    <a:srgbClr val="1B7EE1"/>
    <a:srgbClr val="1973CD"/>
    <a:srgbClr val="1666B6"/>
    <a:srgbClr val="0C66C0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481" autoAdjust="0"/>
    <p:restoredTop sz="96127" autoAdjust="0"/>
  </p:normalViewPr>
  <p:slideViewPr>
    <p:cSldViewPr snapToGrid="0">
      <p:cViewPr varScale="1">
        <p:scale>
          <a:sx n="118" d="100"/>
          <a:sy n="118" d="100"/>
        </p:scale>
        <p:origin x="1432" y="208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gs" Target="tags/tag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54684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353029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5EF53D-9E92-4ACE-B4CF-C1C54BCC1D84}" type="slidenum">
              <a:rPr lang="en-US" altLang="en-US" smtClean="0"/>
              <a:pPr/>
              <a:t>1</a:t>
            </a:fld>
            <a:endParaRPr lang="en-US" altLang="en-US" dirty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 dirty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8FB1711-F188-4C76-89B6-B3BE8ACD9E5B}" type="slidenum">
              <a:rPr lang="en-US"/>
              <a:pPr/>
              <a:t>2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1519CF6-D78D-4410-93E4-B826C50B9572}" type="slidenum">
              <a:rPr lang="en-US"/>
              <a:pPr/>
              <a:t>3</a:t>
            </a:fld>
            <a:endParaRPr lang="en-US" dirty="0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046F2F3-55B9-44E5-9451-D747EAA4C6B9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148A3C3-E6AC-45CE-A73B-175503BCF481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743B059-216D-4661-884F-338CA20ED584}" type="slidenum">
              <a:rPr lang="en-US"/>
              <a:pPr/>
              <a:t>6</a:t>
            </a:fld>
            <a:endParaRPr lang="en-US" dirty="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A550320-2CB8-4C91-B926-42827040594B}" type="slidenum">
              <a:rPr lang="en-US"/>
              <a:pPr/>
              <a:t>7</a:t>
            </a:fld>
            <a:endParaRPr lang="en-US" dirty="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6F19000-705E-4B08-B6EF-FC895ADD8671}" type="slidenum">
              <a:rPr lang="en-US"/>
              <a:pPr/>
              <a:t>9</a:t>
            </a:fld>
            <a:endParaRPr lang="en-US" dirty="0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F4E7BE0-E49F-483F-9CF0-BFC3CFE7AF2D}" type="slidenum">
              <a:rPr lang="en-US"/>
              <a:pPr/>
              <a:t>10</a:t>
            </a:fld>
            <a:endParaRPr lang="en-US" dirty="0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C888849-C7AE-4AF3-B7D9-021B299A2E9B}" type="slidenum">
              <a:rPr lang="en-US"/>
              <a:pPr/>
              <a:t>11</a:t>
            </a:fld>
            <a:endParaRPr lang="en-US" dirty="0"/>
          </a:p>
        </p:txBody>
      </p:sp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AAE81B2-AD82-46B0-AC12-EBBCF8B6E50F}" type="slidenum">
              <a:rPr lang="en-US"/>
              <a:pPr/>
              <a:t>12</a:t>
            </a:fld>
            <a:endParaRPr lang="en-US" dirty="0"/>
          </a:p>
        </p:txBody>
      </p:sp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78449DC-340B-417E-8BD8-6FF2C9E7A8B7}" type="slidenum">
              <a:rPr lang="en-US"/>
              <a:pPr/>
              <a:t>13</a:t>
            </a:fld>
            <a:endParaRPr lang="en-US" dirty="0"/>
          </a:p>
        </p:txBody>
      </p:sp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F7F4757-41E1-4FF6-9099-A4CAC52B723F}" type="slidenum">
              <a:rPr lang="en-US"/>
              <a:pPr/>
              <a:t>14</a:t>
            </a:fld>
            <a:endParaRPr lang="en-US" dirty="0"/>
          </a:p>
        </p:txBody>
      </p:sp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A1DBA3F-A14D-4759-AE30-3F960A67EF29}" type="slidenum">
              <a:rPr lang="en-US"/>
              <a:pPr/>
              <a:t>15</a:t>
            </a:fld>
            <a:endParaRPr lang="en-US" dirty="0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5ECA1FE-CDF6-4721-B629-1E2C9796BC79}" type="slidenum">
              <a:rPr lang="en-US"/>
              <a:pPr/>
              <a:t>16</a:t>
            </a:fld>
            <a:endParaRPr lang="en-US" dirty="0"/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57AE335-336C-468D-B13F-9579D9B6B700}" type="slidenum">
              <a:rPr lang="en-US"/>
              <a:pPr/>
              <a:t>17</a:t>
            </a:fld>
            <a:endParaRPr lang="en-US" dirty="0"/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BB4FD5E-B283-49F2-88CB-7C2623FBA88F}" type="slidenum">
              <a:rPr lang="en-US"/>
              <a:pPr/>
              <a:t>18</a:t>
            </a:fld>
            <a:endParaRPr lang="en-US" dirty="0"/>
          </a:p>
        </p:txBody>
      </p:sp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860CD67-1363-4F14-B2F4-6990F47C2234}" type="slidenum">
              <a:rPr lang="en-US"/>
              <a:pPr/>
              <a:t>19</a:t>
            </a:fld>
            <a:endParaRPr lang="en-US" dirty="0"/>
          </a:p>
        </p:txBody>
      </p:sp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2BF4B18-E00C-4E7D-A193-B36A4CA4464F}" type="slidenum">
              <a:rPr lang="en-US"/>
              <a:pPr/>
              <a:t>20</a:t>
            </a:fld>
            <a:endParaRPr lang="en-US" dirty="0"/>
          </a:p>
        </p:txBody>
      </p:sp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677E175-D4E7-4C59-82B7-794D174E8A4E}" type="slidenum">
              <a:rPr lang="en-US"/>
              <a:pPr/>
              <a:t>21</a:t>
            </a:fld>
            <a:endParaRPr lang="en-US" dirty="0"/>
          </a:p>
        </p:txBody>
      </p:sp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91A9BE8-9FDB-45C5-8D80-171ADBBA5001}" type="slidenum">
              <a:rPr lang="en-US"/>
              <a:pPr/>
              <a:t>22</a:t>
            </a:fld>
            <a:endParaRPr lang="en-US" dirty="0"/>
          </a:p>
        </p:txBody>
      </p:sp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65FED90-F35F-4692-93F6-1A5C4D20167A}" type="slidenum">
              <a:rPr lang="en-US"/>
              <a:pPr/>
              <a:t>24</a:t>
            </a:fld>
            <a:endParaRPr lang="en-US" dirty="0"/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0300" y="690563"/>
            <a:ext cx="4598988" cy="3449637"/>
          </a:xfrm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70388"/>
            <a:ext cx="5029200" cy="4138612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/>
          </a:p>
        </p:txBody>
      </p:sp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7" name="Picture 10" descr="ppt_opener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7988"/>
            <a:ext cx="9144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30213" y="1611313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330200" y="2346325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Text Box 8"/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/>
          </a:p>
        </p:txBody>
      </p:sp>
      <p:sp>
        <p:nvSpPr>
          <p:cNvPr id="1030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sp>
        <p:nvSpPr>
          <p:cNvPr id="8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• All Rights Reserved</a:t>
            </a:r>
          </a:p>
        </p:txBody>
      </p:sp>
      <p:pic>
        <p:nvPicPr>
          <p:cNvPr id="12" name="Picture 14" descr="WK_CMYK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65213" y="2538481"/>
            <a:ext cx="7099300" cy="2759660"/>
          </a:xfrm>
          <a:prstGeom prst="rect">
            <a:avLst/>
          </a:prstGeom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Exercise Physiology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 for Health, Fitness, and Performance 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Fifth Edition</a:t>
            </a:r>
          </a:p>
          <a:p>
            <a:pPr algn="ctr">
              <a:defRPr/>
            </a:pPr>
            <a:endParaRPr lang="en-US" sz="1800" dirty="0">
              <a:latin typeface="+mj-lt"/>
            </a:endParaRPr>
          </a:p>
          <a:p>
            <a:pPr algn="ctr" eaLnBrk="1" hangingPunct="1">
              <a:defRPr/>
            </a:pPr>
            <a:r>
              <a:rPr lang="en-US" sz="2400" dirty="0">
                <a:solidFill>
                  <a:srgbClr val="0C66C0"/>
                </a:solidFill>
              </a:rPr>
              <a:t>Chapter 16:</a:t>
            </a:r>
            <a:br>
              <a:rPr lang="en-US" sz="2400" dirty="0">
                <a:solidFill>
                  <a:srgbClr val="0C66C0"/>
                </a:solidFill>
              </a:rPr>
            </a:b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>Skeletal System</a:t>
            </a: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  <a:p>
            <a:pPr lvl="0" algn="ctr" eaLnBrk="1" hangingPunct="1">
              <a:defRPr/>
            </a:pPr>
            <a:r>
              <a:rPr lang="en-US" sz="1800" dirty="0">
                <a:solidFill>
                  <a:schemeClr val="accent1"/>
                </a:solidFill>
              </a:rPr>
              <a:t>Denise L. Smith • Sharon A. Plowman</a:t>
            </a:r>
            <a:endParaRPr lang="en-US" altLang="en-US" sz="1800" kern="0" dirty="0">
              <a:solidFill>
                <a:srgbClr val="186EC4"/>
              </a:solidFill>
              <a:latin typeface="+mj-lt"/>
            </a:endParaRP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1"/>
          <p:cNvSpPr>
            <a:spLocks noChangeArrowheads="1"/>
          </p:cNvSpPr>
          <p:nvPr/>
        </p:nvSpPr>
        <p:spPr bwMode="auto">
          <a:xfrm>
            <a:off x="328589" y="570127"/>
            <a:ext cx="31838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0066CC"/>
                </a:solidFill>
                <a:latin typeface="+mj-lt"/>
              </a:rPr>
              <a:t>I. Introduction</a:t>
            </a:r>
          </a:p>
        </p:txBody>
      </p:sp>
      <p:sp>
        <p:nvSpPr>
          <p:cNvPr id="4100" name="Text Box 15"/>
          <p:cNvSpPr txBox="1">
            <a:spLocks noChangeArrowheads="1"/>
          </p:cNvSpPr>
          <p:nvPr/>
        </p:nvSpPr>
        <p:spPr bwMode="auto">
          <a:xfrm>
            <a:off x="278497" y="1344089"/>
            <a:ext cx="8604245" cy="1107996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>
            <a:lvl1pPr eaLnBrk="0" hangingPunct="0">
              <a:defRPr sz="2400" b="1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 b="1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 b="1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 b="1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 b="1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marL="290513" indent="-290513" algn="l" eaLnBrk="1" hangingPunct="1">
              <a:spcBef>
                <a:spcPct val="50000"/>
              </a:spcBef>
              <a:buClr>
                <a:schemeClr val="accent2"/>
              </a:buClr>
              <a:buFont typeface="Verdana" pitchFamily="34" charset="0"/>
              <a:buChar char="●"/>
              <a:defRPr/>
            </a:pPr>
            <a:r>
              <a:rPr lang="en-US" sz="2200" b="0" dirty="0">
                <a:latin typeface="+mn-lt"/>
                <a:ea typeface="+mn-ea"/>
              </a:rPr>
              <a:t>The skeletal system includes bones. Joints, cartilage, and ligaments. Muscular movement occurs when muscles shorten and pull on boney levers.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873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61946" y="1337985"/>
            <a:ext cx="7010400" cy="4189413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	Functions</a:t>
            </a:r>
          </a:p>
          <a:p>
            <a:pPr marL="990600" lvl="1" indent="-533400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rabicPeriod"/>
            </a:pPr>
            <a:r>
              <a:rPr lang="en-US" dirty="0">
                <a:ea typeface="ＭＳ Ｐゴシック" charset="-128"/>
              </a:rPr>
              <a:t>Structural </a:t>
            </a:r>
          </a:p>
          <a:p>
            <a:pPr marL="1371600" lvl="2" indent="-4572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r>
              <a:rPr lang="en-US" dirty="0">
                <a:ea typeface="ＭＳ Ｐゴシック" charset="-128"/>
              </a:rPr>
              <a:t>Support </a:t>
            </a:r>
          </a:p>
          <a:p>
            <a:pPr marL="1371600" lvl="2" indent="-4572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r>
              <a:rPr lang="en-US" dirty="0">
                <a:ea typeface="ＭＳ Ｐゴシック" charset="-128"/>
              </a:rPr>
              <a:t>Protection </a:t>
            </a:r>
          </a:p>
          <a:p>
            <a:pPr marL="1371600" lvl="2" indent="-4572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r>
              <a:rPr lang="en-US" dirty="0">
                <a:ea typeface="ＭＳ Ｐゴシック" charset="-128"/>
              </a:rPr>
              <a:t>Locomotion</a:t>
            </a:r>
          </a:p>
          <a:p>
            <a:pPr marL="990600" lvl="1" indent="-533400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rabicPeriod"/>
            </a:pPr>
            <a:r>
              <a:rPr lang="en-US" dirty="0">
                <a:ea typeface="ＭＳ Ｐゴシック" charset="-128"/>
              </a:rPr>
              <a:t>Physiological </a:t>
            </a:r>
          </a:p>
          <a:p>
            <a:pPr marL="1371600" lvl="2" indent="-4572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r>
              <a:rPr lang="en-US" dirty="0">
                <a:ea typeface="ＭＳ Ｐゴシック" charset="-128"/>
              </a:rPr>
              <a:t>Hematopoiesis</a:t>
            </a:r>
          </a:p>
          <a:p>
            <a:pPr marL="1371600" lvl="2" indent="-4572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r>
              <a:rPr lang="en-US" dirty="0">
                <a:ea typeface="ＭＳ Ｐゴシック" charset="-128"/>
              </a:rPr>
              <a:t>Immune function</a:t>
            </a:r>
          </a:p>
          <a:p>
            <a:pPr marL="1371600" lvl="2" indent="-4572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r>
              <a:rPr lang="en-US" dirty="0">
                <a:ea typeface="ＭＳ Ｐゴシック" charset="-128"/>
              </a:rPr>
              <a:t>Storehouse of calcium and phosphate</a:t>
            </a:r>
          </a:p>
        </p:txBody>
      </p:sp>
      <p:sp>
        <p:nvSpPr>
          <p:cNvPr id="9218" name="Rectangle 3"/>
          <p:cNvSpPr>
            <a:spLocks noChangeArrowheads="1"/>
          </p:cNvSpPr>
          <p:nvPr/>
        </p:nvSpPr>
        <p:spPr bwMode="auto">
          <a:xfrm>
            <a:off x="76394" y="612498"/>
            <a:ext cx="386676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Skeletal Tissue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87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687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687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87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687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687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87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687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687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87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687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687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87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687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687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87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687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687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87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687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687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87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687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687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87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687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687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8738" grpId="0" build="p" autoUpdateAnimBg="0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17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03890" y="1324538"/>
            <a:ext cx="7010400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	Regulation of Blood Calcium</a:t>
            </a:r>
          </a:p>
        </p:txBody>
      </p:sp>
      <p:sp>
        <p:nvSpPr>
          <p:cNvPr id="11266" name="Rectangle 3"/>
          <p:cNvSpPr>
            <a:spLocks noChangeArrowheads="1"/>
          </p:cNvSpPr>
          <p:nvPr/>
        </p:nvSpPr>
        <p:spPr bwMode="auto">
          <a:xfrm>
            <a:off x="156781" y="502587"/>
            <a:ext cx="538961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Skeletal Tissue (cont.)</a:t>
            </a:r>
          </a:p>
        </p:txBody>
      </p:sp>
      <p:pic>
        <p:nvPicPr>
          <p:cNvPr id="1026" name="Picture 2" descr="\\172.24.161.56\lww\01_Logistics\Plowman5e_9781496323187\13_Ancillaries\1_Input\PPTs\JPEG updated arts\Plowman-PPT-03\Ch16\Plowman5e-ch016-image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4327" y="1985777"/>
            <a:ext cx="4936586" cy="36164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1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1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1746" grpId="0" build="p" autoUpdateAnimBg="0" advAuto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37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03890" y="1432114"/>
            <a:ext cx="7010400" cy="2293578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C.	Levels of Organization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1.  Bones as Organs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 2.  Bone Tissue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dirty="0">
              <a:ea typeface="ＭＳ Ｐゴシック" charset="-128"/>
            </a:endParaRP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dirty="0">
              <a:ea typeface="ＭＳ Ｐゴシック" charset="-128"/>
            </a:endParaRPr>
          </a:p>
        </p:txBody>
      </p:sp>
      <p:sp>
        <p:nvSpPr>
          <p:cNvPr id="13314" name="Rectangle 3"/>
          <p:cNvSpPr>
            <a:spLocks noChangeArrowheads="1"/>
          </p:cNvSpPr>
          <p:nvPr/>
        </p:nvSpPr>
        <p:spPr bwMode="auto">
          <a:xfrm>
            <a:off x="192506" y="510257"/>
            <a:ext cx="538961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Skeletal Tissue (cont.)</a:t>
            </a:r>
          </a:p>
        </p:txBody>
      </p:sp>
      <p:pic>
        <p:nvPicPr>
          <p:cNvPr id="2050" name="Picture 2" descr="\\172.24.161.56\lww\01_Logistics\Plowman5e_9781496323187\13_Ancillaries\1_Input\PPTs\JPEG updated arts\Plowman-PPT-03\Ch16\Plowman5e-ch016-image0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722" y="2797124"/>
            <a:ext cx="5862369" cy="31666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1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1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1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1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1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1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3794" grpId="0" build="p" autoUpdateAnimBg="0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416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4799" y="1390797"/>
            <a:ext cx="8461829" cy="3376951"/>
          </a:xfrm>
        </p:spPr>
        <p:txBody>
          <a:bodyPr wrap="square">
            <a:spAutoFit/>
          </a:bodyPr>
          <a:lstStyle/>
          <a:p>
            <a:pPr marL="623888" indent="-6238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tabLst>
                <a:tab pos="1081088" algn="l"/>
              </a:tabLst>
            </a:pPr>
            <a:r>
              <a:rPr lang="en-US" b="1" dirty="0">
                <a:ea typeface="ＭＳ Ｐゴシック" charset="-128"/>
              </a:rPr>
              <a:t>D.  Bone Development</a:t>
            </a:r>
          </a:p>
          <a:p>
            <a:pPr marL="623888" indent="-6238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tabLst>
                <a:tab pos="1081088" algn="l"/>
              </a:tabLst>
            </a:pPr>
            <a:r>
              <a:rPr lang="en-US" dirty="0">
                <a:ea typeface="ＭＳ Ｐゴシック" charset="-128"/>
              </a:rPr>
              <a:t>    	1. Growth</a:t>
            </a:r>
          </a:p>
          <a:p>
            <a:pPr marL="623888" indent="-6238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tabLst>
                <a:tab pos="1081088" algn="l"/>
              </a:tabLst>
            </a:pPr>
            <a:r>
              <a:rPr lang="en-US" dirty="0">
                <a:ea typeface="ＭＳ Ｐゴシック" charset="-128"/>
              </a:rPr>
              <a:t>	2. Modeling</a:t>
            </a:r>
          </a:p>
          <a:p>
            <a:pPr marL="623888" indent="-6238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tabLst>
                <a:tab pos="1081088" algn="l"/>
              </a:tabLst>
            </a:pPr>
            <a:r>
              <a:rPr lang="en-US" dirty="0">
                <a:ea typeface="ＭＳ Ｐゴシック" charset="-128"/>
              </a:rPr>
              <a:t>	3. Remodeling</a:t>
            </a:r>
          </a:p>
          <a:p>
            <a:pPr marL="623888" indent="-6238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tabLst>
                <a:tab pos="1081088" algn="l"/>
              </a:tabLst>
            </a:pPr>
            <a:endParaRPr lang="en-US" dirty="0">
              <a:ea typeface="ＭＳ Ｐゴシック" charset="-128"/>
            </a:endParaRPr>
          </a:p>
          <a:p>
            <a:pPr marL="290513" indent="-2905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  <a:tabLst>
                <a:tab pos="1081088" algn="l"/>
              </a:tabLst>
            </a:pPr>
            <a:r>
              <a:rPr lang="en-US" b="1" dirty="0">
                <a:ea typeface="ＭＳ Ｐゴシック" charset="-128"/>
              </a:rPr>
              <a:t>Bone Remodeling</a:t>
            </a:r>
            <a:r>
              <a:rPr lang="en-US" dirty="0">
                <a:ea typeface="ＭＳ Ｐゴシック" charset="-128"/>
              </a:rPr>
              <a:t>—The continual process of bone breakdown (resorption) and formation (deposition of new bone)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92506" y="565536"/>
            <a:ext cx="538961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Skeletal Tissue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4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44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44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41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441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441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41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441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441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41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441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441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41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441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441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4162" grpId="0" build="p" autoUpdateAnimBg="0" advAuto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621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77381" y="1365613"/>
            <a:ext cx="8563419" cy="4460325"/>
          </a:xfrm>
        </p:spPr>
        <p:txBody>
          <a:bodyPr wrap="square">
            <a:spAutoFit/>
          </a:bodyPr>
          <a:lstStyle/>
          <a:p>
            <a:pPr marL="347663" indent="-34766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None/>
            </a:pPr>
            <a:r>
              <a:rPr lang="en-US" b="1" dirty="0">
                <a:ea typeface="ＭＳ Ｐゴシック" charset="-128"/>
              </a:rPr>
              <a:t>Bone Remodeling</a:t>
            </a:r>
            <a:endParaRPr lang="en-US" dirty="0">
              <a:ea typeface="ＭＳ Ｐゴシック" charset="-128"/>
            </a:endParaRPr>
          </a:p>
          <a:p>
            <a:pPr marL="347663" indent="-34766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AutoNum type="alphaLcPeriod"/>
            </a:pPr>
            <a:r>
              <a:rPr lang="en-US" dirty="0">
                <a:ea typeface="ＭＳ Ｐゴシック" charset="-128"/>
              </a:rPr>
              <a:t>Bone cells</a:t>
            </a:r>
          </a:p>
          <a:p>
            <a:pPr marL="682625" indent="-27622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r>
              <a:rPr lang="en-US" b="1" dirty="0">
                <a:ea typeface="ＭＳ Ｐゴシック" charset="-128"/>
              </a:rPr>
              <a:t>Osteoclasts</a:t>
            </a:r>
            <a:r>
              <a:rPr lang="en-US" dirty="0">
                <a:ea typeface="ＭＳ Ｐゴシック" charset="-128"/>
              </a:rPr>
              <a:t>—Bone cells that cause the resorption of bone tissue</a:t>
            </a:r>
          </a:p>
          <a:p>
            <a:pPr marL="566738" indent="-5667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AutoNum type="alphaLcPeriod"/>
            </a:pPr>
            <a:endParaRPr lang="en-US" dirty="0">
              <a:ea typeface="ＭＳ Ｐゴシック" charset="-128"/>
            </a:endParaRPr>
          </a:p>
          <a:p>
            <a:pPr marL="682625" indent="-27622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b="1" dirty="0">
                <a:ea typeface="ＭＳ Ｐゴシック" charset="-128"/>
              </a:rPr>
              <a:t>Osteoblasts</a:t>
            </a:r>
            <a:r>
              <a:rPr lang="en-US" dirty="0">
                <a:ea typeface="ＭＳ Ｐゴシック" charset="-128"/>
              </a:rPr>
              <a:t>—Bone cells that cause the deposition of bone tissue</a:t>
            </a:r>
          </a:p>
          <a:p>
            <a:pPr marL="566738" indent="-5667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endParaRPr lang="en-US" dirty="0">
              <a:ea typeface="ＭＳ Ｐゴシック" charset="-128"/>
            </a:endParaRPr>
          </a:p>
          <a:p>
            <a:pPr marL="682625" indent="-27622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  <a:tabLst>
                <a:tab pos="739775" algn="l"/>
              </a:tabLst>
            </a:pPr>
            <a:r>
              <a:rPr lang="en-US" b="1" dirty="0">
                <a:ea typeface="ＭＳ Ｐゴシック" charset="-128"/>
              </a:rPr>
              <a:t>Osteocytes</a:t>
            </a:r>
            <a:r>
              <a:rPr lang="en-US" dirty="0">
                <a:ea typeface="ＭＳ Ｐゴシック" charset="-128"/>
              </a:rPr>
              <a:t>—Mature osteoblasts surrounded by calcified bone that help regulate the process of bone remodeling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92506" y="578983"/>
            <a:ext cx="538961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Skeletal Tissue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62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462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462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62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462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462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62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462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462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62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462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462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62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462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462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6210" grpId="0" build="p" autoUpdateAnimBg="0" advAuto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02231" y="513571"/>
            <a:ext cx="57246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>
                <a:solidFill>
                  <a:schemeClr val="accent1"/>
                </a:solidFill>
                <a:latin typeface="+mj-lt"/>
              </a:rPr>
              <a:t>Stages of Bone Remodeling</a:t>
            </a:r>
            <a:endParaRPr lang="en-US" sz="2800" dirty="0">
              <a:solidFill>
                <a:schemeClr val="accent1"/>
              </a:solidFill>
              <a:latin typeface="+mj-lt"/>
            </a:endParaRPr>
          </a:p>
        </p:txBody>
      </p:sp>
      <p:pic>
        <p:nvPicPr>
          <p:cNvPr id="3074" name="Picture 2" descr="\\172.24.161.56\lww\01_Logistics\Plowman5e_9781496323187\13_Ancillaries\1_Input\PPTs\JPEG updated arts\Plowman-PPT-03\Ch16\Plowman5e-ch016-image0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1632" y="1469473"/>
            <a:ext cx="1840564" cy="457307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23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19325" y="1403391"/>
            <a:ext cx="8389245" cy="4020204"/>
          </a:xfrm>
        </p:spPr>
        <p:txBody>
          <a:bodyPr wrap="square">
            <a:spAutoFit/>
          </a:bodyPr>
          <a:lstStyle/>
          <a:p>
            <a:pPr marL="623888" indent="-623888" eaLnBrk="1" hangingPunct="1">
              <a:lnSpc>
                <a:spcPct val="80000"/>
              </a:lnSpc>
              <a:spcBef>
                <a:spcPct val="0"/>
              </a:spcBef>
              <a:spcAft>
                <a:spcPct val="40000"/>
              </a:spcAft>
              <a:buClr>
                <a:srgbClr val="FF0000"/>
              </a:buClr>
              <a:buNone/>
            </a:pPr>
            <a:r>
              <a:rPr lang="en-US" b="1" dirty="0">
                <a:ea typeface="ＭＳ Ｐゴシック" charset="-128"/>
              </a:rPr>
              <a:t>Bone Remodeling (cont.)</a:t>
            </a:r>
            <a:endParaRPr lang="en-US" dirty="0">
              <a:ea typeface="ＭＳ Ｐゴシック" charset="-128"/>
            </a:endParaRPr>
          </a:p>
          <a:p>
            <a:pPr marL="623888" indent="-623888" eaLnBrk="1" hangingPunct="1">
              <a:lnSpc>
                <a:spcPct val="80000"/>
              </a:lnSpc>
              <a:spcBef>
                <a:spcPct val="0"/>
              </a:spcBef>
              <a:spcAft>
                <a:spcPct val="4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b.  Hormonal control</a:t>
            </a:r>
          </a:p>
          <a:p>
            <a:pPr marL="623888" indent="-158750" eaLnBrk="1" hangingPunct="1">
              <a:lnSpc>
                <a:spcPct val="80000"/>
              </a:lnSpc>
              <a:spcBef>
                <a:spcPct val="0"/>
              </a:spcBef>
              <a:spcAft>
                <a:spcPct val="40000"/>
              </a:spcAft>
              <a:buClr>
                <a:schemeClr val="accent2"/>
              </a:buClr>
              <a:buFont typeface="Verdana" pitchFamily="34" charset="0"/>
              <a:buChar char="−"/>
            </a:pPr>
            <a:r>
              <a:rPr lang="en-US" dirty="0">
                <a:ea typeface="ＭＳ Ｐゴシック" charset="-128"/>
              </a:rPr>
              <a:t> PTH</a:t>
            </a:r>
          </a:p>
          <a:p>
            <a:pPr marL="855663" indent="117475" eaLnBrk="1" hangingPunct="1">
              <a:lnSpc>
                <a:spcPct val="80000"/>
              </a:lnSpc>
              <a:spcBef>
                <a:spcPct val="0"/>
              </a:spcBef>
              <a:spcAft>
                <a:spcPct val="4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 Stimulates osteoclast activity</a:t>
            </a:r>
          </a:p>
          <a:p>
            <a:pPr marL="855663" indent="0" eaLnBrk="1" hangingPunct="1">
              <a:lnSpc>
                <a:spcPct val="80000"/>
              </a:lnSpc>
              <a:spcBef>
                <a:spcPct val="0"/>
              </a:spcBef>
              <a:spcAft>
                <a:spcPct val="4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 Increases blood calcium</a:t>
            </a:r>
          </a:p>
          <a:p>
            <a:pPr marL="855663" indent="58738" eaLnBrk="1" hangingPunct="1">
              <a:lnSpc>
                <a:spcPct val="80000"/>
              </a:lnSpc>
              <a:spcBef>
                <a:spcPct val="0"/>
              </a:spcBef>
              <a:spcAft>
                <a:spcPct val="4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 Decreases BMD</a:t>
            </a:r>
          </a:p>
          <a:p>
            <a:pPr marL="623888" indent="-158750" eaLnBrk="1" hangingPunct="1">
              <a:lnSpc>
                <a:spcPct val="80000"/>
              </a:lnSpc>
              <a:spcBef>
                <a:spcPct val="0"/>
              </a:spcBef>
              <a:spcAft>
                <a:spcPct val="40000"/>
              </a:spcAft>
              <a:buClr>
                <a:schemeClr val="accent2"/>
              </a:buClr>
              <a:buFont typeface="Verdana" pitchFamily="34" charset="0"/>
              <a:buChar char="−"/>
            </a:pPr>
            <a:r>
              <a:rPr lang="en-US" dirty="0">
                <a:ea typeface="ＭＳ Ｐゴシック" charset="-128"/>
              </a:rPr>
              <a:t> Calcitonin</a:t>
            </a:r>
          </a:p>
          <a:p>
            <a:pPr marL="1089025" lvl="1" indent="-290513" eaLnBrk="1" hangingPunct="1">
              <a:lnSpc>
                <a:spcPct val="80000"/>
              </a:lnSpc>
              <a:spcBef>
                <a:spcPct val="0"/>
              </a:spcBef>
              <a:spcAft>
                <a:spcPct val="4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Causes deposition of calcium in bone</a:t>
            </a:r>
          </a:p>
          <a:p>
            <a:pPr marL="1089025" lvl="1" indent="-290513" eaLnBrk="1" hangingPunct="1">
              <a:lnSpc>
                <a:spcPct val="80000"/>
              </a:lnSpc>
              <a:spcBef>
                <a:spcPct val="0"/>
              </a:spcBef>
              <a:spcAft>
                <a:spcPct val="4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Decreases blood calcium</a:t>
            </a:r>
          </a:p>
          <a:p>
            <a:pPr marL="1089025" lvl="1" indent="-290513" eaLnBrk="1" hangingPunct="1">
              <a:lnSpc>
                <a:spcPct val="80000"/>
              </a:lnSpc>
              <a:spcBef>
                <a:spcPct val="0"/>
              </a:spcBef>
              <a:spcAft>
                <a:spcPct val="4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Increases  BMD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92506" y="525195"/>
            <a:ext cx="538961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Skeletal Tissue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23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523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523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23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523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523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23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523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523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23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523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523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23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523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523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23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523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523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23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523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523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23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523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523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23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523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523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235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5235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5235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2354" grpId="0" build="p" autoUpdateAnimBg="0" advAuto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\\172.24.161.56\lww\01_Logistics\Plowman5e_9781496323187\13_Ancillaries\1_Input\PPTs\JPEG updated arts\Plowman-PPT-03\Ch16\Table 16.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07731" y="1845773"/>
            <a:ext cx="5464712" cy="35617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440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56732" y="1254217"/>
            <a:ext cx="7650163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 Dual-Energy X-Ray Absorptiometry</a:t>
            </a:r>
          </a:p>
        </p:txBody>
      </p:sp>
      <p:sp>
        <p:nvSpPr>
          <p:cNvPr id="24578" name="Rectangle 9"/>
          <p:cNvSpPr>
            <a:spLocks noChangeArrowheads="1"/>
          </p:cNvSpPr>
          <p:nvPr/>
        </p:nvSpPr>
        <p:spPr bwMode="auto">
          <a:xfrm>
            <a:off x="227013" y="571783"/>
            <a:ext cx="687880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Measurement of Bone Health</a:t>
            </a:r>
          </a:p>
        </p:txBody>
      </p:sp>
      <p:pic>
        <p:nvPicPr>
          <p:cNvPr id="5122" name="Picture 2" descr="\\172.24.161.56\lww\01_Logistics\Plowman5e_9781496323187\13_Ancillaries\1_Input\PPTs\JPEG updated arts\Plowman-PPT-03\Ch16\Plowman5e-ch016-image005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53700" y="3774390"/>
            <a:ext cx="2501900" cy="2146300"/>
          </a:xfrm>
          <a:prstGeom prst="rect">
            <a:avLst/>
          </a:prstGeom>
          <a:noFill/>
        </p:spPr>
      </p:pic>
      <p:pic>
        <p:nvPicPr>
          <p:cNvPr id="5123" name="Picture 3" descr="\\172.24.161.56\lww\01_Logistics\Plowman5e_9781496323187\13_Ancillaries\1_Input\PPTs\JPEG updated arts\Plowman-PPT-03\Ch16\Plowman5e-ch016-image00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5442" y="2483633"/>
            <a:ext cx="3332299" cy="1936899"/>
          </a:xfrm>
          <a:prstGeom prst="rect">
            <a:avLst/>
          </a:prstGeom>
          <a:noFill/>
        </p:spPr>
      </p:pic>
      <p:pic>
        <p:nvPicPr>
          <p:cNvPr id="5124" name="Picture 4" descr="\\172.24.161.56\lww\01_Logistics\Plowman5e_9781496323187\13_Ancillaries\1_Input\PPTs\JPEG updated arts\Plowman-PPT-03\Ch16\Plowman5e-ch016-image005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77017" y="1831290"/>
            <a:ext cx="1395413" cy="4203700"/>
          </a:xfrm>
          <a:prstGeom prst="rect">
            <a:avLst/>
          </a:prstGeom>
          <a:noFill/>
        </p:spPr>
      </p:pic>
      <p:pic>
        <p:nvPicPr>
          <p:cNvPr id="5125" name="Picture 5" descr="\\172.24.161.56\lww\01_Logistics\Plowman5e_9781496323187\13_Ancillaries\1_Input\PPTs\JPEG updated arts\Plowman-PPT-03\Ch16\Plowman5e-ch016-image005b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74264" y="1679009"/>
            <a:ext cx="2538413" cy="20050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44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544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544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4402" grpId="0" build="p" autoUpdateAnimBg="0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91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65121" y="1387517"/>
            <a:ext cx="8207375" cy="871650"/>
          </a:xfrm>
        </p:spPr>
        <p:txBody>
          <a:bodyPr>
            <a:spAutoFit/>
          </a:bodyPr>
          <a:lstStyle/>
          <a:p>
            <a:pPr marL="0" indent="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Quantitative Computed Tomography (QCT)</a:t>
            </a:r>
            <a:r>
              <a:rPr lang="en-US" dirty="0">
                <a:ea typeface="ＭＳ Ｐゴシック" charset="-128"/>
              </a:rPr>
              <a:t> </a:t>
            </a:r>
          </a:p>
          <a:p>
            <a:pPr marL="0" indent="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C. Field Tests</a:t>
            </a:r>
          </a:p>
        </p:txBody>
      </p:sp>
      <p:sp>
        <p:nvSpPr>
          <p:cNvPr id="26626" name="Rectangle 3"/>
          <p:cNvSpPr>
            <a:spLocks noChangeArrowheads="1"/>
          </p:cNvSpPr>
          <p:nvPr/>
        </p:nvSpPr>
        <p:spPr bwMode="auto">
          <a:xfrm>
            <a:off x="97431" y="518369"/>
            <a:ext cx="840165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Measurement of Bone Health (cont.)</a:t>
            </a:r>
          </a:p>
        </p:txBody>
      </p:sp>
      <p:pic>
        <p:nvPicPr>
          <p:cNvPr id="6146" name="Picture 2" descr="\\172.24.161.56\lww\01_Logistics\Plowman5e_9781496323187\13_Ancillaries\1_Input\PPTs\JPEG updated arts\Plowman-PPT-03\Ch16\Plowman5e-ch016-image0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64589" y="2262153"/>
            <a:ext cx="5003320" cy="37524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9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29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29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91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291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291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9154" grpId="0" build="p" autoUpdateAnimBg="0" advAuto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05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79198" y="1271203"/>
            <a:ext cx="7270750" cy="871650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lphaUcPeriod"/>
            </a:pPr>
            <a:r>
              <a:rPr lang="en-US" b="1" dirty="0">
                <a:ea typeface="ＭＳ Ｐゴシック" charset="-128"/>
              </a:rPr>
              <a:t>Age-Related Changes in Bone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lphaUcPeriod"/>
            </a:pPr>
            <a:r>
              <a:rPr lang="en-US" b="1" dirty="0">
                <a:ea typeface="ＭＳ Ｐゴシック" charset="-128"/>
              </a:rPr>
              <a:t>Male-Female Differences in Bone Density</a:t>
            </a:r>
          </a:p>
        </p:txBody>
      </p:sp>
      <p:sp>
        <p:nvSpPr>
          <p:cNvPr id="28674" name="Rectangle 10"/>
          <p:cNvSpPr>
            <a:spLocks noChangeArrowheads="1"/>
          </p:cNvSpPr>
          <p:nvPr/>
        </p:nvSpPr>
        <p:spPr bwMode="auto">
          <a:xfrm>
            <a:off x="227013" y="545263"/>
            <a:ext cx="742863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Factors Influencing Bone Health</a:t>
            </a:r>
          </a:p>
        </p:txBody>
      </p:sp>
      <p:pic>
        <p:nvPicPr>
          <p:cNvPr id="7170" name="Picture 2" descr="\\172.24.161.56\lww\01_Logistics\Plowman5e_9781496323187\13_Ancillaries\1_Input\PPTs\JPEG updated arts\Plowman-PPT-03\Ch16\Plowman5e-ch016-image0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4631" y="2495700"/>
            <a:ext cx="5815655" cy="30688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60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60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5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605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605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0546" grpId="0" build="p" autoUpdateAnimBg="0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464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4800" y="1461233"/>
            <a:ext cx="7826375" cy="3241529"/>
          </a:xfrm>
        </p:spPr>
        <p:txBody>
          <a:bodyPr>
            <a:spAutoFit/>
          </a:bodyPr>
          <a:lstStyle/>
          <a:p>
            <a:pPr marL="1022350" indent="-102235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C.  Development of Peak Bone Mass</a:t>
            </a:r>
          </a:p>
          <a:p>
            <a:pPr marL="739775" indent="-2746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−"/>
            </a:pPr>
            <a:r>
              <a:rPr lang="en-US" dirty="0">
                <a:ea typeface="ＭＳ Ｐゴシック" charset="-128"/>
              </a:rPr>
              <a:t>Influenced by</a:t>
            </a:r>
          </a:p>
          <a:p>
            <a:pPr marL="1089025" lvl="1" indent="-34925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Mechanical loading</a:t>
            </a:r>
          </a:p>
          <a:p>
            <a:pPr marL="1022350" indent="-28257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Nutrition</a:t>
            </a:r>
          </a:p>
          <a:p>
            <a:pPr marL="1022350" indent="-28257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Hormonal levels</a:t>
            </a:r>
          </a:p>
          <a:p>
            <a:pPr marL="1022350" indent="-28257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Genetics</a:t>
            </a:r>
          </a:p>
          <a:p>
            <a:pPr marL="739775" lvl="1" indent="-2746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−"/>
            </a:pPr>
            <a:r>
              <a:rPr lang="en-US" dirty="0">
                <a:ea typeface="ＭＳ Ｐゴシック" charset="-128"/>
              </a:rPr>
              <a:t> What about young amenorrheic athletes?</a:t>
            </a:r>
          </a:p>
        </p:txBody>
      </p:sp>
      <p:sp>
        <p:nvSpPr>
          <p:cNvPr id="4" name="Rectangle 10"/>
          <p:cNvSpPr>
            <a:spLocks noChangeArrowheads="1"/>
          </p:cNvSpPr>
          <p:nvPr/>
        </p:nvSpPr>
        <p:spPr bwMode="auto">
          <a:xfrm>
            <a:off x="139929" y="519860"/>
            <a:ext cx="895148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Factors Influencing Bone Health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46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646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646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46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646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646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46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646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646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46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646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646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46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646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646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46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646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646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46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646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646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4642" grpId="0" build="p" autoUpdateAnimBg="0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283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51292" y="1412224"/>
            <a:ext cx="7440613" cy="702373"/>
          </a:xfrm>
        </p:spPr>
        <p:txBody>
          <a:bodyPr>
            <a:spAutoFit/>
          </a:bodyPr>
          <a:lstStyle/>
          <a:p>
            <a:pPr marL="0" indent="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Mechanotransduction</a:t>
            </a:r>
            <a:r>
              <a:rPr lang="en-US" dirty="0">
                <a:ea typeface="ＭＳ Ｐゴシック" charset="-128"/>
              </a:rPr>
              <a:t>—Process by which the bone responds to a mechanical force on it</a:t>
            </a:r>
          </a:p>
        </p:txBody>
      </p:sp>
      <p:sp>
        <p:nvSpPr>
          <p:cNvPr id="32770" name="Rectangle 3"/>
          <p:cNvSpPr>
            <a:spLocks noChangeArrowheads="1"/>
          </p:cNvSpPr>
          <p:nvPr/>
        </p:nvSpPr>
        <p:spPr bwMode="auto">
          <a:xfrm>
            <a:off x="334362" y="520145"/>
            <a:ext cx="446468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Exercise Response</a:t>
            </a:r>
          </a:p>
        </p:txBody>
      </p:sp>
      <p:pic>
        <p:nvPicPr>
          <p:cNvPr id="8194" name="Picture 2" descr="\\172.24.161.56\lww\01_Logistics\Plowman5e_9781496323187\13_Ancillaries\1_Input\PPTs\JPEG updated arts\Plowman-PPT-03\Ch16\Plowman5e-ch016-image0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4549" y="2301253"/>
            <a:ext cx="6300787" cy="36052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28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728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728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2834" grpId="0" build="p" autoUpdateAnimBg="0" advAuto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3"/>
          <p:cNvSpPr>
            <a:spLocks noChangeArrowheads="1"/>
          </p:cNvSpPr>
          <p:nvPr/>
        </p:nvSpPr>
        <p:spPr bwMode="auto">
          <a:xfrm>
            <a:off x="149246" y="504922"/>
            <a:ext cx="760657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VI. Application of Training Principles</a:t>
            </a:r>
          </a:p>
        </p:txBody>
      </p:sp>
      <p:pic>
        <p:nvPicPr>
          <p:cNvPr id="9218" name="Picture 2" descr="\\172.24.161.56\lww\01_Logistics\Plowman5e_9781496323187\13_Ancillaries\1_Input\PPTs\JPEG updated arts\Plowman-PPT-03\Ch16\Plowman5e-ch016-image01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0255" y="1402373"/>
            <a:ext cx="5549451" cy="49068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488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49722" y="1258016"/>
            <a:ext cx="7878762" cy="3478517"/>
          </a:xfrm>
        </p:spPr>
        <p:txBody>
          <a:bodyPr>
            <a:spAutoFit/>
          </a:bodyPr>
          <a:lstStyle/>
          <a:p>
            <a:pPr marL="623888" indent="-623888"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 Specificity  </a:t>
            </a:r>
          </a:p>
          <a:p>
            <a:pPr marL="623888" indent="-623888"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	Overload </a:t>
            </a:r>
          </a:p>
          <a:p>
            <a:pPr marL="623888" indent="-623888"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C.	Rest/Recovery/Adaptation</a:t>
            </a:r>
          </a:p>
          <a:p>
            <a:pPr marL="623888" indent="-623888"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D.  Individualization</a:t>
            </a:r>
          </a:p>
          <a:p>
            <a:pPr marL="623888" indent="-623888"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E.   Retrogression/Plateau/Reversibility</a:t>
            </a:r>
          </a:p>
          <a:p>
            <a:pPr marL="623888" indent="-623888"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F.	Maintenance</a:t>
            </a:r>
          </a:p>
          <a:p>
            <a:pPr marL="623888" indent="-623888"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G.	Warm-Up/Cooldown</a:t>
            </a:r>
          </a:p>
        </p:txBody>
      </p:sp>
      <p:sp>
        <p:nvSpPr>
          <p:cNvPr id="36866" name="Rectangle 3"/>
          <p:cNvSpPr>
            <a:spLocks noChangeArrowheads="1"/>
          </p:cNvSpPr>
          <p:nvPr/>
        </p:nvSpPr>
        <p:spPr bwMode="auto">
          <a:xfrm>
            <a:off x="227012" y="128406"/>
            <a:ext cx="871378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VI. Application of Training Principles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48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748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748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48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748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748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48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748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748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48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748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748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48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748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748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48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748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748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48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748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748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4882" grpId="0" build="p" autoUpdateAnimBg="0" advAuto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2"/>
          <p:cNvSpPr>
            <a:spLocks noChangeArrowheads="1"/>
          </p:cNvSpPr>
          <p:nvPr/>
        </p:nvSpPr>
        <p:spPr bwMode="auto">
          <a:xfrm>
            <a:off x="227013" y="98735"/>
            <a:ext cx="871378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VII. Skeletal Adaptations to Exercise Training</a:t>
            </a:r>
          </a:p>
        </p:txBody>
      </p:sp>
      <p:pic>
        <p:nvPicPr>
          <p:cNvPr id="10242" name="Picture 2" descr="\\172.24.161.56\lww\01_Logistics\Plowman5e_9781496323187\13_Ancillaries\1_Input\PPTs\JPEG updated arts\Plowman-PPT-03\Ch16\Table 16.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04601" y="1917621"/>
            <a:ext cx="6892086" cy="367407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2"/>
          <p:cNvSpPr>
            <a:spLocks noChangeArrowheads="1"/>
          </p:cNvSpPr>
          <p:nvPr/>
        </p:nvSpPr>
        <p:spPr bwMode="auto">
          <a:xfrm>
            <a:off x="227013" y="531816"/>
            <a:ext cx="826380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VIII. Skeletal Adaptations to Detraining</a:t>
            </a:r>
          </a:p>
        </p:txBody>
      </p:sp>
      <p:sp>
        <p:nvSpPr>
          <p:cNvPr id="4096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50838" y="1438725"/>
            <a:ext cx="8613775" cy="3686175"/>
          </a:xfrm>
        </p:spPr>
        <p:txBody>
          <a:bodyPr/>
          <a:lstStyle/>
          <a:p>
            <a:pPr eaLnBrk="1" hangingPunct="1">
              <a:lnSpc>
                <a:spcPct val="200000"/>
              </a:lnSpc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Astronauts </a:t>
            </a:r>
          </a:p>
          <a:p>
            <a:pPr eaLnBrk="1" hangingPunct="1">
              <a:lnSpc>
                <a:spcPct val="200000"/>
              </a:lnSpc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Immobilization </a:t>
            </a:r>
          </a:p>
          <a:p>
            <a:pPr eaLnBrk="1" hangingPunct="1">
              <a:lnSpc>
                <a:spcPct val="200000"/>
              </a:lnSpc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Detraining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10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305500" y="1522419"/>
            <a:ext cx="8533700" cy="2767554"/>
          </a:xfrm>
        </p:spPr>
        <p:txBody>
          <a:bodyPr wrap="square">
            <a:spAutoFit/>
          </a:bodyPr>
          <a:lstStyle/>
          <a:p>
            <a:pPr marL="917575" indent="-917575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A.  Osteoporosis</a:t>
            </a:r>
          </a:p>
          <a:p>
            <a:pPr marL="917575" indent="-452438">
              <a:spcBef>
                <a:spcPct val="0"/>
              </a:spcBef>
              <a:spcAft>
                <a:spcPct val="50000"/>
              </a:spcAft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Porous bones</a:t>
            </a:r>
          </a:p>
          <a:p>
            <a:pPr marL="917575" indent="-452438">
              <a:spcBef>
                <a:spcPct val="0"/>
              </a:spcBef>
              <a:spcAft>
                <a:spcPct val="50000"/>
              </a:spcAft>
              <a:buFont typeface="Verdana" pitchFamily="34" charset="0"/>
              <a:buChar char="●"/>
            </a:pPr>
            <a:endParaRPr lang="en-US" dirty="0">
              <a:ea typeface="ＭＳ Ｐゴシック" charset="-128"/>
            </a:endParaRPr>
          </a:p>
          <a:p>
            <a:pPr marL="917575" indent="-452438">
              <a:spcBef>
                <a:spcPct val="0"/>
              </a:spcBef>
              <a:spcAft>
                <a:spcPct val="50000"/>
              </a:spcAft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Affects &gt;20 million Americans</a:t>
            </a:r>
          </a:p>
          <a:p>
            <a:pPr marL="917575" indent="-452438">
              <a:spcBef>
                <a:spcPct val="0"/>
              </a:spcBef>
              <a:spcAft>
                <a:spcPct val="50000"/>
              </a:spcAft>
              <a:buFont typeface="Verdana" pitchFamily="34" charset="0"/>
              <a:buChar char="●"/>
            </a:pPr>
            <a:endParaRPr lang="en-US" dirty="0">
              <a:ea typeface="ＭＳ Ｐゴシック" charset="-128"/>
            </a:endParaRPr>
          </a:p>
          <a:p>
            <a:pPr marL="917575" indent="-452438">
              <a:spcBef>
                <a:spcPct val="0"/>
              </a:spcBef>
              <a:spcAft>
                <a:spcPct val="50000"/>
              </a:spcAft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Most common fractures sites: hip, spine, wrist</a:t>
            </a:r>
          </a:p>
        </p:txBody>
      </p:sp>
      <p:sp>
        <p:nvSpPr>
          <p:cNvPr id="43010" name="Rectangle 3"/>
          <p:cNvSpPr>
            <a:spLocks noChangeArrowheads="1"/>
          </p:cNvSpPr>
          <p:nvPr/>
        </p:nvSpPr>
        <p:spPr bwMode="auto">
          <a:xfrm>
            <a:off x="181315" y="168747"/>
            <a:ext cx="8759478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IX. Skeletal Application to Health and Fitness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1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81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81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10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810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810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10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810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810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10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810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810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1026" grpId="0" build="p" autoUpdateAnimBg="0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\\172.24.161.56\lww\01_Logistics\Plowman5e_9781496323187\13_Ancillaries\1_Input\PPTs\JPEG updated arts\Plowman-PPT-03\Ch16\Table 16.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88940" y="1455161"/>
            <a:ext cx="7245770" cy="466033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512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93688" y="1432844"/>
            <a:ext cx="7010400" cy="1819602"/>
          </a:xfrm>
        </p:spPr>
        <p:txBody>
          <a:bodyPr>
            <a:spAutoFit/>
          </a:bodyPr>
          <a:lstStyle/>
          <a:p>
            <a:pPr marL="609600" indent="-6096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B.	Female Athlete Triad</a:t>
            </a:r>
          </a:p>
          <a:p>
            <a:pPr marL="609600" indent="-6096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		1. Disordered Eating</a:t>
            </a:r>
          </a:p>
          <a:p>
            <a:pPr marL="609600" indent="-6096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		2. Menstrual Dysfunction</a:t>
            </a:r>
          </a:p>
          <a:p>
            <a:pPr marL="609600" indent="-6096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		3. Skeletal Demineralization</a:t>
            </a: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181315" y="114959"/>
            <a:ext cx="8759478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IX. Skeletal Application to Health and Fitness (cont.)</a:t>
            </a:r>
          </a:p>
        </p:txBody>
      </p:sp>
      <p:pic>
        <p:nvPicPr>
          <p:cNvPr id="12290" name="Picture 2" descr="\\172.24.161.56\lww\01_Logistics\Plowman5e_9781496323187\13_Ancillaries\1_Input\PPTs\JPEG updated arts\Plowman-PPT-03\Ch16\Plowman5e-ch016-image01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21541" y="3399177"/>
            <a:ext cx="4595813" cy="20812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8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8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5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85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85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8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8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8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8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5122" grpId="0" build="p" autoUpdateAnimBg="0" advAuto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42722" y="143513"/>
            <a:ext cx="823682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The Effects of Exercise-Induced Amenorrhea on Bone Mineral Density</a:t>
            </a:r>
          </a:p>
        </p:txBody>
      </p:sp>
      <p:pic>
        <p:nvPicPr>
          <p:cNvPr id="13314" name="Picture 2" descr="\\172.24.161.56\lww\01_Logistics\Plowman5e_9781496323187\13_Ancillaries\1_Input\PPTs\JPEG updated arts\Plowman-PPT-03\Ch16\Plowman5e-ch016-image0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8121" y="2171399"/>
            <a:ext cx="6096000" cy="29479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92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304800" y="1503322"/>
            <a:ext cx="7010400" cy="2293578"/>
          </a:xfrm>
        </p:spPr>
        <p:txBody>
          <a:bodyPr>
            <a:spAutoFit/>
          </a:bodyPr>
          <a:lstStyle/>
          <a:p>
            <a:pPr marL="1022350" indent="-102235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C.  Skeletal Injuries</a:t>
            </a:r>
          </a:p>
          <a:p>
            <a:pPr marL="739775" indent="-274638">
              <a:spcBef>
                <a:spcPct val="0"/>
              </a:spcBef>
              <a:spcAft>
                <a:spcPct val="50000"/>
              </a:spcAft>
              <a:buFont typeface="Verdana" pitchFamily="34" charset="0"/>
              <a:buChar char="−"/>
            </a:pPr>
            <a:r>
              <a:rPr lang="en-US" dirty="0">
                <a:ea typeface="ＭＳ Ｐゴシック" charset="-128"/>
              </a:rPr>
              <a:t>Macrotrauma</a:t>
            </a:r>
          </a:p>
          <a:p>
            <a:pPr marL="739775" indent="-274638">
              <a:spcBef>
                <a:spcPct val="0"/>
              </a:spcBef>
              <a:spcAft>
                <a:spcPct val="50000"/>
              </a:spcAft>
              <a:buFont typeface="Verdana" pitchFamily="34" charset="0"/>
              <a:buChar char="−"/>
            </a:pPr>
            <a:r>
              <a:rPr lang="en-US" dirty="0">
                <a:ea typeface="ＭＳ Ｐゴシック" charset="-128"/>
              </a:rPr>
              <a:t>Microtrauma</a:t>
            </a:r>
          </a:p>
          <a:p>
            <a:pPr marL="914400" lvl="1" indent="-333375">
              <a:spcBef>
                <a:spcPct val="0"/>
              </a:spcBef>
              <a:spcAft>
                <a:spcPct val="50000"/>
              </a:spcAft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Stress reactions</a:t>
            </a:r>
          </a:p>
          <a:p>
            <a:pPr marL="914400" lvl="1" indent="-333375">
              <a:spcBef>
                <a:spcPct val="0"/>
              </a:spcBef>
              <a:spcAft>
                <a:spcPct val="50000"/>
              </a:spcAft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Stress fractures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81315" y="114959"/>
            <a:ext cx="8759478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IX. Skeletal Application to Health and Fitness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8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8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8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8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9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89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89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92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892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892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92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892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892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9218" grpId="0" build="p" autoUpdateAnimBg="0" advAuto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2916</TotalTime>
  <Words>533</Words>
  <Application>Microsoft Macintosh PowerPoint</Application>
  <PresentationFormat>On-screen Show (4:3)</PresentationFormat>
  <Paragraphs>125</Paragraphs>
  <Slides>24</Slides>
  <Notes>22</Notes>
  <HiddenSlides>3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Times New Roman</vt:lpstr>
      <vt:lpstr>Verdana</vt:lpstr>
      <vt:lpstr>LWW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327</cp:revision>
  <cp:lastPrinted>2001-01-03T19:47:24Z</cp:lastPrinted>
  <dcterms:created xsi:type="dcterms:W3CDTF">2001-02-15T19:07:27Z</dcterms:created>
  <dcterms:modified xsi:type="dcterms:W3CDTF">2022-03-09T12:50:31Z</dcterms:modified>
</cp:coreProperties>
</file>