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y="5143500" cx="9144000"/>
  <p:notesSz cx="6858000" cy="9144000"/>
  <p:embeddedFontLst>
    <p:embeddedFont>
      <p:font typeface="Playfair Display"/>
      <p:regular r:id="rId19"/>
      <p:bold r:id="rId20"/>
      <p:italic r:id="rId21"/>
      <p:boldItalic r:id="rId22"/>
    </p:embeddedFont>
    <p:embeddedFont>
      <p:font typeface="Lato"/>
      <p:regular r:id="rId23"/>
      <p:bold r:id="rId24"/>
      <p:italic r:id="rId25"/>
      <p:boldItalic r:id="rId26"/>
    </p:embeddedFont>
    <p:embeddedFont>
      <p:font typeface="Lora"/>
      <p:regular r:id="rId27"/>
      <p:bold r:id="rId28"/>
      <p:italic r:id="rId29"/>
      <p:boldItalic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PlayfairDisplay-bold.fntdata"/><Relationship Id="rId22" Type="http://schemas.openxmlformats.org/officeDocument/2006/relationships/font" Target="fonts/PlayfairDisplay-boldItalic.fntdata"/><Relationship Id="rId21" Type="http://schemas.openxmlformats.org/officeDocument/2006/relationships/font" Target="fonts/PlayfairDisplay-italic.fntdata"/><Relationship Id="rId24" Type="http://schemas.openxmlformats.org/officeDocument/2006/relationships/font" Target="fonts/Lato-bold.fntdata"/><Relationship Id="rId23" Type="http://schemas.openxmlformats.org/officeDocument/2006/relationships/font" Target="fonts/Lato-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Lato-boldItalic.fntdata"/><Relationship Id="rId25" Type="http://schemas.openxmlformats.org/officeDocument/2006/relationships/font" Target="fonts/Lato-italic.fntdata"/><Relationship Id="rId28" Type="http://schemas.openxmlformats.org/officeDocument/2006/relationships/font" Target="fonts/Lora-bold.fntdata"/><Relationship Id="rId27" Type="http://schemas.openxmlformats.org/officeDocument/2006/relationships/font" Target="fonts/Lora-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Lora-italic.fntdata"/><Relationship Id="rId7" Type="http://schemas.openxmlformats.org/officeDocument/2006/relationships/slide" Target="slides/slide2.xml"/><Relationship Id="rId8" Type="http://schemas.openxmlformats.org/officeDocument/2006/relationships/slide" Target="slides/slide3.xml"/><Relationship Id="rId30" Type="http://schemas.openxmlformats.org/officeDocument/2006/relationships/font" Target="fonts/Lora-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font" Target="fonts/PlayfairDisplay-regular.fntdata"/><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200ef97fa30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200ef97fa30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1fc6329e87e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1fc6329e87e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200ef97fa3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200ef97fa3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1fc6329e87e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1fc6329e87e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1fc6329e87e_0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1fc6329e87e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1fc6329e87e_0_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1fc6329e87e_0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1fc6329e87e_0_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1fc6329e87e_0_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200ef97fa30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200ef97fa30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200ef97fa30_0_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200ef97fa30_0_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200ef97fa30_0_1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200ef97fa30_0_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200ef97fa30_0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200ef97fa30_0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200ef97fa30_0_1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200ef97fa30_0_1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200ef97fa30_0_1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200ef97fa30_0_1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2992950" y="992700"/>
            <a:ext cx="3158100" cy="3158100"/>
          </a:xfrm>
          <a:prstGeom prst="rect">
            <a:avLst/>
          </a:prstGeom>
          <a:noFill/>
          <a:ln cap="flat" cmpd="sng" w="28575">
            <a:solidFill>
              <a:schemeClr val="lt1"/>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096250" y="1627200"/>
            <a:ext cx="2951400" cy="15843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p:txBody>
      </p:sp>
      <p:sp>
        <p:nvSpPr>
          <p:cNvPr id="13" name="Google Shape;13;p2"/>
          <p:cNvSpPr txBox="1"/>
          <p:nvPr>
            <p:ph idx="1" type="subTitle"/>
          </p:nvPr>
        </p:nvSpPr>
        <p:spPr>
          <a:xfrm>
            <a:off x="3096363" y="3266930"/>
            <a:ext cx="2951400" cy="701400"/>
          </a:xfrm>
          <a:prstGeom prst="rect">
            <a:avLst/>
          </a:prstGeom>
        </p:spPr>
        <p:txBody>
          <a:bodyPr anchorCtr="0" anchor="b" bIns="91425" lIns="91425" spcFirstLastPara="1" rIns="91425" wrap="square" tIns="91425">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9pPr>
          </a:lstStyle>
          <a:p/>
        </p:txBody>
      </p:sp>
      <p:sp>
        <p:nvSpPr>
          <p:cNvPr id="14" name="Google Shape;14;p2"/>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5" name="Shape 15"/>
        <p:cNvGrpSpPr/>
        <p:nvPr/>
      </p:nvGrpSpPr>
      <p:grpSpPr>
        <a:xfrm>
          <a:off x="0" y="0"/>
          <a:ext cx="0" cy="0"/>
          <a:chOff x="0" y="0"/>
          <a:chExt cx="0" cy="0"/>
        </a:xfrm>
      </p:grpSpPr>
      <p:sp>
        <p:nvSpPr>
          <p:cNvPr id="16" name="Google Shape;16;p3"/>
          <p:cNvSpPr txBox="1"/>
          <p:nvPr>
            <p:ph type="title"/>
          </p:nvPr>
        </p:nvSpPr>
        <p:spPr>
          <a:xfrm>
            <a:off x="509550" y="1423875"/>
            <a:ext cx="8124900" cy="17982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9pPr>
          </a:lstStyle>
          <a:p/>
        </p:txBody>
      </p:sp>
      <p:sp>
        <p:nvSpPr>
          <p:cNvPr id="17" name="Google Shape;17;p3"/>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
          <p:cNvSpPr txBox="1"/>
          <p:nvPr>
            <p:ph type="title"/>
          </p:nvPr>
        </p:nvSpPr>
        <p:spPr>
          <a:xfrm>
            <a:off x="311700" y="391350"/>
            <a:ext cx="8520600" cy="6261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1" name="Google Shape;21;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2" name="Google Shape;22;p4"/>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3" name="Shape 23"/>
        <p:cNvGrpSpPr/>
        <p:nvPr/>
      </p:nvGrpSpPr>
      <p:grpSpPr>
        <a:xfrm>
          <a:off x="0" y="0"/>
          <a:ext cx="0" cy="0"/>
          <a:chOff x="0" y="0"/>
          <a:chExt cx="0" cy="0"/>
        </a:xfrm>
      </p:grpSpPr>
      <p:sp>
        <p:nvSpPr>
          <p:cNvPr id="24" name="Google Shape;24;p5"/>
          <p:cNvSpPr txBox="1"/>
          <p:nvPr>
            <p:ph type="title"/>
          </p:nvPr>
        </p:nvSpPr>
        <p:spPr>
          <a:xfrm>
            <a:off x="311700" y="391350"/>
            <a:ext cx="8520600" cy="6261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5" name="Google Shape;25;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6" name="Google Shape;26;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7" name="Google Shape;27;p5"/>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8" name="Shape 28"/>
        <p:cNvGrpSpPr/>
        <p:nvPr/>
      </p:nvGrpSpPr>
      <p:grpSpPr>
        <a:xfrm>
          <a:off x="0" y="0"/>
          <a:ext cx="0" cy="0"/>
          <a:chOff x="0" y="0"/>
          <a:chExt cx="0" cy="0"/>
        </a:xfrm>
      </p:grpSpPr>
      <p:sp>
        <p:nvSpPr>
          <p:cNvPr id="29" name="Google Shape;29;p6"/>
          <p:cNvSpPr txBox="1"/>
          <p:nvPr>
            <p:ph type="title"/>
          </p:nvPr>
        </p:nvSpPr>
        <p:spPr>
          <a:xfrm>
            <a:off x="311700" y="391350"/>
            <a:ext cx="8520600" cy="6261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30" name="Google Shape;30;p6"/>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1" name="Shape 31"/>
        <p:cNvGrpSpPr/>
        <p:nvPr/>
      </p:nvGrpSpPr>
      <p:grpSpPr>
        <a:xfrm>
          <a:off x="0" y="0"/>
          <a:ext cx="0" cy="0"/>
          <a:chOff x="0" y="0"/>
          <a:chExt cx="0" cy="0"/>
        </a:xfrm>
      </p:grpSpPr>
      <p:sp>
        <p:nvSpPr>
          <p:cNvPr id="32" name="Google Shape;32;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3" name="Google Shape;33;p7"/>
          <p:cNvSpPr txBox="1"/>
          <p:nvPr>
            <p:ph idx="1" type="body"/>
          </p:nvPr>
        </p:nvSpPr>
        <p:spPr>
          <a:xfrm>
            <a:off x="311700" y="1391378"/>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4" name="Google Shape;34;p7"/>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dk2"/>
        </a:solidFill>
      </p:bgPr>
    </p:bg>
    <p:spTree>
      <p:nvGrpSpPr>
        <p:cNvPr id="35" name="Shape 35"/>
        <p:cNvGrpSpPr/>
        <p:nvPr/>
      </p:nvGrpSpPr>
      <p:grpSpPr>
        <a:xfrm>
          <a:off x="0" y="0"/>
          <a:ext cx="0" cy="0"/>
          <a:chOff x="0" y="0"/>
          <a:chExt cx="0" cy="0"/>
        </a:xfrm>
      </p:grpSpPr>
      <p:sp>
        <p:nvSpPr>
          <p:cNvPr id="36" name="Google Shape;36;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800"/>
              <a:buFont typeface="Lato"/>
              <a:buNone/>
              <a:defRPr b="0" sz="480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b="0" sz="480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b="0" sz="480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b="0" sz="480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b="0" sz="480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b="0" sz="480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b="0" sz="480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b="0" sz="480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b="0" sz="4800">
                <a:solidFill>
                  <a:schemeClr val="lt1"/>
                </a:solidFill>
                <a:latin typeface="Lato"/>
                <a:ea typeface="Lato"/>
                <a:cs typeface="Lato"/>
                <a:sym typeface="Lato"/>
              </a:defRPr>
            </a:lvl9pPr>
          </a:lstStyle>
          <a:p/>
        </p:txBody>
      </p:sp>
      <p:sp>
        <p:nvSpPr>
          <p:cNvPr id="37" name="Google Shape;37;p8"/>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8"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0" name="Google Shape;40;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1" name="Google Shape;41;p9"/>
          <p:cNvSpPr txBox="1"/>
          <p:nvPr>
            <p:ph type="title"/>
          </p:nvPr>
        </p:nvSpPr>
        <p:spPr>
          <a:xfrm>
            <a:off x="265500" y="1107950"/>
            <a:ext cx="4045200" cy="16836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2" name="Google Shape;42;p9"/>
          <p:cNvSpPr txBox="1"/>
          <p:nvPr>
            <p:ph idx="1" type="subTitle"/>
          </p:nvPr>
        </p:nvSpPr>
        <p:spPr>
          <a:xfrm>
            <a:off x="265500" y="2845201"/>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Google Shape;43;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44" name="Google Shape;44;p9"/>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5" name="Shape 45"/>
        <p:cNvGrpSpPr/>
        <p:nvPr/>
      </p:nvGrpSpPr>
      <p:grpSpPr>
        <a:xfrm>
          <a:off x="0" y="0"/>
          <a:ext cx="0" cy="0"/>
          <a:chOff x="0" y="0"/>
          <a:chExt cx="0" cy="0"/>
        </a:xfrm>
      </p:grpSpPr>
      <p:sp>
        <p:nvSpPr>
          <p:cNvPr id="46" name="Google Shape;46;p10"/>
          <p:cNvSpPr txBox="1"/>
          <p:nvPr>
            <p:ph idx="1" type="body"/>
          </p:nvPr>
        </p:nvSpPr>
        <p:spPr>
          <a:xfrm>
            <a:off x="319500" y="423057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7" name="Google Shape;47;p10"/>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8"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11"/>
          <p:cNvSpPr txBox="1"/>
          <p:nvPr>
            <p:ph hasCustomPrompt="1" type="title"/>
          </p:nvPr>
        </p:nvSpPr>
        <p:spPr>
          <a:xfrm>
            <a:off x="311700" y="1233100"/>
            <a:ext cx="8520600" cy="1610100"/>
          </a:xfrm>
          <a:prstGeom prst="rect">
            <a:avLst/>
          </a:prstGeom>
        </p:spPr>
        <p:txBody>
          <a:bodyPr anchorCtr="0" anchor="b" bIns="91425" lIns="91425" spcFirstLastPara="1" rIns="91425" wrap="square" tIns="91425">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p:nvPr>
            <p:ph idx="1" type="body"/>
          </p:nvPr>
        </p:nvSpPr>
        <p:spPr>
          <a:xfrm>
            <a:off x="311700" y="2919450"/>
            <a:ext cx="8520600" cy="10716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52" name="Google Shape;52;p11"/>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12"/>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coral">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391350"/>
            <a:ext cx="8520600" cy="6261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indent="-317500" lvl="1" marL="9144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indent="-317500" lvl="2" marL="13716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indent="-317500" lvl="3" marL="18288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indent="-317500" lvl="4" marL="22860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indent="-317500" lvl="5" marL="27432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indent="-317500" lvl="6" marL="32004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indent="-317500" lvl="7" marL="36576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indent="-317500" lvl="8" marL="41148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p:txBody>
      </p:sp>
      <p:sp>
        <p:nvSpPr>
          <p:cNvPr id="8" name="Google Shape;8;p1"/>
          <p:cNvSpPr txBox="1"/>
          <p:nvPr>
            <p:ph idx="12" type="sldNum"/>
          </p:nvPr>
        </p:nvSpPr>
        <p:spPr>
          <a:xfrm>
            <a:off x="8490250" y="4681009"/>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6.png"/><Relationship Id="rId4" Type="http://schemas.openxmlformats.org/officeDocument/2006/relationships/image" Target="../media/image5.png"/><Relationship Id="rId5"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3"/>
          <p:cNvSpPr txBox="1"/>
          <p:nvPr>
            <p:ph type="ctrTitle"/>
          </p:nvPr>
        </p:nvSpPr>
        <p:spPr>
          <a:xfrm>
            <a:off x="3096250" y="1627200"/>
            <a:ext cx="2951400" cy="15843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rPr lang="en-GB"/>
              <a:t>The importance of creative movement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txBox="1"/>
          <p:nvPr>
            <p:ph type="title"/>
          </p:nvPr>
        </p:nvSpPr>
        <p:spPr>
          <a:xfrm>
            <a:off x="311700" y="391350"/>
            <a:ext cx="8520600" cy="626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What is creative movement?</a:t>
            </a:r>
            <a:endParaRPr/>
          </a:p>
        </p:txBody>
      </p:sp>
      <p:sp>
        <p:nvSpPr>
          <p:cNvPr id="65" name="Google Shape;65;p14"/>
          <p:cNvSpPr txBox="1"/>
          <p:nvPr>
            <p:ph idx="1" type="body"/>
          </p:nvPr>
        </p:nvSpPr>
        <p:spPr>
          <a:xfrm>
            <a:off x="311700" y="1152475"/>
            <a:ext cx="3999900" cy="17685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lang="en-GB"/>
              <a:t>Creative movement uses body actions to communicate a specific image such as the wind or a story-line and even emotions , it is created through a dance , music or drama as its source of self  expression. </a:t>
            </a:r>
            <a:endParaRPr/>
          </a:p>
          <a:p>
            <a:pPr indent="0" lvl="0" marL="0" rtl="0" algn="l">
              <a:spcBef>
                <a:spcPts val="1200"/>
              </a:spcBef>
              <a:spcAft>
                <a:spcPts val="1200"/>
              </a:spcAft>
              <a:buNone/>
            </a:pPr>
            <a:r>
              <a:t/>
            </a:r>
            <a:endParaRPr/>
          </a:p>
        </p:txBody>
      </p:sp>
      <p:sp>
        <p:nvSpPr>
          <p:cNvPr id="66" name="Google Shape;66;p14"/>
          <p:cNvSpPr txBox="1"/>
          <p:nvPr>
            <p:ph idx="2" type="body"/>
          </p:nvPr>
        </p:nvSpPr>
        <p:spPr>
          <a:xfrm>
            <a:off x="5070525" y="1247725"/>
            <a:ext cx="3999900" cy="3416400"/>
          </a:xfrm>
          <a:prstGeom prst="rect">
            <a:avLst/>
          </a:prstGeom>
        </p:spPr>
        <p:txBody>
          <a:bodyPr anchorCtr="0" anchor="t" bIns="91425" lIns="91425" spcFirstLastPara="1" rIns="91425" wrap="square" tIns="91425">
            <a:normAutofit/>
          </a:bodyPr>
          <a:lstStyle/>
          <a:p>
            <a:pPr indent="-317500" lvl="0" marL="457200" rtl="0" algn="l">
              <a:spcBef>
                <a:spcPts val="0"/>
              </a:spcBef>
              <a:spcAft>
                <a:spcPts val="0"/>
              </a:spcAft>
              <a:buSzPts val="1400"/>
              <a:buChar char="★"/>
            </a:pPr>
            <a:r>
              <a:rPr lang="en-GB"/>
              <a:t>  </a:t>
            </a:r>
            <a:r>
              <a:rPr lang="en-GB"/>
              <a:t>Using creativity enhances a child’s physical skills and engages their energy  and natures their creativity </a:t>
            </a:r>
            <a:endParaRPr/>
          </a:p>
          <a:p>
            <a:pPr indent="-317500" lvl="0" marL="457200" rtl="0" algn="l">
              <a:spcBef>
                <a:spcPts val="0"/>
              </a:spcBef>
              <a:spcAft>
                <a:spcPts val="0"/>
              </a:spcAft>
              <a:buSzPts val="1400"/>
              <a:buChar char="★"/>
            </a:pPr>
            <a:r>
              <a:rPr lang="en-GB"/>
              <a:t>Process of understanding themselves and the world they live in through activities.</a:t>
            </a:r>
            <a:endParaRPr/>
          </a:p>
          <a:p>
            <a:pPr indent="-317500" lvl="0" marL="457200" rtl="0" algn="l">
              <a:spcBef>
                <a:spcPts val="0"/>
              </a:spcBef>
              <a:spcAft>
                <a:spcPts val="0"/>
              </a:spcAft>
              <a:buSzPts val="1400"/>
              <a:buChar char="★"/>
            </a:pPr>
            <a:r>
              <a:rPr lang="en-GB"/>
              <a:t>Sensory skills through visulation, touch and hearing.</a:t>
            </a:r>
            <a:endParaRPr/>
          </a:p>
          <a:p>
            <a:pPr indent="-317500" lvl="0" marL="457200" rtl="0" algn="l">
              <a:spcBef>
                <a:spcPts val="0"/>
              </a:spcBef>
              <a:spcAft>
                <a:spcPts val="0"/>
              </a:spcAft>
              <a:buSzPts val="1400"/>
              <a:buChar char="★"/>
            </a:pPr>
            <a:r>
              <a:rPr lang="en-GB"/>
              <a:t>Helps understand the body language of others around.</a:t>
            </a:r>
            <a:endParaRPr/>
          </a:p>
          <a:p>
            <a:pPr indent="-317500" lvl="0" marL="457200" rtl="0" algn="l">
              <a:spcBef>
                <a:spcPts val="0"/>
              </a:spcBef>
              <a:spcAft>
                <a:spcPts val="0"/>
              </a:spcAft>
              <a:buSzPts val="1400"/>
              <a:buChar char="★"/>
            </a:pPr>
            <a:r>
              <a:rPr lang="en-GB"/>
              <a:t>Includes daily fiitness and fun </a:t>
            </a:r>
            <a:endParaRPr/>
          </a:p>
          <a:p>
            <a:pPr indent="0" lvl="0" marL="457200" rtl="0" algn="l">
              <a:spcBef>
                <a:spcPts val="1200"/>
              </a:spcBef>
              <a:spcAft>
                <a:spcPts val="1200"/>
              </a:spcAft>
              <a:buNone/>
            </a:pPr>
            <a:r>
              <a:t/>
            </a:r>
            <a:endParaRPr/>
          </a:p>
        </p:txBody>
      </p:sp>
      <p:pic>
        <p:nvPicPr>
          <p:cNvPr descr="children.png" id="67" name="Google Shape;67;p14"/>
          <p:cNvPicPr preferRelativeResize="0"/>
          <p:nvPr/>
        </p:nvPicPr>
        <p:blipFill>
          <a:blip r:embed="rId3">
            <a:alphaModFix/>
          </a:blip>
          <a:stretch>
            <a:fillRect/>
          </a:stretch>
        </p:blipFill>
        <p:spPr>
          <a:xfrm>
            <a:off x="79375" y="2491300"/>
            <a:ext cx="2444750" cy="1539200"/>
          </a:xfrm>
          <a:prstGeom prst="rect">
            <a:avLst/>
          </a:prstGeom>
          <a:noFill/>
          <a:ln>
            <a:noFill/>
          </a:ln>
        </p:spPr>
      </p:pic>
      <p:pic>
        <p:nvPicPr>
          <p:cNvPr id="68" name="Google Shape;68;p14"/>
          <p:cNvPicPr preferRelativeResize="0"/>
          <p:nvPr/>
        </p:nvPicPr>
        <p:blipFill>
          <a:blip r:embed="rId4">
            <a:alphaModFix/>
          </a:blip>
          <a:stretch>
            <a:fillRect/>
          </a:stretch>
        </p:blipFill>
        <p:spPr>
          <a:xfrm>
            <a:off x="2592948" y="3158000"/>
            <a:ext cx="2563226" cy="1652076"/>
          </a:xfrm>
          <a:prstGeom prst="rect">
            <a:avLst/>
          </a:prstGeom>
          <a:noFill/>
          <a:ln>
            <a:noFill/>
          </a:ln>
        </p:spPr>
      </p:pic>
      <p:sp>
        <p:nvSpPr>
          <p:cNvPr id="69" name="Google Shape;69;p14"/>
          <p:cNvSpPr txBox="1"/>
          <p:nvPr/>
        </p:nvSpPr>
        <p:spPr>
          <a:xfrm>
            <a:off x="5476875" y="682625"/>
            <a:ext cx="3444900" cy="569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500">
                <a:solidFill>
                  <a:schemeClr val="dk1"/>
                </a:solidFill>
                <a:latin typeface="Lato"/>
                <a:ea typeface="Lato"/>
                <a:cs typeface="Lato"/>
                <a:sym typeface="Lato"/>
              </a:rPr>
              <a:t>Why is it important ?</a:t>
            </a:r>
            <a:endParaRPr sz="2500">
              <a:solidFill>
                <a:schemeClr val="dk1"/>
              </a:solidFill>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5"/>
          <p:cNvSpPr txBox="1"/>
          <p:nvPr/>
        </p:nvSpPr>
        <p:spPr>
          <a:xfrm>
            <a:off x="0" y="816100"/>
            <a:ext cx="4254300" cy="661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700">
                <a:solidFill>
                  <a:srgbClr val="202124"/>
                </a:solidFill>
                <a:highlight>
                  <a:srgbClr val="FFFFFF"/>
                </a:highlight>
              </a:rPr>
              <a:t>“Creativity is as important as literacy” </a:t>
            </a:r>
            <a:endParaRPr b="1" sz="1700">
              <a:solidFill>
                <a:srgbClr val="202124"/>
              </a:solidFill>
              <a:highlight>
                <a:srgbClr val="FFFFFF"/>
              </a:highlight>
            </a:endParaRPr>
          </a:p>
          <a:p>
            <a:pPr indent="0" lvl="0" marL="0" rtl="0" algn="l">
              <a:spcBef>
                <a:spcPts val="0"/>
              </a:spcBef>
              <a:spcAft>
                <a:spcPts val="0"/>
              </a:spcAft>
              <a:buNone/>
            </a:pPr>
            <a:r>
              <a:t/>
            </a:r>
            <a:endParaRPr b="1">
              <a:solidFill>
                <a:srgbClr val="202124"/>
              </a:solidFill>
              <a:highlight>
                <a:srgbClr val="FFFFFF"/>
              </a:highlight>
            </a:endParaRPr>
          </a:p>
        </p:txBody>
      </p:sp>
      <p:sp>
        <p:nvSpPr>
          <p:cNvPr id="75" name="Google Shape;75;p15"/>
          <p:cNvSpPr txBox="1"/>
          <p:nvPr/>
        </p:nvSpPr>
        <p:spPr>
          <a:xfrm>
            <a:off x="139700" y="1318300"/>
            <a:ext cx="46233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200">
                <a:solidFill>
                  <a:srgbClr val="202124"/>
                </a:solidFill>
                <a:highlight>
                  <a:srgbClr val="FFFFFF"/>
                </a:highlight>
              </a:rPr>
              <a:t>“</a:t>
            </a:r>
            <a:r>
              <a:rPr b="1" lang="en-GB">
                <a:solidFill>
                  <a:srgbClr val="202124"/>
                </a:solidFill>
                <a:highlight>
                  <a:srgbClr val="FFFFFF"/>
                </a:highlight>
              </a:rPr>
              <a:t>children are born creative and have an extraordinary capacity for innovation”</a:t>
            </a:r>
            <a:endParaRPr sz="1600"/>
          </a:p>
        </p:txBody>
      </p:sp>
      <p:sp>
        <p:nvSpPr>
          <p:cNvPr id="76" name="Google Shape;76;p15"/>
          <p:cNvSpPr txBox="1"/>
          <p:nvPr/>
        </p:nvSpPr>
        <p:spPr>
          <a:xfrm>
            <a:off x="139700" y="2014475"/>
            <a:ext cx="4623300" cy="1300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1450">
                <a:solidFill>
                  <a:srgbClr val="222222"/>
                </a:solidFill>
                <a:highlight>
                  <a:srgbClr val="FFFFFF"/>
                </a:highlight>
                <a:latin typeface="Lora"/>
                <a:ea typeface="Lora"/>
                <a:cs typeface="Lora"/>
                <a:sym typeface="Lora"/>
              </a:rPr>
              <a:t>“If you’re not prepared to be wrong, you’ll never come up with anything original. And by the time they get to be adults, most kids have lost that capacity. They have become frightened of being wrong,” </a:t>
            </a:r>
            <a:endParaRPr b="1" sz="1500"/>
          </a:p>
        </p:txBody>
      </p:sp>
      <p:sp>
        <p:nvSpPr>
          <p:cNvPr id="77" name="Google Shape;77;p15"/>
          <p:cNvSpPr txBox="1"/>
          <p:nvPr/>
        </p:nvSpPr>
        <p:spPr>
          <a:xfrm>
            <a:off x="6125975" y="4565575"/>
            <a:ext cx="24129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pic>
        <p:nvPicPr>
          <p:cNvPr id="78" name="Google Shape;78;p15"/>
          <p:cNvPicPr preferRelativeResize="0"/>
          <p:nvPr/>
        </p:nvPicPr>
        <p:blipFill>
          <a:blip r:embed="rId3">
            <a:alphaModFix/>
          </a:blip>
          <a:stretch>
            <a:fillRect/>
          </a:stretch>
        </p:blipFill>
        <p:spPr>
          <a:xfrm>
            <a:off x="4756650" y="1318300"/>
            <a:ext cx="4254300" cy="2999500"/>
          </a:xfrm>
          <a:prstGeom prst="rect">
            <a:avLst/>
          </a:prstGeom>
          <a:noFill/>
          <a:ln>
            <a:noFill/>
          </a:ln>
        </p:spPr>
      </p:pic>
      <p:sp>
        <p:nvSpPr>
          <p:cNvPr id="79" name="Google Shape;79;p15"/>
          <p:cNvSpPr txBox="1"/>
          <p:nvPr/>
        </p:nvSpPr>
        <p:spPr>
          <a:xfrm>
            <a:off x="412850" y="240825"/>
            <a:ext cx="4077000" cy="477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900" u="sng"/>
              <a:t>Sir Ken Robinson </a:t>
            </a:r>
            <a:endParaRPr sz="1900" u="sng"/>
          </a:p>
        </p:txBody>
      </p:sp>
      <p:sp>
        <p:nvSpPr>
          <p:cNvPr id="80" name="Google Shape;80;p15"/>
          <p:cNvSpPr txBox="1"/>
          <p:nvPr/>
        </p:nvSpPr>
        <p:spPr>
          <a:xfrm>
            <a:off x="250900" y="3512625"/>
            <a:ext cx="40770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latin typeface="Lato"/>
                <a:ea typeface="Lato"/>
                <a:cs typeface="Lato"/>
                <a:sym typeface="Lato"/>
              </a:rPr>
              <a:t>Sir Ken Robinson states the importance creativity holds and implies schools are degrading the importance of creativity for other subjects</a:t>
            </a:r>
            <a:endParaRPr>
              <a:latin typeface="Lato"/>
              <a:ea typeface="Lato"/>
              <a:cs typeface="Lato"/>
              <a:sym typeface="Lato"/>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
                                        </p:tgtEl>
                                        <p:attrNameLst>
                                          <p:attrName>style.visibility</p:attrName>
                                        </p:attrNameLst>
                                      </p:cBhvr>
                                      <p:to>
                                        <p:strVal val="visible"/>
                                      </p:to>
                                    </p:set>
                                    <p:animEffect filter="fade" transition="in">
                                      <p:cBhvr>
                                        <p:cTn dur="1000"/>
                                        <p:tgtEl>
                                          <p:spTgt spid="7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5"/>
                                        </p:tgtEl>
                                        <p:attrNameLst>
                                          <p:attrName>style.visibility</p:attrName>
                                        </p:attrNameLst>
                                      </p:cBhvr>
                                      <p:to>
                                        <p:strVal val="visible"/>
                                      </p:to>
                                    </p:set>
                                    <p:animEffect filter="fade" transition="in">
                                      <p:cBhvr>
                                        <p:cTn dur="1000"/>
                                        <p:tgtEl>
                                          <p:spTgt spid="7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6"/>
                                        </p:tgtEl>
                                        <p:attrNameLst>
                                          <p:attrName>style.visibility</p:attrName>
                                        </p:attrNameLst>
                                      </p:cBhvr>
                                      <p:to>
                                        <p:strVal val="visible"/>
                                      </p:to>
                                    </p:set>
                                    <p:animEffect filter="fade" transition="in">
                                      <p:cBhvr>
                                        <p:cTn dur="1000"/>
                                        <p:tgtEl>
                                          <p:spTgt spid="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8"/>
                                        </p:tgtEl>
                                        <p:attrNameLst>
                                          <p:attrName>style.visibility</p:attrName>
                                        </p:attrNameLst>
                                      </p:cBhvr>
                                      <p:to>
                                        <p:strVal val="visible"/>
                                      </p:to>
                                    </p:set>
                                    <p:animEffect filter="fade" transition="in">
                                      <p:cBhvr>
                                        <p:cTn dur="1000"/>
                                        <p:tgtEl>
                                          <p:spTgt spid="7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0"/>
                                        </p:tgtEl>
                                        <p:attrNameLst>
                                          <p:attrName>style.visibility</p:attrName>
                                        </p:attrNameLst>
                                      </p:cBhvr>
                                      <p:to>
                                        <p:strVal val="visible"/>
                                      </p:to>
                                    </p:set>
                                    <p:animEffect filter="fade" transition="in">
                                      <p:cBhvr>
                                        <p:cTn dur="1000"/>
                                        <p:tgtEl>
                                          <p:spTgt spid="8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0"/>
                                        </p:tgtEl>
                                        <p:attrNameLst>
                                          <p:attrName>style.visibility</p:attrName>
                                        </p:attrNameLst>
                                      </p:cBhvr>
                                      <p:to>
                                        <p:strVal val="visible"/>
                                      </p:to>
                                    </p:set>
                                    <p:animEffect filter="fade" transition="in">
                                      <p:cBhvr>
                                        <p:cTn dur="1000"/>
                                        <p:tgtEl>
                                          <p:spTgt spid="8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6"/>
          <p:cNvSpPr txBox="1"/>
          <p:nvPr>
            <p:ph type="title"/>
          </p:nvPr>
        </p:nvSpPr>
        <p:spPr>
          <a:xfrm>
            <a:off x="311700" y="391350"/>
            <a:ext cx="8520600" cy="626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Creative </a:t>
            </a:r>
            <a:r>
              <a:rPr lang="en-GB"/>
              <a:t>movement</a:t>
            </a:r>
            <a:r>
              <a:rPr lang="en-GB"/>
              <a:t> through year groups</a:t>
            </a:r>
            <a:endParaRPr/>
          </a:p>
        </p:txBody>
      </p:sp>
      <p:sp>
        <p:nvSpPr>
          <p:cNvPr id="86" name="Google Shape;86;p16"/>
          <p:cNvSpPr txBox="1"/>
          <p:nvPr>
            <p:ph idx="1" type="body"/>
          </p:nvPr>
        </p:nvSpPr>
        <p:spPr>
          <a:xfrm>
            <a:off x="311700" y="1017725"/>
            <a:ext cx="3999900" cy="3919500"/>
          </a:xfrm>
          <a:prstGeom prst="rect">
            <a:avLst/>
          </a:prstGeom>
        </p:spPr>
        <p:txBody>
          <a:bodyPr anchorCtr="0" anchor="t" bIns="91425" lIns="91425" spcFirstLastPara="1" rIns="91425" wrap="square" tIns="91425">
            <a:normAutofit/>
          </a:bodyPr>
          <a:lstStyle/>
          <a:p>
            <a:pPr indent="0" lvl="0" marL="457200" rtl="0" algn="l">
              <a:spcBef>
                <a:spcPts val="0"/>
              </a:spcBef>
              <a:spcAft>
                <a:spcPts val="0"/>
              </a:spcAft>
              <a:buNone/>
            </a:pPr>
            <a:r>
              <a:rPr lang="en-GB" sz="1600" u="sng"/>
              <a:t>Foundation years (age 3-5) </a:t>
            </a:r>
            <a:endParaRPr sz="1600" u="sng"/>
          </a:p>
          <a:p>
            <a:pPr indent="-330200" lvl="0" marL="457200" rtl="0" algn="l">
              <a:spcBef>
                <a:spcPts val="1200"/>
              </a:spcBef>
              <a:spcAft>
                <a:spcPts val="0"/>
              </a:spcAft>
              <a:buSzPts val="1600"/>
              <a:buChar char="➔"/>
            </a:pPr>
            <a:r>
              <a:rPr lang="en-GB" sz="1600"/>
              <a:t>Opportunity</a:t>
            </a:r>
            <a:r>
              <a:rPr lang="en-GB" sz="1600"/>
              <a:t> to become story-tellers through various </a:t>
            </a:r>
            <a:r>
              <a:rPr lang="en-GB" sz="1600"/>
              <a:t>movements</a:t>
            </a:r>
            <a:r>
              <a:rPr lang="en-GB" sz="1600"/>
              <a:t>.</a:t>
            </a:r>
            <a:endParaRPr sz="1600"/>
          </a:p>
          <a:p>
            <a:pPr indent="-330200" lvl="0" marL="457200" rtl="0" algn="l">
              <a:spcBef>
                <a:spcPts val="0"/>
              </a:spcBef>
              <a:spcAft>
                <a:spcPts val="0"/>
              </a:spcAft>
              <a:buSzPts val="1600"/>
              <a:buChar char="➔"/>
            </a:pPr>
            <a:r>
              <a:rPr lang="en-GB" sz="1600"/>
              <a:t>Some may dance to music being played, others will clap and some  will run free spirited. </a:t>
            </a:r>
            <a:endParaRPr sz="1600"/>
          </a:p>
          <a:p>
            <a:pPr indent="-330200" lvl="0" marL="457200" rtl="0" algn="l">
              <a:spcBef>
                <a:spcPts val="0"/>
              </a:spcBef>
              <a:spcAft>
                <a:spcPts val="0"/>
              </a:spcAft>
              <a:buSzPts val="1600"/>
              <a:buChar char="➔"/>
            </a:pPr>
            <a:r>
              <a:rPr lang="en-GB" sz="1600"/>
              <a:t>Include various different  movements each session  to embrace their comfort zones.</a:t>
            </a:r>
            <a:endParaRPr sz="1600"/>
          </a:p>
          <a:p>
            <a:pPr indent="-330200" lvl="0" marL="457200" rtl="0" algn="l">
              <a:spcBef>
                <a:spcPts val="0"/>
              </a:spcBef>
              <a:spcAft>
                <a:spcPts val="0"/>
              </a:spcAft>
              <a:buSzPts val="1600"/>
              <a:buChar char="➔"/>
            </a:pPr>
            <a:r>
              <a:rPr lang="en-GB" sz="1600"/>
              <a:t>Include </a:t>
            </a:r>
            <a:r>
              <a:rPr lang="en-GB" sz="1600"/>
              <a:t>wiggling</a:t>
            </a:r>
            <a:r>
              <a:rPr lang="en-GB" sz="1600"/>
              <a:t> , rolling , jumping and balancing</a:t>
            </a:r>
            <a:endParaRPr sz="1600"/>
          </a:p>
          <a:p>
            <a:pPr indent="0" lvl="0" marL="457200" rtl="0" algn="l">
              <a:spcBef>
                <a:spcPts val="1200"/>
              </a:spcBef>
              <a:spcAft>
                <a:spcPts val="1200"/>
              </a:spcAft>
              <a:buNone/>
            </a:pPr>
            <a:r>
              <a:t/>
            </a:r>
            <a:endParaRPr/>
          </a:p>
        </p:txBody>
      </p:sp>
      <p:pic>
        <p:nvPicPr>
          <p:cNvPr id="87" name="Google Shape;87;p16"/>
          <p:cNvPicPr preferRelativeResize="0"/>
          <p:nvPr/>
        </p:nvPicPr>
        <p:blipFill rotWithShape="1">
          <a:blip r:embed="rId3">
            <a:alphaModFix/>
          </a:blip>
          <a:srcRect b="24758" l="45160" r="32750" t="48394"/>
          <a:stretch/>
        </p:blipFill>
        <p:spPr>
          <a:xfrm>
            <a:off x="4832400" y="1492250"/>
            <a:ext cx="3999901" cy="249237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7"/>
          <p:cNvSpPr txBox="1"/>
          <p:nvPr>
            <p:ph type="title"/>
          </p:nvPr>
        </p:nvSpPr>
        <p:spPr>
          <a:xfrm>
            <a:off x="311700" y="391350"/>
            <a:ext cx="8520600" cy="626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Creative movement through year groups  </a:t>
            </a:r>
            <a:endParaRPr/>
          </a:p>
        </p:txBody>
      </p:sp>
      <p:sp>
        <p:nvSpPr>
          <p:cNvPr id="93" name="Google Shape;93;p17"/>
          <p:cNvSpPr txBox="1"/>
          <p:nvPr/>
        </p:nvSpPr>
        <p:spPr>
          <a:xfrm>
            <a:off x="619125" y="1476375"/>
            <a:ext cx="3952800" cy="3140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600" u="sng"/>
              <a:t>Year 3 and 4 </a:t>
            </a:r>
            <a:endParaRPr sz="1600" u="sng"/>
          </a:p>
          <a:p>
            <a:pPr indent="0" lvl="0" marL="0" rtl="0" algn="l">
              <a:spcBef>
                <a:spcPts val="0"/>
              </a:spcBef>
              <a:spcAft>
                <a:spcPts val="0"/>
              </a:spcAft>
              <a:buNone/>
            </a:pPr>
            <a:r>
              <a:t/>
            </a:r>
            <a:endParaRPr sz="1600"/>
          </a:p>
          <a:p>
            <a:pPr indent="-330200" lvl="0" marL="457200" rtl="0" algn="l">
              <a:spcBef>
                <a:spcPts val="0"/>
              </a:spcBef>
              <a:spcAft>
                <a:spcPts val="0"/>
              </a:spcAft>
              <a:buSzPts val="1600"/>
              <a:buChar char="➔"/>
            </a:pPr>
            <a:r>
              <a:rPr lang="en-GB" sz="1600"/>
              <a:t>Attempt to re-act out  a short story through movements. </a:t>
            </a:r>
            <a:endParaRPr sz="1600"/>
          </a:p>
          <a:p>
            <a:pPr indent="-330200" lvl="0" marL="457200" rtl="0" algn="l">
              <a:spcBef>
                <a:spcPts val="0"/>
              </a:spcBef>
              <a:spcAft>
                <a:spcPts val="0"/>
              </a:spcAft>
              <a:buSzPts val="1600"/>
              <a:buChar char="➔"/>
            </a:pPr>
            <a:r>
              <a:rPr lang="en-GB" sz="1600"/>
              <a:t>Learn short new dances - with a theme</a:t>
            </a:r>
            <a:endParaRPr sz="1600"/>
          </a:p>
          <a:p>
            <a:pPr indent="-330200" lvl="0" marL="457200" rtl="0" algn="l">
              <a:spcBef>
                <a:spcPts val="0"/>
              </a:spcBef>
              <a:spcAft>
                <a:spcPts val="0"/>
              </a:spcAft>
              <a:buSzPts val="1600"/>
              <a:buChar char="➔"/>
            </a:pPr>
            <a:r>
              <a:rPr lang="en-GB" sz="1600"/>
              <a:t>Imply various </a:t>
            </a:r>
            <a:r>
              <a:rPr lang="en-GB" sz="1600"/>
              <a:t>equipment</a:t>
            </a:r>
            <a:r>
              <a:rPr lang="en-GB" sz="1600"/>
              <a:t> such as hula hoops , </a:t>
            </a:r>
            <a:r>
              <a:rPr lang="en-GB" sz="1600"/>
              <a:t>parachute</a:t>
            </a:r>
            <a:r>
              <a:rPr lang="en-GB" sz="1600"/>
              <a:t> , laminated cards and so on. </a:t>
            </a:r>
            <a:endParaRPr sz="1600"/>
          </a:p>
          <a:p>
            <a:pPr indent="-330200" lvl="0" marL="457200" rtl="0" algn="l">
              <a:spcBef>
                <a:spcPts val="0"/>
              </a:spcBef>
              <a:spcAft>
                <a:spcPts val="0"/>
              </a:spcAft>
              <a:buSzPts val="1600"/>
              <a:buChar char="➔"/>
            </a:pPr>
            <a:r>
              <a:rPr lang="en-GB" sz="1600"/>
              <a:t>Simple effective games , </a:t>
            </a:r>
            <a:endParaRPr sz="1600"/>
          </a:p>
          <a:p>
            <a:pPr indent="-330200" lvl="0" marL="457200" rtl="0" algn="l">
              <a:spcBef>
                <a:spcPts val="0"/>
              </a:spcBef>
              <a:spcAft>
                <a:spcPts val="0"/>
              </a:spcAft>
              <a:buSzPts val="1600"/>
              <a:buChar char="➔"/>
            </a:pPr>
            <a:r>
              <a:rPr lang="en-GB" sz="1600"/>
              <a:t>Include short running bursts that conclude movement e.e weaving.</a:t>
            </a:r>
            <a:endParaRPr sz="1600"/>
          </a:p>
        </p:txBody>
      </p:sp>
      <p:sp>
        <p:nvSpPr>
          <p:cNvPr id="94" name="Google Shape;94;p17"/>
          <p:cNvSpPr txBox="1"/>
          <p:nvPr/>
        </p:nvSpPr>
        <p:spPr>
          <a:xfrm>
            <a:off x="5057500" y="1857850"/>
            <a:ext cx="3774900" cy="1046700"/>
          </a:xfrm>
          <a:prstGeom prst="rect">
            <a:avLst/>
          </a:prstGeom>
          <a:noFill/>
          <a:ln>
            <a:noFill/>
          </a:ln>
        </p:spPr>
        <p:txBody>
          <a:bodyPr anchorCtr="0" anchor="t" bIns="91425" lIns="91425" spcFirstLastPara="1" rIns="91425" wrap="square" tIns="91425">
            <a:spAutoFit/>
          </a:bodyPr>
          <a:lstStyle/>
          <a:p>
            <a:pPr indent="-317500" lvl="0" marL="457200" rtl="0" algn="l">
              <a:spcBef>
                <a:spcPts val="0"/>
              </a:spcBef>
              <a:spcAft>
                <a:spcPts val="0"/>
              </a:spcAft>
              <a:buSzPts val="1400"/>
              <a:buChar char="➔"/>
            </a:pPr>
            <a:r>
              <a:rPr lang="en-GB"/>
              <a:t> Bean bags </a:t>
            </a:r>
            <a:endParaRPr/>
          </a:p>
          <a:p>
            <a:pPr indent="-317500" lvl="0" marL="457200" rtl="0" algn="l">
              <a:spcBef>
                <a:spcPts val="0"/>
              </a:spcBef>
              <a:spcAft>
                <a:spcPts val="0"/>
              </a:spcAft>
              <a:buSzPts val="1400"/>
              <a:buChar char="➔"/>
            </a:pPr>
            <a:r>
              <a:rPr lang="en-GB"/>
              <a:t>Include various shapes and sizes of balls e.e tennis,dodgeball </a:t>
            </a:r>
            <a:endParaRPr/>
          </a:p>
          <a:p>
            <a:pPr indent="0" lvl="0" marL="457200" rtl="0" algn="l">
              <a:spcBef>
                <a:spcPts val="0"/>
              </a:spcBef>
              <a:spcAft>
                <a:spcPts val="0"/>
              </a:spcAft>
              <a:buNone/>
            </a:pPr>
            <a:r>
              <a:t/>
            </a:r>
            <a:endParaRPr/>
          </a:p>
        </p:txBody>
      </p:sp>
      <p:pic>
        <p:nvPicPr>
          <p:cNvPr id="95" name="Google Shape;95;p17"/>
          <p:cNvPicPr preferRelativeResize="0"/>
          <p:nvPr/>
        </p:nvPicPr>
        <p:blipFill rotWithShape="1">
          <a:blip r:embed="rId3">
            <a:alphaModFix/>
          </a:blip>
          <a:srcRect b="31755" l="47399" r="6944" t="36942"/>
          <a:stretch/>
        </p:blipFill>
        <p:spPr>
          <a:xfrm>
            <a:off x="4841875" y="2746375"/>
            <a:ext cx="3911050" cy="217487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8"/>
          <p:cNvSpPr txBox="1"/>
          <p:nvPr>
            <p:ph type="title"/>
          </p:nvPr>
        </p:nvSpPr>
        <p:spPr>
          <a:xfrm>
            <a:off x="311700" y="391350"/>
            <a:ext cx="8520600" cy="626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Creative movement through year groups </a:t>
            </a:r>
            <a:endParaRPr/>
          </a:p>
        </p:txBody>
      </p:sp>
      <p:sp>
        <p:nvSpPr>
          <p:cNvPr id="101" name="Google Shape;101;p18"/>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 </a:t>
            </a:r>
            <a:r>
              <a:rPr lang="en-GB" sz="1600" u="sng"/>
              <a:t>Year 5 and 6</a:t>
            </a:r>
            <a:endParaRPr sz="1600" u="sng"/>
          </a:p>
          <a:p>
            <a:pPr indent="-330200" lvl="0" marL="457200" rtl="0" algn="l">
              <a:spcBef>
                <a:spcPts val="1200"/>
              </a:spcBef>
              <a:spcAft>
                <a:spcPts val="0"/>
              </a:spcAft>
              <a:buSzPts val="1600"/>
              <a:buChar char="➔"/>
            </a:pPr>
            <a:r>
              <a:rPr lang="en-GB" sz="1600"/>
              <a:t>Set out numerous cards with certain movements - create the picture chosen.</a:t>
            </a:r>
            <a:endParaRPr sz="1600"/>
          </a:p>
          <a:p>
            <a:pPr indent="-330200" lvl="0" marL="457200" rtl="0" algn="l">
              <a:spcBef>
                <a:spcPts val="0"/>
              </a:spcBef>
              <a:spcAft>
                <a:spcPts val="0"/>
              </a:spcAft>
              <a:buSzPts val="1600"/>
              <a:buChar char="➔"/>
            </a:pPr>
            <a:r>
              <a:rPr lang="en-GB" sz="1600"/>
              <a:t>Throwing and catching </a:t>
            </a:r>
            <a:endParaRPr sz="1600"/>
          </a:p>
          <a:p>
            <a:pPr indent="-330200" lvl="0" marL="457200" rtl="0" algn="l">
              <a:spcBef>
                <a:spcPts val="0"/>
              </a:spcBef>
              <a:spcAft>
                <a:spcPts val="0"/>
              </a:spcAft>
              <a:buSzPts val="1600"/>
              <a:buChar char="➔"/>
            </a:pPr>
            <a:r>
              <a:rPr lang="en-GB" sz="1600"/>
              <a:t>Juggling - learn the hand movement step by step.</a:t>
            </a:r>
            <a:endParaRPr sz="1600"/>
          </a:p>
          <a:p>
            <a:pPr indent="-330200" lvl="0" marL="457200" rtl="0" algn="l">
              <a:spcBef>
                <a:spcPts val="0"/>
              </a:spcBef>
              <a:spcAft>
                <a:spcPts val="0"/>
              </a:spcAft>
              <a:buSzPts val="1600"/>
              <a:buChar char="➔"/>
            </a:pPr>
            <a:r>
              <a:rPr lang="en-GB" sz="1600"/>
              <a:t>Re-create games such as tag through animals</a:t>
            </a:r>
            <a:endParaRPr sz="1600"/>
          </a:p>
          <a:p>
            <a:pPr indent="-330200" lvl="0" marL="457200" rtl="0" algn="l">
              <a:spcBef>
                <a:spcPts val="0"/>
              </a:spcBef>
              <a:spcAft>
                <a:spcPts val="0"/>
              </a:spcAft>
              <a:buSzPts val="1600"/>
              <a:buChar char="➔"/>
            </a:pPr>
            <a:r>
              <a:rPr lang="en-GB" sz="1600"/>
              <a:t>Jumps and leaps </a:t>
            </a:r>
            <a:endParaRPr sz="1600"/>
          </a:p>
        </p:txBody>
      </p:sp>
      <p:pic>
        <p:nvPicPr>
          <p:cNvPr id="102" name="Google Shape;102;p18"/>
          <p:cNvPicPr preferRelativeResize="0"/>
          <p:nvPr/>
        </p:nvPicPr>
        <p:blipFill rotWithShape="1">
          <a:blip r:embed="rId3">
            <a:alphaModFix/>
          </a:blip>
          <a:srcRect b="0" l="0" r="0" t="7287"/>
          <a:stretch/>
        </p:blipFill>
        <p:spPr>
          <a:xfrm>
            <a:off x="4464000" y="1412875"/>
            <a:ext cx="3333750" cy="30907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9"/>
          <p:cNvSpPr txBox="1"/>
          <p:nvPr>
            <p:ph type="title"/>
          </p:nvPr>
        </p:nvSpPr>
        <p:spPr>
          <a:xfrm>
            <a:off x="311700" y="391350"/>
            <a:ext cx="8520600" cy="626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Who can promote creative </a:t>
            </a:r>
            <a:r>
              <a:rPr lang="en-GB"/>
              <a:t>movement</a:t>
            </a:r>
            <a:r>
              <a:rPr lang="en-GB"/>
              <a:t> </a:t>
            </a:r>
            <a:endParaRPr/>
          </a:p>
        </p:txBody>
      </p:sp>
      <p:sp>
        <p:nvSpPr>
          <p:cNvPr id="108" name="Google Shape;108;p19"/>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a:p>
          <a:p>
            <a:pPr indent="0" lvl="0" marL="457200" rtl="0" algn="l">
              <a:spcBef>
                <a:spcPts val="1200"/>
              </a:spcBef>
              <a:spcAft>
                <a:spcPts val="0"/>
              </a:spcAft>
              <a:buNone/>
            </a:pPr>
            <a:r>
              <a:rPr lang="en-GB"/>
              <a:t>       </a:t>
            </a:r>
            <a:r>
              <a:rPr lang="en-GB" sz="1600" u="sng"/>
              <a:t> </a:t>
            </a:r>
            <a:r>
              <a:rPr lang="en-GB" sz="1600" u="sng"/>
              <a:t>Teachers  </a:t>
            </a:r>
            <a:endParaRPr sz="1600" u="sng"/>
          </a:p>
          <a:p>
            <a:pPr indent="-330200" lvl="0" marL="457200" rtl="0" algn="l">
              <a:spcBef>
                <a:spcPts val="1200"/>
              </a:spcBef>
              <a:spcAft>
                <a:spcPts val="0"/>
              </a:spcAft>
              <a:buSzPts val="1600"/>
              <a:buChar char="➔"/>
            </a:pPr>
            <a:r>
              <a:rPr lang="en-GB" sz="1600"/>
              <a:t>Pe lessons </a:t>
            </a:r>
            <a:endParaRPr sz="1600"/>
          </a:p>
          <a:p>
            <a:pPr indent="-330200" lvl="0" marL="457200" rtl="0" algn="l">
              <a:spcBef>
                <a:spcPts val="0"/>
              </a:spcBef>
              <a:spcAft>
                <a:spcPts val="0"/>
              </a:spcAft>
              <a:buSzPts val="1600"/>
              <a:buChar char="➔"/>
            </a:pPr>
            <a:r>
              <a:rPr lang="en-GB" sz="1600"/>
              <a:t>Follow a creative classroom theme </a:t>
            </a:r>
            <a:endParaRPr sz="1600"/>
          </a:p>
          <a:p>
            <a:pPr indent="-330200" lvl="0" marL="457200" rtl="0" algn="l">
              <a:spcBef>
                <a:spcPts val="0"/>
              </a:spcBef>
              <a:spcAft>
                <a:spcPts val="0"/>
              </a:spcAft>
              <a:buSzPts val="1600"/>
              <a:buChar char="➔"/>
            </a:pPr>
            <a:r>
              <a:rPr lang="en-GB" sz="1600"/>
              <a:t>Choose a layout to enhance movement </a:t>
            </a:r>
            <a:endParaRPr sz="1600"/>
          </a:p>
          <a:p>
            <a:pPr indent="-330200" lvl="0" marL="457200" rtl="0" algn="l">
              <a:spcBef>
                <a:spcPts val="0"/>
              </a:spcBef>
              <a:spcAft>
                <a:spcPts val="0"/>
              </a:spcAft>
              <a:buSzPts val="1600"/>
              <a:buChar char="➔"/>
            </a:pPr>
            <a:r>
              <a:rPr lang="en-GB" sz="1600"/>
              <a:t>Create certain movements for certain </a:t>
            </a:r>
            <a:r>
              <a:rPr lang="en-GB" sz="1600"/>
              <a:t>requirements. </a:t>
            </a:r>
            <a:endParaRPr sz="1600"/>
          </a:p>
        </p:txBody>
      </p:sp>
      <p:sp>
        <p:nvSpPr>
          <p:cNvPr id="109" name="Google Shape;109;p19"/>
          <p:cNvSpPr txBox="1"/>
          <p:nvPr>
            <p:ph idx="2" type="body"/>
          </p:nvPr>
        </p:nvSpPr>
        <p:spPr>
          <a:xfrm>
            <a:off x="4832400" y="1017725"/>
            <a:ext cx="39999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a:p>
          <a:p>
            <a:pPr indent="0" lvl="0" marL="0" rtl="0" algn="l">
              <a:spcBef>
                <a:spcPts val="1200"/>
              </a:spcBef>
              <a:spcAft>
                <a:spcPts val="0"/>
              </a:spcAft>
              <a:buNone/>
            </a:pPr>
            <a:r>
              <a:rPr lang="en-GB"/>
              <a:t>                        </a:t>
            </a:r>
            <a:r>
              <a:rPr lang="en-GB" sz="1600" u="sng"/>
              <a:t>Parents </a:t>
            </a:r>
            <a:endParaRPr sz="1600" u="sng"/>
          </a:p>
          <a:p>
            <a:pPr indent="-355600" lvl="0" marL="457200" rtl="0" algn="l">
              <a:spcBef>
                <a:spcPts val="1200"/>
              </a:spcBef>
              <a:spcAft>
                <a:spcPts val="0"/>
              </a:spcAft>
              <a:buSzPts val="2000"/>
              <a:buChar char="➔"/>
            </a:pPr>
            <a:r>
              <a:rPr lang="en-GB" sz="1600">
                <a:solidFill>
                  <a:srgbClr val="202124"/>
                </a:solidFill>
                <a:highlight>
                  <a:srgbClr val="FFFFFF"/>
                </a:highlight>
              </a:rPr>
              <a:t>Encourage creative, open-ended activities</a:t>
            </a:r>
            <a:endParaRPr sz="1600">
              <a:solidFill>
                <a:srgbClr val="202124"/>
              </a:solidFill>
              <a:highlight>
                <a:srgbClr val="FFFFFF"/>
              </a:highlight>
            </a:endParaRPr>
          </a:p>
          <a:p>
            <a:pPr indent="-330200" lvl="0" marL="457200" rtl="0" algn="l">
              <a:spcBef>
                <a:spcPts val="0"/>
              </a:spcBef>
              <a:spcAft>
                <a:spcPts val="0"/>
              </a:spcAft>
              <a:buClr>
                <a:srgbClr val="202124"/>
              </a:buClr>
              <a:buSzPts val="1600"/>
              <a:buChar char="➔"/>
            </a:pPr>
            <a:r>
              <a:rPr lang="en-GB" sz="1600">
                <a:solidFill>
                  <a:srgbClr val="202124"/>
                </a:solidFill>
                <a:highlight>
                  <a:srgbClr val="FFFFFF"/>
                </a:highlight>
              </a:rPr>
              <a:t>Let them explore new surroundings.</a:t>
            </a:r>
            <a:endParaRPr sz="1600">
              <a:solidFill>
                <a:srgbClr val="202124"/>
              </a:solidFill>
              <a:highlight>
                <a:srgbClr val="FFFFFF"/>
              </a:highlight>
            </a:endParaRPr>
          </a:p>
          <a:p>
            <a:pPr indent="-330200" lvl="0" marL="457200" rtl="0" algn="l">
              <a:spcBef>
                <a:spcPts val="0"/>
              </a:spcBef>
              <a:spcAft>
                <a:spcPts val="0"/>
              </a:spcAft>
              <a:buClr>
                <a:srgbClr val="202124"/>
              </a:buClr>
              <a:buSzPts val="1600"/>
              <a:buChar char="➔"/>
            </a:pPr>
            <a:r>
              <a:rPr lang="en-GB" sz="1600">
                <a:solidFill>
                  <a:srgbClr val="202124"/>
                </a:solidFill>
                <a:highlight>
                  <a:srgbClr val="FFFFFF"/>
                </a:highlight>
              </a:rPr>
              <a:t>Engage new sounds for their creativness to come and play.</a:t>
            </a:r>
            <a:endParaRPr sz="1600">
              <a:solidFill>
                <a:srgbClr val="202124"/>
              </a:solidFill>
              <a:highlight>
                <a:srgbClr val="FFFFFF"/>
              </a:highlight>
            </a:endParaRPr>
          </a:p>
          <a:p>
            <a:pPr indent="-330200" lvl="0" marL="457200" rtl="0" algn="l">
              <a:spcBef>
                <a:spcPts val="0"/>
              </a:spcBef>
              <a:spcAft>
                <a:spcPts val="0"/>
              </a:spcAft>
              <a:buClr>
                <a:srgbClr val="202124"/>
              </a:buClr>
              <a:buSzPts val="1600"/>
              <a:buChar char="➔"/>
            </a:pPr>
            <a:r>
              <a:rPr lang="en-GB" sz="1600">
                <a:solidFill>
                  <a:srgbClr val="202124"/>
                </a:solidFill>
                <a:highlight>
                  <a:srgbClr val="FFFFFF"/>
                </a:highlight>
              </a:rPr>
              <a:t>Promote new objects , engage with their touch</a:t>
            </a:r>
            <a:endParaRPr sz="1600">
              <a:solidFill>
                <a:srgbClr val="202124"/>
              </a:solidFill>
              <a:highlight>
                <a:srgbClr val="FFFFFF"/>
              </a:highlight>
            </a:endParaRPr>
          </a:p>
          <a:p>
            <a:pPr indent="0" lvl="0" marL="457200" rtl="0" algn="l">
              <a:spcBef>
                <a:spcPts val="1200"/>
              </a:spcBef>
              <a:spcAft>
                <a:spcPts val="1200"/>
              </a:spcAft>
              <a:buNone/>
            </a:pPr>
            <a:r>
              <a:t/>
            </a:r>
            <a:endParaRPr sz="1200">
              <a:solidFill>
                <a:srgbClr val="202124"/>
              </a:solidFill>
              <a:highlight>
                <a:srgbClr val="FFFFFF"/>
              </a:highlight>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8"/>
                                        </p:tgtEl>
                                        <p:attrNameLst>
                                          <p:attrName>style.visibility</p:attrName>
                                        </p:attrNameLst>
                                      </p:cBhvr>
                                      <p:to>
                                        <p:strVal val="visible"/>
                                      </p:to>
                                    </p:set>
                                    <p:animEffect filter="fade" transition="in">
                                      <p:cBhvr>
                                        <p:cTn dur="1000"/>
                                        <p:tgtEl>
                                          <p:spTgt spid="10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
                                        </p:tgtEl>
                                        <p:attrNameLst>
                                          <p:attrName>style.visibility</p:attrName>
                                        </p:attrNameLst>
                                      </p:cBhvr>
                                      <p:to>
                                        <p:strVal val="visible"/>
                                      </p:to>
                                    </p:set>
                                    <p:animEffect filter="fade" transition="in">
                                      <p:cBhvr>
                                        <p:cTn dur="1000"/>
                                        <p:tgtEl>
                                          <p:spTgt spid="1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0"/>
          <p:cNvSpPr txBox="1"/>
          <p:nvPr>
            <p:ph type="title"/>
          </p:nvPr>
        </p:nvSpPr>
        <p:spPr>
          <a:xfrm>
            <a:off x="265500" y="1107950"/>
            <a:ext cx="4045200" cy="1683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GB"/>
              <a:t>Lesson plan</a:t>
            </a:r>
            <a:endParaRPr/>
          </a:p>
        </p:txBody>
      </p:sp>
      <p:sp>
        <p:nvSpPr>
          <p:cNvPr id="115" name="Google Shape;115;p20"/>
          <p:cNvSpPr txBox="1"/>
          <p:nvPr>
            <p:ph idx="1" type="subTitle"/>
          </p:nvPr>
        </p:nvSpPr>
        <p:spPr>
          <a:xfrm>
            <a:off x="265500" y="2845201"/>
            <a:ext cx="4045200" cy="13455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t>Used either indoor or outdoor </a:t>
            </a:r>
            <a:endParaRPr/>
          </a:p>
          <a:p>
            <a:pPr indent="0" lvl="0" marL="0" rtl="0" algn="ctr">
              <a:spcBef>
                <a:spcPts val="0"/>
              </a:spcBef>
              <a:spcAft>
                <a:spcPts val="0"/>
              </a:spcAft>
              <a:buNone/>
            </a:pPr>
            <a:r>
              <a:rPr lang="en-GB"/>
              <a:t>Weather dependant </a:t>
            </a:r>
            <a:endParaRPr/>
          </a:p>
        </p:txBody>
      </p:sp>
      <p:pic>
        <p:nvPicPr>
          <p:cNvPr id="116" name="Google Shape;116;p20"/>
          <p:cNvPicPr preferRelativeResize="0"/>
          <p:nvPr/>
        </p:nvPicPr>
        <p:blipFill rotWithShape="1">
          <a:blip r:embed="rId3">
            <a:alphaModFix/>
          </a:blip>
          <a:srcRect b="18526" l="40618" r="15139" t="41851"/>
          <a:stretch/>
        </p:blipFill>
        <p:spPr>
          <a:xfrm>
            <a:off x="4825650" y="953575"/>
            <a:ext cx="3950851" cy="33230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1"/>
          <p:cNvSpPr txBox="1"/>
          <p:nvPr>
            <p:ph type="title"/>
          </p:nvPr>
        </p:nvSpPr>
        <p:spPr>
          <a:xfrm>
            <a:off x="311700" y="391350"/>
            <a:ext cx="8520600" cy="626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Warm up </a:t>
            </a:r>
            <a:endParaRPr/>
          </a:p>
        </p:txBody>
      </p:sp>
      <p:sp>
        <p:nvSpPr>
          <p:cNvPr id="122" name="Google Shape;122;p21"/>
          <p:cNvSpPr txBox="1"/>
          <p:nvPr>
            <p:ph idx="1" type="body"/>
          </p:nvPr>
        </p:nvSpPr>
        <p:spPr>
          <a:xfrm>
            <a:off x="311700" y="1152475"/>
            <a:ext cx="4762200" cy="34164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0"/>
              </a:spcAft>
              <a:buNone/>
            </a:pPr>
            <a:r>
              <a:rPr lang="en-GB"/>
              <a:t>Game - Donkey tail  (10 minutes )</a:t>
            </a:r>
            <a:endParaRPr/>
          </a:p>
          <a:p>
            <a:pPr indent="0" lvl="0" marL="0" rtl="0" algn="l">
              <a:spcBef>
                <a:spcPts val="1200"/>
              </a:spcBef>
              <a:spcAft>
                <a:spcPts val="0"/>
              </a:spcAft>
              <a:buNone/>
            </a:pPr>
            <a:r>
              <a:rPr lang="en-GB"/>
              <a:t>Objective - </a:t>
            </a:r>
            <a:endParaRPr/>
          </a:p>
          <a:p>
            <a:pPr indent="-342900" lvl="0" marL="457200" rtl="0" algn="l">
              <a:spcBef>
                <a:spcPts val="1200"/>
              </a:spcBef>
              <a:spcAft>
                <a:spcPts val="0"/>
              </a:spcAft>
              <a:buSzPts val="1800"/>
              <a:buChar char="●"/>
            </a:pPr>
            <a:r>
              <a:rPr lang="en-GB"/>
              <a:t>engage animal similarity movement </a:t>
            </a:r>
            <a:endParaRPr/>
          </a:p>
          <a:p>
            <a:pPr indent="-342900" lvl="0" marL="457200" rtl="0" algn="l">
              <a:spcBef>
                <a:spcPts val="0"/>
              </a:spcBef>
              <a:spcAft>
                <a:spcPts val="0"/>
              </a:spcAft>
              <a:buSzPts val="1800"/>
              <a:buChar char="●"/>
            </a:pPr>
            <a:r>
              <a:rPr lang="en-GB"/>
              <a:t>Creating </a:t>
            </a:r>
            <a:r>
              <a:rPr lang="en-GB"/>
              <a:t>movement</a:t>
            </a:r>
            <a:r>
              <a:rPr lang="en-GB"/>
              <a:t> and </a:t>
            </a:r>
            <a:r>
              <a:rPr lang="en-GB"/>
              <a:t>avoiding</a:t>
            </a:r>
            <a:r>
              <a:rPr lang="en-GB"/>
              <a:t> the ‘lions’ </a:t>
            </a:r>
            <a:endParaRPr/>
          </a:p>
          <a:p>
            <a:pPr indent="-342900" lvl="0" marL="457200" rtl="0" algn="l">
              <a:spcBef>
                <a:spcPts val="0"/>
              </a:spcBef>
              <a:spcAft>
                <a:spcPts val="0"/>
              </a:spcAft>
              <a:buSzPts val="1800"/>
              <a:buChar char="●"/>
            </a:pPr>
            <a:r>
              <a:rPr lang="en-GB"/>
              <a:t>Twisting and turning </a:t>
            </a:r>
            <a:endParaRPr/>
          </a:p>
          <a:p>
            <a:pPr indent="-342900" lvl="0" marL="457200" rtl="0" algn="l">
              <a:spcBef>
                <a:spcPts val="0"/>
              </a:spcBef>
              <a:spcAft>
                <a:spcPts val="0"/>
              </a:spcAft>
              <a:buSzPts val="1800"/>
              <a:buChar char="●"/>
            </a:pPr>
            <a:r>
              <a:rPr lang="en-GB"/>
              <a:t>Aware of Personal space </a:t>
            </a:r>
            <a:endParaRPr/>
          </a:p>
          <a:p>
            <a:pPr indent="-342900" lvl="0" marL="457200" rtl="0" algn="l">
              <a:spcBef>
                <a:spcPts val="0"/>
              </a:spcBef>
              <a:spcAft>
                <a:spcPts val="0"/>
              </a:spcAft>
              <a:buSzPts val="1800"/>
              <a:buChar char="●"/>
            </a:pPr>
            <a:r>
              <a:rPr lang="en-GB"/>
              <a:t>Warm up the body ready for the main activities</a:t>
            </a:r>
            <a:endParaRPr/>
          </a:p>
          <a:p>
            <a:pPr indent="-342900" lvl="0" marL="457200" rtl="0" algn="l">
              <a:spcBef>
                <a:spcPts val="0"/>
              </a:spcBef>
              <a:spcAft>
                <a:spcPts val="0"/>
              </a:spcAft>
              <a:buSzPts val="1800"/>
              <a:buChar char="●"/>
            </a:pPr>
            <a:r>
              <a:rPr lang="en-GB"/>
              <a:t>Small area</a:t>
            </a:r>
            <a:endParaRPr/>
          </a:p>
          <a:p>
            <a:pPr indent="-342900" lvl="0" marL="457200" rtl="0" algn="l">
              <a:spcBef>
                <a:spcPts val="0"/>
              </a:spcBef>
              <a:spcAft>
                <a:spcPts val="0"/>
              </a:spcAft>
              <a:buSzPts val="1800"/>
              <a:buChar char="●"/>
            </a:pPr>
            <a:r>
              <a:rPr lang="en-GB"/>
              <a:t>Switch the lion every game </a:t>
            </a:r>
            <a:endParaRPr/>
          </a:p>
        </p:txBody>
      </p:sp>
      <p:pic>
        <p:nvPicPr>
          <p:cNvPr id="123" name="Google Shape;123;p21"/>
          <p:cNvPicPr preferRelativeResize="0"/>
          <p:nvPr/>
        </p:nvPicPr>
        <p:blipFill rotWithShape="1">
          <a:blip r:embed="rId3">
            <a:alphaModFix/>
          </a:blip>
          <a:srcRect b="19954" l="22969" r="24092" t="15694"/>
          <a:stretch/>
        </p:blipFill>
        <p:spPr>
          <a:xfrm>
            <a:off x="5199250" y="836350"/>
            <a:ext cx="3819299" cy="2996876"/>
          </a:xfrm>
          <a:prstGeom prst="rect">
            <a:avLst/>
          </a:prstGeom>
          <a:noFill/>
          <a:ln>
            <a:noFill/>
          </a:ln>
        </p:spPr>
      </p:pic>
      <p:sp>
        <p:nvSpPr>
          <p:cNvPr id="124" name="Google Shape;124;p21"/>
          <p:cNvSpPr/>
          <p:nvPr/>
        </p:nvSpPr>
        <p:spPr>
          <a:xfrm>
            <a:off x="8516750" y="669075"/>
            <a:ext cx="501900" cy="1017600"/>
          </a:xfrm>
          <a:prstGeom prst="leftUpArrow">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21"/>
          <p:cNvSpPr txBox="1"/>
          <p:nvPr/>
        </p:nvSpPr>
        <p:spPr>
          <a:xfrm>
            <a:off x="7945200" y="268875"/>
            <a:ext cx="1198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latin typeface="Lato"/>
                <a:ea typeface="Lato"/>
                <a:cs typeface="Lato"/>
                <a:sym typeface="Lato"/>
              </a:rPr>
              <a:t>Lion - Avoid </a:t>
            </a:r>
            <a:endParaRPr>
              <a:latin typeface="Lato"/>
              <a:ea typeface="Lato"/>
              <a:cs typeface="Lato"/>
              <a:sym typeface="Lat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2"/>
          <p:cNvSpPr txBox="1"/>
          <p:nvPr>
            <p:ph type="title"/>
          </p:nvPr>
        </p:nvSpPr>
        <p:spPr>
          <a:xfrm>
            <a:off x="311700" y="391350"/>
            <a:ext cx="8520600" cy="626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Theme </a:t>
            </a:r>
            <a:endParaRPr/>
          </a:p>
        </p:txBody>
      </p:sp>
      <p:sp>
        <p:nvSpPr>
          <p:cNvPr id="131" name="Google Shape;131;p22"/>
          <p:cNvSpPr txBox="1"/>
          <p:nvPr>
            <p:ph idx="1" type="body"/>
          </p:nvPr>
        </p:nvSpPr>
        <p:spPr>
          <a:xfrm>
            <a:off x="0" y="1152475"/>
            <a:ext cx="8520600" cy="3416400"/>
          </a:xfrm>
          <a:prstGeom prst="rect">
            <a:avLst/>
          </a:prstGeom>
        </p:spPr>
        <p:txBody>
          <a:bodyPr anchorCtr="0" anchor="t" bIns="91425" lIns="91425" spcFirstLastPara="1" rIns="91425" wrap="square" tIns="91425">
            <a:normAutofit/>
          </a:bodyPr>
          <a:lstStyle/>
          <a:p>
            <a:pPr indent="0" lvl="0" marL="457200" rtl="0" algn="l">
              <a:spcBef>
                <a:spcPts val="0"/>
              </a:spcBef>
              <a:spcAft>
                <a:spcPts val="0"/>
              </a:spcAft>
              <a:buNone/>
            </a:pPr>
            <a:r>
              <a:rPr lang="en-GB"/>
              <a:t>Games with purpose </a:t>
            </a:r>
            <a:endParaRPr/>
          </a:p>
          <a:p>
            <a:pPr indent="-342900" lvl="0" marL="457200" rtl="0" algn="l">
              <a:spcBef>
                <a:spcPts val="1200"/>
              </a:spcBef>
              <a:spcAft>
                <a:spcPts val="0"/>
              </a:spcAft>
              <a:buSzPts val="1800"/>
              <a:buChar char="●"/>
            </a:pPr>
            <a:r>
              <a:rPr lang="en-GB"/>
              <a:t>Weather</a:t>
            </a:r>
            <a:endParaRPr/>
          </a:p>
          <a:p>
            <a:pPr indent="-342900" lvl="0" marL="457200" rtl="0" algn="l">
              <a:spcBef>
                <a:spcPts val="0"/>
              </a:spcBef>
              <a:spcAft>
                <a:spcPts val="0"/>
              </a:spcAft>
              <a:buSzPts val="1800"/>
              <a:buChar char="●"/>
            </a:pPr>
            <a:r>
              <a:rPr lang="en-GB"/>
              <a:t>Obstacles </a:t>
            </a:r>
            <a:endParaRPr/>
          </a:p>
          <a:p>
            <a:pPr indent="-342900" lvl="0" marL="457200" rtl="0" algn="l">
              <a:spcBef>
                <a:spcPts val="0"/>
              </a:spcBef>
              <a:spcAft>
                <a:spcPts val="0"/>
              </a:spcAft>
              <a:buSzPts val="1800"/>
              <a:buChar char="●"/>
            </a:pPr>
            <a:r>
              <a:rPr lang="en-GB"/>
              <a:t>Disco </a:t>
            </a:r>
            <a:endParaRPr/>
          </a:p>
          <a:p>
            <a:pPr indent="0" lvl="0" marL="457200" rtl="0" algn="l">
              <a:spcBef>
                <a:spcPts val="1200"/>
              </a:spcBef>
              <a:spcAft>
                <a:spcPts val="0"/>
              </a:spcAft>
              <a:buNone/>
            </a:pPr>
            <a:r>
              <a:rPr lang="en-GB"/>
              <a:t>Reasoning - </a:t>
            </a:r>
            <a:endParaRPr/>
          </a:p>
          <a:p>
            <a:pPr indent="-342900" lvl="0" marL="457200" rtl="0" algn="l">
              <a:spcBef>
                <a:spcPts val="1200"/>
              </a:spcBef>
              <a:spcAft>
                <a:spcPts val="0"/>
              </a:spcAft>
              <a:buSzPts val="1800"/>
              <a:buChar char="●"/>
            </a:pPr>
            <a:r>
              <a:rPr lang="en-GB"/>
              <a:t>Create the 3 themes in each corner of the room , creating a pathway to the  next </a:t>
            </a:r>
            <a:endParaRPr/>
          </a:p>
          <a:p>
            <a:pPr indent="-342900" lvl="0" marL="457200" rtl="0" algn="l">
              <a:spcBef>
                <a:spcPts val="0"/>
              </a:spcBef>
              <a:spcAft>
                <a:spcPts val="0"/>
              </a:spcAft>
              <a:buSzPts val="1800"/>
              <a:buChar char="●"/>
            </a:pPr>
            <a:r>
              <a:rPr lang="en-GB"/>
              <a:t>Each theme has a activity to complete before moving forward </a:t>
            </a:r>
            <a:endParaRPr/>
          </a:p>
          <a:p>
            <a:pPr indent="-342900" lvl="0" marL="457200" rtl="0" algn="l">
              <a:spcBef>
                <a:spcPts val="0"/>
              </a:spcBef>
              <a:spcAft>
                <a:spcPts val="0"/>
              </a:spcAft>
              <a:buSzPts val="1800"/>
              <a:buChar char="●"/>
            </a:pPr>
            <a:r>
              <a:rPr lang="en-GB"/>
              <a:t>Complete the activity only through creative movement </a:t>
            </a:r>
            <a:endParaRPr/>
          </a:p>
        </p:txBody>
      </p:sp>
      <p:pic>
        <p:nvPicPr>
          <p:cNvPr id="132" name="Google Shape;132;p22"/>
          <p:cNvPicPr preferRelativeResize="0"/>
          <p:nvPr/>
        </p:nvPicPr>
        <p:blipFill rotWithShape="1">
          <a:blip r:embed="rId3">
            <a:alphaModFix/>
          </a:blip>
          <a:srcRect b="23036" l="38651" r="33909" t="43630"/>
          <a:stretch/>
        </p:blipFill>
        <p:spPr>
          <a:xfrm>
            <a:off x="4042300" y="1493401"/>
            <a:ext cx="2258125" cy="1714500"/>
          </a:xfrm>
          <a:prstGeom prst="rect">
            <a:avLst/>
          </a:prstGeom>
          <a:noFill/>
          <a:ln>
            <a:noFill/>
          </a:ln>
        </p:spPr>
      </p:pic>
      <p:pic>
        <p:nvPicPr>
          <p:cNvPr id="133" name="Google Shape;133;p22"/>
          <p:cNvPicPr preferRelativeResize="0"/>
          <p:nvPr/>
        </p:nvPicPr>
        <p:blipFill rotWithShape="1">
          <a:blip r:embed="rId4">
            <a:alphaModFix/>
          </a:blip>
          <a:srcRect b="44988" l="52879" r="20528" t="32518"/>
          <a:stretch/>
        </p:blipFill>
        <p:spPr>
          <a:xfrm>
            <a:off x="3702750" y="67775"/>
            <a:ext cx="2416474" cy="1578950"/>
          </a:xfrm>
          <a:prstGeom prst="rect">
            <a:avLst/>
          </a:prstGeom>
          <a:noFill/>
          <a:ln>
            <a:noFill/>
          </a:ln>
        </p:spPr>
      </p:pic>
      <p:pic>
        <p:nvPicPr>
          <p:cNvPr id="134" name="Google Shape;134;p22"/>
          <p:cNvPicPr preferRelativeResize="0"/>
          <p:nvPr/>
        </p:nvPicPr>
        <p:blipFill rotWithShape="1">
          <a:blip r:embed="rId5">
            <a:alphaModFix/>
          </a:blip>
          <a:srcRect b="18429" l="15108" r="35096" t="41191"/>
          <a:stretch/>
        </p:blipFill>
        <p:spPr>
          <a:xfrm>
            <a:off x="6119225" y="727025"/>
            <a:ext cx="2927174" cy="1714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23"/>
          <p:cNvSpPr txBox="1"/>
          <p:nvPr>
            <p:ph type="title"/>
          </p:nvPr>
        </p:nvSpPr>
        <p:spPr>
          <a:xfrm>
            <a:off x="311700" y="391350"/>
            <a:ext cx="8520600" cy="626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Main focus </a:t>
            </a:r>
            <a:endParaRPr/>
          </a:p>
        </p:txBody>
      </p:sp>
      <p:sp>
        <p:nvSpPr>
          <p:cNvPr id="140" name="Google Shape;140;p2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u="sng"/>
              <a:t>3 activities </a:t>
            </a:r>
            <a:endParaRPr u="sng"/>
          </a:p>
          <a:p>
            <a:pPr indent="0" lvl="0" marL="0" rtl="0" algn="l">
              <a:spcBef>
                <a:spcPts val="1200"/>
              </a:spcBef>
              <a:spcAft>
                <a:spcPts val="0"/>
              </a:spcAft>
              <a:buNone/>
            </a:pPr>
            <a:r>
              <a:rPr lang="en-GB"/>
              <a:t>Start the session by introducing the dice for the weather e.e running through the rain , until everyone has re-created the dice the activity isnt complete </a:t>
            </a:r>
            <a:endParaRPr/>
          </a:p>
          <a:p>
            <a:pPr indent="0" lvl="0" marL="0" rtl="0" algn="l">
              <a:spcBef>
                <a:spcPts val="1200"/>
              </a:spcBef>
              <a:spcAft>
                <a:spcPts val="0"/>
              </a:spcAft>
              <a:buNone/>
            </a:pPr>
            <a:r>
              <a:rPr lang="en-GB"/>
              <a:t>Moving  forward to the </a:t>
            </a:r>
            <a:r>
              <a:rPr lang="en-GB"/>
              <a:t>obstacles</a:t>
            </a:r>
            <a:r>
              <a:rPr lang="en-GB"/>
              <a:t> , avoid the obstacles , aim is to find  picture cards of animals, and move forward as that animal if one obstacle has been  touched the game re starts.</a:t>
            </a:r>
            <a:endParaRPr/>
          </a:p>
          <a:p>
            <a:pPr indent="0" lvl="0" marL="0" rtl="0" algn="l">
              <a:spcBef>
                <a:spcPts val="1200"/>
              </a:spcBef>
              <a:spcAft>
                <a:spcPts val="1200"/>
              </a:spcAft>
              <a:buNone/>
            </a:pPr>
            <a:r>
              <a:rPr lang="en-GB"/>
              <a:t>The disco (elimination game) - 30 seconds to create a statue using a flashcard pictures , when the music stops you stop. Last one standing wins the course.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24"/>
          <p:cNvSpPr txBox="1"/>
          <p:nvPr>
            <p:ph type="title"/>
          </p:nvPr>
        </p:nvSpPr>
        <p:spPr>
          <a:xfrm>
            <a:off x="311700" y="391350"/>
            <a:ext cx="8520600" cy="626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How to make sure the session is going </a:t>
            </a:r>
            <a:r>
              <a:rPr lang="en-GB"/>
              <a:t>positively</a:t>
            </a:r>
            <a:r>
              <a:rPr lang="en-GB"/>
              <a:t> </a:t>
            </a:r>
            <a:endParaRPr/>
          </a:p>
        </p:txBody>
      </p:sp>
      <p:sp>
        <p:nvSpPr>
          <p:cNvPr id="146" name="Google Shape;146;p2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GB"/>
              <a:t>Time </a:t>
            </a:r>
            <a:r>
              <a:rPr lang="en-GB"/>
              <a:t>management</a:t>
            </a:r>
            <a:r>
              <a:rPr lang="en-GB"/>
              <a:t> </a:t>
            </a:r>
            <a:endParaRPr/>
          </a:p>
          <a:p>
            <a:pPr indent="-342900" lvl="0" marL="457200" rtl="0" algn="l">
              <a:spcBef>
                <a:spcPts val="0"/>
              </a:spcBef>
              <a:spcAft>
                <a:spcPts val="0"/>
              </a:spcAft>
              <a:buSzPts val="1800"/>
              <a:buChar char="●"/>
            </a:pPr>
            <a:r>
              <a:rPr lang="en-GB"/>
              <a:t>Set up before </a:t>
            </a:r>
            <a:endParaRPr/>
          </a:p>
          <a:p>
            <a:pPr indent="-342900" lvl="0" marL="457200" rtl="0" algn="l">
              <a:spcBef>
                <a:spcPts val="0"/>
              </a:spcBef>
              <a:spcAft>
                <a:spcPts val="0"/>
              </a:spcAft>
              <a:buSzPts val="1800"/>
              <a:buChar char="●"/>
            </a:pPr>
            <a:r>
              <a:rPr lang="en-GB"/>
              <a:t>Make sure its set up in order of activities</a:t>
            </a:r>
            <a:endParaRPr/>
          </a:p>
          <a:p>
            <a:pPr indent="-342900" lvl="0" marL="457200" rtl="0" algn="l">
              <a:spcBef>
                <a:spcPts val="0"/>
              </a:spcBef>
              <a:spcAft>
                <a:spcPts val="0"/>
              </a:spcAft>
              <a:buSzPts val="1800"/>
              <a:buChar char="●"/>
            </a:pPr>
            <a:r>
              <a:rPr lang="en-GB"/>
              <a:t>Engage</a:t>
            </a:r>
            <a:r>
              <a:rPr lang="en-GB"/>
              <a:t> with the children , motivate and reassure and encourage each individual</a:t>
            </a:r>
            <a:endParaRPr/>
          </a:p>
          <a:p>
            <a:pPr indent="-342900" lvl="0" marL="457200" rtl="0" algn="l">
              <a:spcBef>
                <a:spcPts val="0"/>
              </a:spcBef>
              <a:spcAft>
                <a:spcPts val="0"/>
              </a:spcAft>
              <a:buSzPts val="1800"/>
              <a:buChar char="●"/>
            </a:pPr>
            <a:r>
              <a:rPr lang="en-GB"/>
              <a:t>Refers to Robinsons statement of how important creativity is and making sure creative movement has time in a session to full-fill childrens confidence.</a:t>
            </a:r>
            <a:endParaRPr/>
          </a:p>
          <a:p>
            <a:pPr indent="-342900" lvl="0" marL="457200" rtl="0" algn="l">
              <a:spcBef>
                <a:spcPts val="0"/>
              </a:spcBef>
              <a:spcAft>
                <a:spcPts val="0"/>
              </a:spcAft>
              <a:buSzPts val="1800"/>
              <a:buChar char="●"/>
            </a:pPr>
            <a:r>
              <a:rPr lang="en-GB"/>
              <a:t>Fitness and fun</a:t>
            </a:r>
            <a:endParaRPr/>
          </a:p>
          <a:p>
            <a:pPr indent="0" lvl="0" marL="457200" rtl="0" algn="l">
              <a:spcBef>
                <a:spcPts val="1200"/>
              </a:spcBef>
              <a:spcAft>
                <a:spcPts val="120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5"/>
          <p:cNvSpPr txBox="1"/>
          <p:nvPr>
            <p:ph type="title"/>
          </p:nvPr>
        </p:nvSpPr>
        <p:spPr>
          <a:xfrm>
            <a:off x="311700" y="391350"/>
            <a:ext cx="8520600" cy="6261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Effectiveness of this session plan </a:t>
            </a:r>
            <a:endParaRPr/>
          </a:p>
        </p:txBody>
      </p:sp>
      <p:sp>
        <p:nvSpPr>
          <p:cNvPr id="152" name="Google Shape;152;p2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GB"/>
              <a:t>Brings out </a:t>
            </a:r>
            <a:r>
              <a:rPr lang="en-GB"/>
              <a:t>character</a:t>
            </a:r>
            <a:r>
              <a:rPr lang="en-GB"/>
              <a:t> in each individual.</a:t>
            </a:r>
            <a:endParaRPr/>
          </a:p>
          <a:p>
            <a:pPr indent="-342900" lvl="0" marL="457200" rtl="0" algn="l">
              <a:spcBef>
                <a:spcPts val="0"/>
              </a:spcBef>
              <a:spcAft>
                <a:spcPts val="0"/>
              </a:spcAft>
              <a:buSzPts val="1800"/>
              <a:buChar char="●"/>
            </a:pPr>
            <a:r>
              <a:rPr lang="en-GB"/>
              <a:t>implies the importance of confidence and encourages stigma to reach out of their comfort zones</a:t>
            </a:r>
            <a:endParaRPr/>
          </a:p>
          <a:p>
            <a:pPr indent="-342900" lvl="0" marL="457200" rtl="0" algn="l">
              <a:spcBef>
                <a:spcPts val="0"/>
              </a:spcBef>
              <a:spcAft>
                <a:spcPts val="0"/>
              </a:spcAft>
              <a:buSzPts val="1800"/>
              <a:buChar char="●"/>
            </a:pPr>
            <a:r>
              <a:rPr lang="en-GB"/>
              <a:t>discover new creative movements in themselves </a:t>
            </a:r>
            <a:endParaRPr/>
          </a:p>
          <a:p>
            <a:pPr indent="-342900" lvl="0" marL="457200" rtl="0" algn="l">
              <a:spcBef>
                <a:spcPts val="0"/>
              </a:spcBef>
              <a:spcAft>
                <a:spcPts val="0"/>
              </a:spcAft>
              <a:buSzPts val="1800"/>
              <a:buChar char="●"/>
            </a:pPr>
            <a:r>
              <a:rPr lang="en-GB"/>
              <a:t>Relates back to Robinsons </a:t>
            </a:r>
            <a:r>
              <a:rPr lang="en-GB"/>
              <a:t>statement</a:t>
            </a:r>
            <a:r>
              <a:rPr lang="en-GB"/>
              <a:t> that creativity is important </a:t>
            </a:r>
            <a:endParaRPr/>
          </a:p>
          <a:p>
            <a:pPr indent="-342900" lvl="0" marL="457200" rtl="0" algn="l">
              <a:spcBef>
                <a:spcPts val="0"/>
              </a:spcBef>
              <a:spcAft>
                <a:spcPts val="0"/>
              </a:spcAft>
              <a:buSzPts val="1800"/>
              <a:buChar char="●"/>
            </a:pPr>
            <a:r>
              <a:rPr lang="en-GB"/>
              <a:t>Reaches fitness through games and activities</a:t>
            </a:r>
            <a:endParaRPr/>
          </a:p>
          <a:p>
            <a:pPr indent="-342900" lvl="0" marL="457200" rtl="0" algn="l">
              <a:spcBef>
                <a:spcPts val="0"/>
              </a:spcBef>
              <a:spcAft>
                <a:spcPts val="0"/>
              </a:spcAft>
              <a:buSzPts val="1800"/>
              <a:buChar char="●"/>
            </a:pPr>
            <a:r>
              <a:rPr lang="en-GB"/>
              <a:t>Teamwork is effective to this plan</a:t>
            </a:r>
            <a:endParaRPr/>
          </a:p>
          <a:p>
            <a:pPr indent="0" lvl="0" marL="457200" rtl="0" algn="l">
              <a:spcBef>
                <a:spcPts val="120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