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4"/>
  </p:notesMasterIdLst>
  <p:handoutMasterIdLst>
    <p:handoutMasterId r:id="rId55"/>
  </p:handoutMasterIdLst>
  <p:sldIdLst>
    <p:sldId id="257" r:id="rId2"/>
    <p:sldId id="322" r:id="rId3"/>
    <p:sldId id="327" r:id="rId4"/>
    <p:sldId id="323" r:id="rId5"/>
    <p:sldId id="324" r:id="rId6"/>
    <p:sldId id="325" r:id="rId7"/>
    <p:sldId id="329" r:id="rId8"/>
    <p:sldId id="342" r:id="rId9"/>
    <p:sldId id="343" r:id="rId10"/>
    <p:sldId id="339" r:id="rId11"/>
    <p:sldId id="340" r:id="rId12"/>
    <p:sldId id="341" r:id="rId13"/>
    <p:sldId id="344" r:id="rId14"/>
    <p:sldId id="368" r:id="rId15"/>
    <p:sldId id="371" r:id="rId16"/>
    <p:sldId id="372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0" r:id="rId25"/>
    <p:sldId id="381" r:id="rId26"/>
    <p:sldId id="382" r:id="rId27"/>
    <p:sldId id="383" r:id="rId28"/>
    <p:sldId id="384" r:id="rId29"/>
    <p:sldId id="385" r:id="rId30"/>
    <p:sldId id="386" r:id="rId31"/>
    <p:sldId id="345" r:id="rId32"/>
    <p:sldId id="346" r:id="rId33"/>
    <p:sldId id="347" r:id="rId34"/>
    <p:sldId id="348" r:id="rId35"/>
    <p:sldId id="349" r:id="rId36"/>
    <p:sldId id="350" r:id="rId37"/>
    <p:sldId id="351" r:id="rId38"/>
    <p:sldId id="352" r:id="rId39"/>
    <p:sldId id="353" r:id="rId40"/>
    <p:sldId id="354" r:id="rId41"/>
    <p:sldId id="355" r:id="rId42"/>
    <p:sldId id="356" r:id="rId43"/>
    <p:sldId id="357" r:id="rId44"/>
    <p:sldId id="358" r:id="rId45"/>
    <p:sldId id="359" r:id="rId46"/>
    <p:sldId id="360" r:id="rId47"/>
    <p:sldId id="361" r:id="rId48"/>
    <p:sldId id="362" r:id="rId49"/>
    <p:sldId id="363" r:id="rId50"/>
    <p:sldId id="364" r:id="rId51"/>
    <p:sldId id="365" r:id="rId52"/>
    <p:sldId id="366" r:id="rId5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808DD-7609-402A-9520-A7CE83E8D2A5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B2C2-5FD7-493E-ADE2-3A2CC1275F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66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67E8E-C7CF-44A0-A617-FA8F8B8BCBB1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F25242-C6BD-4F1D-BDDB-C7FDEED177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7612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ACCE36-79F6-40FB-A989-5B95D5CBD82A}" type="slidenum">
              <a:rPr lang="en-GB" smtClean="0"/>
              <a:pPr/>
              <a:t>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962432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 fear appeals actually influence attitudes and behaviour in the desired manner?</a:t>
            </a:r>
          </a:p>
          <a:p>
            <a:r>
              <a:rPr lang="en-GB" dirty="0" smtClean="0"/>
              <a:t>Yale Programme of Research on Communication and Attitude Change (</a:t>
            </a:r>
            <a:r>
              <a:rPr lang="en-GB" dirty="0" err="1" smtClean="0"/>
              <a:t>Hovland</a:t>
            </a:r>
            <a:r>
              <a:rPr lang="en-GB" dirty="0" smtClean="0"/>
              <a:t> et al., 1953) </a:t>
            </a:r>
          </a:p>
          <a:p>
            <a:pPr lvl="1"/>
            <a:r>
              <a:rPr lang="en-GB" dirty="0" smtClean="0"/>
              <a:t>Explored the conditions necessary for fear appeals to be effective </a:t>
            </a:r>
          </a:p>
          <a:p>
            <a:pPr lvl="1"/>
            <a:r>
              <a:rPr lang="en-GB" dirty="0" smtClean="0"/>
              <a:t>Based on “fear-drive” model – fear will motivate people to try out different behaviours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0F30B-72F9-4422-8122-56674632022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66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5F451-41FA-4248-B165-E8C4D99583D8}" type="datetimeFigureOut">
              <a:rPr lang="en-GB" smtClean="0"/>
              <a:pPr/>
              <a:t>27/10/2018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87844A-66E0-4B0C-A108-22FFD7DCE4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395536" y="981075"/>
            <a:ext cx="8424936" cy="1470025"/>
          </a:xfrm>
        </p:spPr>
        <p:txBody>
          <a:bodyPr/>
          <a:lstStyle/>
          <a:p>
            <a:pPr eaLnBrk="1" hangingPunct="1"/>
            <a:r>
              <a:rPr lang="en-GB" dirty="0" smtClean="0"/>
              <a:t>Psychology, Health &amp; Medicine</a:t>
            </a:r>
          </a:p>
        </p:txBody>
      </p:sp>
      <p:sp>
        <p:nvSpPr>
          <p:cNvPr id="4099" name="Subtitle 2"/>
          <p:cNvSpPr>
            <a:spLocks noGrp="1"/>
          </p:cNvSpPr>
          <p:nvPr>
            <p:ph type="subTitle" idx="1"/>
          </p:nvPr>
        </p:nvSpPr>
        <p:spPr>
          <a:xfrm>
            <a:off x="504316" y="3140968"/>
            <a:ext cx="8207375" cy="28082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b="1" dirty="0" smtClean="0"/>
              <a:t>Lecture 5:  </a:t>
            </a:r>
          </a:p>
          <a:p>
            <a:pPr eaLnBrk="1" hangingPunct="1">
              <a:defRPr/>
            </a:pPr>
            <a:r>
              <a:rPr lang="en-GB" b="1" dirty="0" smtClean="0"/>
              <a:t>Predicting &amp; Changing Health Behaviours: </a:t>
            </a:r>
          </a:p>
          <a:p>
            <a:pPr eaLnBrk="1" hangingPunct="1">
              <a:defRPr/>
            </a:pPr>
            <a:r>
              <a:rPr lang="en-GB" b="1" dirty="0" smtClean="0"/>
              <a:t>Social Cognition Models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Dr Ceri Phelps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altLang="en-US" smtClean="0"/>
              <a:t>Module Aims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465138" y="1341438"/>
            <a:ext cx="8229600" cy="4525962"/>
          </a:xfrm>
        </p:spPr>
        <p:txBody>
          <a:bodyPr/>
          <a:lstStyle/>
          <a:p>
            <a:r>
              <a:rPr lang="en-GB" altLang="en-US" sz="2400" smtClean="0"/>
              <a:t>Teach students how to apply the key concepts and theories of social cognition to understanding and improving health behaviours;</a:t>
            </a:r>
          </a:p>
          <a:p>
            <a:endParaRPr lang="en-GB" altLang="en-US" sz="2400" smtClean="0"/>
          </a:p>
          <a:p>
            <a:r>
              <a:rPr lang="en-GB" altLang="en-US" sz="2400" smtClean="0"/>
              <a:t>Demonstrate the complex interaction between psychological, social and biological processes when attempting to understand health-related behaviour in humans; and</a:t>
            </a:r>
          </a:p>
          <a:p>
            <a:endParaRPr lang="en-GB" altLang="en-US" sz="2400" smtClean="0"/>
          </a:p>
          <a:p>
            <a:r>
              <a:rPr lang="en-GB" altLang="en-US" sz="2400" smtClean="0"/>
              <a:t>Develop understanding of how to design and evaluate theory-based interventions in psychology designed to improve health and wellbeing.</a:t>
            </a:r>
          </a:p>
          <a:p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997147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25" y="131482"/>
            <a:ext cx="8229600" cy="1143000"/>
          </a:xfrm>
        </p:spPr>
        <p:txBody>
          <a:bodyPr/>
          <a:lstStyle/>
          <a:p>
            <a:r>
              <a:rPr lang="en-GB" dirty="0" smtClean="0"/>
              <a:t>Recap: </a:t>
            </a:r>
            <a:r>
              <a:rPr lang="en-GB" dirty="0"/>
              <a:t>m</a:t>
            </a:r>
            <a:r>
              <a:rPr lang="en-GB" dirty="0" smtClean="0"/>
              <a:t>odule overview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30225" y="1135370"/>
            <a:ext cx="4040188" cy="639762"/>
          </a:xfrm>
        </p:spPr>
        <p:txBody>
          <a:bodyPr/>
          <a:lstStyle/>
          <a:p>
            <a:r>
              <a:rPr lang="en-GB" dirty="0" smtClean="0"/>
              <a:t>Covered so far….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95536" y="1916832"/>
            <a:ext cx="4040188" cy="395128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Health &amp; Wellbeing in 21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Century</a:t>
            </a:r>
          </a:p>
          <a:p>
            <a:pPr lvl="1"/>
            <a:r>
              <a:rPr lang="en-GB" sz="1600" dirty="0" smtClean="0"/>
              <a:t>Definitions</a:t>
            </a:r>
          </a:p>
          <a:p>
            <a:pPr lvl="1"/>
            <a:r>
              <a:rPr lang="en-GB" sz="1600" dirty="0" smtClean="0"/>
              <a:t>Determinants </a:t>
            </a:r>
          </a:p>
          <a:p>
            <a:endParaRPr lang="en-GB" sz="2000" dirty="0"/>
          </a:p>
          <a:p>
            <a:r>
              <a:rPr lang="en-GB" sz="2000" dirty="0"/>
              <a:t>Q</a:t>
            </a:r>
            <a:r>
              <a:rPr lang="en-GB" sz="2000" dirty="0" smtClean="0"/>
              <a:t>uality of life </a:t>
            </a:r>
          </a:p>
          <a:p>
            <a:pPr lvl="1"/>
            <a:r>
              <a:rPr lang="en-GB" sz="1600" dirty="0"/>
              <a:t>P</a:t>
            </a:r>
            <a:r>
              <a:rPr lang="en-GB" sz="1600" dirty="0" smtClean="0"/>
              <a:t>hysical and mental </a:t>
            </a:r>
          </a:p>
          <a:p>
            <a:endParaRPr lang="en-GB" sz="2000" dirty="0"/>
          </a:p>
          <a:p>
            <a:r>
              <a:rPr lang="en-GB" sz="2000" dirty="0" smtClean="0"/>
              <a:t>Research methods in health psychology </a:t>
            </a:r>
          </a:p>
          <a:p>
            <a:pPr lvl="1"/>
            <a:r>
              <a:rPr lang="en-GB" sz="1600" dirty="0" smtClean="0"/>
              <a:t>Intervention development </a:t>
            </a:r>
          </a:p>
          <a:p>
            <a:pPr lvl="1"/>
            <a:endParaRPr lang="en-GB" sz="1600" dirty="0"/>
          </a:p>
          <a:p>
            <a:r>
              <a:rPr lang="en-GB" sz="2000" dirty="0" smtClean="0"/>
              <a:t>Stress &amp; Health </a:t>
            </a:r>
          </a:p>
          <a:p>
            <a:pPr lvl="1"/>
            <a:r>
              <a:rPr lang="en-GB" sz="1600" dirty="0" smtClean="0"/>
              <a:t>Biopsychosocial processes</a:t>
            </a:r>
          </a:p>
          <a:p>
            <a:pPr lvl="1"/>
            <a:r>
              <a:rPr lang="en-GB" sz="1600" dirty="0" smtClean="0"/>
              <a:t>Transactional/interactional models</a:t>
            </a:r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745474" y="1135370"/>
            <a:ext cx="4041775" cy="639762"/>
          </a:xfrm>
        </p:spPr>
        <p:txBody>
          <a:bodyPr/>
          <a:lstStyle/>
          <a:p>
            <a:r>
              <a:rPr lang="en-GB" dirty="0" smtClean="0"/>
              <a:t>Still to cover…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Predicting and changing health behaviours </a:t>
            </a:r>
          </a:p>
          <a:p>
            <a:pPr lvl="1"/>
            <a:r>
              <a:rPr lang="en-GB" sz="1600" dirty="0" smtClean="0"/>
              <a:t>Social Cognition Models </a:t>
            </a:r>
          </a:p>
          <a:p>
            <a:pPr lvl="1"/>
            <a:endParaRPr lang="en-GB" sz="1600" dirty="0"/>
          </a:p>
          <a:p>
            <a:r>
              <a:rPr lang="en-GB" sz="2000" dirty="0" smtClean="0"/>
              <a:t>Illness beliefs and representations</a:t>
            </a:r>
          </a:p>
          <a:p>
            <a:pPr lvl="1"/>
            <a:r>
              <a:rPr lang="en-GB" sz="1600" dirty="0" smtClean="0"/>
              <a:t>Self-regulation model </a:t>
            </a:r>
          </a:p>
          <a:p>
            <a:pPr lvl="1"/>
            <a:r>
              <a:rPr lang="en-GB" sz="1600" dirty="0" smtClean="0"/>
              <a:t>Adherence to medication </a:t>
            </a:r>
          </a:p>
          <a:p>
            <a:pPr lvl="1"/>
            <a:endParaRPr lang="en-GB" sz="1600" dirty="0"/>
          </a:p>
          <a:p>
            <a:r>
              <a:rPr lang="en-GB" dirty="0" smtClean="0"/>
              <a:t> </a:t>
            </a:r>
            <a:r>
              <a:rPr lang="en-GB" sz="2000" dirty="0" smtClean="0"/>
              <a:t>Chronic illness, death &amp; dying </a:t>
            </a:r>
          </a:p>
          <a:p>
            <a:endParaRPr lang="en-GB" sz="2000" dirty="0"/>
          </a:p>
          <a:p>
            <a:r>
              <a:rPr lang="en-GB" sz="2000" dirty="0" smtClean="0"/>
              <a:t>Communication &amp; decision making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11322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65138" y="44450"/>
            <a:ext cx="8229600" cy="1143000"/>
          </a:xfrm>
        </p:spPr>
        <p:txBody>
          <a:bodyPr/>
          <a:lstStyle/>
          <a:p>
            <a:r>
              <a:rPr lang="en-GB" altLang="en-US" smtClean="0"/>
              <a:t>Module Learning Outcomes 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835025" y="1268413"/>
          <a:ext cx="7489825" cy="4741861"/>
        </p:xfrm>
        <a:graphic>
          <a:graphicData uri="http://schemas.openxmlformats.org/drawingml/2006/table">
            <a:tbl>
              <a:tblPr firstRow="1" firstCol="1" bandRow="1"/>
              <a:tblGrid>
                <a:gridCol w="3495915"/>
                <a:gridCol w="3993910"/>
              </a:tblGrid>
              <a:tr h="82298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Learning Outcomes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Criteria</a:t>
                      </a:r>
                      <a:endParaRPr lang="en-GB" sz="140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 achieve each outcome a student must demonstrate the ability to:</a:t>
                      </a:r>
                      <a:endParaRPr lang="en-GB" sz="140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7318">
                <a:tc>
                  <a:txBody>
                    <a:bodyPr/>
                    <a:lstStyle/>
                    <a:p>
                      <a:pPr marL="0" lvl="0" indent="0" algn="just"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1.</a:t>
                      </a:r>
                      <a:r>
                        <a:rPr lang="en-GB" sz="1200" baseline="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how theories of social cognition can be used to understand and influence specific health behaviours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Apply appropriate social psychological theories to understanding and influencing specific health behaviours.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7318">
                <a:tc>
                  <a:txBody>
                    <a:bodyPr/>
                    <a:lstStyle/>
                    <a:p>
                      <a:pPr marL="0" lvl="0" indent="0"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2. Discuss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how the </a:t>
                      </a:r>
                      <a:r>
                        <a:rPr lang="en-GB" sz="1200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biospsychosocial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model informs our understanding of health behaviours and physical health problems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228600"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 empirical evidence to evaluate the extent to which biological, psychological, and social factors underpin specific health behaviours/physical health problems.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2118">
                <a:tc>
                  <a:txBody>
                    <a:bodyPr/>
                    <a:lstStyle/>
                    <a:p>
                      <a:pPr marL="0" lvl="0" indent="0"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3. Identify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appropriate research design and associated issues in relation to intervention development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Develop an appropriate applied research proposal based upon appropriate theory and research design in response to a specific health behaviour.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2118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4. The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ability to present work suitable for an academic audience through   appropriate media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2286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Present work to required conventions using appropriate media.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8787" marR="5878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698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Module Assessment</a:t>
            </a:r>
          </a:p>
        </p:txBody>
      </p:sp>
      <p:pic>
        <p:nvPicPr>
          <p:cNvPr id="2048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0563" y="1340768"/>
            <a:ext cx="7989887" cy="3817020"/>
          </a:xfrm>
        </p:spPr>
      </p:pic>
    </p:spTree>
    <p:extLst>
      <p:ext uri="{BB962C8B-B14F-4D97-AF65-F5344CB8AC3E}">
        <p14:creationId xmlns:p14="http://schemas.microsoft.com/office/powerpoint/2010/main" val="896549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is expected at Level 5?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7475"/>
            <a:ext cx="8229600" cy="5137869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None/>
              <a:defRPr/>
            </a:pPr>
            <a:r>
              <a:rPr lang="en-GB" sz="1900" dirty="0"/>
              <a:t>At </a:t>
            </a:r>
            <a:r>
              <a:rPr lang="en-GB" sz="1900" b="1" dirty="0"/>
              <a:t>Level 5 </a:t>
            </a:r>
            <a:r>
              <a:rPr lang="en-GB" sz="1900" dirty="0"/>
              <a:t>it is expected that the student will demonstrate the following qualities: </a:t>
            </a:r>
          </a:p>
          <a:p>
            <a:pPr marL="0" indent="0">
              <a:buFontTx/>
              <a:buNone/>
              <a:defRPr/>
            </a:pPr>
            <a:r>
              <a:rPr lang="en-GB" sz="1900" dirty="0"/>
              <a:t> </a:t>
            </a:r>
          </a:p>
          <a:p>
            <a:pPr>
              <a:defRPr/>
            </a:pPr>
            <a:r>
              <a:rPr lang="en-GB" sz="1900" dirty="0"/>
              <a:t>More highly developed ability to complete a variety of written tasks effectively, including discursive essay, reports, and case study presentations.</a:t>
            </a:r>
          </a:p>
          <a:p>
            <a:pPr>
              <a:defRPr/>
            </a:pPr>
            <a:r>
              <a:rPr lang="en-GB" sz="1900" dirty="0"/>
              <a:t>Be able to participate orally in a variety of different groups and settings in a confident and articulate fashion.</a:t>
            </a:r>
          </a:p>
          <a:p>
            <a:pPr>
              <a:defRPr/>
            </a:pPr>
            <a:r>
              <a:rPr lang="en-GB" sz="1900" dirty="0"/>
              <a:t>Be able to use language with increasing complexity and sophistication.</a:t>
            </a:r>
          </a:p>
          <a:p>
            <a:pPr>
              <a:defRPr/>
            </a:pPr>
            <a:r>
              <a:rPr lang="en-GB" sz="1900" dirty="0"/>
              <a:t>Be practised in hypothesis formation and knowledgeable about the means for testing hypotheses.</a:t>
            </a:r>
          </a:p>
          <a:p>
            <a:pPr>
              <a:defRPr/>
            </a:pPr>
            <a:r>
              <a:rPr lang="en-GB" sz="1900" dirty="0"/>
              <a:t>Have the capacity to develop a major research interest evolving from the course and to prepare for an involvement with it.</a:t>
            </a:r>
          </a:p>
          <a:p>
            <a:pPr>
              <a:defRPr/>
            </a:pPr>
            <a:r>
              <a:rPr lang="en-GB" sz="1900" dirty="0"/>
              <a:t>Be able to apply a range of theoretical models.</a:t>
            </a:r>
          </a:p>
          <a:p>
            <a:pPr>
              <a:defRPr/>
            </a:pPr>
            <a:r>
              <a:rPr lang="en-GB" sz="1900" dirty="0"/>
              <a:t>Be able to synthesise theories, concepts and information in relatively novel ways.</a:t>
            </a:r>
          </a:p>
          <a:p>
            <a:pPr>
              <a:defRPr/>
            </a:pPr>
            <a:r>
              <a:rPr lang="en-GB" sz="1900" dirty="0"/>
              <a:t>To have become more practised in critically appraising the competing claims of alternative primary and secondary sources.</a:t>
            </a:r>
          </a:p>
          <a:p>
            <a:pPr>
              <a:defRPr/>
            </a:pPr>
            <a:r>
              <a:rPr lang="en-GB" sz="1900" dirty="0"/>
              <a:t>A growing ability to manage learning in a self-organised manner with a particular view to the importance of achieving desired outcomes within limited time periods.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89892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250825" y="57626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Recap: How do our behaviours influence our health?</a:t>
            </a:r>
          </a:p>
        </p:txBody>
      </p:sp>
      <p:pic>
        <p:nvPicPr>
          <p:cNvPr id="33795" name="Picture 2" descr="C:\Users\Advent\AppData\Local\Microsoft\Windows\Temporary Internet Files\Content.IE5\30Y12YXX\man-think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32856"/>
            <a:ext cx="329565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8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What are some of the factors that can influence health behaviours?</a:t>
            </a:r>
            <a:endParaRPr lang="en-GB" dirty="0"/>
          </a:p>
        </p:txBody>
      </p:sp>
      <p:pic>
        <p:nvPicPr>
          <p:cNvPr id="1026" name="Picture 2" descr="C:\Users\Advent\AppData\Local\Microsoft\Windows\Temporary Internet Files\Content.IE5\4AP5ASZR\large-red-question-mark-in-a-triangle-0-13284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3132328" cy="325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822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Predicting and changing health behaviour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Biological factors</a:t>
            </a:r>
          </a:p>
          <a:p>
            <a:pPr lvl="1"/>
            <a:r>
              <a:rPr lang="en-GB" dirty="0" smtClean="0"/>
              <a:t>Genetics, gender, age</a:t>
            </a:r>
          </a:p>
          <a:p>
            <a:r>
              <a:rPr lang="en-GB" dirty="0" smtClean="0"/>
              <a:t>Psychological factors </a:t>
            </a:r>
          </a:p>
          <a:p>
            <a:pPr lvl="1"/>
            <a:r>
              <a:rPr lang="en-GB" dirty="0" smtClean="0"/>
              <a:t>Cognitions, attitudes and beliefs</a:t>
            </a:r>
          </a:p>
          <a:p>
            <a:pPr lvl="1"/>
            <a:r>
              <a:rPr lang="en-GB" dirty="0" smtClean="0"/>
              <a:t>Emotions</a:t>
            </a:r>
          </a:p>
          <a:p>
            <a:pPr lvl="1"/>
            <a:r>
              <a:rPr lang="en-GB" dirty="0" smtClean="0"/>
              <a:t>Modelling, conditioning </a:t>
            </a:r>
          </a:p>
          <a:p>
            <a:r>
              <a:rPr lang="en-GB" dirty="0" smtClean="0"/>
              <a:t>Social factors</a:t>
            </a:r>
          </a:p>
          <a:p>
            <a:pPr lvl="1"/>
            <a:r>
              <a:rPr lang="en-GB" dirty="0" smtClean="0"/>
              <a:t>Demographics, SES, employment </a:t>
            </a:r>
            <a:endParaRPr lang="en-GB" dirty="0"/>
          </a:p>
          <a:p>
            <a:r>
              <a:rPr lang="en-GB" dirty="0" smtClean="0"/>
              <a:t>Cultural factors </a:t>
            </a:r>
          </a:p>
          <a:p>
            <a:pPr lvl="1"/>
            <a:r>
              <a:rPr lang="en-GB" dirty="0" smtClean="0"/>
              <a:t>Healthcare systems, cultural norms </a:t>
            </a:r>
          </a:p>
        </p:txBody>
      </p:sp>
    </p:spTree>
    <p:extLst>
      <p:ext uri="{BB962C8B-B14F-4D97-AF65-F5344CB8AC3E}">
        <p14:creationId xmlns:p14="http://schemas.microsoft.com/office/powerpoint/2010/main" val="159767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/>
              <a:t>Predicting and changing health behaviour: recap 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the risk factors for disease and illness are behavioural e.g.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 eating behaviour</a:t>
            </a:r>
          </a:p>
          <a:p>
            <a:pPr lvl="1"/>
            <a:r>
              <a:rPr lang="en-GB" dirty="0"/>
              <a:t>  </a:t>
            </a:r>
            <a:r>
              <a:rPr lang="en-GB" dirty="0" smtClean="0"/>
              <a:t>smoking </a:t>
            </a:r>
          </a:p>
          <a:p>
            <a:pPr lvl="1"/>
            <a:r>
              <a:rPr lang="en-GB" dirty="0" smtClean="0"/>
              <a:t> lack of exercise </a:t>
            </a:r>
          </a:p>
          <a:p>
            <a:pPr lvl="1"/>
            <a:endParaRPr lang="en-GB" dirty="0"/>
          </a:p>
          <a:p>
            <a:r>
              <a:rPr lang="en-GB" dirty="0"/>
              <a:t>Ability to change behaviour key to tackling many of the health issues in society today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978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Behaviours that affect our health can be categorised into: </a:t>
            </a:r>
          </a:p>
          <a:p>
            <a:pPr lvl="1"/>
            <a:r>
              <a:rPr lang="en-GB" dirty="0" smtClean="0"/>
              <a:t>Health protective behaviours (exercise, good diet)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Health risk behaviours (alcohol abuse, smoking, unsafe sex)</a:t>
            </a:r>
          </a:p>
          <a:p>
            <a:pPr lvl="1"/>
            <a:endParaRPr lang="en-GB" dirty="0"/>
          </a:p>
          <a:p>
            <a:r>
              <a:rPr lang="en-GB" dirty="0" smtClean="0"/>
              <a:t>Need to understand </a:t>
            </a:r>
            <a:r>
              <a:rPr lang="en-GB" b="1" i="1" dirty="0" smtClean="0"/>
              <a:t>why </a:t>
            </a:r>
            <a:r>
              <a:rPr lang="en-GB" dirty="0" smtClean="0"/>
              <a:t>people </a:t>
            </a:r>
            <a:r>
              <a:rPr lang="en-GB" b="1" i="1" dirty="0" smtClean="0"/>
              <a:t>choose</a:t>
            </a:r>
            <a:r>
              <a:rPr lang="en-GB" dirty="0" smtClean="0"/>
              <a:t> to behave in ways that will harm their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35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Predicting and changing health behaviour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Behaviour is determined by multiple factors that we can understand through the framework of the biopsychosocial model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Role of individual differences also key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117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Theories of Health Behaviour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 smtClean="0"/>
              <a:t>Social Cognition Models</a:t>
            </a:r>
          </a:p>
          <a:p>
            <a:pPr lvl="1"/>
            <a:r>
              <a:rPr lang="en-GB" sz="2400" dirty="0" smtClean="0"/>
              <a:t>Health Belief Model (</a:t>
            </a:r>
            <a:r>
              <a:rPr lang="en-GB" sz="2400" dirty="0" err="1" smtClean="0"/>
              <a:t>Rosenstock</a:t>
            </a:r>
            <a:r>
              <a:rPr lang="en-GB" sz="2400" dirty="0" smtClean="0"/>
              <a:t>, 1966) </a:t>
            </a:r>
          </a:p>
          <a:p>
            <a:pPr lvl="1"/>
            <a:r>
              <a:rPr lang="en-GB" sz="2400" dirty="0" smtClean="0"/>
              <a:t>Theory of Planned Behaviour (</a:t>
            </a:r>
            <a:r>
              <a:rPr lang="en-GB" sz="2400" dirty="0" err="1" smtClean="0"/>
              <a:t>Ajzen</a:t>
            </a:r>
            <a:r>
              <a:rPr lang="en-GB" sz="2400" dirty="0" smtClean="0"/>
              <a:t>, 1991)</a:t>
            </a:r>
          </a:p>
          <a:p>
            <a:pPr lvl="1"/>
            <a:endParaRPr lang="en-GB" sz="2400" dirty="0"/>
          </a:p>
          <a:p>
            <a:r>
              <a:rPr lang="en-GB" sz="2800" dirty="0" smtClean="0"/>
              <a:t>Stage theories</a:t>
            </a:r>
          </a:p>
          <a:p>
            <a:pPr lvl="1"/>
            <a:r>
              <a:rPr lang="en-GB" sz="2400" dirty="0" err="1" smtClean="0"/>
              <a:t>Transtheoretical</a:t>
            </a:r>
            <a:r>
              <a:rPr lang="en-GB" sz="2400" dirty="0" smtClean="0"/>
              <a:t> Model (Prochaska &amp; </a:t>
            </a:r>
            <a:r>
              <a:rPr lang="en-GB" sz="2400" dirty="0" err="1" smtClean="0"/>
              <a:t>DiClemente</a:t>
            </a:r>
            <a:r>
              <a:rPr lang="en-GB" sz="2400" dirty="0" smtClean="0"/>
              <a:t>, 1984)</a:t>
            </a:r>
          </a:p>
          <a:p>
            <a:endParaRPr lang="en-GB" sz="2800" dirty="0"/>
          </a:p>
          <a:p>
            <a:r>
              <a:rPr lang="en-GB" sz="2800" dirty="0" smtClean="0"/>
              <a:t>Models of motivation </a:t>
            </a:r>
          </a:p>
          <a:p>
            <a:pPr lvl="1"/>
            <a:r>
              <a:rPr lang="en-GB" sz="2400" dirty="0" smtClean="0"/>
              <a:t>Protection motivation theory (Rogers, 1975)</a:t>
            </a:r>
          </a:p>
          <a:p>
            <a:pPr lvl="1"/>
            <a:r>
              <a:rPr lang="en-GB" sz="2400" dirty="0" smtClean="0"/>
              <a:t>PRIME theory (West, 2006)</a:t>
            </a:r>
          </a:p>
        </p:txBody>
      </p:sp>
    </p:spTree>
    <p:extLst>
      <p:ext uri="{BB962C8B-B14F-4D97-AF65-F5344CB8AC3E}">
        <p14:creationId xmlns:p14="http://schemas.microsoft.com/office/powerpoint/2010/main" val="9365491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Theories of health behaviour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45177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 smtClean="0"/>
              <a:t>Social cognition models are one of the most successful at explaining health behaviours (but not perfect!)</a:t>
            </a:r>
          </a:p>
          <a:p>
            <a:endParaRPr lang="en-GB" sz="2400" dirty="0"/>
          </a:p>
          <a:p>
            <a:r>
              <a:rPr lang="en-GB" sz="2400" dirty="0" smtClean="0"/>
              <a:t>Include interaction between: </a:t>
            </a:r>
          </a:p>
          <a:p>
            <a:pPr lvl="1"/>
            <a:r>
              <a:rPr lang="en-GB" sz="2000" dirty="0" smtClean="0"/>
              <a:t>Social factors (e.g. social norms) </a:t>
            </a:r>
          </a:p>
          <a:p>
            <a:pPr lvl="1"/>
            <a:r>
              <a:rPr lang="en-GB" sz="2000" dirty="0" smtClean="0"/>
              <a:t>Cognitive factors (e.g., </a:t>
            </a:r>
            <a:r>
              <a:rPr lang="en-GB" sz="2000" dirty="0" err="1" smtClean="0"/>
              <a:t>attiudes</a:t>
            </a:r>
            <a:r>
              <a:rPr lang="en-GB" sz="2000" dirty="0"/>
              <a:t> </a:t>
            </a:r>
            <a:r>
              <a:rPr lang="en-GB" sz="2000" dirty="0" smtClean="0"/>
              <a:t>and beliefs) </a:t>
            </a:r>
          </a:p>
          <a:p>
            <a:pPr lvl="1"/>
            <a:endParaRPr lang="en-GB" sz="2000" dirty="0"/>
          </a:p>
          <a:p>
            <a:r>
              <a:rPr lang="en-GB" sz="2400" dirty="0" smtClean="0"/>
              <a:t>Expectancy Value Principle: </a:t>
            </a:r>
            <a:endParaRPr lang="en-GB" sz="2400" dirty="0"/>
          </a:p>
          <a:p>
            <a:pPr lvl="1"/>
            <a:r>
              <a:rPr lang="en-GB" sz="2000" dirty="0" smtClean="0"/>
              <a:t>Behaviour is likely to change (or stay the same!) if person expects certain outcomes, and values these outcomes as positive.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039450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r>
              <a:rPr lang="en-GB" altLang="en-US" sz="3200" b="1" smtClean="0"/>
              <a:t>Social Cognition Models</a:t>
            </a:r>
            <a:r>
              <a:rPr lang="en-GB" altLang="en-US" sz="2400" smtClean="0"/>
              <a:t/>
            </a:r>
            <a:br>
              <a:rPr lang="en-GB" altLang="en-US" sz="2400" smtClean="0"/>
            </a:br>
            <a:endParaRPr lang="en-GB" altLang="en-US" sz="2400" b="1" smtClean="0"/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395288" y="1484313"/>
            <a:ext cx="8382000" cy="4343400"/>
          </a:xfrm>
        </p:spPr>
        <p:txBody>
          <a:bodyPr/>
          <a:lstStyle/>
          <a:p>
            <a:r>
              <a:rPr lang="en-GB" altLang="en-US" sz="2400" dirty="0" smtClean="0"/>
              <a:t>Provide an empirically supported framework for understanding how people make decisions in relation to their behaviours</a:t>
            </a:r>
          </a:p>
          <a:p>
            <a:pPr>
              <a:buFontTx/>
              <a:buNone/>
            </a:pPr>
            <a:endParaRPr lang="en-GB" altLang="en-US" sz="2400" dirty="0" smtClean="0"/>
          </a:p>
          <a:p>
            <a:r>
              <a:rPr lang="en-GB" altLang="en-US" sz="2400" dirty="0" smtClean="0"/>
              <a:t>Identify key factors found to influence behaviour change </a:t>
            </a:r>
          </a:p>
          <a:p>
            <a:pPr>
              <a:buFontTx/>
              <a:buNone/>
            </a:pPr>
            <a:endParaRPr lang="en-GB" altLang="en-US" sz="2400" dirty="0" smtClean="0"/>
          </a:p>
          <a:p>
            <a:r>
              <a:rPr lang="en-GB" altLang="en-US" sz="2400" dirty="0" smtClean="0"/>
              <a:t>Interventions can be targeted at any or all of these factors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Need to consider generalisability and applicability to specific situations.</a:t>
            </a:r>
          </a:p>
        </p:txBody>
      </p:sp>
    </p:spTree>
    <p:extLst>
      <p:ext uri="{BB962C8B-B14F-4D97-AF65-F5344CB8AC3E}">
        <p14:creationId xmlns:p14="http://schemas.microsoft.com/office/powerpoint/2010/main" val="76140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3375"/>
            <a:ext cx="8382000" cy="838200"/>
          </a:xfrm>
        </p:spPr>
        <p:txBody>
          <a:bodyPr/>
          <a:lstStyle/>
          <a:p>
            <a:r>
              <a:rPr lang="en-US" sz="3200" dirty="0" smtClean="0"/>
              <a:t>The Health Belief Model (</a:t>
            </a:r>
            <a:r>
              <a:rPr lang="en-GB" sz="3200" dirty="0" err="1" smtClean="0"/>
              <a:t>Rosenstock</a:t>
            </a:r>
            <a:r>
              <a:rPr lang="en-GB" sz="3200" dirty="0"/>
              <a:t>, </a:t>
            </a:r>
            <a:r>
              <a:rPr lang="en-GB" sz="3200" dirty="0" smtClean="0"/>
              <a:t>1974)</a:t>
            </a:r>
            <a:r>
              <a:rPr lang="en-US" sz="3200" dirty="0" smtClean="0"/>
              <a:t> </a:t>
            </a:r>
          </a:p>
        </p:txBody>
      </p: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279400" y="5680075"/>
            <a:ext cx="853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/>
              <a:t>Figure 5.1  </a:t>
            </a:r>
            <a:r>
              <a:rPr lang="en-GB" sz="1800"/>
              <a:t>The health belief model (original, plus additions in italics)</a:t>
            </a:r>
          </a:p>
        </p:txBody>
      </p:sp>
      <p:pic>
        <p:nvPicPr>
          <p:cNvPr id="11268" name="Picture 6" descr="C05NF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9425" y="1219200"/>
            <a:ext cx="8183563" cy="407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239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2"/>
          <p:cNvSpPr>
            <a:spLocks noGrp="1"/>
          </p:cNvSpPr>
          <p:nvPr>
            <p:ph idx="1"/>
          </p:nvPr>
        </p:nvSpPr>
        <p:spPr>
          <a:xfrm>
            <a:off x="395288" y="1557338"/>
            <a:ext cx="5483225" cy="510222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How could we apply this model to understanding exercise behaviour?</a:t>
            </a:r>
          </a:p>
          <a:p>
            <a:endParaRPr lang="en-GB" sz="2800" dirty="0" smtClean="0"/>
          </a:p>
          <a:p>
            <a:r>
              <a:rPr lang="en-GB" sz="2800" dirty="0" smtClean="0"/>
              <a:t>What hypotheses would you identify?</a:t>
            </a:r>
          </a:p>
          <a:p>
            <a:endParaRPr lang="en-GB" sz="2800" dirty="0" smtClean="0"/>
          </a:p>
          <a:p>
            <a:r>
              <a:rPr lang="en-GB" sz="2800" dirty="0" smtClean="0"/>
              <a:t>How would you research this?</a:t>
            </a:r>
          </a:p>
          <a:p>
            <a:endParaRPr lang="en-GB" sz="2800" dirty="0" smtClean="0"/>
          </a:p>
        </p:txBody>
      </p:sp>
      <p:sp>
        <p:nvSpPr>
          <p:cNvPr id="23555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/>
          <a:lstStyle/>
          <a:p>
            <a:fld id="{7E80CD8A-E3A0-4891-BC4C-FB7701C9B3C7}" type="slidenum">
              <a:rPr lang="en-GB" smtClean="0">
                <a:latin typeface="Arial" charset="0"/>
              </a:rPr>
              <a:pPr/>
              <a:t>17</a:t>
            </a:fld>
            <a:endParaRPr lang="en-GB" smtClean="0">
              <a:latin typeface="Arial" charset="0"/>
            </a:endParaRPr>
          </a:p>
        </p:txBody>
      </p:sp>
      <p:pic>
        <p:nvPicPr>
          <p:cNvPr id="23556" name="Picture 2" descr="C:\Users\edu-cp\AppData\Local\Microsoft\Windows\Temporary Internet Files\Content.IE5\8RIHFYNX\MC90043485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24209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smtClean="0"/>
              <a:t>The Health Belief Model </a:t>
            </a:r>
          </a:p>
        </p:txBody>
      </p:sp>
    </p:spTree>
    <p:extLst>
      <p:ext uri="{BB962C8B-B14F-4D97-AF65-F5344CB8AC3E}">
        <p14:creationId xmlns:p14="http://schemas.microsoft.com/office/powerpoint/2010/main" val="90553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88640"/>
            <a:ext cx="8382000" cy="838200"/>
          </a:xfrm>
        </p:spPr>
        <p:txBody>
          <a:bodyPr/>
          <a:lstStyle/>
          <a:p>
            <a:pPr eaLnBrk="1" hangingPunct="1"/>
            <a:r>
              <a:rPr lang="en-US" sz="3200" dirty="0" smtClean="0"/>
              <a:t>The Health Belief Model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052736"/>
            <a:ext cx="8113712" cy="4909244"/>
          </a:xfrm>
        </p:spPr>
        <p:txBody>
          <a:bodyPr/>
          <a:lstStyle/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  <a:buFontTx/>
              <a:buNone/>
            </a:pPr>
            <a:r>
              <a:rPr lang="en-GB" sz="2000" b="1" dirty="0" smtClean="0"/>
              <a:t>Perception of threat:</a:t>
            </a:r>
            <a:endParaRPr lang="en-GB" sz="20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I believe that not exercising can lead to many serious illness and obesity: </a:t>
            </a:r>
            <a:r>
              <a:rPr lang="en-GB" sz="1800" b="1" i="1" dirty="0" smtClean="0"/>
              <a:t>perceived severity</a:t>
            </a:r>
            <a:endParaRPr lang="en-GB" sz="18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I  believe that I do not exercise enough/am overweight: </a:t>
            </a:r>
            <a:r>
              <a:rPr lang="en-GB" sz="1800" b="1" i="1" dirty="0" smtClean="0"/>
              <a:t>perceived susceptibility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endParaRPr lang="en-GB" sz="1800" b="1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  <a:buFontTx/>
              <a:buNone/>
            </a:pPr>
            <a:r>
              <a:rPr lang="en-GB" sz="2000" b="1" dirty="0" smtClean="0"/>
              <a:t>Behavioural evaluation:</a:t>
            </a:r>
            <a:endParaRPr lang="en-GB" sz="20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If I exercise more, my health will improve: </a:t>
            </a:r>
            <a:r>
              <a:rPr lang="en-GB" sz="1800" b="1" i="1" dirty="0" smtClean="0"/>
              <a:t>perceived benefits </a:t>
            </a:r>
            <a:r>
              <a:rPr lang="en-GB" sz="1800" i="1" dirty="0" smtClean="0"/>
              <a:t>(of change)</a:t>
            </a:r>
            <a:endParaRPr lang="en-GB" sz="18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Changing my daily routine to fit in exercise when I also have a family/busy job will be difficult, and will be really expensive: </a:t>
            </a:r>
            <a:r>
              <a:rPr lang="en-GB" sz="1800" b="1" i="1" dirty="0" smtClean="0"/>
              <a:t>perceived barriers </a:t>
            </a:r>
            <a:r>
              <a:rPr lang="en-GB" sz="1800" i="1" dirty="0" smtClean="0"/>
              <a:t>(to change).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endParaRPr lang="en-GB" sz="1800" b="1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  <a:buFontTx/>
              <a:buNone/>
            </a:pPr>
            <a:r>
              <a:rPr lang="en-GB" sz="2000" b="1" dirty="0" smtClean="0"/>
              <a:t>Cues to action</a:t>
            </a:r>
            <a:endParaRPr lang="en-GB" sz="20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That recent television programme on the health risks of obesity worried me </a:t>
            </a:r>
            <a:r>
              <a:rPr lang="en-GB" sz="1800" i="1" dirty="0" smtClean="0"/>
              <a:t>(external</a:t>
            </a:r>
            <a:r>
              <a:rPr lang="en-GB" sz="1800" dirty="0" smtClean="0"/>
              <a:t>)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I am regularly feeling breathless on exertion, so maybe I should really think about getting more fit and exercising more: (</a:t>
            </a:r>
            <a:r>
              <a:rPr lang="en-GB" sz="1800" i="1" dirty="0" smtClean="0"/>
              <a:t>internal)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endParaRPr lang="en-GB" sz="1800" b="1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  <a:buFontTx/>
              <a:buNone/>
            </a:pPr>
            <a:r>
              <a:rPr lang="en-GB" sz="2000" b="1" dirty="0" smtClean="0"/>
              <a:t>Health motivation </a:t>
            </a:r>
            <a:endParaRPr lang="en-GB" sz="2000" dirty="0" smtClean="0"/>
          </a:p>
          <a:p>
            <a:pPr marL="280988" indent="-280988" eaLnBrk="1" hangingPunct="1">
              <a:lnSpc>
                <a:spcPct val="80000"/>
              </a:lnSpc>
              <a:spcBef>
                <a:spcPct val="10000"/>
              </a:spcBef>
            </a:pPr>
            <a:r>
              <a:rPr lang="en-GB" sz="1800" dirty="0" smtClean="0"/>
              <a:t>It is important to me to feel healthy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65219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382000" cy="838200"/>
          </a:xfrm>
        </p:spPr>
        <p:txBody>
          <a:bodyPr/>
          <a:lstStyle/>
          <a:p>
            <a:r>
              <a:rPr lang="en-GB" dirty="0" smtClean="0"/>
              <a:t>Theory of Planned Behaviour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5483225" cy="4525963"/>
          </a:xfrm>
        </p:spPr>
        <p:txBody>
          <a:bodyPr/>
          <a:lstStyle/>
          <a:p>
            <a:r>
              <a:rPr lang="en-GB" sz="2800" dirty="0" smtClean="0"/>
              <a:t>Why do some people attend routine screening whilst others choose not to?</a:t>
            </a:r>
          </a:p>
          <a:p>
            <a:endParaRPr lang="en-GB" sz="2800" dirty="0" smtClean="0"/>
          </a:p>
          <a:p>
            <a:r>
              <a:rPr lang="en-GB" sz="2800" dirty="0" smtClean="0"/>
              <a:t>Why do some people exercise regularly why others do not?</a:t>
            </a:r>
          </a:p>
          <a:p>
            <a:endParaRPr lang="en-GB" sz="2800" dirty="0" smtClean="0"/>
          </a:p>
          <a:p>
            <a:r>
              <a:rPr lang="en-GB" sz="2800" dirty="0" smtClean="0"/>
              <a:t>Why do some people take drugs are others do not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</p:spPr>
        <p:txBody>
          <a:bodyPr/>
          <a:lstStyle/>
          <a:p>
            <a:fld id="{FA78160E-9776-4F61-9784-080DF0E095B3}" type="slidenum">
              <a:rPr lang="en-GB" smtClean="0">
                <a:latin typeface="Arial" charset="0"/>
              </a:rPr>
              <a:pPr/>
              <a:t>19</a:t>
            </a:fld>
            <a:endParaRPr lang="en-GB" smtClean="0">
              <a:latin typeface="Arial" charset="0"/>
            </a:endParaRPr>
          </a:p>
        </p:txBody>
      </p:sp>
      <p:pic>
        <p:nvPicPr>
          <p:cNvPr id="18437" name="Picture 2" descr="C:\Users\edu-cp\AppData\Local\Microsoft\Windows\Temporary Internet Files\Content.IE5\8RIHFYNX\MC90043485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216" y="242088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3483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12750"/>
            <a:ext cx="7315200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smtClean="0"/>
              <a:t>The Theory of Reasoned                           Action/Planned Behaviour</a:t>
            </a:r>
          </a:p>
        </p:txBody>
      </p:sp>
      <p:sp>
        <p:nvSpPr>
          <p:cNvPr id="6147" name="Text Box 4"/>
          <p:cNvSpPr txBox="1">
            <a:spLocks noChangeArrowheads="1"/>
          </p:cNvSpPr>
          <p:nvPr/>
        </p:nvSpPr>
        <p:spPr bwMode="auto">
          <a:xfrm>
            <a:off x="279400" y="5695950"/>
            <a:ext cx="8534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/>
              <a:t>Figure 5.2  </a:t>
            </a:r>
            <a:r>
              <a:rPr lang="en-GB" sz="1800"/>
              <a:t>The theory of reasoned action and the theory of planned behaviour (TPB additions in italics)</a:t>
            </a:r>
          </a:p>
        </p:txBody>
      </p:sp>
      <p:pic>
        <p:nvPicPr>
          <p:cNvPr id="6148" name="Picture 6" descr="C05NF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0213" y="1628800"/>
            <a:ext cx="8285162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7877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Evaluation of TRA/TPB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en-GB" dirty="0" smtClean="0"/>
              <a:t>Attitudes and social norms strongly predictive of intention to engage in behaviour </a:t>
            </a:r>
          </a:p>
          <a:p>
            <a:pPr lvl="1"/>
            <a:r>
              <a:rPr lang="en-GB" dirty="0" smtClean="0"/>
              <a:t>(e.g., Conner &amp; Sparks, 1996, r=.67)</a:t>
            </a:r>
          </a:p>
          <a:p>
            <a:endParaRPr lang="en-GB" dirty="0" smtClean="0"/>
          </a:p>
          <a:p>
            <a:r>
              <a:rPr lang="en-GB" dirty="0" smtClean="0"/>
              <a:t>Relationship between intention and actually engaging in behaviour can be lower </a:t>
            </a:r>
          </a:p>
          <a:p>
            <a:pPr lvl="1"/>
            <a:r>
              <a:rPr lang="en-GB" dirty="0" smtClean="0"/>
              <a:t>(e.g., Conner &amp; Sparks, 1996 r= .50 to .60)</a:t>
            </a:r>
          </a:p>
          <a:p>
            <a:pPr lvl="1"/>
            <a:r>
              <a:rPr lang="en-GB" dirty="0" smtClean="0"/>
              <a:t>Variation across studies/measures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6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Interventions using TPB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  What interventions could be designed using TPB?</a:t>
            </a:r>
          </a:p>
          <a:p>
            <a:endParaRPr lang="en-GB" sz="2800" dirty="0"/>
          </a:p>
          <a:p>
            <a:r>
              <a:rPr lang="en-GB" sz="2800" dirty="0" smtClean="0"/>
              <a:t>What behaviour?</a:t>
            </a:r>
          </a:p>
          <a:p>
            <a:endParaRPr lang="en-GB" sz="2800" dirty="0"/>
          </a:p>
          <a:p>
            <a:r>
              <a:rPr lang="en-GB" sz="2800" dirty="0" smtClean="0"/>
              <a:t>What construct?</a:t>
            </a:r>
          </a:p>
          <a:p>
            <a:endParaRPr lang="en-GB" sz="2800" dirty="0"/>
          </a:p>
          <a:p>
            <a:r>
              <a:rPr lang="en-GB" sz="2800" dirty="0" smtClean="0"/>
              <a:t>How measure its effectiveness?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78667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intention-behaviour gap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Intentions do not always predict behaviour</a:t>
            </a:r>
          </a:p>
          <a:p>
            <a:endParaRPr lang="en-GB" dirty="0" smtClean="0"/>
          </a:p>
          <a:p>
            <a:r>
              <a:rPr lang="en-GB" dirty="0" smtClean="0"/>
              <a:t>Why?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processes mediate the relationship between intentions and behaviour?</a:t>
            </a:r>
          </a:p>
          <a:p>
            <a:endParaRPr lang="en-GB" dirty="0"/>
          </a:p>
        </p:txBody>
      </p:sp>
      <p:pic>
        <p:nvPicPr>
          <p:cNvPr id="4" name="Picture 2" descr="C:\Users\edu-cp\AppData\Local\Microsoft\Windows\Temporary Internet Files\Content.IE5\8RIHFYNX\MC90043485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168" y="278092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5618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The intention-behaviour gap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GB" dirty="0" smtClean="0"/>
              <a:t>Intentions do not always predict behaviour</a:t>
            </a:r>
          </a:p>
          <a:p>
            <a:endParaRPr lang="en-GB" dirty="0" smtClean="0"/>
          </a:p>
          <a:p>
            <a:r>
              <a:rPr lang="en-GB" dirty="0" smtClean="0"/>
              <a:t>Competing intentions?</a:t>
            </a:r>
          </a:p>
          <a:p>
            <a:pPr lvl="1"/>
            <a:r>
              <a:rPr lang="en-GB" dirty="0" smtClean="0"/>
              <a:t>I intend to not drink excessively</a:t>
            </a:r>
          </a:p>
          <a:p>
            <a:pPr lvl="1"/>
            <a:r>
              <a:rPr lang="en-GB" dirty="0" smtClean="0"/>
              <a:t>I intend to look cool and fit in with my peers</a:t>
            </a:r>
          </a:p>
          <a:p>
            <a:pPr lvl="1"/>
            <a:r>
              <a:rPr lang="en-GB" dirty="0" smtClean="0"/>
              <a:t>I intend to go out and have the best time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Implementation Intentions (</a:t>
            </a:r>
            <a:r>
              <a:rPr lang="en-GB" dirty="0" err="1" smtClean="0"/>
              <a:t>Gollwitzer</a:t>
            </a:r>
            <a:r>
              <a:rPr lang="en-GB" dirty="0" smtClean="0"/>
              <a:t>, 1993)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86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The intention-behaviour gap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13387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Intentions do not always predict behaviour</a:t>
            </a:r>
          </a:p>
          <a:p>
            <a:pPr lvl="1"/>
            <a:endParaRPr lang="en-GB" sz="2400" dirty="0" smtClean="0"/>
          </a:p>
          <a:p>
            <a:r>
              <a:rPr lang="en-GB" sz="2800" dirty="0" smtClean="0"/>
              <a:t>Implementation Intentions (</a:t>
            </a:r>
            <a:r>
              <a:rPr lang="en-GB" sz="2800" dirty="0" err="1" smtClean="0"/>
              <a:t>Gollwitzer</a:t>
            </a:r>
            <a:r>
              <a:rPr lang="en-GB" sz="2800" dirty="0" smtClean="0"/>
              <a:t>, 1993)</a:t>
            </a:r>
          </a:p>
          <a:p>
            <a:endParaRPr lang="en-GB" sz="2800" dirty="0" smtClean="0"/>
          </a:p>
          <a:p>
            <a:pPr lvl="1"/>
            <a:r>
              <a:rPr lang="en-GB" sz="2400" dirty="0" smtClean="0"/>
              <a:t>People are more likely to engage in an intended behaviour if they identify specific plans to enact that behaviour (where/when/how)</a:t>
            </a:r>
          </a:p>
          <a:p>
            <a:pPr lvl="1"/>
            <a:endParaRPr lang="en-GB" sz="2400" dirty="0" smtClean="0"/>
          </a:p>
          <a:p>
            <a:pPr lvl="1"/>
            <a:r>
              <a:rPr lang="en-GB" sz="2400" dirty="0" smtClean="0"/>
              <a:t>e.g., </a:t>
            </a:r>
            <a:r>
              <a:rPr lang="en-GB" sz="2400" dirty="0" err="1" smtClean="0"/>
              <a:t>Orbell</a:t>
            </a:r>
            <a:r>
              <a:rPr lang="en-GB" sz="2400" dirty="0" smtClean="0"/>
              <a:t> et al. (1997) women encouraged to identify a plan to conduct BSE were more likely to later report having performed BSE.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45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TPB &amp; Healthy Eating </a:t>
            </a:r>
            <a:endParaRPr lang="en-GB" dirty="0"/>
          </a:p>
        </p:txBody>
      </p:sp>
      <p:pic>
        <p:nvPicPr>
          <p:cNvPr id="4" name="Picture 2" descr="C:\Users\Advent\AppData\Local\Microsoft\Windows\Temporary Internet Files\Content.IE5\30Y12YXX\man-thinking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5" y="2215356"/>
            <a:ext cx="329565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36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382000" cy="838200"/>
          </a:xfrm>
        </p:spPr>
        <p:txBody>
          <a:bodyPr/>
          <a:lstStyle/>
          <a:p>
            <a:pPr eaLnBrk="1" hangingPunct="1"/>
            <a:r>
              <a:rPr lang="en-US" sz="3200" dirty="0" smtClean="0"/>
              <a:t>Critical Evaluation of The TPB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341438"/>
            <a:ext cx="8112125" cy="4481512"/>
          </a:xfrm>
        </p:spPr>
        <p:txBody>
          <a:bodyPr/>
          <a:lstStyle/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r>
              <a:rPr lang="en-US" sz="1800" i="1" smtClean="0"/>
              <a:t>‘</a:t>
            </a:r>
            <a:r>
              <a:rPr lang="en-US" sz="1800" b="1" i="1" smtClean="0"/>
              <a:t>Moral norms’</a:t>
            </a:r>
            <a:r>
              <a:rPr lang="en-US" sz="1800" smtClean="0"/>
              <a:t> – it has been recognised that some intentions and  behaviours may be partially motivated by moral norms, not just social norms.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endParaRPr lang="en-US" sz="1800" smtClean="0"/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r>
              <a:rPr lang="en-US" sz="1800" b="1" i="1" smtClean="0"/>
              <a:t>Anticipatory regret </a:t>
            </a:r>
            <a:r>
              <a:rPr lang="en-US" sz="1800" smtClean="0"/>
              <a:t>– it has been shown that anticipating that regret would result if a certain behavioural decision was made/not made influences both future behavioural intentions and behaviour. 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endParaRPr lang="en-US" sz="1800" smtClean="0"/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r>
              <a:rPr lang="en-US" sz="1800" b="1" i="1" smtClean="0"/>
              <a:t>Self-identity –</a:t>
            </a:r>
            <a:r>
              <a:rPr lang="en-US" sz="1800" smtClean="0"/>
              <a:t> how one perceives and labels oneself  may influence intention above and beyond the effect of core TPB variables.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endParaRPr lang="en-US" sz="1800" smtClean="0"/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r>
              <a:rPr lang="en-US" sz="1800" b="1" i="1" smtClean="0"/>
              <a:t>Implementation intention (II) </a:t>
            </a:r>
            <a:r>
              <a:rPr lang="en-US" sz="1800" smtClean="0"/>
              <a:t>– forming an II is thought to be part of the process involved in turning an intention into action, i.e. filling the intention-behaviour gap highlighted by limitations in behavioural prediction by TPB studies.</a:t>
            </a:r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endParaRPr lang="en-US" sz="1800" smtClean="0"/>
          </a:p>
          <a:p>
            <a:pPr marL="280988" indent="-280988" eaLnBrk="1" hangingPunct="1">
              <a:lnSpc>
                <a:spcPct val="80000"/>
              </a:lnSpc>
              <a:spcBef>
                <a:spcPct val="15000"/>
              </a:spcBef>
              <a:buFontTx/>
              <a:buNone/>
            </a:pPr>
            <a:r>
              <a:rPr lang="en-GB" sz="1800" b="1" i="1" smtClean="0"/>
              <a:t>self-efficacy beliefs vs. perceived behavioural control beliefs</a:t>
            </a:r>
            <a:r>
              <a:rPr lang="en-GB" sz="1800" smtClean="0"/>
              <a:t> compared in relation to the use of legal and illegal drugs and found that self-efficacy beliefs were more strongly associated with behaviour than were perceived behavioural control beliefs.</a:t>
            </a:r>
            <a:endParaRPr lang="en-US" sz="1800" smtClean="0"/>
          </a:p>
        </p:txBody>
      </p:sp>
    </p:spTree>
    <p:extLst>
      <p:ext uri="{BB962C8B-B14F-4D97-AF65-F5344CB8AC3E}">
        <p14:creationId xmlns:p14="http://schemas.microsoft.com/office/powerpoint/2010/main" val="320826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Critical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0405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Social cognition models assume we are always rational decision-makers</a:t>
            </a:r>
          </a:p>
          <a:p>
            <a:endParaRPr lang="en-GB" sz="2400" dirty="0" smtClean="0"/>
          </a:p>
          <a:p>
            <a:r>
              <a:rPr lang="en-GB" sz="2400" dirty="0" smtClean="0"/>
              <a:t>Do we always deliberately and consciously weigh up the “pros” and “cons” of a given behaviour?</a:t>
            </a:r>
          </a:p>
          <a:p>
            <a:pPr lvl="1"/>
            <a:r>
              <a:rPr lang="en-GB" sz="2000" dirty="0" smtClean="0"/>
              <a:t>What about behavioural choices that have become routine or automatic?</a:t>
            </a:r>
          </a:p>
          <a:p>
            <a:pPr lvl="1"/>
            <a:r>
              <a:rPr lang="en-GB" sz="2000" dirty="0" smtClean="0"/>
              <a:t>How easy it is change attitudes/beliefs underpinning such behaviours?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Are our attitudes and beliefs about e.g., social norms fixed and stable?  </a:t>
            </a:r>
          </a:p>
          <a:p>
            <a:pPr lvl="1"/>
            <a:r>
              <a:rPr lang="en-GB" sz="2000" dirty="0" smtClean="0"/>
              <a:t>May explain variability in predictive value of models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4131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GB" sz="2800" dirty="0" smtClean="0"/>
              <a:t>Time to retire the Theory of Planned Behaviour</a:t>
            </a:r>
            <a:r>
              <a:rPr lang="en-GB" dirty="0" smtClean="0"/>
              <a:t>?</a:t>
            </a:r>
          </a:p>
          <a:p>
            <a:pPr marL="457200" lvl="1" indent="0">
              <a:buNone/>
            </a:pPr>
            <a:r>
              <a:rPr lang="en-GB" dirty="0" err="1" smtClean="0"/>
              <a:t>Sniehotta</a:t>
            </a:r>
            <a:r>
              <a:rPr lang="en-GB" dirty="0" smtClean="0"/>
              <a:t>, </a:t>
            </a:r>
            <a:r>
              <a:rPr lang="en-GB" dirty="0" err="1" smtClean="0"/>
              <a:t>Presseau</a:t>
            </a:r>
            <a:r>
              <a:rPr lang="en-GB" dirty="0" smtClean="0"/>
              <a:t> &amp; Araujo-</a:t>
            </a:r>
            <a:r>
              <a:rPr lang="en-GB" dirty="0" err="1" smtClean="0"/>
              <a:t>Soares</a:t>
            </a:r>
            <a:r>
              <a:rPr lang="en-GB" dirty="0" smtClean="0"/>
              <a:t> (2014): critique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sz="2400" dirty="0" smtClean="0"/>
              <a:t>Limited predictive validity </a:t>
            </a:r>
          </a:p>
          <a:p>
            <a:pPr lvl="1"/>
            <a:r>
              <a:rPr lang="en-GB" sz="2000" dirty="0" smtClean="0"/>
              <a:t>Intention behaviour gap and “inclined abstainers”</a:t>
            </a:r>
          </a:p>
          <a:p>
            <a:pPr lvl="1"/>
            <a:r>
              <a:rPr lang="en-GB" sz="2000" dirty="0" smtClean="0"/>
              <a:t>Behaviour change interventions based on TPB not strongly supported </a:t>
            </a:r>
          </a:p>
          <a:p>
            <a:pPr lvl="1"/>
            <a:endParaRPr lang="en-GB" sz="2000" dirty="0" smtClean="0"/>
          </a:p>
          <a:p>
            <a:r>
              <a:rPr lang="en-GB" sz="2400" dirty="0" smtClean="0"/>
              <a:t>Experimental tests of TPB rare and not supportive of theory’s assumptions</a:t>
            </a:r>
          </a:p>
          <a:p>
            <a:endParaRPr lang="en-GB" sz="2400" dirty="0" smtClean="0"/>
          </a:p>
          <a:p>
            <a:r>
              <a:rPr lang="en-GB" sz="2400" dirty="0" smtClean="0"/>
              <a:t>Excludes unconscious influences on behaviour </a:t>
            </a:r>
          </a:p>
          <a:p>
            <a:endParaRPr lang="en-GB" sz="2800" dirty="0"/>
          </a:p>
          <a:p>
            <a:endParaRPr lang="en-GB" sz="2800" dirty="0" smtClean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430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04656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Time to retire the Theory of Planned Behaviour?</a:t>
            </a:r>
          </a:p>
          <a:p>
            <a:pPr marL="457200" lvl="1" indent="0">
              <a:buNone/>
            </a:pPr>
            <a:r>
              <a:rPr lang="en-GB" sz="2000" dirty="0" err="1" smtClean="0"/>
              <a:t>Azjen</a:t>
            </a:r>
            <a:r>
              <a:rPr lang="en-GB" sz="2000" dirty="0" smtClean="0"/>
              <a:t> response (2014) – TPB alive and well!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400" dirty="0" smtClean="0"/>
              <a:t>Arguments are misguided and based on a poor understanding of TPB</a:t>
            </a:r>
          </a:p>
          <a:p>
            <a:endParaRPr lang="en-GB" sz="2400" dirty="0" smtClean="0"/>
          </a:p>
          <a:p>
            <a:r>
              <a:rPr lang="en-GB" sz="2400" dirty="0" smtClean="0"/>
              <a:t>TPB predicts links between intentions and attitudes, subjective norm and PBC well </a:t>
            </a:r>
          </a:p>
          <a:p>
            <a:pPr lvl="1"/>
            <a:r>
              <a:rPr lang="en-GB" sz="2000" dirty="0" smtClean="0"/>
              <a:t>Link between intentions and actual behaviour are complex due to events occurring between intention and actual behaviour being carried out </a:t>
            </a:r>
          </a:p>
          <a:p>
            <a:pPr lvl="1"/>
            <a:r>
              <a:rPr lang="en-GB" sz="2000" dirty="0" smtClean="0"/>
              <a:t>Additional variables e.g. anticipated affect (guilt, regret, pleasure) can improve prediction of intentions-behaviour </a:t>
            </a:r>
          </a:p>
          <a:p>
            <a:endParaRPr lang="en-GB" sz="2000" dirty="0"/>
          </a:p>
          <a:p>
            <a:r>
              <a:rPr lang="en-GB" sz="2400" dirty="0" smtClean="0"/>
              <a:t>TPB does not assume people always behave in a rational manner – beliefs may be irrational or biased.</a:t>
            </a:r>
          </a:p>
          <a:p>
            <a:endParaRPr lang="en-GB" sz="2400" dirty="0"/>
          </a:p>
          <a:p>
            <a:r>
              <a:rPr lang="en-GB" sz="2400" dirty="0" smtClean="0"/>
              <a:t>TPB not a theory of “behaviour change” but a theory explaining intentions and behaviour </a:t>
            </a:r>
          </a:p>
          <a:p>
            <a:endParaRPr lang="en-GB" sz="2800" dirty="0" smtClean="0"/>
          </a:p>
          <a:p>
            <a:pPr lvl="1"/>
            <a:endParaRPr lang="en-GB" sz="24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313808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Rogers (1975; 1983) </a:t>
            </a:r>
          </a:p>
          <a:p>
            <a:r>
              <a:rPr lang="en-GB" dirty="0" smtClean="0"/>
              <a:t>Developed as a framework for understanding fear appeals </a:t>
            </a:r>
          </a:p>
          <a:p>
            <a:r>
              <a:rPr lang="en-GB" dirty="0" smtClean="0"/>
              <a:t>Extended to include general persuasive communication </a:t>
            </a:r>
          </a:p>
          <a:p>
            <a:r>
              <a:rPr lang="en-GB" dirty="0" smtClean="0"/>
              <a:t>Strong focus on cognitive processes that mediate behaviour change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122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Janis (1967): Fear will </a:t>
            </a:r>
          </a:p>
          <a:p>
            <a:r>
              <a:rPr lang="en-GB" dirty="0" smtClean="0"/>
              <a:t>Motivate an individual to find ways to reduce the danger (facilitation) </a:t>
            </a:r>
          </a:p>
          <a:p>
            <a:r>
              <a:rPr lang="en-GB" dirty="0" smtClean="0"/>
              <a:t>Lead to a critical evaluation of recommended advice (interference) </a:t>
            </a:r>
          </a:p>
          <a:p>
            <a:r>
              <a:rPr lang="en-GB" dirty="0" smtClean="0"/>
              <a:t>Interference more likely to prevent behaviour change if fear appeals are extreme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9443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pic>
        <p:nvPicPr>
          <p:cNvPr id="3074" name="Picture 2" descr="C:\Users\Advent\Documents\2015-16 prep\pm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2856"/>
            <a:ext cx="896182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40070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Milne, Sheeran &amp; Orbell (2000) Meta-analysis </a:t>
            </a:r>
          </a:p>
          <a:p>
            <a:pPr lvl="1"/>
            <a:r>
              <a:rPr lang="en-GB" sz="2400" dirty="0"/>
              <a:t>Threat- and coping-appraisal components of PMT </a:t>
            </a:r>
            <a:r>
              <a:rPr lang="en-GB" sz="2400" dirty="0" smtClean="0"/>
              <a:t>were useful </a:t>
            </a:r>
            <a:r>
              <a:rPr lang="en-GB" sz="2400" dirty="0"/>
              <a:t>in the prediction of health-related intentions. </a:t>
            </a:r>
            <a:endParaRPr lang="en-GB" sz="2400" dirty="0" smtClean="0"/>
          </a:p>
          <a:p>
            <a:pPr lvl="1"/>
            <a:r>
              <a:rPr lang="en-GB" sz="2400" dirty="0" smtClean="0"/>
              <a:t>Better at predicting </a:t>
            </a:r>
            <a:r>
              <a:rPr lang="en-GB" sz="2400" dirty="0"/>
              <a:t>concurrent </a:t>
            </a:r>
            <a:r>
              <a:rPr lang="en-GB" sz="2400" dirty="0" smtClean="0"/>
              <a:t>behaviour than future behaviour. 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coping-appraisal component of the model was found to have greater </a:t>
            </a:r>
            <a:r>
              <a:rPr lang="en-GB" sz="2400" dirty="0" smtClean="0"/>
              <a:t>predictive validity </a:t>
            </a:r>
            <a:r>
              <a:rPr lang="en-GB" sz="2400" dirty="0"/>
              <a:t>than was the threat-appraisal component</a:t>
            </a:r>
          </a:p>
        </p:txBody>
      </p:sp>
    </p:spTree>
    <p:extLst>
      <p:ext uri="{BB962C8B-B14F-4D97-AF65-F5344CB8AC3E}">
        <p14:creationId xmlns:p14="http://schemas.microsoft.com/office/powerpoint/2010/main" val="12969177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Protection Motivation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Milne, Sheeran &amp; Orbell (2000) Meta-analysis </a:t>
            </a:r>
          </a:p>
          <a:p>
            <a:endParaRPr lang="en-GB" dirty="0"/>
          </a:p>
          <a:p>
            <a:r>
              <a:rPr lang="en-GB" sz="3600" dirty="0" smtClean="0"/>
              <a:t>The </a:t>
            </a:r>
            <a:r>
              <a:rPr lang="en-GB" sz="3600" dirty="0"/>
              <a:t>model is still useful </a:t>
            </a:r>
            <a:r>
              <a:rPr lang="en-GB" sz="3600" dirty="0" smtClean="0"/>
              <a:t>aiding understanding of the </a:t>
            </a:r>
            <a:r>
              <a:rPr lang="en-GB" sz="3600" dirty="0"/>
              <a:t>arguments that should be contained in persuasive communications designed </a:t>
            </a:r>
            <a:r>
              <a:rPr lang="en-GB" sz="3600" dirty="0" smtClean="0"/>
              <a:t>to produce </a:t>
            </a:r>
            <a:r>
              <a:rPr lang="en-GB" sz="3600" dirty="0"/>
              <a:t>belief change and subsequent changes in intentions and, perhaps, </a:t>
            </a:r>
            <a:r>
              <a:rPr lang="en-GB" sz="3600" dirty="0" smtClean="0"/>
              <a:t>behaviour.</a:t>
            </a:r>
          </a:p>
          <a:p>
            <a:endParaRPr lang="en-GB" sz="3600" dirty="0"/>
          </a:p>
          <a:p>
            <a:r>
              <a:rPr lang="en-GB" sz="3600" dirty="0"/>
              <a:t>Experimental PMT studies have demonstrated that information can be </a:t>
            </a:r>
            <a:r>
              <a:rPr lang="en-GB" sz="3600" dirty="0" smtClean="0"/>
              <a:t>manipulated so </a:t>
            </a:r>
            <a:r>
              <a:rPr lang="en-GB" sz="3600" dirty="0"/>
              <a:t>as to successfully change beliefs. </a:t>
            </a:r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smtClean="0"/>
              <a:t>Role within public-health </a:t>
            </a:r>
            <a:r>
              <a:rPr lang="en-GB" sz="3600" dirty="0"/>
              <a:t>intervention </a:t>
            </a:r>
            <a:r>
              <a:rPr lang="en-GB" sz="3600" dirty="0" smtClean="0"/>
              <a:t>programs? </a:t>
            </a:r>
          </a:p>
        </p:txBody>
      </p:sp>
    </p:spTree>
    <p:extLst>
      <p:ext uri="{BB962C8B-B14F-4D97-AF65-F5344CB8AC3E}">
        <p14:creationId xmlns:p14="http://schemas.microsoft.com/office/powerpoint/2010/main" val="35089751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theories of health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Stage theories assume that different factors are important at different stages </a:t>
            </a:r>
          </a:p>
          <a:p>
            <a:endParaRPr lang="en-GB" sz="2800" dirty="0" smtClean="0"/>
          </a:p>
          <a:p>
            <a:r>
              <a:rPr lang="en-GB" sz="2800" dirty="0" smtClean="0"/>
              <a:t>Certain factors influence the individual’s ability to move from one stage to the next, and these will vary from one stage to another</a:t>
            </a:r>
          </a:p>
          <a:p>
            <a:endParaRPr lang="en-GB" sz="2800" dirty="0"/>
          </a:p>
          <a:p>
            <a:r>
              <a:rPr lang="en-GB" sz="2800" dirty="0" smtClean="0"/>
              <a:t>Not a continuum but qualitatively different stages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938246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Stages theories of health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Stage theories of health behaviour change have been the focus of huge research interest over recent years</a:t>
            </a:r>
          </a:p>
          <a:p>
            <a:pPr marL="0" indent="0">
              <a:buNone/>
            </a:pPr>
            <a:r>
              <a:rPr lang="en-GB" sz="2800" dirty="0" smtClean="0"/>
              <a:t> </a:t>
            </a:r>
          </a:p>
          <a:p>
            <a:r>
              <a:rPr lang="en-GB" sz="2800" dirty="0" smtClean="0"/>
              <a:t>Stage theories include: </a:t>
            </a:r>
          </a:p>
          <a:p>
            <a:pPr lvl="1"/>
            <a:r>
              <a:rPr lang="en-GB" sz="2400" dirty="0" err="1" smtClean="0"/>
              <a:t>Transtheoretical</a:t>
            </a:r>
            <a:r>
              <a:rPr lang="en-GB" sz="2400" dirty="0" smtClean="0"/>
              <a:t> Model (Prochaska &amp; </a:t>
            </a:r>
            <a:r>
              <a:rPr lang="en-GB" sz="2400" dirty="0" err="1" smtClean="0"/>
              <a:t>DiClemente</a:t>
            </a:r>
            <a:r>
              <a:rPr lang="en-GB" sz="2400" dirty="0" smtClean="0"/>
              <a:t>, 1983) </a:t>
            </a:r>
          </a:p>
          <a:p>
            <a:pPr lvl="1"/>
            <a:r>
              <a:rPr lang="en-GB" sz="2400" dirty="0" smtClean="0"/>
              <a:t>Precaution adoption process model (Weinstein &amp; Sandman, 1992) </a:t>
            </a:r>
          </a:p>
          <a:p>
            <a:pPr lvl="1"/>
            <a:r>
              <a:rPr lang="en-GB" sz="2400" dirty="0" smtClean="0"/>
              <a:t>Health Action Process Approach (</a:t>
            </a:r>
            <a:r>
              <a:rPr lang="en-GB" sz="2400" dirty="0" err="1" smtClean="0"/>
              <a:t>Schwarzer</a:t>
            </a:r>
            <a:r>
              <a:rPr lang="en-GB" sz="2400" dirty="0" smtClean="0"/>
              <a:t>, 1992)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63494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209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err="1" smtClean="0"/>
              <a:t>Trantheoretical</a:t>
            </a:r>
            <a:r>
              <a:rPr lang="en-GB" dirty="0" smtClean="0"/>
              <a:t> Model (TTM)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45259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098" name="Picture 2" descr="C:\Users\Advent\Documents\2015-16 prep\transtheoretical-change-mod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352928" cy="508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5290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209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err="1" smtClean="0"/>
              <a:t>Trantheoretical</a:t>
            </a:r>
            <a:r>
              <a:rPr lang="en-GB" dirty="0" smtClean="0"/>
              <a:t> Model (TTM)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West (2005)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model is flawed even in its most basic </a:t>
            </a:r>
            <a:r>
              <a:rPr lang="en-GB" sz="2400" dirty="0" smtClean="0"/>
              <a:t>tenet, the </a:t>
            </a:r>
            <a:r>
              <a:rPr lang="en-GB" sz="2400" dirty="0"/>
              <a:t>concept of the ‘stage’. </a:t>
            </a:r>
            <a:endParaRPr lang="en-GB" sz="2400" dirty="0" smtClean="0"/>
          </a:p>
          <a:p>
            <a:r>
              <a:rPr lang="en-GB" sz="2400" dirty="0" smtClean="0"/>
              <a:t> </a:t>
            </a:r>
            <a:r>
              <a:rPr lang="en-GB" sz="2400" dirty="0"/>
              <a:t>approach to classifying </a:t>
            </a:r>
            <a:r>
              <a:rPr lang="en-GB" sz="2400" dirty="0" smtClean="0"/>
              <a:t>individuals assumes </a:t>
            </a:r>
            <a:r>
              <a:rPr lang="en-GB" sz="2400" dirty="0"/>
              <a:t>that individuals typically make coherent </a:t>
            </a:r>
            <a:r>
              <a:rPr lang="en-GB" sz="2400" dirty="0" smtClean="0"/>
              <a:t>and stable </a:t>
            </a:r>
            <a:r>
              <a:rPr lang="en-GB" sz="2400" dirty="0"/>
              <a:t>plans. </a:t>
            </a:r>
            <a:endParaRPr lang="en-GB" sz="2400" dirty="0" smtClean="0"/>
          </a:p>
          <a:p>
            <a:r>
              <a:rPr lang="en-GB" sz="2400" dirty="0"/>
              <a:t>stage definitions represent a mixture of different types of construct that do not fit together </a:t>
            </a:r>
            <a:r>
              <a:rPr lang="en-GB" sz="2400" dirty="0" smtClean="0"/>
              <a:t>coherently</a:t>
            </a:r>
          </a:p>
          <a:p>
            <a:r>
              <a:rPr lang="en-GB" sz="2400" dirty="0" smtClean="0"/>
              <a:t>Focuses </a:t>
            </a:r>
            <a:r>
              <a:rPr lang="en-GB" sz="2400" dirty="0"/>
              <a:t>on conscious </a:t>
            </a:r>
            <a:r>
              <a:rPr lang="en-GB" sz="2400" dirty="0" smtClean="0"/>
              <a:t>decision-making and </a:t>
            </a:r>
            <a:r>
              <a:rPr lang="en-GB" sz="2400" dirty="0"/>
              <a:t>planning processes and draws </a:t>
            </a:r>
            <a:r>
              <a:rPr lang="en-GB" sz="2400" dirty="0" smtClean="0"/>
              <a:t>attention away </a:t>
            </a:r>
            <a:r>
              <a:rPr lang="en-GB" sz="2400" dirty="0"/>
              <a:t>from what are known to be important </a:t>
            </a:r>
            <a:r>
              <a:rPr lang="en-GB" sz="2400" dirty="0" smtClean="0"/>
              <a:t>underpinnings of </a:t>
            </a:r>
            <a:r>
              <a:rPr lang="en-GB" sz="2400" dirty="0"/>
              <a:t>human </a:t>
            </a:r>
            <a:r>
              <a:rPr lang="en-GB" sz="2400" dirty="0" smtClean="0"/>
              <a:t>motivation</a:t>
            </a:r>
            <a:r>
              <a:rPr lang="en-GB" sz="2400" dirty="0"/>
              <a:t> </a:t>
            </a:r>
            <a:r>
              <a:rPr lang="en-GB" sz="2400" dirty="0" smtClean="0"/>
              <a:t>– does not take into account motives or “want”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7969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(West &amp; Brown)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PRIME theory is an attempt to acknowledge the importance of emotions in health-behaviour decision-making by incorporating</a:t>
            </a:r>
          </a:p>
          <a:p>
            <a:pPr lvl="1"/>
            <a:r>
              <a:rPr lang="en-GB" dirty="0" smtClean="0"/>
              <a:t>Motivation</a:t>
            </a:r>
          </a:p>
          <a:p>
            <a:pPr lvl="1"/>
            <a:r>
              <a:rPr lang="en-GB" dirty="0" smtClean="0"/>
              <a:t>Emotions</a:t>
            </a:r>
          </a:p>
          <a:p>
            <a:pPr lvl="1"/>
            <a:r>
              <a:rPr lang="en-GB" dirty="0" smtClean="0"/>
              <a:t>Impulses</a:t>
            </a:r>
          </a:p>
          <a:p>
            <a:pPr lvl="1"/>
            <a:r>
              <a:rPr lang="en-GB" dirty="0" smtClean="0"/>
              <a:t>Cognitions</a:t>
            </a:r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856696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pic>
        <p:nvPicPr>
          <p:cNvPr id="2050" name="Picture 2" descr="C:\Users\Advent\Documents\2015-16 prep\Prime_theory_diagr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44751"/>
            <a:ext cx="8532440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9111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https://www.youtube.com/watch?v=68Pisr8Bc2Q</a:t>
            </a:r>
          </a:p>
        </p:txBody>
      </p:sp>
    </p:spTree>
    <p:extLst>
      <p:ext uri="{BB962C8B-B14F-4D97-AF65-F5344CB8AC3E}">
        <p14:creationId xmlns:p14="http://schemas.microsoft.com/office/powerpoint/2010/main" val="14761178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Brown et al. (2012)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400" dirty="0"/>
              <a:t>pilot study </a:t>
            </a:r>
            <a:r>
              <a:rPr lang="en-GB" sz="2400" dirty="0" smtClean="0"/>
              <a:t>of smoking </a:t>
            </a:r>
            <a:r>
              <a:rPr lang="en-GB" sz="2400" dirty="0"/>
              <a:t>cessation website (‘</a:t>
            </a:r>
            <a:r>
              <a:rPr lang="en-GB" sz="2400" dirty="0" err="1"/>
              <a:t>StopAdvisor</a:t>
            </a:r>
            <a:r>
              <a:rPr lang="en-GB" sz="2400" dirty="0" smtClean="0"/>
              <a:t>’) based on PRIME theory</a:t>
            </a:r>
          </a:p>
          <a:p>
            <a:endParaRPr lang="en-GB" sz="2400" dirty="0" smtClean="0"/>
          </a:p>
          <a:p>
            <a:r>
              <a:rPr lang="en-GB" sz="2400" dirty="0" smtClean="0"/>
              <a:t>204 adult </a:t>
            </a:r>
            <a:r>
              <a:rPr lang="en-GB" sz="2400" dirty="0"/>
              <a:t>daily smokers willing to make a serious quit attempt were included. </a:t>
            </a:r>
            <a:r>
              <a:rPr lang="en-GB" sz="2400" dirty="0" smtClean="0"/>
              <a:t> All </a:t>
            </a:r>
            <a:r>
              <a:rPr lang="en-GB" sz="2400" dirty="0"/>
              <a:t>participants received support from ‘</a:t>
            </a:r>
            <a:r>
              <a:rPr lang="en-GB" sz="2400" dirty="0" err="1"/>
              <a:t>StopAdvisor</a:t>
            </a:r>
            <a:r>
              <a:rPr lang="en-GB" sz="2400" dirty="0"/>
              <a:t>’, which recommends a structured quit plan and a variety of evidence-based behaviour change techniques for smoking cessation. </a:t>
            </a:r>
          </a:p>
        </p:txBody>
      </p:sp>
    </p:spTree>
    <p:extLst>
      <p:ext uri="{BB962C8B-B14F-4D97-AF65-F5344CB8AC3E}">
        <p14:creationId xmlns:p14="http://schemas.microsoft.com/office/powerpoint/2010/main" val="15656536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Primary </a:t>
            </a:r>
            <a:r>
              <a:rPr lang="en-GB" sz="2800" dirty="0"/>
              <a:t>outcome was self-report of at least 1 month of continuous abstinence collected at 2 months </a:t>
            </a:r>
            <a:r>
              <a:rPr lang="en-GB" sz="2800" dirty="0" err="1"/>
              <a:t>postenrolment</a:t>
            </a:r>
            <a:endParaRPr lang="en-GB" sz="2800" dirty="0"/>
          </a:p>
          <a:p>
            <a:r>
              <a:rPr lang="en-GB" sz="2800" dirty="0" smtClean="0"/>
              <a:t>Usage </a:t>
            </a:r>
            <a:r>
              <a:rPr lang="en-GB" sz="2800" dirty="0"/>
              <a:t>was indexed by log-ins and page views. </a:t>
            </a:r>
            <a:endParaRPr lang="en-GB" sz="2800" dirty="0" smtClean="0"/>
          </a:p>
          <a:p>
            <a:r>
              <a:rPr lang="en-GB" sz="2800" dirty="0" err="1" smtClean="0"/>
              <a:t>Satisfactionwas</a:t>
            </a:r>
            <a:r>
              <a:rPr lang="en-GB" sz="2800" dirty="0" smtClean="0"/>
              <a:t> </a:t>
            </a:r>
            <a:r>
              <a:rPr lang="en-GB" sz="2800" dirty="0"/>
              <a:t>assessed </a:t>
            </a:r>
            <a:r>
              <a:rPr lang="en-GB" sz="2800" dirty="0" smtClean="0"/>
              <a:t>by </a:t>
            </a:r>
            <a:r>
              <a:rPr lang="en-GB" sz="2800" dirty="0"/>
              <a:t>ratings of helpfulness, personal relevance, likelihood of recommendation </a:t>
            </a:r>
            <a:r>
              <a:rPr lang="en-GB" sz="2800" dirty="0" smtClean="0"/>
              <a:t>and future use</a:t>
            </a:r>
            <a:endParaRPr lang="en-GB" sz="2800" dirty="0"/>
          </a:p>
          <a:p>
            <a:r>
              <a:rPr lang="en-GB" sz="2800" dirty="0" smtClean="0"/>
              <a:t> Outcomes according to </a:t>
            </a:r>
            <a:r>
              <a:rPr lang="en-GB" sz="2800" dirty="0"/>
              <a:t>socio-economic status were assessed.</a:t>
            </a:r>
          </a:p>
        </p:txBody>
      </p:sp>
    </p:spTree>
    <p:extLst>
      <p:ext uri="{BB962C8B-B14F-4D97-AF65-F5344CB8AC3E}">
        <p14:creationId xmlns:p14="http://schemas.microsoft.com/office/powerpoint/2010/main" val="33968240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At 8 weeks post-enrolment, 19.6% (40/204) of participants were abstinent according to the primary </a:t>
            </a:r>
            <a:r>
              <a:rPr lang="en-GB" sz="2800" dirty="0" smtClean="0"/>
              <a:t>outcome criteria </a:t>
            </a:r>
            <a:r>
              <a:rPr lang="en-GB" sz="2800" dirty="0"/>
              <a:t>(95% C.I.= 14.1% to 25.1%).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/>
              <a:t>R</a:t>
            </a:r>
            <a:r>
              <a:rPr lang="en-GB" sz="2800" dirty="0" smtClean="0"/>
              <a:t>espondents </a:t>
            </a:r>
            <a:r>
              <a:rPr lang="en-GB" sz="2800" dirty="0"/>
              <a:t>rated the website positively on each of the four </a:t>
            </a:r>
            <a:r>
              <a:rPr lang="en-GB" sz="2800" dirty="0" smtClean="0"/>
              <a:t>satisfaction ratings </a:t>
            </a:r>
            <a:r>
              <a:rPr lang="en-GB" sz="2800" dirty="0"/>
              <a:t>(range=66.7% to 75.3%).</a:t>
            </a:r>
          </a:p>
        </p:txBody>
      </p:sp>
    </p:spTree>
    <p:extLst>
      <p:ext uri="{BB962C8B-B14F-4D97-AF65-F5344CB8AC3E}">
        <p14:creationId xmlns:p14="http://schemas.microsoft.com/office/powerpoint/2010/main" val="132988892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PRIME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“Conclusions</a:t>
            </a:r>
            <a:r>
              <a:rPr lang="en-GB" dirty="0"/>
              <a:t>: The systematic application of theory, evidence, web-design expertise, and user-testing has </a:t>
            </a:r>
            <a:r>
              <a:rPr lang="en-GB" dirty="0" smtClean="0"/>
              <a:t>resulted in </a:t>
            </a:r>
            <a:r>
              <a:rPr lang="en-GB" dirty="0"/>
              <a:t>a website that shows sufficiently promising efficacy and usability to warrant evaluation in a RCT. The </a:t>
            </a:r>
            <a:r>
              <a:rPr lang="en-GB" dirty="0" smtClean="0"/>
              <a:t>website appears </a:t>
            </a:r>
            <a:r>
              <a:rPr lang="en-GB" dirty="0"/>
              <a:t>to be similarly effective and acceptable to users across the social </a:t>
            </a:r>
            <a:r>
              <a:rPr lang="en-GB" dirty="0" smtClean="0"/>
              <a:t>spectrum”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9250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Discuss and identify which factors within each of the health behaviour models you have learned about appear to tap into the same construct</a:t>
            </a:r>
          </a:p>
          <a:p>
            <a:endParaRPr lang="en-GB" i="1" dirty="0"/>
          </a:p>
          <a:p>
            <a:r>
              <a:rPr lang="en-GB" dirty="0" smtClean="0"/>
              <a:t>Do any appear to be unique to a particular model?</a:t>
            </a:r>
          </a:p>
          <a:p>
            <a:endParaRPr lang="en-GB" dirty="0"/>
          </a:p>
        </p:txBody>
      </p:sp>
      <p:pic>
        <p:nvPicPr>
          <p:cNvPr id="4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7253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Integration between models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Considerable overlap between constructs exists across models </a:t>
            </a:r>
          </a:p>
          <a:p>
            <a:endParaRPr lang="en-GB" dirty="0"/>
          </a:p>
          <a:p>
            <a:r>
              <a:rPr lang="en-GB" dirty="0" smtClean="0"/>
              <a:t>Researchers are starting to explore more integrated models of health behaviour – requires strong empirical testing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4924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you wanted to help a friend stop binge-drinking how you use these models?</a:t>
            </a:r>
          </a:p>
          <a:p>
            <a:endParaRPr lang="en-GB" dirty="0"/>
          </a:p>
          <a:p>
            <a:r>
              <a:rPr lang="en-GB" dirty="0" smtClean="0"/>
              <a:t>What four elements do you think would be most useful to focus upon?</a:t>
            </a:r>
          </a:p>
          <a:p>
            <a:endParaRPr lang="en-GB" dirty="0"/>
          </a:p>
          <a:p>
            <a:r>
              <a:rPr lang="en-GB" dirty="0" smtClean="0"/>
              <a:t>How would you incorporate this into a behaviour change intervention?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(Activity 5.4, page 115, </a:t>
            </a:r>
            <a:r>
              <a:rPr lang="en-GB" i="1" dirty="0" err="1" smtClean="0"/>
              <a:t>Ch</a:t>
            </a:r>
            <a:r>
              <a:rPr lang="en-GB" i="1" dirty="0" smtClean="0"/>
              <a:t> 5 of core text)</a:t>
            </a:r>
            <a:endParaRPr lang="en-GB" i="1" dirty="0"/>
          </a:p>
        </p:txBody>
      </p:sp>
      <p:pic>
        <p:nvPicPr>
          <p:cNvPr id="6146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6632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3787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Conclusions: theories of behaviour change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models have different strengths and weaknesses</a:t>
            </a:r>
          </a:p>
          <a:p>
            <a:r>
              <a:rPr lang="en-GB" dirty="0" smtClean="0"/>
              <a:t>Strong empirical evidence for TPB and HBM but also limitations (see references on Moodle)</a:t>
            </a:r>
          </a:p>
          <a:p>
            <a:r>
              <a:rPr lang="en-GB" dirty="0" smtClean="0"/>
              <a:t>Newer models attempt to integrate motivation processes with social cognition models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26903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Your task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How you would demonstrate which model is the most effective for encouraging behaviour change in a specific context?</a:t>
            </a:r>
          </a:p>
          <a:p>
            <a:endParaRPr lang="en-GB" dirty="0"/>
          </a:p>
          <a:p>
            <a:r>
              <a:rPr lang="en-GB" dirty="0" smtClean="0"/>
              <a:t>What factors would you need to consider?</a:t>
            </a:r>
            <a:endParaRPr lang="en-GB" dirty="0"/>
          </a:p>
        </p:txBody>
      </p:sp>
      <p:pic>
        <p:nvPicPr>
          <p:cNvPr id="4" name="Picture 2" descr="C:\Users\Advent\AppData\Local\Microsoft\Windows\Temporary Internet Files\Content.IE5\4AP5ASZR\thinking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691680" cy="1726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09596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Conclusions: theories of behaviour change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Need to understand the beliefs and reasons underpinning each individual’s behaviour to know how best to encourage behaviour change </a:t>
            </a:r>
          </a:p>
          <a:p>
            <a:endParaRPr lang="en-GB" dirty="0" smtClean="0"/>
          </a:p>
          <a:p>
            <a:r>
              <a:rPr lang="en-GB" dirty="0" smtClean="0"/>
              <a:t>In clinical practice it may be best to “mix and match” the most appropriate elements of different models to enable effective behaviour change </a:t>
            </a:r>
          </a:p>
          <a:p>
            <a:endParaRPr lang="en-GB" dirty="0"/>
          </a:p>
          <a:p>
            <a:r>
              <a:rPr lang="en-GB" dirty="0" smtClean="0"/>
              <a:t>Interventions focused upon these models need to be able to demonstrate the active component of that intervention to demonstrate empirical evidence for its effectiveness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313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2534</Words>
  <Application>Microsoft Office PowerPoint</Application>
  <PresentationFormat>On-screen Show (4:3)</PresentationFormat>
  <Paragraphs>359</Paragraphs>
  <Slides>52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Office Theme</vt:lpstr>
      <vt:lpstr>Psychology, Health &amp; Medicine</vt:lpstr>
      <vt:lpstr>Module Aims</vt:lpstr>
      <vt:lpstr>Recap: module overview </vt:lpstr>
      <vt:lpstr>Module Learning Outcomes </vt:lpstr>
      <vt:lpstr>Module Assessment</vt:lpstr>
      <vt:lpstr>What is expected at Level 5?</vt:lpstr>
      <vt:lpstr>Recap: How do our behaviours influence our health?</vt:lpstr>
      <vt:lpstr>Predicting and changing health behaviour </vt:lpstr>
      <vt:lpstr>Predicting and changing health behaviour </vt:lpstr>
      <vt:lpstr>Predicting and changing health behaviour: recap  </vt:lpstr>
      <vt:lpstr>Predicting and changing health behaviour </vt:lpstr>
      <vt:lpstr>Predicting and changing health behaviour </vt:lpstr>
      <vt:lpstr>Theories of Health Behaviour </vt:lpstr>
      <vt:lpstr>Theories of health behaviour </vt:lpstr>
      <vt:lpstr>Social Cognition Models </vt:lpstr>
      <vt:lpstr>The Health Belief Model (Rosenstock, 1974) </vt:lpstr>
      <vt:lpstr>The Health Belief Model </vt:lpstr>
      <vt:lpstr>The Health Belief Model</vt:lpstr>
      <vt:lpstr>Theory of Planned Behaviour </vt:lpstr>
      <vt:lpstr>The Theory of Reasoned                           Action/Planned Behaviour</vt:lpstr>
      <vt:lpstr>Evaluation of TRA/TPB</vt:lpstr>
      <vt:lpstr>Interventions using TPB</vt:lpstr>
      <vt:lpstr>The intention-behaviour gap </vt:lpstr>
      <vt:lpstr>The intention-behaviour gap </vt:lpstr>
      <vt:lpstr>The intention-behaviour gap </vt:lpstr>
      <vt:lpstr>TPB &amp; Healthy Eating </vt:lpstr>
      <vt:lpstr>Critical Evaluation of The TPB</vt:lpstr>
      <vt:lpstr>Critical evaluation</vt:lpstr>
      <vt:lpstr>PowerPoint Presentation</vt:lpstr>
      <vt:lpstr>PowerPoint Presentation</vt:lpstr>
      <vt:lpstr>Protection Motivation Theory </vt:lpstr>
      <vt:lpstr>Protection Motivation Theory </vt:lpstr>
      <vt:lpstr>Protection Motivation Theory </vt:lpstr>
      <vt:lpstr>Protection Motivation Theory </vt:lpstr>
      <vt:lpstr>Protection Motivation Theory </vt:lpstr>
      <vt:lpstr>Stages theories of health behaviour change </vt:lpstr>
      <vt:lpstr>Stages theories of health behaviour change </vt:lpstr>
      <vt:lpstr>Trantheoretical Model (TTM)</vt:lpstr>
      <vt:lpstr>Trantheoretical Model (TTM)</vt:lpstr>
      <vt:lpstr>PRIME theory (West &amp; Brown)  </vt:lpstr>
      <vt:lpstr>PRIME Theory </vt:lpstr>
      <vt:lpstr>PRIME Theory </vt:lpstr>
      <vt:lpstr>PRIME Theory </vt:lpstr>
      <vt:lpstr>PRIME Theory </vt:lpstr>
      <vt:lpstr>PRIME Theory </vt:lpstr>
      <vt:lpstr>PRIME Theory </vt:lpstr>
      <vt:lpstr>Your task </vt:lpstr>
      <vt:lpstr>Integration between models </vt:lpstr>
      <vt:lpstr>Your task </vt:lpstr>
      <vt:lpstr>Conclusions: theories of behaviour change </vt:lpstr>
      <vt:lpstr>Your task </vt:lpstr>
      <vt:lpstr>Conclusions: theories of behaviour change 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Applied Psychology</dc:title>
  <dc:creator>edu-cp</dc:creator>
  <cp:lastModifiedBy>Cez</cp:lastModifiedBy>
  <cp:revision>76</cp:revision>
  <cp:lastPrinted>2016-10-18T06:58:06Z</cp:lastPrinted>
  <dcterms:created xsi:type="dcterms:W3CDTF">2013-02-25T10:47:06Z</dcterms:created>
  <dcterms:modified xsi:type="dcterms:W3CDTF">2018-10-27T07:17:04Z</dcterms:modified>
</cp:coreProperties>
</file>