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
  </p:notesMasterIdLst>
  <p:sldIdLst>
    <p:sldId id="260" r:id="rId2"/>
    <p:sldId id="261" r:id="rId3"/>
    <p:sldId id="273" r:id="rId4"/>
    <p:sldId id="274" r:id="rId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B4D9733-130E-CB87-9196-AC3229547E98}" v="24" dt="2025-01-20T23:57:34.7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ssy Rumbelow (2221533)" userId="S::2221533@student.uwtsd.ac.uk::1d61e91a-9df7-4584-9a73-9506e7153b36" providerId="AD" clId="Web-{7B4D9733-130E-CB87-9196-AC3229547E98}"/>
    <pc:docChg chg="addSld delSld modSld">
      <pc:chgData name="Cassy Rumbelow (2221533)" userId="S::2221533@student.uwtsd.ac.uk::1d61e91a-9df7-4584-9a73-9506e7153b36" providerId="AD" clId="Web-{7B4D9733-130E-CB87-9196-AC3229547E98}" dt="2025-01-20T23:57:34.734" v="25"/>
      <pc:docMkLst>
        <pc:docMk/>
      </pc:docMkLst>
      <pc:sldChg chg="del">
        <pc:chgData name="Cassy Rumbelow (2221533)" userId="S::2221533@student.uwtsd.ac.uk::1d61e91a-9df7-4584-9a73-9506e7153b36" providerId="AD" clId="Web-{7B4D9733-130E-CB87-9196-AC3229547E98}" dt="2025-01-20T23:41:45.121" v="1"/>
        <pc:sldMkLst>
          <pc:docMk/>
          <pc:sldMk cId="109857222" sldId="256"/>
        </pc:sldMkLst>
      </pc:sldChg>
      <pc:sldChg chg="addSp modSp add">
        <pc:chgData name="Cassy Rumbelow (2221533)" userId="S::2221533@student.uwtsd.ac.uk::1d61e91a-9df7-4584-9a73-9506e7153b36" providerId="AD" clId="Web-{7B4D9733-130E-CB87-9196-AC3229547E98}" dt="2025-01-20T23:42:52.029" v="4"/>
        <pc:sldMkLst>
          <pc:docMk/>
          <pc:sldMk cId="1684782123" sldId="260"/>
        </pc:sldMkLst>
        <pc:spChg chg="mod">
          <ac:chgData name="Cassy Rumbelow (2221533)" userId="S::2221533@student.uwtsd.ac.uk::1d61e91a-9df7-4584-9a73-9506e7153b36" providerId="AD" clId="Web-{7B4D9733-130E-CB87-9196-AC3229547E98}" dt="2025-01-20T23:42:52.029" v="4"/>
          <ac:spMkLst>
            <pc:docMk/>
            <pc:sldMk cId="1684782123" sldId="260"/>
            <ac:spMk id="2" creationId="{351463CB-4711-8057-16CF-12026075E2FC}"/>
          </ac:spMkLst>
        </pc:spChg>
        <pc:spChg chg="add">
          <ac:chgData name="Cassy Rumbelow (2221533)" userId="S::2221533@student.uwtsd.ac.uk::1d61e91a-9df7-4584-9a73-9506e7153b36" providerId="AD" clId="Web-{7B4D9733-130E-CB87-9196-AC3229547E98}" dt="2025-01-20T23:42:52.029" v="4"/>
          <ac:spMkLst>
            <pc:docMk/>
            <pc:sldMk cId="1684782123" sldId="260"/>
            <ac:spMk id="10" creationId="{D4771268-CB57-404A-9271-370EB28F6090}"/>
          </ac:spMkLst>
        </pc:spChg>
      </pc:sldChg>
      <pc:sldChg chg="addSp modSp add">
        <pc:chgData name="Cassy Rumbelow (2221533)" userId="S::2221533@student.uwtsd.ac.uk::1d61e91a-9df7-4584-9a73-9506e7153b36" providerId="AD" clId="Web-{7B4D9733-130E-CB87-9196-AC3229547E98}" dt="2025-01-20T23:43:29.780" v="9" actId="1076"/>
        <pc:sldMkLst>
          <pc:docMk/>
          <pc:sldMk cId="1616527021" sldId="261"/>
        </pc:sldMkLst>
        <pc:picChg chg="add mod">
          <ac:chgData name="Cassy Rumbelow (2221533)" userId="S::2221533@student.uwtsd.ac.uk::1d61e91a-9df7-4584-9a73-9506e7153b36" providerId="AD" clId="Web-{7B4D9733-130E-CB87-9196-AC3229547E98}" dt="2025-01-20T23:43:29.780" v="9" actId="1076"/>
          <ac:picMkLst>
            <pc:docMk/>
            <pc:sldMk cId="1616527021" sldId="261"/>
            <ac:picMk id="5" creationId="{DA9004D5-8D8F-2792-4C7B-08B2E4019D3E}"/>
          </ac:picMkLst>
        </pc:picChg>
      </pc:sldChg>
      <pc:sldChg chg="addSp modSp add">
        <pc:chgData name="Cassy Rumbelow (2221533)" userId="S::2221533@student.uwtsd.ac.uk::1d61e91a-9df7-4584-9a73-9506e7153b36" providerId="AD" clId="Web-{7B4D9733-130E-CB87-9196-AC3229547E98}" dt="2025-01-20T23:47:28.006" v="24" actId="1076"/>
        <pc:sldMkLst>
          <pc:docMk/>
          <pc:sldMk cId="1727756131" sldId="273"/>
        </pc:sldMkLst>
        <pc:spChg chg="mod">
          <ac:chgData name="Cassy Rumbelow (2221533)" userId="S::2221533@student.uwtsd.ac.uk::1d61e91a-9df7-4584-9a73-9506e7153b36" providerId="AD" clId="Web-{7B4D9733-130E-CB87-9196-AC3229547E98}" dt="2025-01-20T23:47:28.006" v="24" actId="1076"/>
          <ac:spMkLst>
            <pc:docMk/>
            <pc:sldMk cId="1727756131" sldId="273"/>
            <ac:spMk id="2" creationId="{B6FBF1A6-A6C9-E5B5-9EE3-817EA3A8257F}"/>
          </ac:spMkLst>
        </pc:spChg>
        <pc:spChg chg="mod">
          <ac:chgData name="Cassy Rumbelow (2221533)" userId="S::2221533@student.uwtsd.ac.uk::1d61e91a-9df7-4584-9a73-9506e7153b36" providerId="AD" clId="Web-{7B4D9733-130E-CB87-9196-AC3229547E98}" dt="2025-01-20T23:44:44.220" v="22" actId="14100"/>
          <ac:spMkLst>
            <pc:docMk/>
            <pc:sldMk cId="1727756131" sldId="273"/>
            <ac:spMk id="3" creationId="{BFF21E65-DDC2-2895-5EDE-CA94D9B01520}"/>
          </ac:spMkLst>
        </pc:spChg>
        <pc:spChg chg="add">
          <ac:chgData name="Cassy Rumbelow (2221533)" userId="S::2221533@student.uwtsd.ac.uk::1d61e91a-9df7-4584-9a73-9506e7153b36" providerId="AD" clId="Web-{7B4D9733-130E-CB87-9196-AC3229547E98}" dt="2025-01-20T23:43:49.703" v="10"/>
          <ac:spMkLst>
            <pc:docMk/>
            <pc:sldMk cId="1727756131" sldId="273"/>
            <ac:spMk id="8" creationId="{09588DA8-065E-4F6F-8EFD-43104AB2E0CF}"/>
          </ac:spMkLst>
        </pc:spChg>
        <pc:spChg chg="add">
          <ac:chgData name="Cassy Rumbelow (2221533)" userId="S::2221533@student.uwtsd.ac.uk::1d61e91a-9df7-4584-9a73-9506e7153b36" providerId="AD" clId="Web-{7B4D9733-130E-CB87-9196-AC3229547E98}" dt="2025-01-20T23:43:49.703" v="10"/>
          <ac:spMkLst>
            <pc:docMk/>
            <pc:sldMk cId="1727756131" sldId="273"/>
            <ac:spMk id="10" creationId="{C4285719-470E-454C-AF62-8323075F1F5B}"/>
          </ac:spMkLst>
        </pc:spChg>
        <pc:spChg chg="add">
          <ac:chgData name="Cassy Rumbelow (2221533)" userId="S::2221533@student.uwtsd.ac.uk::1d61e91a-9df7-4584-9a73-9506e7153b36" providerId="AD" clId="Web-{7B4D9733-130E-CB87-9196-AC3229547E98}" dt="2025-01-20T23:43:49.703" v="10"/>
          <ac:spMkLst>
            <pc:docMk/>
            <pc:sldMk cId="1727756131" sldId="273"/>
            <ac:spMk id="12" creationId="{CD9FE4EF-C4D8-49A0-B2FF-81D8DB7D8A24}"/>
          </ac:spMkLst>
        </pc:spChg>
        <pc:spChg chg="add">
          <ac:chgData name="Cassy Rumbelow (2221533)" userId="S::2221533@student.uwtsd.ac.uk::1d61e91a-9df7-4584-9a73-9506e7153b36" providerId="AD" clId="Web-{7B4D9733-130E-CB87-9196-AC3229547E98}" dt="2025-01-20T23:43:49.703" v="10"/>
          <ac:spMkLst>
            <pc:docMk/>
            <pc:sldMk cId="1727756131" sldId="273"/>
            <ac:spMk id="14" creationId="{4300840D-0A0B-4512-BACA-B439D5B9C57C}"/>
          </ac:spMkLst>
        </pc:spChg>
        <pc:spChg chg="add">
          <ac:chgData name="Cassy Rumbelow (2221533)" userId="S::2221533@student.uwtsd.ac.uk::1d61e91a-9df7-4584-9a73-9506e7153b36" providerId="AD" clId="Web-{7B4D9733-130E-CB87-9196-AC3229547E98}" dt="2025-01-20T23:43:49.703" v="10"/>
          <ac:spMkLst>
            <pc:docMk/>
            <pc:sldMk cId="1727756131" sldId="273"/>
            <ac:spMk id="16" creationId="{D2B78728-A580-49A7-84F9-6EF6F583ADE0}"/>
          </ac:spMkLst>
        </pc:spChg>
        <pc:spChg chg="add">
          <ac:chgData name="Cassy Rumbelow (2221533)" userId="S::2221533@student.uwtsd.ac.uk::1d61e91a-9df7-4584-9a73-9506e7153b36" providerId="AD" clId="Web-{7B4D9733-130E-CB87-9196-AC3229547E98}" dt="2025-01-20T23:43:49.703" v="10"/>
          <ac:spMkLst>
            <pc:docMk/>
            <pc:sldMk cId="1727756131" sldId="273"/>
            <ac:spMk id="18" creationId="{38FAA1A1-D861-433F-88FA-1E9D6FD31D11}"/>
          </ac:spMkLst>
        </pc:spChg>
        <pc:spChg chg="add">
          <ac:chgData name="Cassy Rumbelow (2221533)" userId="S::2221533@student.uwtsd.ac.uk::1d61e91a-9df7-4584-9a73-9506e7153b36" providerId="AD" clId="Web-{7B4D9733-130E-CB87-9196-AC3229547E98}" dt="2025-01-20T23:43:49.703" v="10"/>
          <ac:spMkLst>
            <pc:docMk/>
            <pc:sldMk cId="1727756131" sldId="273"/>
            <ac:spMk id="20" creationId="{8D71EDA1-87BF-4D5D-AB79-F346FD19278A}"/>
          </ac:spMkLst>
        </pc:spChg>
      </pc:sldChg>
      <pc:sldChg chg="add">
        <pc:chgData name="Cassy Rumbelow (2221533)" userId="S::2221533@student.uwtsd.ac.uk::1d61e91a-9df7-4584-9a73-9506e7153b36" providerId="AD" clId="Web-{7B4D9733-130E-CB87-9196-AC3229547E98}" dt="2025-01-20T23:57:34.734" v="25"/>
        <pc:sldMkLst>
          <pc:docMk/>
          <pc:sldMk cId="4225903883" sldId="274"/>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2DF1617-CF2E-402F-8457-8C4478E91BEF}"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6950FF33-9DCC-4194-8FA3-5145694ACEF1}">
      <dgm:prSet/>
      <dgm:spPr/>
      <dgm:t>
        <a:bodyPr/>
        <a:lstStyle/>
        <a:p>
          <a:r>
            <a:rPr lang="en-GB"/>
            <a:t>Violation of privacy rights </a:t>
          </a:r>
          <a:endParaRPr lang="en-US"/>
        </a:p>
      </dgm:t>
    </dgm:pt>
    <dgm:pt modelId="{F3C38C65-D647-4194-A0B4-788BDE2C4D97}" type="parTrans" cxnId="{80414318-364B-41F4-B6D1-BB331236ADA1}">
      <dgm:prSet/>
      <dgm:spPr/>
      <dgm:t>
        <a:bodyPr/>
        <a:lstStyle/>
        <a:p>
          <a:endParaRPr lang="en-US"/>
        </a:p>
      </dgm:t>
    </dgm:pt>
    <dgm:pt modelId="{FE1F8537-17CE-4EEE-A2E9-F1CD4BB2FE46}" type="sibTrans" cxnId="{80414318-364B-41F4-B6D1-BB331236ADA1}">
      <dgm:prSet/>
      <dgm:spPr/>
      <dgm:t>
        <a:bodyPr/>
        <a:lstStyle/>
        <a:p>
          <a:endParaRPr lang="en-US"/>
        </a:p>
      </dgm:t>
    </dgm:pt>
    <dgm:pt modelId="{BBB50DF0-49D1-47C1-80CB-4E1D65B91230}">
      <dgm:prSet/>
      <dgm:spPr/>
      <dgm:t>
        <a:bodyPr/>
        <a:lstStyle/>
        <a:p>
          <a:r>
            <a:rPr lang="en-GB"/>
            <a:t>Misuse of surveillance data</a:t>
          </a:r>
          <a:endParaRPr lang="en-US"/>
        </a:p>
      </dgm:t>
    </dgm:pt>
    <dgm:pt modelId="{57ADC16E-E39F-43CA-8F13-65993B383A70}" type="parTrans" cxnId="{93AFD3DC-4B37-4F1B-9D5D-39D6680BBCB9}">
      <dgm:prSet/>
      <dgm:spPr/>
      <dgm:t>
        <a:bodyPr/>
        <a:lstStyle/>
        <a:p>
          <a:endParaRPr lang="en-US"/>
        </a:p>
      </dgm:t>
    </dgm:pt>
    <dgm:pt modelId="{B95D7667-D57E-4FA7-9459-791F99D66837}" type="sibTrans" cxnId="{93AFD3DC-4B37-4F1B-9D5D-39D6680BBCB9}">
      <dgm:prSet/>
      <dgm:spPr/>
      <dgm:t>
        <a:bodyPr/>
        <a:lstStyle/>
        <a:p>
          <a:endParaRPr lang="en-US"/>
        </a:p>
      </dgm:t>
    </dgm:pt>
    <dgm:pt modelId="{745146DB-80FA-4B2D-8870-AD1296759693}">
      <dgm:prSet/>
      <dgm:spPr/>
      <dgm:t>
        <a:bodyPr/>
        <a:lstStyle/>
        <a:p>
          <a:r>
            <a:rPr lang="en-GB"/>
            <a:t>Discrimination </a:t>
          </a:r>
          <a:endParaRPr lang="en-US"/>
        </a:p>
      </dgm:t>
    </dgm:pt>
    <dgm:pt modelId="{37C3BE83-2538-4B93-A9AA-5D63FD07A507}" type="parTrans" cxnId="{C9A03855-B7AB-4DAD-A67A-1A8940E59920}">
      <dgm:prSet/>
      <dgm:spPr/>
      <dgm:t>
        <a:bodyPr/>
        <a:lstStyle/>
        <a:p>
          <a:endParaRPr lang="en-US"/>
        </a:p>
      </dgm:t>
    </dgm:pt>
    <dgm:pt modelId="{32A165EC-7C39-40D3-A159-AFB6393672C1}" type="sibTrans" cxnId="{C9A03855-B7AB-4DAD-A67A-1A8940E59920}">
      <dgm:prSet/>
      <dgm:spPr/>
      <dgm:t>
        <a:bodyPr/>
        <a:lstStyle/>
        <a:p>
          <a:endParaRPr lang="en-US"/>
        </a:p>
      </dgm:t>
    </dgm:pt>
    <dgm:pt modelId="{BD9FF22D-1A92-464F-8755-2AA1A6665AE6}">
      <dgm:prSet/>
      <dgm:spPr/>
      <dgm:t>
        <a:bodyPr/>
        <a:lstStyle/>
        <a:p>
          <a:r>
            <a:rPr lang="en-GB"/>
            <a:t>Cyberthreats or online harassment.</a:t>
          </a:r>
          <a:endParaRPr lang="en-US"/>
        </a:p>
      </dgm:t>
    </dgm:pt>
    <dgm:pt modelId="{042CAD48-9755-4732-BBC4-FBC7319254EB}" type="parTrans" cxnId="{574900DE-EF63-407F-A2F9-E9126BD39C56}">
      <dgm:prSet/>
      <dgm:spPr/>
      <dgm:t>
        <a:bodyPr/>
        <a:lstStyle/>
        <a:p>
          <a:endParaRPr lang="en-US"/>
        </a:p>
      </dgm:t>
    </dgm:pt>
    <dgm:pt modelId="{93843640-8953-4127-9FE8-8FB64C403048}" type="sibTrans" cxnId="{574900DE-EF63-407F-A2F9-E9126BD39C56}">
      <dgm:prSet/>
      <dgm:spPr/>
      <dgm:t>
        <a:bodyPr/>
        <a:lstStyle/>
        <a:p>
          <a:endParaRPr lang="en-US"/>
        </a:p>
      </dgm:t>
    </dgm:pt>
    <dgm:pt modelId="{1548E1C2-A6C4-4181-B665-7C3ADD97BC90}">
      <dgm:prSet/>
      <dgm:spPr/>
      <dgm:t>
        <a:bodyPr/>
        <a:lstStyle/>
        <a:p>
          <a:r>
            <a:rPr lang="en-GB"/>
            <a:t>(Lyon 2002)</a:t>
          </a:r>
          <a:endParaRPr lang="en-US"/>
        </a:p>
      </dgm:t>
    </dgm:pt>
    <dgm:pt modelId="{3C0B1E90-4120-4319-8F5A-FFE51DD40071}" type="parTrans" cxnId="{FABB2F00-6223-418F-B553-2610B7FF6FC3}">
      <dgm:prSet/>
      <dgm:spPr/>
      <dgm:t>
        <a:bodyPr/>
        <a:lstStyle/>
        <a:p>
          <a:endParaRPr lang="en-US"/>
        </a:p>
      </dgm:t>
    </dgm:pt>
    <dgm:pt modelId="{B29DD921-5103-461D-9A8D-0FC345C7315B}" type="sibTrans" cxnId="{FABB2F00-6223-418F-B553-2610B7FF6FC3}">
      <dgm:prSet/>
      <dgm:spPr/>
      <dgm:t>
        <a:bodyPr/>
        <a:lstStyle/>
        <a:p>
          <a:endParaRPr lang="en-US"/>
        </a:p>
      </dgm:t>
    </dgm:pt>
    <dgm:pt modelId="{69D43C57-B6C6-4B8C-8C23-C675A23DD414}" type="pres">
      <dgm:prSet presAssocID="{82DF1617-CF2E-402F-8457-8C4478E91BEF}" presName="linear" presStyleCnt="0">
        <dgm:presLayoutVars>
          <dgm:animLvl val="lvl"/>
          <dgm:resizeHandles val="exact"/>
        </dgm:presLayoutVars>
      </dgm:prSet>
      <dgm:spPr/>
    </dgm:pt>
    <dgm:pt modelId="{26400FC4-13E4-4DF7-ABF5-C99655C96F3F}" type="pres">
      <dgm:prSet presAssocID="{6950FF33-9DCC-4194-8FA3-5145694ACEF1}" presName="parentText" presStyleLbl="node1" presStyleIdx="0" presStyleCnt="5">
        <dgm:presLayoutVars>
          <dgm:chMax val="0"/>
          <dgm:bulletEnabled val="1"/>
        </dgm:presLayoutVars>
      </dgm:prSet>
      <dgm:spPr/>
    </dgm:pt>
    <dgm:pt modelId="{9F552FDC-5C9E-479E-80EF-243CDE47341B}" type="pres">
      <dgm:prSet presAssocID="{FE1F8537-17CE-4EEE-A2E9-F1CD4BB2FE46}" presName="spacer" presStyleCnt="0"/>
      <dgm:spPr/>
    </dgm:pt>
    <dgm:pt modelId="{856D052A-C0EA-44A9-A8E0-5543BC66D730}" type="pres">
      <dgm:prSet presAssocID="{BBB50DF0-49D1-47C1-80CB-4E1D65B91230}" presName="parentText" presStyleLbl="node1" presStyleIdx="1" presStyleCnt="5">
        <dgm:presLayoutVars>
          <dgm:chMax val="0"/>
          <dgm:bulletEnabled val="1"/>
        </dgm:presLayoutVars>
      </dgm:prSet>
      <dgm:spPr/>
    </dgm:pt>
    <dgm:pt modelId="{40DD03DC-249B-49F8-80E5-29C0530C2E71}" type="pres">
      <dgm:prSet presAssocID="{B95D7667-D57E-4FA7-9459-791F99D66837}" presName="spacer" presStyleCnt="0"/>
      <dgm:spPr/>
    </dgm:pt>
    <dgm:pt modelId="{CC80A6A2-E47E-4590-BAA3-CDC03BD7C91A}" type="pres">
      <dgm:prSet presAssocID="{745146DB-80FA-4B2D-8870-AD1296759693}" presName="parentText" presStyleLbl="node1" presStyleIdx="2" presStyleCnt="5">
        <dgm:presLayoutVars>
          <dgm:chMax val="0"/>
          <dgm:bulletEnabled val="1"/>
        </dgm:presLayoutVars>
      </dgm:prSet>
      <dgm:spPr/>
    </dgm:pt>
    <dgm:pt modelId="{70711F97-3FDD-407C-8A6A-C259B6C48BA1}" type="pres">
      <dgm:prSet presAssocID="{32A165EC-7C39-40D3-A159-AFB6393672C1}" presName="spacer" presStyleCnt="0"/>
      <dgm:spPr/>
    </dgm:pt>
    <dgm:pt modelId="{88B73495-C17F-4F53-938D-51ECBB7F7DF8}" type="pres">
      <dgm:prSet presAssocID="{BD9FF22D-1A92-464F-8755-2AA1A6665AE6}" presName="parentText" presStyleLbl="node1" presStyleIdx="3" presStyleCnt="5">
        <dgm:presLayoutVars>
          <dgm:chMax val="0"/>
          <dgm:bulletEnabled val="1"/>
        </dgm:presLayoutVars>
      </dgm:prSet>
      <dgm:spPr/>
    </dgm:pt>
    <dgm:pt modelId="{00F98686-0E00-4253-A843-8E096E7C2221}" type="pres">
      <dgm:prSet presAssocID="{93843640-8953-4127-9FE8-8FB64C403048}" presName="spacer" presStyleCnt="0"/>
      <dgm:spPr/>
    </dgm:pt>
    <dgm:pt modelId="{E18CBCF6-B881-4836-B931-F272A40726A5}" type="pres">
      <dgm:prSet presAssocID="{1548E1C2-A6C4-4181-B665-7C3ADD97BC90}" presName="parentText" presStyleLbl="node1" presStyleIdx="4" presStyleCnt="5">
        <dgm:presLayoutVars>
          <dgm:chMax val="0"/>
          <dgm:bulletEnabled val="1"/>
        </dgm:presLayoutVars>
      </dgm:prSet>
      <dgm:spPr/>
    </dgm:pt>
  </dgm:ptLst>
  <dgm:cxnLst>
    <dgm:cxn modelId="{FABB2F00-6223-418F-B553-2610B7FF6FC3}" srcId="{82DF1617-CF2E-402F-8457-8C4478E91BEF}" destId="{1548E1C2-A6C4-4181-B665-7C3ADD97BC90}" srcOrd="4" destOrd="0" parTransId="{3C0B1E90-4120-4319-8F5A-FFE51DD40071}" sibTransId="{B29DD921-5103-461D-9A8D-0FC345C7315B}"/>
    <dgm:cxn modelId="{AD0EE512-AC0A-4583-819A-F33B2CF7F449}" type="presOf" srcId="{BD9FF22D-1A92-464F-8755-2AA1A6665AE6}" destId="{88B73495-C17F-4F53-938D-51ECBB7F7DF8}" srcOrd="0" destOrd="0" presId="urn:microsoft.com/office/officeart/2005/8/layout/vList2"/>
    <dgm:cxn modelId="{80414318-364B-41F4-B6D1-BB331236ADA1}" srcId="{82DF1617-CF2E-402F-8457-8C4478E91BEF}" destId="{6950FF33-9DCC-4194-8FA3-5145694ACEF1}" srcOrd="0" destOrd="0" parTransId="{F3C38C65-D647-4194-A0B4-788BDE2C4D97}" sibTransId="{FE1F8537-17CE-4EEE-A2E9-F1CD4BB2FE46}"/>
    <dgm:cxn modelId="{C9A03855-B7AB-4DAD-A67A-1A8940E59920}" srcId="{82DF1617-CF2E-402F-8457-8C4478E91BEF}" destId="{745146DB-80FA-4B2D-8870-AD1296759693}" srcOrd="2" destOrd="0" parTransId="{37C3BE83-2538-4B93-A9AA-5D63FD07A507}" sibTransId="{32A165EC-7C39-40D3-A159-AFB6393672C1}"/>
    <dgm:cxn modelId="{FB1DE278-2196-4BF4-BC12-DFE25754C3DE}" type="presOf" srcId="{1548E1C2-A6C4-4181-B665-7C3ADD97BC90}" destId="{E18CBCF6-B881-4836-B931-F272A40726A5}" srcOrd="0" destOrd="0" presId="urn:microsoft.com/office/officeart/2005/8/layout/vList2"/>
    <dgm:cxn modelId="{3DC09988-83A0-4DE4-85B8-B56F262E3414}" type="presOf" srcId="{745146DB-80FA-4B2D-8870-AD1296759693}" destId="{CC80A6A2-E47E-4590-BAA3-CDC03BD7C91A}" srcOrd="0" destOrd="0" presId="urn:microsoft.com/office/officeart/2005/8/layout/vList2"/>
    <dgm:cxn modelId="{F3FFF0A7-7F28-494E-8931-AAF7239976C1}" type="presOf" srcId="{BBB50DF0-49D1-47C1-80CB-4E1D65B91230}" destId="{856D052A-C0EA-44A9-A8E0-5543BC66D730}" srcOrd="0" destOrd="0" presId="urn:microsoft.com/office/officeart/2005/8/layout/vList2"/>
    <dgm:cxn modelId="{1098DBBF-F6BA-4A47-9133-6ED08D53C52B}" type="presOf" srcId="{6950FF33-9DCC-4194-8FA3-5145694ACEF1}" destId="{26400FC4-13E4-4DF7-ABF5-C99655C96F3F}" srcOrd="0" destOrd="0" presId="urn:microsoft.com/office/officeart/2005/8/layout/vList2"/>
    <dgm:cxn modelId="{93AFD3DC-4B37-4F1B-9D5D-39D6680BBCB9}" srcId="{82DF1617-CF2E-402F-8457-8C4478E91BEF}" destId="{BBB50DF0-49D1-47C1-80CB-4E1D65B91230}" srcOrd="1" destOrd="0" parTransId="{57ADC16E-E39F-43CA-8F13-65993B383A70}" sibTransId="{B95D7667-D57E-4FA7-9459-791F99D66837}"/>
    <dgm:cxn modelId="{574900DE-EF63-407F-A2F9-E9126BD39C56}" srcId="{82DF1617-CF2E-402F-8457-8C4478E91BEF}" destId="{BD9FF22D-1A92-464F-8755-2AA1A6665AE6}" srcOrd="3" destOrd="0" parTransId="{042CAD48-9755-4732-BBC4-FBC7319254EB}" sibTransId="{93843640-8953-4127-9FE8-8FB64C403048}"/>
    <dgm:cxn modelId="{3B2068F0-84B8-4BF3-81A7-D3329129DD38}" type="presOf" srcId="{82DF1617-CF2E-402F-8457-8C4478E91BEF}" destId="{69D43C57-B6C6-4B8C-8C23-C675A23DD414}" srcOrd="0" destOrd="0" presId="urn:microsoft.com/office/officeart/2005/8/layout/vList2"/>
    <dgm:cxn modelId="{0B4D3963-5564-480E-8218-B5F9DB1EF9F2}" type="presParOf" srcId="{69D43C57-B6C6-4B8C-8C23-C675A23DD414}" destId="{26400FC4-13E4-4DF7-ABF5-C99655C96F3F}" srcOrd="0" destOrd="0" presId="urn:microsoft.com/office/officeart/2005/8/layout/vList2"/>
    <dgm:cxn modelId="{6C468395-8F45-42C2-9F59-A756E52F7844}" type="presParOf" srcId="{69D43C57-B6C6-4B8C-8C23-C675A23DD414}" destId="{9F552FDC-5C9E-479E-80EF-243CDE47341B}" srcOrd="1" destOrd="0" presId="urn:microsoft.com/office/officeart/2005/8/layout/vList2"/>
    <dgm:cxn modelId="{F802A184-A2E6-4090-A620-F85CD522A813}" type="presParOf" srcId="{69D43C57-B6C6-4B8C-8C23-C675A23DD414}" destId="{856D052A-C0EA-44A9-A8E0-5543BC66D730}" srcOrd="2" destOrd="0" presId="urn:microsoft.com/office/officeart/2005/8/layout/vList2"/>
    <dgm:cxn modelId="{17087114-74DB-41F2-89CB-37B752FA9AD5}" type="presParOf" srcId="{69D43C57-B6C6-4B8C-8C23-C675A23DD414}" destId="{40DD03DC-249B-49F8-80E5-29C0530C2E71}" srcOrd="3" destOrd="0" presId="urn:microsoft.com/office/officeart/2005/8/layout/vList2"/>
    <dgm:cxn modelId="{34529B8E-5D85-4731-BA7F-8D297D0F5F99}" type="presParOf" srcId="{69D43C57-B6C6-4B8C-8C23-C675A23DD414}" destId="{CC80A6A2-E47E-4590-BAA3-CDC03BD7C91A}" srcOrd="4" destOrd="0" presId="urn:microsoft.com/office/officeart/2005/8/layout/vList2"/>
    <dgm:cxn modelId="{38F47A0A-02F0-4D58-9DEB-1C95DDDC41F6}" type="presParOf" srcId="{69D43C57-B6C6-4B8C-8C23-C675A23DD414}" destId="{70711F97-3FDD-407C-8A6A-C259B6C48BA1}" srcOrd="5" destOrd="0" presId="urn:microsoft.com/office/officeart/2005/8/layout/vList2"/>
    <dgm:cxn modelId="{94CC38D8-F392-4D89-BE2D-ACE305DABBAD}" type="presParOf" srcId="{69D43C57-B6C6-4B8C-8C23-C675A23DD414}" destId="{88B73495-C17F-4F53-938D-51ECBB7F7DF8}" srcOrd="6" destOrd="0" presId="urn:microsoft.com/office/officeart/2005/8/layout/vList2"/>
    <dgm:cxn modelId="{93882996-09C4-4988-9BFF-762A5AE7B548}" type="presParOf" srcId="{69D43C57-B6C6-4B8C-8C23-C675A23DD414}" destId="{00F98686-0E00-4253-A843-8E096E7C2221}" srcOrd="7" destOrd="0" presId="urn:microsoft.com/office/officeart/2005/8/layout/vList2"/>
    <dgm:cxn modelId="{E1BC4B2B-A3EA-4518-9241-7A92537BA7FF}" type="presParOf" srcId="{69D43C57-B6C6-4B8C-8C23-C675A23DD414}" destId="{E18CBCF6-B881-4836-B931-F272A40726A5}"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400FC4-13E4-4DF7-ABF5-C99655C96F3F}">
      <dsp:nvSpPr>
        <dsp:cNvPr id="0" name=""/>
        <dsp:cNvSpPr/>
      </dsp:nvSpPr>
      <dsp:spPr>
        <a:xfrm>
          <a:off x="0" y="577039"/>
          <a:ext cx="6666833" cy="78624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Violation of privacy rights </a:t>
          </a:r>
          <a:endParaRPr lang="en-US" sz="3200" kern="1200"/>
        </a:p>
      </dsp:txBody>
      <dsp:txXfrm>
        <a:off x="38381" y="615420"/>
        <a:ext cx="6590071" cy="709478"/>
      </dsp:txXfrm>
    </dsp:sp>
    <dsp:sp modelId="{856D052A-C0EA-44A9-A8E0-5543BC66D730}">
      <dsp:nvSpPr>
        <dsp:cNvPr id="0" name=""/>
        <dsp:cNvSpPr/>
      </dsp:nvSpPr>
      <dsp:spPr>
        <a:xfrm>
          <a:off x="0" y="1455439"/>
          <a:ext cx="6666833" cy="786240"/>
        </a:xfrm>
        <a:prstGeom prst="roundRect">
          <a:avLst/>
        </a:prstGeom>
        <a:gradFill rotWithShape="0">
          <a:gsLst>
            <a:gs pos="0">
              <a:schemeClr val="accent5">
                <a:hueOff val="-3038037"/>
                <a:satOff val="-207"/>
                <a:lumOff val="490"/>
                <a:alphaOff val="0"/>
                <a:satMod val="103000"/>
                <a:lumMod val="102000"/>
                <a:tint val="94000"/>
              </a:schemeClr>
            </a:gs>
            <a:gs pos="50000">
              <a:schemeClr val="accent5">
                <a:hueOff val="-3038037"/>
                <a:satOff val="-207"/>
                <a:lumOff val="490"/>
                <a:alphaOff val="0"/>
                <a:satMod val="110000"/>
                <a:lumMod val="100000"/>
                <a:shade val="100000"/>
              </a:schemeClr>
            </a:gs>
            <a:gs pos="100000">
              <a:schemeClr val="accent5">
                <a:hueOff val="-3038037"/>
                <a:satOff val="-207"/>
                <a:lumOff val="49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Misuse of surveillance data</a:t>
          </a:r>
          <a:endParaRPr lang="en-US" sz="3200" kern="1200"/>
        </a:p>
      </dsp:txBody>
      <dsp:txXfrm>
        <a:off x="38381" y="1493820"/>
        <a:ext cx="6590071" cy="709478"/>
      </dsp:txXfrm>
    </dsp:sp>
    <dsp:sp modelId="{CC80A6A2-E47E-4590-BAA3-CDC03BD7C91A}">
      <dsp:nvSpPr>
        <dsp:cNvPr id="0" name=""/>
        <dsp:cNvSpPr/>
      </dsp:nvSpPr>
      <dsp:spPr>
        <a:xfrm>
          <a:off x="0" y="2333839"/>
          <a:ext cx="6666833" cy="786240"/>
        </a:xfrm>
        <a:prstGeom prst="roundRect">
          <a:avLst/>
        </a:prstGeom>
        <a:gradFill rotWithShape="0">
          <a:gsLst>
            <a:gs pos="0">
              <a:schemeClr val="accent5">
                <a:hueOff val="-6076075"/>
                <a:satOff val="-413"/>
                <a:lumOff val="981"/>
                <a:alphaOff val="0"/>
                <a:satMod val="103000"/>
                <a:lumMod val="102000"/>
                <a:tint val="94000"/>
              </a:schemeClr>
            </a:gs>
            <a:gs pos="50000">
              <a:schemeClr val="accent5">
                <a:hueOff val="-6076075"/>
                <a:satOff val="-413"/>
                <a:lumOff val="981"/>
                <a:alphaOff val="0"/>
                <a:satMod val="110000"/>
                <a:lumMod val="100000"/>
                <a:shade val="100000"/>
              </a:schemeClr>
            </a:gs>
            <a:gs pos="100000">
              <a:schemeClr val="accent5">
                <a:hueOff val="-6076075"/>
                <a:satOff val="-413"/>
                <a:lumOff val="98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Discrimination </a:t>
          </a:r>
          <a:endParaRPr lang="en-US" sz="3200" kern="1200"/>
        </a:p>
      </dsp:txBody>
      <dsp:txXfrm>
        <a:off x="38381" y="2372220"/>
        <a:ext cx="6590071" cy="709478"/>
      </dsp:txXfrm>
    </dsp:sp>
    <dsp:sp modelId="{88B73495-C17F-4F53-938D-51ECBB7F7DF8}">
      <dsp:nvSpPr>
        <dsp:cNvPr id="0" name=""/>
        <dsp:cNvSpPr/>
      </dsp:nvSpPr>
      <dsp:spPr>
        <a:xfrm>
          <a:off x="0" y="3212240"/>
          <a:ext cx="6666833" cy="786240"/>
        </a:xfrm>
        <a:prstGeom prst="roundRect">
          <a:avLst/>
        </a:prstGeom>
        <a:gradFill rotWithShape="0">
          <a:gsLst>
            <a:gs pos="0">
              <a:schemeClr val="accent5">
                <a:hueOff val="-9114112"/>
                <a:satOff val="-620"/>
                <a:lumOff val="1471"/>
                <a:alphaOff val="0"/>
                <a:satMod val="103000"/>
                <a:lumMod val="102000"/>
                <a:tint val="94000"/>
              </a:schemeClr>
            </a:gs>
            <a:gs pos="50000">
              <a:schemeClr val="accent5">
                <a:hueOff val="-9114112"/>
                <a:satOff val="-620"/>
                <a:lumOff val="1471"/>
                <a:alphaOff val="0"/>
                <a:satMod val="110000"/>
                <a:lumMod val="100000"/>
                <a:shade val="100000"/>
              </a:schemeClr>
            </a:gs>
            <a:gs pos="100000">
              <a:schemeClr val="accent5">
                <a:hueOff val="-9114112"/>
                <a:satOff val="-620"/>
                <a:lumOff val="147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Cyberthreats or online harassment.</a:t>
          </a:r>
          <a:endParaRPr lang="en-US" sz="3200" kern="1200"/>
        </a:p>
      </dsp:txBody>
      <dsp:txXfrm>
        <a:off x="38381" y="3250621"/>
        <a:ext cx="6590071" cy="709478"/>
      </dsp:txXfrm>
    </dsp:sp>
    <dsp:sp modelId="{E18CBCF6-B881-4836-B931-F272A40726A5}">
      <dsp:nvSpPr>
        <dsp:cNvPr id="0" name=""/>
        <dsp:cNvSpPr/>
      </dsp:nvSpPr>
      <dsp:spPr>
        <a:xfrm>
          <a:off x="0" y="4090640"/>
          <a:ext cx="6666833" cy="786240"/>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(Lyon 2002)</a:t>
          </a:r>
          <a:endParaRPr lang="en-US" sz="3200" kern="1200"/>
        </a:p>
      </dsp:txBody>
      <dsp:txXfrm>
        <a:off x="38381" y="4129021"/>
        <a:ext cx="6590071" cy="70947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00B65C-387B-4A04-9078-2FE8AA488F9B}" type="datetimeFigureOut">
              <a:t>20/01/2025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3B67FE-352B-4E21-B884-1FF60D630190}" type="slidenum">
              <a:t>‹#›</a:t>
            </a:fld>
            <a:endParaRPr lang="en-GB"/>
          </a:p>
        </p:txBody>
      </p:sp>
    </p:spTree>
    <p:extLst>
      <p:ext uri="{BB962C8B-B14F-4D97-AF65-F5344CB8AC3E}">
        <p14:creationId xmlns:p14="http://schemas.microsoft.com/office/powerpoint/2010/main" val="250744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Surveillance raises several ethical concerns that are important to consider. One major issue is the potential violation of privacy rights. Individuals may feel that their personal space and communications are being intrusively monitored, leading to sense of vulnerability. </a:t>
            </a:r>
          </a:p>
          <a:p>
            <a:r>
              <a:rPr lang="en-US" dirty="0">
                <a:ea typeface="Calibri"/>
                <a:cs typeface="Calibri"/>
              </a:rPr>
              <a:t>Another example is the risk of misuse of surveillance data. There is a possibility that information gathered for security purposes could be exploited for other less ethical reasons, such as discrimination, profiling or political repression. Also cyberthreats and online harassment could be caused through media. </a:t>
            </a:r>
          </a:p>
        </p:txBody>
      </p:sp>
      <p:sp>
        <p:nvSpPr>
          <p:cNvPr id="4" name="Slide Number Placeholder 3"/>
          <p:cNvSpPr>
            <a:spLocks noGrp="1"/>
          </p:cNvSpPr>
          <p:nvPr>
            <p:ph type="sldNum" sz="quarter" idx="5"/>
          </p:nvPr>
        </p:nvSpPr>
        <p:spPr/>
        <p:txBody>
          <a:bodyPr/>
          <a:lstStyle/>
          <a:p>
            <a:fld id="{B487ED84-24B2-490B-99F4-CFB47C572673}" type="slidenum">
              <a:t>2</a:t>
            </a:fld>
            <a:endParaRPr lang="en-GB"/>
          </a:p>
        </p:txBody>
      </p:sp>
    </p:spTree>
    <p:extLst>
      <p:ext uri="{BB962C8B-B14F-4D97-AF65-F5344CB8AC3E}">
        <p14:creationId xmlns:p14="http://schemas.microsoft.com/office/powerpoint/2010/main" val="931844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20/01/2025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20/01/2025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20/01/2025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20/01/2025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20/01/2025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1463CB-4711-8057-16CF-12026075E2FC}"/>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300" b="1" u="sng" kern="1200">
                <a:solidFill>
                  <a:srgbClr val="FFFFFF"/>
                </a:solidFill>
                <a:latin typeface="+mj-lt"/>
                <a:ea typeface="+mj-ea"/>
                <a:cs typeface="+mj-cs"/>
              </a:rPr>
              <a:t>Ethical concerns of surveillance </a:t>
            </a:r>
            <a:endParaRPr lang="en-US" sz="3300" b="1" kern="1200">
              <a:solidFill>
                <a:srgbClr val="FFFFFF"/>
              </a:solidFill>
              <a:latin typeface="+mj-lt"/>
              <a:ea typeface="+mj-ea"/>
              <a:cs typeface="+mj-cs"/>
            </a:endParaRPr>
          </a:p>
        </p:txBody>
      </p:sp>
      <p:graphicFrame>
        <p:nvGraphicFramePr>
          <p:cNvPr id="5" name="Content Placeholder 2">
            <a:extLst>
              <a:ext uri="{FF2B5EF4-FFF2-40B4-BE49-F238E27FC236}">
                <a16:creationId xmlns:a16="http://schemas.microsoft.com/office/drawing/2014/main" id="{1E27CFED-0A7E-1095-732A-C28E2865AE83}"/>
              </a:ext>
            </a:extLst>
          </p:cNvPr>
          <p:cNvGraphicFramePr>
            <a:graphicFrameLocks noGrp="1"/>
          </p:cNvGraphicFramePr>
          <p:nvPr>
            <p:ph idx="1"/>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847821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28349-4670-935E-0930-8475CE9E0325}"/>
              </a:ext>
            </a:extLst>
          </p:cNvPr>
          <p:cNvSpPr>
            <a:spLocks noGrp="1"/>
          </p:cNvSpPr>
          <p:nvPr>
            <p:ph type="title"/>
          </p:nvPr>
        </p:nvSpPr>
        <p:spPr>
          <a:xfrm>
            <a:off x="2048818" y="632477"/>
            <a:ext cx="7818523" cy="820215"/>
          </a:xfrm>
        </p:spPr>
        <p:txBody>
          <a:bodyPr anchor="b">
            <a:normAutofit fontScale="90000"/>
          </a:bodyPr>
          <a:lstStyle/>
          <a:p>
            <a:r>
              <a:rPr lang="en-GB" sz="4000" b="1" dirty="0"/>
              <a:t>Police facial recognition surveillance </a:t>
            </a:r>
            <a:endParaRPr lang="en-US" sz="4000" b="1" dirty="0"/>
          </a:p>
        </p:txBody>
      </p:sp>
      <p:pic>
        <p:nvPicPr>
          <p:cNvPr id="7" name="Graphic 6" descr="Security Camera">
            <a:extLst>
              <a:ext uri="{FF2B5EF4-FFF2-40B4-BE49-F238E27FC236}">
                <a16:creationId xmlns:a16="http://schemas.microsoft.com/office/drawing/2014/main" id="{DA9004D5-8D8F-2792-4C7B-08B2E4019D3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21554" y="631230"/>
            <a:ext cx="1198532" cy="1198532"/>
          </a:xfrm>
          <a:prstGeom prst="rect">
            <a:avLst/>
          </a:prstGeom>
        </p:spPr>
      </p:pic>
      <p:sp>
        <p:nvSpPr>
          <p:cNvPr id="3" name="Content Placeholder 2">
            <a:extLst>
              <a:ext uri="{FF2B5EF4-FFF2-40B4-BE49-F238E27FC236}">
                <a16:creationId xmlns:a16="http://schemas.microsoft.com/office/drawing/2014/main" id="{164F4F30-23E3-26F7-0D22-A91C20853494}"/>
              </a:ext>
            </a:extLst>
          </p:cNvPr>
          <p:cNvSpPr>
            <a:spLocks noGrp="1"/>
          </p:cNvSpPr>
          <p:nvPr>
            <p:ph idx="1"/>
          </p:nvPr>
        </p:nvSpPr>
        <p:spPr>
          <a:xfrm>
            <a:off x="2187364" y="4072044"/>
            <a:ext cx="5801917" cy="2057045"/>
          </a:xfrm>
        </p:spPr>
        <p:txBody>
          <a:bodyPr vert="horz" lIns="91440" tIns="45720" rIns="91440" bIns="45720" rtlCol="0">
            <a:normAutofit/>
          </a:bodyPr>
          <a:lstStyle/>
          <a:p>
            <a:pPr marL="0" indent="0">
              <a:buNone/>
            </a:pPr>
            <a:endParaRPr lang="en-GB" sz="2000"/>
          </a:p>
          <a:p>
            <a:endParaRPr lang="en-GB" sz="2000"/>
          </a:p>
        </p:txBody>
      </p:sp>
      <p:sp>
        <p:nvSpPr>
          <p:cNvPr id="4" name="TextBox 3">
            <a:extLst>
              <a:ext uri="{FF2B5EF4-FFF2-40B4-BE49-F238E27FC236}">
                <a16:creationId xmlns:a16="http://schemas.microsoft.com/office/drawing/2014/main" id="{64F1E71D-1116-B0A6-80AF-5F58C7687029}"/>
              </a:ext>
            </a:extLst>
          </p:cNvPr>
          <p:cNvSpPr txBox="1"/>
          <p:nvPr/>
        </p:nvSpPr>
        <p:spPr>
          <a:xfrm>
            <a:off x="529771" y="928914"/>
            <a:ext cx="6538684" cy="54784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sz="2400" dirty="0"/>
          </a:p>
          <a:p>
            <a:endParaRPr lang="en-US" sz="4400" dirty="0">
              <a:latin typeface="Calibri"/>
              <a:ea typeface="Calibri"/>
              <a:cs typeface="Calibri"/>
            </a:endParaRPr>
          </a:p>
          <a:p>
            <a:r>
              <a:rPr lang="en-GB" sz="2800" dirty="0">
                <a:latin typeface="Calibri"/>
                <a:ea typeface="Calibri"/>
                <a:cs typeface="Calibri"/>
              </a:rPr>
              <a:t>Using live video footage of crowds passing a camera, live facial recognition (LFR) technology automatically matches the photographs to a police database of individuals on a 'watch list.' A police officer will determine whether to make an arrest after receiving a potential LFR notice.</a:t>
            </a:r>
          </a:p>
          <a:p>
            <a:r>
              <a:rPr lang="en-GB" sz="2800" dirty="0">
                <a:latin typeface="Calibri"/>
                <a:ea typeface="+mn-lt"/>
                <a:cs typeface="+mn-lt"/>
              </a:rPr>
              <a:t>(Oxley, G. </a:t>
            </a:r>
            <a:r>
              <a:rPr lang="en-GB" sz="2800" i="1" dirty="0">
                <a:latin typeface="Calibri"/>
                <a:ea typeface="+mn-lt"/>
                <a:cs typeface="+mn-lt"/>
              </a:rPr>
              <a:t>et al.</a:t>
            </a:r>
            <a:r>
              <a:rPr lang="en-GB" sz="2800" dirty="0">
                <a:latin typeface="Calibri"/>
                <a:ea typeface="+mn-lt"/>
                <a:cs typeface="+mn-lt"/>
              </a:rPr>
              <a:t>2024)</a:t>
            </a:r>
            <a:endParaRPr lang="en-GB" sz="2800">
              <a:latin typeface="Calibri"/>
              <a:ea typeface="Calibri"/>
              <a:cs typeface="Calibri"/>
            </a:endParaRPr>
          </a:p>
          <a:p>
            <a:endParaRPr lang="en-GB" sz="2000" dirty="0">
              <a:latin typeface="Calibri"/>
            </a:endParaRPr>
          </a:p>
          <a:p>
            <a:endParaRPr lang="en-GB" sz="2000" dirty="0">
              <a:latin typeface="Calibri"/>
              <a:ea typeface="Calibri"/>
              <a:cs typeface="Calibri"/>
            </a:endParaRPr>
          </a:p>
          <a:p>
            <a:endParaRPr lang="en-GB" dirty="0"/>
          </a:p>
        </p:txBody>
      </p:sp>
      <p:pic>
        <p:nvPicPr>
          <p:cNvPr id="5" name="Graphic 6" descr="Security Camera">
            <a:extLst>
              <a:ext uri="{FF2B5EF4-FFF2-40B4-BE49-F238E27FC236}">
                <a16:creationId xmlns:a16="http://schemas.microsoft.com/office/drawing/2014/main" id="{DA9004D5-8D8F-2792-4C7B-08B2E4019D3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764281" y="1547169"/>
            <a:ext cx="4215744" cy="4238835"/>
          </a:xfrm>
          <a:prstGeom prst="rect">
            <a:avLst/>
          </a:prstGeom>
        </p:spPr>
      </p:pic>
    </p:spTree>
    <p:extLst>
      <p:ext uri="{BB962C8B-B14F-4D97-AF65-F5344CB8AC3E}">
        <p14:creationId xmlns:p14="http://schemas.microsoft.com/office/powerpoint/2010/main" val="16165270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FBF1A6-A6C9-E5B5-9EE3-817EA3A8257F}"/>
              </a:ext>
            </a:extLst>
          </p:cNvPr>
          <p:cNvSpPr>
            <a:spLocks noGrp="1"/>
          </p:cNvSpPr>
          <p:nvPr>
            <p:ph type="title"/>
          </p:nvPr>
        </p:nvSpPr>
        <p:spPr>
          <a:xfrm>
            <a:off x="415922" y="510655"/>
            <a:ext cx="3201366" cy="4238397"/>
          </a:xfrm>
        </p:spPr>
        <p:txBody>
          <a:bodyPr anchor="b">
            <a:normAutofit/>
          </a:bodyPr>
          <a:lstStyle/>
          <a:p>
            <a:pPr algn="r"/>
            <a:r>
              <a:rPr lang="en-GB" sz="4000" b="1">
                <a:solidFill>
                  <a:srgbClr val="FFFFFF"/>
                </a:solidFill>
              </a:rPr>
              <a:t>Police facial recognition surveillance – Case example</a:t>
            </a:r>
            <a:endParaRPr lang="en-US" sz="4000">
              <a:solidFill>
                <a:srgbClr val="FFFFFF"/>
              </a:solidFill>
            </a:endParaRPr>
          </a:p>
        </p:txBody>
      </p:sp>
      <p:sp>
        <p:nvSpPr>
          <p:cNvPr id="3" name="Content Placeholder 2">
            <a:extLst>
              <a:ext uri="{FF2B5EF4-FFF2-40B4-BE49-F238E27FC236}">
                <a16:creationId xmlns:a16="http://schemas.microsoft.com/office/drawing/2014/main" id="{BFF21E65-DDC2-2895-5EDE-CA94D9B01520}"/>
              </a:ext>
            </a:extLst>
          </p:cNvPr>
          <p:cNvSpPr>
            <a:spLocks noGrp="1"/>
          </p:cNvSpPr>
          <p:nvPr>
            <p:ph idx="1"/>
          </p:nvPr>
        </p:nvSpPr>
        <p:spPr>
          <a:xfrm>
            <a:off x="4041909" y="-702107"/>
            <a:ext cx="8048559" cy="8702188"/>
          </a:xfrm>
        </p:spPr>
        <p:txBody>
          <a:bodyPr vert="horz" lIns="91440" tIns="45720" rIns="91440" bIns="45720" rtlCol="0" anchor="ctr">
            <a:normAutofit/>
          </a:bodyPr>
          <a:lstStyle/>
          <a:p>
            <a:pPr marL="0" indent="0">
              <a:buNone/>
            </a:pPr>
            <a:r>
              <a:rPr lang="en-GB" dirty="0">
                <a:latin typeface="Calibri"/>
                <a:ea typeface="Calibri"/>
                <a:cs typeface="Calibri"/>
              </a:rPr>
              <a:t>A wanted sex offender was sent back to jail after being identified at the Coronation of King Charles. His image appeared to be that of a wanted criminal, for violating the conditions of his release, he was taken into custody and sent to prison. The 33-old-man, who has not been named, was picked up by one of the cameras operating in a van near Buckingham Palace on 6 May. An image of his face was captured by the hi-tech cameras and fed into a database that matched a mugshot of a wanted suspect. This sparked an alert to the Metropolitan Police and the man was immediately arrested and sent back to prison for breaching the terms of his release.</a:t>
            </a:r>
          </a:p>
          <a:p>
            <a:pPr>
              <a:buNone/>
            </a:pPr>
            <a:r>
              <a:rPr lang="en-GB" dirty="0">
                <a:latin typeface="Calibri"/>
                <a:ea typeface="+mn-lt"/>
                <a:cs typeface="+mn-lt"/>
              </a:rPr>
              <a:t>(Team, H.O. news 2023) </a:t>
            </a:r>
            <a:r>
              <a:rPr lang="en-GB" dirty="0">
                <a:latin typeface="Aptos"/>
                <a:ea typeface="+mn-lt"/>
                <a:cs typeface="+mn-lt"/>
              </a:rPr>
              <a:t>(Mathers, M. 2023) </a:t>
            </a:r>
          </a:p>
          <a:p>
            <a:pPr>
              <a:buNone/>
            </a:pPr>
            <a:endParaRPr lang="en-GB" sz="2000"/>
          </a:p>
          <a:p>
            <a:pPr>
              <a:buNone/>
            </a:pPr>
            <a:endParaRPr lang="en-GB" sz="2000">
              <a:latin typeface="Aptos"/>
              <a:ea typeface="Calibri"/>
              <a:cs typeface="Calibri"/>
            </a:endParaRPr>
          </a:p>
        </p:txBody>
      </p:sp>
    </p:spTree>
    <p:extLst>
      <p:ext uri="{BB962C8B-B14F-4D97-AF65-F5344CB8AC3E}">
        <p14:creationId xmlns:p14="http://schemas.microsoft.com/office/powerpoint/2010/main" val="17277561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FBF1A6-A6C9-E5B5-9EE3-817EA3A8257F}"/>
              </a:ext>
            </a:extLst>
          </p:cNvPr>
          <p:cNvSpPr>
            <a:spLocks noGrp="1"/>
          </p:cNvSpPr>
          <p:nvPr>
            <p:ph type="title"/>
          </p:nvPr>
        </p:nvSpPr>
        <p:spPr>
          <a:xfrm>
            <a:off x="838200" y="713312"/>
            <a:ext cx="4038600" cy="5431376"/>
          </a:xfrm>
        </p:spPr>
        <p:txBody>
          <a:bodyPr>
            <a:normAutofit/>
          </a:bodyPr>
          <a:lstStyle/>
          <a:p>
            <a:r>
              <a:rPr lang="en-GB" b="1" dirty="0"/>
              <a:t>Police facial recognition surveillance –Negative case example</a:t>
            </a:r>
            <a:endParaRPr lang="en-US" dirty="0"/>
          </a:p>
        </p:txBody>
      </p:sp>
      <p:sp>
        <p:nvSpPr>
          <p:cNvPr id="3" name="Content Placeholder 2">
            <a:extLst>
              <a:ext uri="{FF2B5EF4-FFF2-40B4-BE49-F238E27FC236}">
                <a16:creationId xmlns:a16="http://schemas.microsoft.com/office/drawing/2014/main" id="{BFF21E65-DDC2-2895-5EDE-CA94D9B01520}"/>
              </a:ext>
            </a:extLst>
          </p:cNvPr>
          <p:cNvSpPr>
            <a:spLocks noGrp="1"/>
          </p:cNvSpPr>
          <p:nvPr>
            <p:ph idx="1"/>
          </p:nvPr>
        </p:nvSpPr>
        <p:spPr>
          <a:xfrm>
            <a:off x="5050971" y="-201086"/>
            <a:ext cx="7142898" cy="7990286"/>
          </a:xfrm>
        </p:spPr>
        <p:txBody>
          <a:bodyPr vert="horz" lIns="91440" tIns="45720" rIns="91440" bIns="45720" rtlCol="0" anchor="ctr">
            <a:normAutofit/>
          </a:bodyPr>
          <a:lstStyle/>
          <a:p>
            <a:pPr marL="0" indent="0">
              <a:buNone/>
            </a:pPr>
            <a:r>
              <a:rPr lang="en-GB" sz="2400" dirty="0">
                <a:latin typeface="Calibri"/>
                <a:ea typeface="Calibri"/>
                <a:cs typeface="Calibri"/>
              </a:rPr>
              <a:t>However, police facial recognition technology has had a number of problems and shortcomings. In certain cases, the technology has incorrectly recognised people, resulting in false charges or arrests.</a:t>
            </a:r>
            <a:endParaRPr lang="en-US"/>
          </a:p>
          <a:p>
            <a:pPr marL="0" indent="0">
              <a:buNone/>
            </a:pPr>
            <a:endParaRPr lang="en-GB" sz="2400" dirty="0">
              <a:latin typeface="Calibri"/>
              <a:ea typeface="Calibri"/>
              <a:cs typeface="Calibri"/>
            </a:endParaRPr>
          </a:p>
          <a:p>
            <a:pPr marL="0" indent="0">
              <a:buNone/>
            </a:pPr>
            <a:r>
              <a:rPr lang="en-GB" sz="2400" dirty="0">
                <a:latin typeface="Calibri"/>
                <a:ea typeface="Calibri"/>
                <a:cs typeface="Calibri"/>
              </a:rPr>
              <a:t>Example – During the 2017 Champions League final in Cardiff, facial recognition technology incorrectly classified almost 2,000 people as potential offenders. Since there were roughly 170,000 spectators in Cardiff for the Real Madrid vs. Juventus match, South Wales Police made use of the technology. However, 92%, or 2,297, of the 2,470 possible matches with custody photos were incorrect.</a:t>
            </a:r>
          </a:p>
          <a:p>
            <a:pPr marL="0" indent="0">
              <a:buNone/>
            </a:pPr>
            <a:endParaRPr lang="en-GB" sz="2400" dirty="0">
              <a:latin typeface="Calibri"/>
              <a:ea typeface="Calibri"/>
              <a:cs typeface="Calibri"/>
            </a:endParaRPr>
          </a:p>
          <a:p>
            <a:pPr>
              <a:buNone/>
            </a:pPr>
            <a:endParaRPr lang="en-GB" sz="2400" dirty="0">
              <a:latin typeface="Calibri"/>
              <a:ea typeface="Calibri"/>
              <a:cs typeface="Calibri"/>
            </a:endParaRPr>
          </a:p>
          <a:p>
            <a:pPr>
              <a:buNone/>
            </a:pPr>
            <a:endParaRPr lang="en-GB" sz="2000">
              <a:latin typeface="Aptos"/>
              <a:ea typeface="Calibri"/>
              <a:cs typeface="Calibri"/>
            </a:endParaRPr>
          </a:p>
        </p:txBody>
      </p:sp>
    </p:spTree>
    <p:extLst>
      <p:ext uri="{BB962C8B-B14F-4D97-AF65-F5344CB8AC3E}">
        <p14:creationId xmlns:p14="http://schemas.microsoft.com/office/powerpoint/2010/main" val="42259038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4</Slides>
  <Notes>1</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Ethical concerns of surveillance </vt:lpstr>
      <vt:lpstr>Police facial recognition surveillance </vt:lpstr>
      <vt:lpstr>Police facial recognition surveillance – Case example</vt:lpstr>
      <vt:lpstr>Police facial recognition surveillance –Negative case example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20</cp:revision>
  <dcterms:created xsi:type="dcterms:W3CDTF">2025-01-20T23:41:35Z</dcterms:created>
  <dcterms:modified xsi:type="dcterms:W3CDTF">2025-01-20T23:57:35Z</dcterms:modified>
</cp:coreProperties>
</file>