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3"/>
  </p:notesMasterIdLst>
  <p:sldIdLst>
    <p:sldId id="256" r:id="rId2"/>
  </p:sldIdLst>
  <p:sldSz cx="21396325" cy="320579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C4D2"/>
    <a:srgbClr val="FFCCFF"/>
    <a:srgbClr val="FFFFCC"/>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33" d="100"/>
          <a:sy n="33" d="100"/>
        </p:scale>
        <p:origin x="124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89B5E-2D2B-4ACB-8482-B151CB828F42}" type="datetimeFigureOut">
              <a:rPr lang="en-IN" smtClean="0"/>
              <a:t>28-10-2025</a:t>
            </a:fld>
            <a:endParaRPr lang="en-IN"/>
          </a:p>
        </p:txBody>
      </p:sp>
      <p:sp>
        <p:nvSpPr>
          <p:cNvPr id="4" name="Slide Image Placeholder 3"/>
          <p:cNvSpPr>
            <a:spLocks noGrp="1" noRot="1" noChangeAspect="1"/>
          </p:cNvSpPr>
          <p:nvPr>
            <p:ph type="sldImg" idx="2"/>
          </p:nvPr>
        </p:nvSpPr>
        <p:spPr>
          <a:xfrm>
            <a:off x="2398713" y="1143000"/>
            <a:ext cx="206057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74413-380A-460E-AC77-7C8D4AE8800E}" type="slidenum">
              <a:rPr lang="en-IN" smtClean="0"/>
              <a:t>‹#›</a:t>
            </a:fld>
            <a:endParaRPr lang="en-IN"/>
          </a:p>
        </p:txBody>
      </p:sp>
    </p:spTree>
    <p:extLst>
      <p:ext uri="{BB962C8B-B14F-4D97-AF65-F5344CB8AC3E}">
        <p14:creationId xmlns:p14="http://schemas.microsoft.com/office/powerpoint/2010/main" val="3462387943"/>
      </p:ext>
    </p:extLst>
  </p:cSld>
  <p:clrMap bg1="lt1" tx1="dk1" bg2="lt2" tx2="dk2" accent1="accent1" accent2="accent2" accent3="accent3" accent4="accent4" accent5="accent5" accent6="accent6" hlink="hlink" folHlink="folHlink"/>
  <p:notesStyle>
    <a:lvl1pPr marL="0" algn="l" defTabSz="2565806" rtl="0" eaLnBrk="1" latinLnBrk="0" hangingPunct="1">
      <a:defRPr sz="3367" kern="1200">
        <a:solidFill>
          <a:schemeClr val="tx1"/>
        </a:solidFill>
        <a:latin typeface="+mn-lt"/>
        <a:ea typeface="+mn-ea"/>
        <a:cs typeface="+mn-cs"/>
      </a:defRPr>
    </a:lvl1pPr>
    <a:lvl2pPr marL="1282903" algn="l" defTabSz="2565806" rtl="0" eaLnBrk="1" latinLnBrk="0" hangingPunct="1">
      <a:defRPr sz="3367" kern="1200">
        <a:solidFill>
          <a:schemeClr val="tx1"/>
        </a:solidFill>
        <a:latin typeface="+mn-lt"/>
        <a:ea typeface="+mn-ea"/>
        <a:cs typeface="+mn-cs"/>
      </a:defRPr>
    </a:lvl2pPr>
    <a:lvl3pPr marL="2565806" algn="l" defTabSz="2565806" rtl="0" eaLnBrk="1" latinLnBrk="0" hangingPunct="1">
      <a:defRPr sz="3367" kern="1200">
        <a:solidFill>
          <a:schemeClr val="tx1"/>
        </a:solidFill>
        <a:latin typeface="+mn-lt"/>
        <a:ea typeface="+mn-ea"/>
        <a:cs typeface="+mn-cs"/>
      </a:defRPr>
    </a:lvl3pPr>
    <a:lvl4pPr marL="3848710" algn="l" defTabSz="2565806" rtl="0" eaLnBrk="1" latinLnBrk="0" hangingPunct="1">
      <a:defRPr sz="3367" kern="1200">
        <a:solidFill>
          <a:schemeClr val="tx1"/>
        </a:solidFill>
        <a:latin typeface="+mn-lt"/>
        <a:ea typeface="+mn-ea"/>
        <a:cs typeface="+mn-cs"/>
      </a:defRPr>
    </a:lvl4pPr>
    <a:lvl5pPr marL="5131613" algn="l" defTabSz="2565806" rtl="0" eaLnBrk="1" latinLnBrk="0" hangingPunct="1">
      <a:defRPr sz="3367" kern="1200">
        <a:solidFill>
          <a:schemeClr val="tx1"/>
        </a:solidFill>
        <a:latin typeface="+mn-lt"/>
        <a:ea typeface="+mn-ea"/>
        <a:cs typeface="+mn-cs"/>
      </a:defRPr>
    </a:lvl5pPr>
    <a:lvl6pPr marL="6414516" algn="l" defTabSz="2565806" rtl="0" eaLnBrk="1" latinLnBrk="0" hangingPunct="1">
      <a:defRPr sz="3367" kern="1200">
        <a:solidFill>
          <a:schemeClr val="tx1"/>
        </a:solidFill>
        <a:latin typeface="+mn-lt"/>
        <a:ea typeface="+mn-ea"/>
        <a:cs typeface="+mn-cs"/>
      </a:defRPr>
    </a:lvl6pPr>
    <a:lvl7pPr marL="7697419" algn="l" defTabSz="2565806" rtl="0" eaLnBrk="1" latinLnBrk="0" hangingPunct="1">
      <a:defRPr sz="3367" kern="1200">
        <a:solidFill>
          <a:schemeClr val="tx1"/>
        </a:solidFill>
        <a:latin typeface="+mn-lt"/>
        <a:ea typeface="+mn-ea"/>
        <a:cs typeface="+mn-cs"/>
      </a:defRPr>
    </a:lvl7pPr>
    <a:lvl8pPr marL="8980322" algn="l" defTabSz="2565806" rtl="0" eaLnBrk="1" latinLnBrk="0" hangingPunct="1">
      <a:defRPr sz="3367" kern="1200">
        <a:solidFill>
          <a:schemeClr val="tx1"/>
        </a:solidFill>
        <a:latin typeface="+mn-lt"/>
        <a:ea typeface="+mn-ea"/>
        <a:cs typeface="+mn-cs"/>
      </a:defRPr>
    </a:lvl8pPr>
    <a:lvl9pPr marL="10263226" algn="l" defTabSz="2565806" rtl="0" eaLnBrk="1" latinLnBrk="0" hangingPunct="1">
      <a:defRPr sz="336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Element 3: Methodology poster</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Introduction</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This methodology poster will be prepared based on the output gathered from the research methodology and the findings. With this summarisation an effective understanding of the key findings gathered from this entire study can be gained. This section will provide a brief demonstration of the research method as well as data collection tools used for this study. Along with that, this section will also provide a description of chief findings gained from this study.</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Research output from Methodology </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Research Method </a:t>
            </a:r>
            <a:endParaRPr lang="en-US"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Specific technique or procedure taken in consideration for the purpose of conducting research is known as research method (Orth and Maçada, 2021). Respectively, mixed, mono and multiple are the numerous classes of research method available. Significantly, researcher has used a mixed method for this particular study. Usage of this method has been done in determining a scope for more effective organisational evaluation. </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Data Collection Tools and Analysis </a:t>
            </a:r>
            <a:endParaRPr lang="en-US"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Devices taken to collect data in research are known as data collection tools. Generally, usage of secondary data collections tools has been done in this study as it has provided the researcher with access to large datasets. However, this study has been conducted by implementing numeric as well as literary evaluation. Various authentic sources for graphs are taken to consider evaluation based on numeric class of data. Following that, the literary class of data has been taken in consideration by preparing a thematic evaluation on the collected sources. </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Research output from Findings </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Secondary qualitative </a:t>
            </a:r>
            <a:endParaRPr lang="en-US"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The thematic analysis revealed that remote working significantly improved employee productivity and flexibility at Primark, enhancing work-life balance. However, challenges like reduced social interaction and communication gaps have taken place due to remote working (Brower, 2023). Hybrid work models were adopted to restore collaboration as well as creativity. Primark’s strategic shift to a structured hybrid system four days in-office and one remote aims to balance productivity with employee wellbeing, while fostering adaptability in the evolving post-COVID retail environment.</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Secondary quantitative </a:t>
            </a:r>
            <a:endParaRPr lang="en-US" sz="11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The key findings from the graph chart show that hybrid and remote working have become rapidly popular, with a lot of workers valuing flexibility and reduced commuting time. However, approximately around 40% prefer no commute, in the meanwhile 29% enjoy balancing work and personal life easily. Significantly, it has been also analysed that productivity has improved for 23% of workers. Challenges such as isolation, lack of communication, and difficulty separating work from personal life remain common with remote work (Hooson, 2025). In essence, hybrid working improves satisfaction and efficiency yet needs strategies to reduce its social and communication issues. </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Conclusion </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The poster has provided a thorough demonstration of the necessary information gathered from this study. However, from this poster it has been concluded that a mixed method has been utilised for this study and both qualitative as well as quantitative data has been gathered using secondary sources. A detailed demonstration of the chief findings gathered from this study has been given above which helps in proper understanding of impact of adopting remote work in the retail sector. </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 </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 </a:t>
            </a:r>
          </a:p>
          <a:p>
            <a:pPr algn="just">
              <a:lnSpc>
                <a:spcPct val="150000"/>
              </a:lnSpc>
            </a:pPr>
            <a:br>
              <a:rPr lang="en-US" sz="1100" kern="1200" dirty="0">
                <a:solidFill>
                  <a:schemeClr val="tx1"/>
                </a:solidFill>
                <a:effectLst/>
                <a:latin typeface="Arial" panose="020B0604020202020204" pitchFamily="34" charset="0"/>
                <a:ea typeface="+mn-ea"/>
                <a:cs typeface="Arial" panose="020B0604020202020204" pitchFamily="34" charset="0"/>
              </a:rPr>
            </a:br>
            <a:endParaRPr lang="en-US" sz="1100" dirty="0">
              <a:effectLst/>
              <a:latin typeface="Arial" panose="020B0604020202020204" pitchFamily="34" charset="0"/>
              <a:cs typeface="Arial" panose="020B0604020202020204" pitchFamily="34" charset="0"/>
            </a:endParaRP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 </a:t>
            </a:r>
          </a:p>
          <a:p>
            <a:pPr algn="just">
              <a:lnSpc>
                <a:spcPct val="150000"/>
              </a:lnSpc>
            </a:pPr>
            <a:r>
              <a:rPr lang="en-US" sz="1100" b="1" kern="1200" dirty="0">
                <a:solidFill>
                  <a:schemeClr val="tx1"/>
                </a:solidFill>
                <a:effectLst/>
                <a:latin typeface="Arial" panose="020B0604020202020204" pitchFamily="34" charset="0"/>
                <a:ea typeface="+mn-ea"/>
                <a:cs typeface="Arial" panose="020B0604020202020204" pitchFamily="34" charset="0"/>
              </a:rPr>
              <a:t>References</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Brower, T., (2023) </a:t>
            </a:r>
            <a:r>
              <a:rPr lang="en-US" sz="1100" i="1" kern="1200" dirty="0">
                <a:solidFill>
                  <a:schemeClr val="tx1"/>
                </a:solidFill>
                <a:effectLst/>
                <a:latin typeface="Arial" panose="020B0604020202020204" pitchFamily="34" charset="0"/>
                <a:ea typeface="+mn-ea"/>
                <a:cs typeface="Arial" panose="020B0604020202020204" pitchFamily="34" charset="0"/>
              </a:rPr>
              <a:t>The Productivity Problem With Remote Work.</a:t>
            </a:r>
            <a:r>
              <a:rPr lang="en-US" sz="1100" kern="1200" dirty="0">
                <a:solidFill>
                  <a:schemeClr val="tx1"/>
                </a:solidFill>
                <a:effectLst/>
                <a:latin typeface="Arial" panose="020B0604020202020204" pitchFamily="34" charset="0"/>
                <a:ea typeface="+mn-ea"/>
                <a:cs typeface="Arial" panose="020B0604020202020204" pitchFamily="34" charset="0"/>
              </a:rPr>
              <a:t> [Online] Available at: https://www.forbes.com/sites/tracybrower/2023/08/06/the-productivity-problem-with-remote-work/(Accessed 23 October 2025).</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Hooson, M., (2025) </a:t>
            </a:r>
            <a:r>
              <a:rPr lang="en-US" sz="1100" i="1" kern="1200" dirty="0">
                <a:solidFill>
                  <a:schemeClr val="tx1"/>
                </a:solidFill>
                <a:effectLst/>
                <a:latin typeface="Arial" panose="020B0604020202020204" pitchFamily="34" charset="0"/>
                <a:ea typeface="+mn-ea"/>
                <a:cs typeface="Arial" panose="020B0604020202020204" pitchFamily="34" charset="0"/>
              </a:rPr>
              <a:t>UK Remote And Hybrid Working Statistics 2025.</a:t>
            </a:r>
            <a:r>
              <a:rPr lang="en-US" sz="1100" kern="1200" dirty="0">
                <a:solidFill>
                  <a:schemeClr val="tx1"/>
                </a:solidFill>
                <a:effectLst/>
                <a:latin typeface="Arial" panose="020B0604020202020204" pitchFamily="34" charset="0"/>
                <a:ea typeface="+mn-ea"/>
                <a:cs typeface="Arial" panose="020B0604020202020204" pitchFamily="34" charset="0"/>
              </a:rPr>
              <a:t> [Online] Available at: https://www.forbes.com/uk/advisor/business/remote-work-statistics/(Accessed 23 October 2025).</a:t>
            </a:r>
          </a:p>
          <a:p>
            <a:pPr algn="just">
              <a:lnSpc>
                <a:spcPct val="150000"/>
              </a:lnSpc>
            </a:pPr>
            <a:r>
              <a:rPr lang="en-US" sz="1100" kern="1200" dirty="0">
                <a:solidFill>
                  <a:schemeClr val="tx1"/>
                </a:solidFill>
                <a:effectLst/>
                <a:latin typeface="Arial" panose="020B0604020202020204" pitchFamily="34" charset="0"/>
                <a:ea typeface="+mn-ea"/>
                <a:cs typeface="Arial" panose="020B0604020202020204" pitchFamily="34" charset="0"/>
              </a:rPr>
              <a:t>Orth, C.D.O. and Maçada, A.C.G., (2021) ‘Corporate fraud and relationships: a systematic literature review in the light of research onion.’ </a:t>
            </a:r>
            <a:r>
              <a:rPr lang="en-US" sz="1100" i="1" kern="1200" dirty="0">
                <a:solidFill>
                  <a:schemeClr val="tx1"/>
                </a:solidFill>
                <a:effectLst/>
                <a:latin typeface="Arial" panose="020B0604020202020204" pitchFamily="34" charset="0"/>
                <a:ea typeface="+mn-ea"/>
                <a:cs typeface="Arial" panose="020B0604020202020204" pitchFamily="34" charset="0"/>
              </a:rPr>
              <a:t>Journal of Financial Crime</a:t>
            </a:r>
            <a:r>
              <a:rPr lang="en-US" sz="1100" kern="1200" dirty="0">
                <a:solidFill>
                  <a:schemeClr val="tx1"/>
                </a:solidFill>
                <a:effectLst/>
                <a:latin typeface="Arial" panose="020B0604020202020204" pitchFamily="34" charset="0"/>
                <a:ea typeface="+mn-ea"/>
                <a:cs typeface="Arial" panose="020B0604020202020204" pitchFamily="34" charset="0"/>
              </a:rPr>
              <a:t>, </a:t>
            </a:r>
            <a:r>
              <a:rPr lang="en-US" sz="1100" i="1" kern="1200" dirty="0">
                <a:solidFill>
                  <a:schemeClr val="tx1"/>
                </a:solidFill>
                <a:effectLst/>
                <a:latin typeface="Arial" panose="020B0604020202020204" pitchFamily="34" charset="0"/>
                <a:ea typeface="+mn-ea"/>
                <a:cs typeface="Arial" panose="020B0604020202020204" pitchFamily="34" charset="0"/>
              </a:rPr>
              <a:t>28(3), pp.741-764.</a:t>
            </a:r>
            <a:endParaRPr lang="en-IN"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4774413-380A-460E-AC77-7C8D4AE8800E}" type="slidenum">
              <a:rPr lang="en-IN" smtClean="0"/>
              <a:t>1</a:t>
            </a:fld>
            <a:endParaRPr lang="en-IN"/>
          </a:p>
        </p:txBody>
      </p:sp>
    </p:spTree>
    <p:extLst>
      <p:ext uri="{BB962C8B-B14F-4D97-AF65-F5344CB8AC3E}">
        <p14:creationId xmlns:p14="http://schemas.microsoft.com/office/powerpoint/2010/main" val="2213999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725" y="5246527"/>
            <a:ext cx="18186876" cy="11160925"/>
          </a:xfrm>
        </p:spPr>
        <p:txBody>
          <a:bodyPr anchor="b"/>
          <a:lstStyle>
            <a:lvl1pPr algn="ctr">
              <a:defRPr sz="14039"/>
            </a:lvl1pPr>
          </a:lstStyle>
          <a:p>
            <a:r>
              <a:rPr lang="en-US"/>
              <a:t>Click to edit Master title style</a:t>
            </a:r>
            <a:endParaRPr lang="en-US" dirty="0"/>
          </a:p>
        </p:txBody>
      </p:sp>
      <p:sp>
        <p:nvSpPr>
          <p:cNvPr id="3" name="Subtitle 2"/>
          <p:cNvSpPr>
            <a:spLocks noGrp="1"/>
          </p:cNvSpPr>
          <p:nvPr>
            <p:ph type="subTitle" idx="1"/>
          </p:nvPr>
        </p:nvSpPr>
        <p:spPr>
          <a:xfrm>
            <a:off x="2674541" y="16837860"/>
            <a:ext cx="16047244" cy="7739921"/>
          </a:xfrm>
        </p:spPr>
        <p:txBody>
          <a:bodyPr/>
          <a:lstStyle>
            <a:lvl1pPr marL="0" indent="0" algn="ctr">
              <a:buNone/>
              <a:defRPr sz="5616"/>
            </a:lvl1pPr>
            <a:lvl2pPr marL="1069802" indent="0" algn="ctr">
              <a:buNone/>
              <a:defRPr sz="4680"/>
            </a:lvl2pPr>
            <a:lvl3pPr marL="2139605" indent="0" algn="ctr">
              <a:buNone/>
              <a:defRPr sz="4212"/>
            </a:lvl3pPr>
            <a:lvl4pPr marL="3209407" indent="0" algn="ctr">
              <a:buNone/>
              <a:defRPr sz="3744"/>
            </a:lvl4pPr>
            <a:lvl5pPr marL="4279209" indent="0" algn="ctr">
              <a:buNone/>
              <a:defRPr sz="3744"/>
            </a:lvl5pPr>
            <a:lvl6pPr marL="5349011" indent="0" algn="ctr">
              <a:buNone/>
              <a:defRPr sz="3744"/>
            </a:lvl6pPr>
            <a:lvl7pPr marL="6418814" indent="0" algn="ctr">
              <a:buNone/>
              <a:defRPr sz="3744"/>
            </a:lvl7pPr>
            <a:lvl8pPr marL="7488616" indent="0" algn="ctr">
              <a:buNone/>
              <a:defRPr sz="3744"/>
            </a:lvl8pPr>
            <a:lvl9pPr marL="8558418" indent="0" algn="ctr">
              <a:buNone/>
              <a:defRPr sz="37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F06A22-56B1-4415-8618-CF6020244E8D}"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766140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F06A22-56B1-4415-8618-CF6020244E8D}"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1743698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855" y="7992240"/>
            <a:ext cx="18454330" cy="13335225"/>
          </a:xfrm>
        </p:spPr>
        <p:txBody>
          <a:bodyPr anchor="b"/>
          <a:lstStyle>
            <a:lvl1pPr>
              <a:defRPr sz="14039"/>
            </a:lvl1pPr>
          </a:lstStyle>
          <a:p>
            <a:r>
              <a:rPr lang="en-US"/>
              <a:t>Click to edit Master title style</a:t>
            </a:r>
            <a:endParaRPr lang="en-US" dirty="0"/>
          </a:p>
        </p:txBody>
      </p:sp>
      <p:sp>
        <p:nvSpPr>
          <p:cNvPr id="3" name="Text Placeholder 2"/>
          <p:cNvSpPr>
            <a:spLocks noGrp="1"/>
          </p:cNvSpPr>
          <p:nvPr>
            <p:ph type="body" idx="1"/>
          </p:nvPr>
        </p:nvSpPr>
        <p:spPr>
          <a:xfrm>
            <a:off x="1459855" y="21453622"/>
            <a:ext cx="18454330" cy="7012680"/>
          </a:xfrm>
        </p:spPr>
        <p:txBody>
          <a:bodyPr/>
          <a:lstStyle>
            <a:lvl1pPr marL="0" indent="0">
              <a:buNone/>
              <a:defRPr sz="5616">
                <a:solidFill>
                  <a:schemeClr val="tx1"/>
                </a:solidFill>
              </a:defRPr>
            </a:lvl1pPr>
            <a:lvl2pPr marL="1069802" indent="0">
              <a:buNone/>
              <a:defRPr sz="4680">
                <a:solidFill>
                  <a:schemeClr val="tx1">
                    <a:tint val="75000"/>
                  </a:schemeClr>
                </a:solidFill>
              </a:defRPr>
            </a:lvl2pPr>
            <a:lvl3pPr marL="2139605" indent="0">
              <a:buNone/>
              <a:defRPr sz="4212">
                <a:solidFill>
                  <a:schemeClr val="tx1">
                    <a:tint val="75000"/>
                  </a:schemeClr>
                </a:solidFill>
              </a:defRPr>
            </a:lvl3pPr>
            <a:lvl4pPr marL="3209407" indent="0">
              <a:buNone/>
              <a:defRPr sz="3744">
                <a:solidFill>
                  <a:schemeClr val="tx1">
                    <a:tint val="75000"/>
                  </a:schemeClr>
                </a:solidFill>
              </a:defRPr>
            </a:lvl4pPr>
            <a:lvl5pPr marL="4279209" indent="0">
              <a:buNone/>
              <a:defRPr sz="3744">
                <a:solidFill>
                  <a:schemeClr val="tx1">
                    <a:tint val="75000"/>
                  </a:schemeClr>
                </a:solidFill>
              </a:defRPr>
            </a:lvl5pPr>
            <a:lvl6pPr marL="5349011" indent="0">
              <a:buNone/>
              <a:defRPr sz="3744">
                <a:solidFill>
                  <a:schemeClr val="tx1">
                    <a:tint val="75000"/>
                  </a:schemeClr>
                </a:solidFill>
              </a:defRPr>
            </a:lvl6pPr>
            <a:lvl7pPr marL="6418814" indent="0">
              <a:buNone/>
              <a:defRPr sz="3744">
                <a:solidFill>
                  <a:schemeClr val="tx1">
                    <a:tint val="75000"/>
                  </a:schemeClr>
                </a:solidFill>
              </a:defRPr>
            </a:lvl7pPr>
            <a:lvl8pPr marL="7488616" indent="0">
              <a:buNone/>
              <a:defRPr sz="3744">
                <a:solidFill>
                  <a:schemeClr val="tx1">
                    <a:tint val="75000"/>
                  </a:schemeClr>
                </a:solidFill>
              </a:defRPr>
            </a:lvl8pPr>
            <a:lvl9pPr marL="8558418" indent="0">
              <a:buNone/>
              <a:defRPr sz="374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F06A22-56B1-4415-8618-CF6020244E8D}"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3477834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997" y="8533951"/>
            <a:ext cx="9093438" cy="20340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31890" y="8533951"/>
            <a:ext cx="9093438" cy="20340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F06A22-56B1-4415-8618-CF6020244E8D}" type="datetimeFigureOut">
              <a:rPr lang="en-IN" smtClean="0"/>
              <a:t>28-10-2025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4229957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784" y="1706798"/>
            <a:ext cx="18454330" cy="619639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3787" y="7858659"/>
            <a:ext cx="9051647" cy="3851407"/>
          </a:xfrm>
        </p:spPr>
        <p:txBody>
          <a:bodyPr anchor="b"/>
          <a:lstStyle>
            <a:lvl1pPr marL="0" indent="0">
              <a:buNone/>
              <a:defRPr sz="5616" b="1"/>
            </a:lvl1pPr>
            <a:lvl2pPr marL="1069802" indent="0">
              <a:buNone/>
              <a:defRPr sz="4680" b="1"/>
            </a:lvl2pPr>
            <a:lvl3pPr marL="2139605" indent="0">
              <a:buNone/>
              <a:defRPr sz="4212" b="1"/>
            </a:lvl3pPr>
            <a:lvl4pPr marL="3209407" indent="0">
              <a:buNone/>
              <a:defRPr sz="3744" b="1"/>
            </a:lvl4pPr>
            <a:lvl5pPr marL="4279209" indent="0">
              <a:buNone/>
              <a:defRPr sz="3744" b="1"/>
            </a:lvl5pPr>
            <a:lvl6pPr marL="5349011" indent="0">
              <a:buNone/>
              <a:defRPr sz="3744" b="1"/>
            </a:lvl6pPr>
            <a:lvl7pPr marL="6418814" indent="0">
              <a:buNone/>
              <a:defRPr sz="3744" b="1"/>
            </a:lvl7pPr>
            <a:lvl8pPr marL="7488616" indent="0">
              <a:buNone/>
              <a:defRPr sz="3744" b="1"/>
            </a:lvl8pPr>
            <a:lvl9pPr marL="8558418" indent="0">
              <a:buNone/>
              <a:defRPr sz="3744" b="1"/>
            </a:lvl9pPr>
          </a:lstStyle>
          <a:p>
            <a:pPr lvl="0"/>
            <a:r>
              <a:rPr lang="en-US"/>
              <a:t>Click to edit Master text styles</a:t>
            </a:r>
          </a:p>
        </p:txBody>
      </p:sp>
      <p:sp>
        <p:nvSpPr>
          <p:cNvPr id="4" name="Content Placeholder 3"/>
          <p:cNvSpPr>
            <a:spLocks noGrp="1"/>
          </p:cNvSpPr>
          <p:nvPr>
            <p:ph sz="half" idx="2"/>
          </p:nvPr>
        </p:nvSpPr>
        <p:spPr>
          <a:xfrm>
            <a:off x="1473787" y="11710066"/>
            <a:ext cx="9051647" cy="172237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31891" y="7858659"/>
            <a:ext cx="9096225" cy="3851407"/>
          </a:xfrm>
        </p:spPr>
        <p:txBody>
          <a:bodyPr anchor="b"/>
          <a:lstStyle>
            <a:lvl1pPr marL="0" indent="0">
              <a:buNone/>
              <a:defRPr sz="5616" b="1"/>
            </a:lvl1pPr>
            <a:lvl2pPr marL="1069802" indent="0">
              <a:buNone/>
              <a:defRPr sz="4680" b="1"/>
            </a:lvl2pPr>
            <a:lvl3pPr marL="2139605" indent="0">
              <a:buNone/>
              <a:defRPr sz="4212" b="1"/>
            </a:lvl3pPr>
            <a:lvl4pPr marL="3209407" indent="0">
              <a:buNone/>
              <a:defRPr sz="3744" b="1"/>
            </a:lvl4pPr>
            <a:lvl5pPr marL="4279209" indent="0">
              <a:buNone/>
              <a:defRPr sz="3744" b="1"/>
            </a:lvl5pPr>
            <a:lvl6pPr marL="5349011" indent="0">
              <a:buNone/>
              <a:defRPr sz="3744" b="1"/>
            </a:lvl6pPr>
            <a:lvl7pPr marL="6418814" indent="0">
              <a:buNone/>
              <a:defRPr sz="3744" b="1"/>
            </a:lvl7pPr>
            <a:lvl8pPr marL="7488616" indent="0">
              <a:buNone/>
              <a:defRPr sz="3744" b="1"/>
            </a:lvl8pPr>
            <a:lvl9pPr marL="8558418" indent="0">
              <a:buNone/>
              <a:defRPr sz="3744" b="1"/>
            </a:lvl9pPr>
          </a:lstStyle>
          <a:p>
            <a:pPr lvl="0"/>
            <a:r>
              <a:rPr lang="en-US"/>
              <a:t>Click to edit Master text styles</a:t>
            </a:r>
          </a:p>
        </p:txBody>
      </p:sp>
      <p:sp>
        <p:nvSpPr>
          <p:cNvPr id="6" name="Content Placeholder 5"/>
          <p:cNvSpPr>
            <a:spLocks noGrp="1"/>
          </p:cNvSpPr>
          <p:nvPr>
            <p:ph sz="quarter" idx="4"/>
          </p:nvPr>
        </p:nvSpPr>
        <p:spPr>
          <a:xfrm>
            <a:off x="10831891" y="11710066"/>
            <a:ext cx="9096225" cy="172237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F06A22-56B1-4415-8618-CF6020244E8D}" type="datetimeFigureOut">
              <a:rPr lang="en-IN" smtClean="0"/>
              <a:t>28-10-2025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4124547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F06A22-56B1-4415-8618-CF6020244E8D}" type="datetimeFigureOut">
              <a:rPr lang="en-IN" smtClean="0"/>
              <a:t>28-10-2025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1133656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F06A22-56B1-4415-8618-CF6020244E8D}" type="datetimeFigureOut">
              <a:rPr lang="en-IN" smtClean="0"/>
              <a:t>28-10-2025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318162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784" y="2137198"/>
            <a:ext cx="6900872" cy="7480194"/>
          </a:xfrm>
        </p:spPr>
        <p:txBody>
          <a:bodyPr anchor="b"/>
          <a:lstStyle>
            <a:lvl1pPr>
              <a:defRPr sz="7488"/>
            </a:lvl1pPr>
          </a:lstStyle>
          <a:p>
            <a:r>
              <a:rPr lang="en-US"/>
              <a:t>Click to edit Master title style</a:t>
            </a:r>
            <a:endParaRPr lang="en-US" dirty="0"/>
          </a:p>
        </p:txBody>
      </p:sp>
      <p:sp>
        <p:nvSpPr>
          <p:cNvPr id="3" name="Content Placeholder 2"/>
          <p:cNvSpPr>
            <a:spLocks noGrp="1"/>
          </p:cNvSpPr>
          <p:nvPr>
            <p:ph idx="1"/>
          </p:nvPr>
        </p:nvSpPr>
        <p:spPr>
          <a:xfrm>
            <a:off x="9096225" y="4615762"/>
            <a:ext cx="10831890" cy="22781941"/>
          </a:xfrm>
        </p:spPr>
        <p:txBody>
          <a:bodyPr/>
          <a:lstStyle>
            <a:lvl1pPr>
              <a:defRPr sz="7488"/>
            </a:lvl1pPr>
            <a:lvl2pPr>
              <a:defRPr sz="6552"/>
            </a:lvl2pPr>
            <a:lvl3pPr>
              <a:defRPr sz="5616"/>
            </a:lvl3pPr>
            <a:lvl4pPr>
              <a:defRPr sz="4680"/>
            </a:lvl4pPr>
            <a:lvl5pPr>
              <a:defRPr sz="4680"/>
            </a:lvl5pPr>
            <a:lvl6pPr>
              <a:defRPr sz="4680"/>
            </a:lvl6pPr>
            <a:lvl7pPr>
              <a:defRPr sz="4680"/>
            </a:lvl7pPr>
            <a:lvl8pPr>
              <a:defRPr sz="4680"/>
            </a:lvl8pPr>
            <a:lvl9pPr>
              <a:defRPr sz="4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3784" y="9617393"/>
            <a:ext cx="6900872" cy="17817409"/>
          </a:xfrm>
        </p:spPr>
        <p:txBody>
          <a:bodyPr/>
          <a:lstStyle>
            <a:lvl1pPr marL="0" indent="0">
              <a:buNone/>
              <a:defRPr sz="3744"/>
            </a:lvl1pPr>
            <a:lvl2pPr marL="1069802" indent="0">
              <a:buNone/>
              <a:defRPr sz="3276"/>
            </a:lvl2pPr>
            <a:lvl3pPr marL="2139605" indent="0">
              <a:buNone/>
              <a:defRPr sz="2808"/>
            </a:lvl3pPr>
            <a:lvl4pPr marL="3209407" indent="0">
              <a:buNone/>
              <a:defRPr sz="2340"/>
            </a:lvl4pPr>
            <a:lvl5pPr marL="4279209" indent="0">
              <a:buNone/>
              <a:defRPr sz="2340"/>
            </a:lvl5pPr>
            <a:lvl6pPr marL="5349011" indent="0">
              <a:buNone/>
              <a:defRPr sz="2340"/>
            </a:lvl6pPr>
            <a:lvl7pPr marL="6418814" indent="0">
              <a:buNone/>
              <a:defRPr sz="2340"/>
            </a:lvl7pPr>
            <a:lvl8pPr marL="7488616" indent="0">
              <a:buNone/>
              <a:defRPr sz="2340"/>
            </a:lvl8pPr>
            <a:lvl9pPr marL="8558418"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74F06A22-56B1-4415-8618-CF6020244E8D}" type="datetimeFigureOut">
              <a:rPr lang="en-IN" smtClean="0"/>
              <a:t>28-10-2025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1083921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784" y="2137198"/>
            <a:ext cx="6900872" cy="7480194"/>
          </a:xfrm>
        </p:spPr>
        <p:txBody>
          <a:bodyPr anchor="b"/>
          <a:lstStyle>
            <a:lvl1pPr>
              <a:defRPr sz="7488"/>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6225" y="4615762"/>
            <a:ext cx="10831890" cy="22781941"/>
          </a:xfrm>
        </p:spPr>
        <p:txBody>
          <a:bodyPr anchor="t"/>
          <a:lstStyle>
            <a:lvl1pPr marL="0" indent="0">
              <a:buNone/>
              <a:defRPr sz="7488"/>
            </a:lvl1pPr>
            <a:lvl2pPr marL="1069802" indent="0">
              <a:buNone/>
              <a:defRPr sz="6552"/>
            </a:lvl2pPr>
            <a:lvl3pPr marL="2139605" indent="0">
              <a:buNone/>
              <a:defRPr sz="5616"/>
            </a:lvl3pPr>
            <a:lvl4pPr marL="3209407" indent="0">
              <a:buNone/>
              <a:defRPr sz="4680"/>
            </a:lvl4pPr>
            <a:lvl5pPr marL="4279209" indent="0">
              <a:buNone/>
              <a:defRPr sz="4680"/>
            </a:lvl5pPr>
            <a:lvl6pPr marL="5349011" indent="0">
              <a:buNone/>
              <a:defRPr sz="4680"/>
            </a:lvl6pPr>
            <a:lvl7pPr marL="6418814" indent="0">
              <a:buNone/>
              <a:defRPr sz="4680"/>
            </a:lvl7pPr>
            <a:lvl8pPr marL="7488616" indent="0">
              <a:buNone/>
              <a:defRPr sz="4680"/>
            </a:lvl8pPr>
            <a:lvl9pPr marL="8558418" indent="0">
              <a:buNone/>
              <a:defRPr sz="4680"/>
            </a:lvl9pPr>
          </a:lstStyle>
          <a:p>
            <a:r>
              <a:rPr lang="en-US"/>
              <a:t>Click icon to add picture</a:t>
            </a:r>
            <a:endParaRPr lang="en-US" dirty="0"/>
          </a:p>
        </p:txBody>
      </p:sp>
      <p:sp>
        <p:nvSpPr>
          <p:cNvPr id="4" name="Text Placeholder 3"/>
          <p:cNvSpPr>
            <a:spLocks noGrp="1"/>
          </p:cNvSpPr>
          <p:nvPr>
            <p:ph type="body" sz="half" idx="2"/>
          </p:nvPr>
        </p:nvSpPr>
        <p:spPr>
          <a:xfrm>
            <a:off x="1473784" y="9617393"/>
            <a:ext cx="6900872" cy="17817409"/>
          </a:xfrm>
        </p:spPr>
        <p:txBody>
          <a:bodyPr/>
          <a:lstStyle>
            <a:lvl1pPr marL="0" indent="0">
              <a:buNone/>
              <a:defRPr sz="3744"/>
            </a:lvl1pPr>
            <a:lvl2pPr marL="1069802" indent="0">
              <a:buNone/>
              <a:defRPr sz="3276"/>
            </a:lvl2pPr>
            <a:lvl3pPr marL="2139605" indent="0">
              <a:buNone/>
              <a:defRPr sz="2808"/>
            </a:lvl3pPr>
            <a:lvl4pPr marL="3209407" indent="0">
              <a:buNone/>
              <a:defRPr sz="2340"/>
            </a:lvl4pPr>
            <a:lvl5pPr marL="4279209" indent="0">
              <a:buNone/>
              <a:defRPr sz="2340"/>
            </a:lvl5pPr>
            <a:lvl6pPr marL="5349011" indent="0">
              <a:buNone/>
              <a:defRPr sz="2340"/>
            </a:lvl6pPr>
            <a:lvl7pPr marL="6418814" indent="0">
              <a:buNone/>
              <a:defRPr sz="2340"/>
            </a:lvl7pPr>
            <a:lvl8pPr marL="7488616" indent="0">
              <a:buNone/>
              <a:defRPr sz="2340"/>
            </a:lvl8pPr>
            <a:lvl9pPr marL="8558418" indent="0">
              <a:buNone/>
              <a:defRPr sz="2340"/>
            </a:lvl9pPr>
          </a:lstStyle>
          <a:p>
            <a:pPr lvl="0"/>
            <a:r>
              <a:rPr lang="en-US"/>
              <a:t>Click to edit Master text styles</a:t>
            </a:r>
          </a:p>
        </p:txBody>
      </p:sp>
      <p:sp>
        <p:nvSpPr>
          <p:cNvPr id="5" name="Date Placeholder 4"/>
          <p:cNvSpPr>
            <a:spLocks noGrp="1"/>
          </p:cNvSpPr>
          <p:nvPr>
            <p:ph type="dt" sz="half" idx="10"/>
          </p:nvPr>
        </p:nvSpPr>
        <p:spPr/>
        <p:txBody>
          <a:bodyPr/>
          <a:lstStyle/>
          <a:p>
            <a:fld id="{74F06A22-56B1-4415-8618-CF6020244E8D}" type="datetimeFigureOut">
              <a:rPr lang="en-IN" smtClean="0"/>
              <a:t>28-10-2025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351726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F06A22-56B1-4415-8618-CF6020244E8D}"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449397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11746" y="1706790"/>
            <a:ext cx="4613583" cy="2716765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998" y="1706790"/>
            <a:ext cx="13573294" cy="271676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F06A22-56B1-4415-8618-CF6020244E8D}" type="datetimeFigureOut">
              <a:rPr lang="en-IN" smtClean="0"/>
              <a:t>28-10-2025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20D480D-4AC4-4466-88FD-5BDC9D06E6DD}" type="slidenum">
              <a:rPr lang="en-IN" smtClean="0"/>
              <a:t>‹#›</a:t>
            </a:fld>
            <a:endParaRPr lang="en-IN"/>
          </a:p>
        </p:txBody>
      </p:sp>
    </p:spTree>
    <p:extLst>
      <p:ext uri="{BB962C8B-B14F-4D97-AF65-F5344CB8AC3E}">
        <p14:creationId xmlns:p14="http://schemas.microsoft.com/office/powerpoint/2010/main" val="312831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998" y="1706798"/>
            <a:ext cx="18454330" cy="619639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998" y="8533951"/>
            <a:ext cx="18454330" cy="203404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997" y="29713001"/>
            <a:ext cx="4814173" cy="1706790"/>
          </a:xfrm>
          <a:prstGeom prst="rect">
            <a:avLst/>
          </a:prstGeom>
        </p:spPr>
        <p:txBody>
          <a:bodyPr vert="horz" lIns="91440" tIns="45720" rIns="91440" bIns="45720" rtlCol="0" anchor="ctr"/>
          <a:lstStyle>
            <a:lvl1pPr algn="l">
              <a:defRPr sz="2808">
                <a:solidFill>
                  <a:schemeClr val="tx1">
                    <a:tint val="75000"/>
                  </a:schemeClr>
                </a:solidFill>
              </a:defRPr>
            </a:lvl1pPr>
          </a:lstStyle>
          <a:p>
            <a:fld id="{74F06A22-56B1-4415-8618-CF6020244E8D}" type="datetimeFigureOut">
              <a:rPr lang="en-IN" smtClean="0"/>
              <a:t>28-10-2025</a:t>
            </a:fld>
            <a:endParaRPr lang="en-IN"/>
          </a:p>
        </p:txBody>
      </p:sp>
      <p:sp>
        <p:nvSpPr>
          <p:cNvPr id="5" name="Footer Placeholder 4"/>
          <p:cNvSpPr>
            <a:spLocks noGrp="1"/>
          </p:cNvSpPr>
          <p:nvPr>
            <p:ph type="ftr" sz="quarter" idx="3"/>
          </p:nvPr>
        </p:nvSpPr>
        <p:spPr>
          <a:xfrm>
            <a:off x="7087533" y="29713001"/>
            <a:ext cx="7221260" cy="1706790"/>
          </a:xfrm>
          <a:prstGeom prst="rect">
            <a:avLst/>
          </a:prstGeom>
        </p:spPr>
        <p:txBody>
          <a:bodyPr vert="horz" lIns="91440" tIns="45720" rIns="91440" bIns="45720" rtlCol="0" anchor="ctr"/>
          <a:lstStyle>
            <a:lvl1pPr algn="ctr">
              <a:defRPr sz="2808">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5111155" y="29713001"/>
            <a:ext cx="4814173" cy="1706790"/>
          </a:xfrm>
          <a:prstGeom prst="rect">
            <a:avLst/>
          </a:prstGeom>
        </p:spPr>
        <p:txBody>
          <a:bodyPr vert="horz" lIns="91440" tIns="45720" rIns="91440" bIns="45720" rtlCol="0" anchor="ctr"/>
          <a:lstStyle>
            <a:lvl1pPr algn="r">
              <a:defRPr sz="2808">
                <a:solidFill>
                  <a:schemeClr val="tx1">
                    <a:tint val="75000"/>
                  </a:schemeClr>
                </a:solidFill>
              </a:defRPr>
            </a:lvl1pPr>
          </a:lstStyle>
          <a:p>
            <a:fld id="{320D480D-4AC4-4466-88FD-5BDC9D06E6DD}" type="slidenum">
              <a:rPr lang="en-IN" smtClean="0"/>
              <a:t>‹#›</a:t>
            </a:fld>
            <a:endParaRPr lang="en-IN"/>
          </a:p>
        </p:txBody>
      </p:sp>
    </p:spTree>
    <p:extLst>
      <p:ext uri="{BB962C8B-B14F-4D97-AF65-F5344CB8AC3E}">
        <p14:creationId xmlns:p14="http://schemas.microsoft.com/office/powerpoint/2010/main" val="31220210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9605" rtl="0" eaLnBrk="1" latinLnBrk="0" hangingPunct="1">
        <a:lnSpc>
          <a:spcPct val="90000"/>
        </a:lnSpc>
        <a:spcBef>
          <a:spcPct val="0"/>
        </a:spcBef>
        <a:buNone/>
        <a:defRPr sz="10296" kern="1200">
          <a:solidFill>
            <a:schemeClr val="tx1"/>
          </a:solidFill>
          <a:latin typeface="+mj-lt"/>
          <a:ea typeface="+mj-ea"/>
          <a:cs typeface="+mj-cs"/>
        </a:defRPr>
      </a:lvl1pPr>
    </p:titleStyle>
    <p:bodyStyle>
      <a:lvl1pPr marL="534901" indent="-534901" algn="l" defTabSz="2139605" rtl="0" eaLnBrk="1" latinLnBrk="0" hangingPunct="1">
        <a:lnSpc>
          <a:spcPct val="90000"/>
        </a:lnSpc>
        <a:spcBef>
          <a:spcPts val="2340"/>
        </a:spcBef>
        <a:buFont typeface="Arial" panose="020B0604020202020204" pitchFamily="34" charset="0"/>
        <a:buChar char="•"/>
        <a:defRPr sz="6552" kern="1200">
          <a:solidFill>
            <a:schemeClr val="tx1"/>
          </a:solidFill>
          <a:latin typeface="+mn-lt"/>
          <a:ea typeface="+mn-ea"/>
          <a:cs typeface="+mn-cs"/>
        </a:defRPr>
      </a:lvl1pPr>
      <a:lvl2pPr marL="1604703" indent="-534901" algn="l" defTabSz="2139605" rtl="0" eaLnBrk="1" latinLnBrk="0" hangingPunct="1">
        <a:lnSpc>
          <a:spcPct val="90000"/>
        </a:lnSpc>
        <a:spcBef>
          <a:spcPts val="1170"/>
        </a:spcBef>
        <a:buFont typeface="Arial" panose="020B0604020202020204" pitchFamily="34" charset="0"/>
        <a:buChar char="•"/>
        <a:defRPr sz="5616" kern="1200">
          <a:solidFill>
            <a:schemeClr val="tx1"/>
          </a:solidFill>
          <a:latin typeface="+mn-lt"/>
          <a:ea typeface="+mn-ea"/>
          <a:cs typeface="+mn-cs"/>
        </a:defRPr>
      </a:lvl2pPr>
      <a:lvl3pPr marL="2674506" indent="-534901" algn="l" defTabSz="2139605" rtl="0" eaLnBrk="1" latinLnBrk="0" hangingPunct="1">
        <a:lnSpc>
          <a:spcPct val="90000"/>
        </a:lnSpc>
        <a:spcBef>
          <a:spcPts val="1170"/>
        </a:spcBef>
        <a:buFont typeface="Arial" panose="020B0604020202020204" pitchFamily="34" charset="0"/>
        <a:buChar char="•"/>
        <a:defRPr sz="4680" kern="1200">
          <a:solidFill>
            <a:schemeClr val="tx1"/>
          </a:solidFill>
          <a:latin typeface="+mn-lt"/>
          <a:ea typeface="+mn-ea"/>
          <a:cs typeface="+mn-cs"/>
        </a:defRPr>
      </a:lvl3pPr>
      <a:lvl4pPr marL="3744308"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4pPr>
      <a:lvl5pPr marL="4814110"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5pPr>
      <a:lvl6pPr marL="5883913"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6pPr>
      <a:lvl7pPr marL="6953715"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7pPr>
      <a:lvl8pPr marL="8023517"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8pPr>
      <a:lvl9pPr marL="9093319" indent="-534901" algn="l" defTabSz="2139605" rtl="0" eaLnBrk="1" latinLnBrk="0" hangingPunct="1">
        <a:lnSpc>
          <a:spcPct val="90000"/>
        </a:lnSpc>
        <a:spcBef>
          <a:spcPts val="1170"/>
        </a:spcBef>
        <a:buFont typeface="Arial" panose="020B0604020202020204" pitchFamily="34" charset="0"/>
        <a:buChar char="•"/>
        <a:defRPr sz="4212" kern="1200">
          <a:solidFill>
            <a:schemeClr val="tx1"/>
          </a:solidFill>
          <a:latin typeface="+mn-lt"/>
          <a:ea typeface="+mn-ea"/>
          <a:cs typeface="+mn-cs"/>
        </a:defRPr>
      </a:lvl9pPr>
    </p:bodyStyle>
    <p:otherStyle>
      <a:defPPr>
        <a:defRPr lang="en-US"/>
      </a:defPPr>
      <a:lvl1pPr marL="0" algn="l" defTabSz="2139605" rtl="0" eaLnBrk="1" latinLnBrk="0" hangingPunct="1">
        <a:defRPr sz="4212" kern="1200">
          <a:solidFill>
            <a:schemeClr val="tx1"/>
          </a:solidFill>
          <a:latin typeface="+mn-lt"/>
          <a:ea typeface="+mn-ea"/>
          <a:cs typeface="+mn-cs"/>
        </a:defRPr>
      </a:lvl1pPr>
      <a:lvl2pPr marL="1069802" algn="l" defTabSz="2139605" rtl="0" eaLnBrk="1" latinLnBrk="0" hangingPunct="1">
        <a:defRPr sz="4212" kern="1200">
          <a:solidFill>
            <a:schemeClr val="tx1"/>
          </a:solidFill>
          <a:latin typeface="+mn-lt"/>
          <a:ea typeface="+mn-ea"/>
          <a:cs typeface="+mn-cs"/>
        </a:defRPr>
      </a:lvl2pPr>
      <a:lvl3pPr marL="2139605" algn="l" defTabSz="2139605" rtl="0" eaLnBrk="1" latinLnBrk="0" hangingPunct="1">
        <a:defRPr sz="4212" kern="1200">
          <a:solidFill>
            <a:schemeClr val="tx1"/>
          </a:solidFill>
          <a:latin typeface="+mn-lt"/>
          <a:ea typeface="+mn-ea"/>
          <a:cs typeface="+mn-cs"/>
        </a:defRPr>
      </a:lvl3pPr>
      <a:lvl4pPr marL="3209407" algn="l" defTabSz="2139605" rtl="0" eaLnBrk="1" latinLnBrk="0" hangingPunct="1">
        <a:defRPr sz="4212" kern="1200">
          <a:solidFill>
            <a:schemeClr val="tx1"/>
          </a:solidFill>
          <a:latin typeface="+mn-lt"/>
          <a:ea typeface="+mn-ea"/>
          <a:cs typeface="+mn-cs"/>
        </a:defRPr>
      </a:lvl4pPr>
      <a:lvl5pPr marL="4279209" algn="l" defTabSz="2139605" rtl="0" eaLnBrk="1" latinLnBrk="0" hangingPunct="1">
        <a:defRPr sz="4212" kern="1200">
          <a:solidFill>
            <a:schemeClr val="tx1"/>
          </a:solidFill>
          <a:latin typeface="+mn-lt"/>
          <a:ea typeface="+mn-ea"/>
          <a:cs typeface="+mn-cs"/>
        </a:defRPr>
      </a:lvl5pPr>
      <a:lvl6pPr marL="5349011" algn="l" defTabSz="2139605" rtl="0" eaLnBrk="1" latinLnBrk="0" hangingPunct="1">
        <a:defRPr sz="4212" kern="1200">
          <a:solidFill>
            <a:schemeClr val="tx1"/>
          </a:solidFill>
          <a:latin typeface="+mn-lt"/>
          <a:ea typeface="+mn-ea"/>
          <a:cs typeface="+mn-cs"/>
        </a:defRPr>
      </a:lvl6pPr>
      <a:lvl7pPr marL="6418814" algn="l" defTabSz="2139605" rtl="0" eaLnBrk="1" latinLnBrk="0" hangingPunct="1">
        <a:defRPr sz="4212" kern="1200">
          <a:solidFill>
            <a:schemeClr val="tx1"/>
          </a:solidFill>
          <a:latin typeface="+mn-lt"/>
          <a:ea typeface="+mn-ea"/>
          <a:cs typeface="+mn-cs"/>
        </a:defRPr>
      </a:lvl7pPr>
      <a:lvl8pPr marL="7488616" algn="l" defTabSz="2139605" rtl="0" eaLnBrk="1" latinLnBrk="0" hangingPunct="1">
        <a:defRPr sz="4212" kern="1200">
          <a:solidFill>
            <a:schemeClr val="tx1"/>
          </a:solidFill>
          <a:latin typeface="+mn-lt"/>
          <a:ea typeface="+mn-ea"/>
          <a:cs typeface="+mn-cs"/>
        </a:defRPr>
      </a:lvl8pPr>
      <a:lvl9pPr marL="8558418" algn="l" defTabSz="2139605" rtl="0" eaLnBrk="1" latinLnBrk="0" hangingPunct="1">
        <a:defRPr sz="42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23CF7E-2A08-8C1A-9716-950EB0DEB84B}"/>
              </a:ext>
            </a:extLst>
          </p:cNvPr>
          <p:cNvSpPr/>
          <p:nvPr/>
        </p:nvSpPr>
        <p:spPr>
          <a:xfrm>
            <a:off x="-1" y="0"/>
            <a:ext cx="21396326" cy="2331720"/>
          </a:xfrm>
          <a:prstGeom prst="rect">
            <a:avLst/>
          </a:prstGeom>
          <a:solidFill>
            <a:srgbClr val="5EC4D2"/>
          </a:solidFill>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8000" b="1" dirty="0">
                <a:latin typeface="Times New Roman" panose="02020603050405020304" pitchFamily="18" charset="0"/>
                <a:cs typeface="Times New Roman" panose="02020603050405020304" pitchFamily="18" charset="0"/>
              </a:rPr>
              <a:t>Element 3: Methodology poster</a:t>
            </a:r>
          </a:p>
          <a:p>
            <a:pPr algn="ctr"/>
            <a:endParaRPr lang="en-IN" sz="8000" dirty="0">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2BC82901-B7A5-153E-40C1-17EF0690B2F7}"/>
              </a:ext>
            </a:extLst>
          </p:cNvPr>
          <p:cNvSpPr/>
          <p:nvPr/>
        </p:nvSpPr>
        <p:spPr>
          <a:xfrm>
            <a:off x="1" y="2331718"/>
            <a:ext cx="10545762" cy="5212082"/>
          </a:xfrm>
          <a:prstGeom prst="rect">
            <a:avLst/>
          </a:prstGeom>
          <a:solidFill>
            <a:srgbClr val="FFFFCC"/>
          </a:solidFill>
        </p:spPr>
        <p:style>
          <a:lnRef idx="1">
            <a:schemeClr val="accent4"/>
          </a:lnRef>
          <a:fillRef idx="2">
            <a:schemeClr val="accent4"/>
          </a:fillRef>
          <a:effectRef idx="1">
            <a:schemeClr val="accent4"/>
          </a:effectRef>
          <a:fontRef idx="minor">
            <a:schemeClr val="dk1"/>
          </a:fontRef>
        </p:style>
        <p:txBody>
          <a:bodyPr rtlCol="0" anchor="ctr"/>
          <a:lstStyle/>
          <a:p>
            <a:pPr algn="just"/>
            <a:r>
              <a:rPr lang="en-US" sz="3600" b="1" dirty="0">
                <a:latin typeface="Arial" panose="020B0604020202020204" pitchFamily="34" charset="0"/>
                <a:cs typeface="Arial" panose="020B0604020202020204" pitchFamily="34" charset="0"/>
              </a:rPr>
              <a:t>Introduction</a:t>
            </a:r>
          </a:p>
          <a:p>
            <a:pPr algn="just"/>
            <a:r>
              <a:rPr lang="en-US" sz="3200" dirty="0">
                <a:latin typeface="Arial" panose="020B0604020202020204" pitchFamily="34" charset="0"/>
                <a:cs typeface="Arial" panose="020B0604020202020204" pitchFamily="34" charset="0"/>
              </a:rPr>
              <a:t>This methodology poster will be prepared based on the output gathered from the research methodology and the findings. With this summarisation an effective understanding of the key findings gathered from this entire study can be gained. This section will provide a brief demonstration of the research method as well as data collection tools used for this study. Along with that, this section will also provide a description of chief findings gained from this study.</a:t>
            </a:r>
          </a:p>
        </p:txBody>
      </p:sp>
      <p:sp>
        <p:nvSpPr>
          <p:cNvPr id="8" name="Rectangle 7">
            <a:extLst>
              <a:ext uri="{FF2B5EF4-FFF2-40B4-BE49-F238E27FC236}">
                <a16:creationId xmlns:a16="http://schemas.microsoft.com/office/drawing/2014/main" id="{E4ED6ABC-D0E6-FABB-05D9-BA8A4724E0B4}"/>
              </a:ext>
            </a:extLst>
          </p:cNvPr>
          <p:cNvSpPr/>
          <p:nvPr/>
        </p:nvSpPr>
        <p:spPr>
          <a:xfrm>
            <a:off x="8496300" y="7543800"/>
            <a:ext cx="12930187" cy="9250682"/>
          </a:xfrm>
          <a:prstGeom prst="rect">
            <a:avLst/>
          </a:prstGeom>
          <a:solidFill>
            <a:srgbClr val="CCFFCC"/>
          </a:solidFill>
        </p:spPr>
        <p:style>
          <a:lnRef idx="1">
            <a:schemeClr val="accent3"/>
          </a:lnRef>
          <a:fillRef idx="2">
            <a:schemeClr val="accent3"/>
          </a:fillRef>
          <a:effectRef idx="1">
            <a:schemeClr val="accent3"/>
          </a:effectRef>
          <a:fontRef idx="minor">
            <a:schemeClr val="dk1"/>
          </a:fontRef>
        </p:style>
        <p:txBody>
          <a:bodyPr rtlCol="0" anchor="ctr"/>
          <a:lstStyle/>
          <a:p>
            <a:pPr algn="just"/>
            <a:r>
              <a:rPr lang="en-US" sz="3600" b="1" dirty="0">
                <a:latin typeface="Arial" panose="020B0604020202020204" pitchFamily="34" charset="0"/>
                <a:cs typeface="Arial" panose="020B0604020202020204" pitchFamily="34" charset="0"/>
              </a:rPr>
              <a:t>Research output from Methodology </a:t>
            </a:r>
          </a:p>
          <a:p>
            <a:pPr algn="just"/>
            <a:r>
              <a:rPr lang="en-US" sz="3200" b="1" dirty="0">
                <a:latin typeface="Arial" panose="020B0604020202020204" pitchFamily="34" charset="0"/>
                <a:cs typeface="Arial" panose="020B0604020202020204" pitchFamily="34" charset="0"/>
              </a:rPr>
              <a:t>Research Method </a:t>
            </a:r>
            <a:endParaRPr lang="en-US" sz="3200" dirty="0">
              <a:latin typeface="Arial" panose="020B0604020202020204" pitchFamily="34" charset="0"/>
              <a:cs typeface="Arial" panose="020B0604020202020204" pitchFamily="34" charset="0"/>
            </a:endParaRPr>
          </a:p>
          <a:p>
            <a:pPr algn="just"/>
            <a:r>
              <a:rPr lang="en-US" sz="3200" dirty="0">
                <a:latin typeface="Arial" panose="020B0604020202020204" pitchFamily="34" charset="0"/>
                <a:cs typeface="Arial" panose="020B0604020202020204" pitchFamily="34" charset="0"/>
              </a:rPr>
              <a:t>Specific technique or procedure taken in consideration for the purpose of conducting research is known as research method (Orth and Maçada, 2021). Respectively, mixed, mono and multiple are the numerous classes of research method available. Significantly, researcher has used a mixed method for this particular study. Usage of this method has been done in determining a scope for more effective organisational evaluation. </a:t>
            </a:r>
          </a:p>
          <a:p>
            <a:pPr algn="just"/>
            <a:r>
              <a:rPr lang="en-US" sz="3200" b="1" dirty="0">
                <a:latin typeface="Arial" panose="020B0604020202020204" pitchFamily="34" charset="0"/>
                <a:cs typeface="Arial" panose="020B0604020202020204" pitchFamily="34" charset="0"/>
              </a:rPr>
              <a:t>Data Collection Tools and Analysis </a:t>
            </a:r>
            <a:endParaRPr lang="en-US" sz="3200" dirty="0">
              <a:latin typeface="Arial" panose="020B0604020202020204" pitchFamily="34" charset="0"/>
              <a:cs typeface="Arial" panose="020B0604020202020204" pitchFamily="34" charset="0"/>
            </a:endParaRPr>
          </a:p>
          <a:p>
            <a:pPr algn="just"/>
            <a:r>
              <a:rPr lang="en-US" sz="3200" dirty="0">
                <a:latin typeface="Arial" panose="020B0604020202020204" pitchFamily="34" charset="0"/>
                <a:cs typeface="Arial" panose="020B0604020202020204" pitchFamily="34" charset="0"/>
              </a:rPr>
              <a:t>Devices taken to collect data in research are known as data collection tools. Generally, usage of secondary data collections tools has been done in this study as it has provided the researcher with access to large datasets. However, this study has been conducted by implementing numeric as well as literary evaluation. Various authentic sources for graphs are taken to consider evaluation based on numeric class of data. Following that, the literary class of data has been taken in consideration by preparing a thematic evaluation on the collected sources. </a:t>
            </a:r>
          </a:p>
        </p:txBody>
      </p:sp>
      <p:sp>
        <p:nvSpPr>
          <p:cNvPr id="9" name="Rectangle 8">
            <a:extLst>
              <a:ext uri="{FF2B5EF4-FFF2-40B4-BE49-F238E27FC236}">
                <a16:creationId xmlns:a16="http://schemas.microsoft.com/office/drawing/2014/main" id="{9368E0AF-9A08-8751-BB9E-C8D29509AC5C}"/>
              </a:ext>
            </a:extLst>
          </p:cNvPr>
          <p:cNvSpPr/>
          <p:nvPr/>
        </p:nvSpPr>
        <p:spPr>
          <a:xfrm>
            <a:off x="-1" y="7543800"/>
            <a:ext cx="8466137" cy="17208495"/>
          </a:xfrm>
          <a:prstGeom prst="rect">
            <a:avLst/>
          </a:prstGeom>
          <a:solidFill>
            <a:schemeClr val="tx2">
              <a:lumMod val="20000"/>
              <a:lumOff val="8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just"/>
            <a:r>
              <a:rPr lang="en-US" sz="3600" b="1" dirty="0">
                <a:latin typeface="Arial" panose="020B0604020202020204" pitchFamily="34" charset="0"/>
                <a:cs typeface="Arial" panose="020B0604020202020204" pitchFamily="34" charset="0"/>
              </a:rPr>
              <a:t>Research output from Findings </a:t>
            </a:r>
          </a:p>
          <a:p>
            <a:pPr algn="just"/>
            <a:r>
              <a:rPr lang="en-US" sz="3200" b="1" dirty="0">
                <a:latin typeface="Arial" panose="020B0604020202020204" pitchFamily="34" charset="0"/>
                <a:cs typeface="Arial" panose="020B0604020202020204" pitchFamily="34" charset="0"/>
              </a:rPr>
              <a:t>Secondary qualitative </a:t>
            </a:r>
            <a:endParaRPr lang="en-US" sz="3200" dirty="0">
              <a:latin typeface="Arial" panose="020B0604020202020204" pitchFamily="34" charset="0"/>
              <a:cs typeface="Arial" panose="020B0604020202020204" pitchFamily="34" charset="0"/>
            </a:endParaRPr>
          </a:p>
          <a:p>
            <a:pPr algn="just"/>
            <a:r>
              <a:rPr lang="en-US" sz="3200" dirty="0">
                <a:latin typeface="Arial" panose="020B0604020202020204" pitchFamily="34" charset="0"/>
                <a:cs typeface="Arial" panose="020B0604020202020204" pitchFamily="34" charset="0"/>
              </a:rPr>
              <a:t>The thematic analysis revealed that remote working significantly improved employee productivity and flexibility at Primark, enhancing work-life balance. However, challenges like reduced social interaction and communication gaps have taken place due to remote working (Brower, 2023). Hybrid work models were adopted to restore collaboration as well as creativity. Primark’s strategic shift to a structured hybrid system four days in-office and one remote aims to balance productivity with employee wellbeing, while fostering adaptability in the evolving post-COVID retail environment.</a:t>
            </a:r>
          </a:p>
          <a:p>
            <a:pPr algn="just"/>
            <a:r>
              <a:rPr lang="en-US" sz="3200" b="1" dirty="0">
                <a:latin typeface="Arial" panose="020B0604020202020204" pitchFamily="34" charset="0"/>
                <a:cs typeface="Arial" panose="020B0604020202020204" pitchFamily="34" charset="0"/>
              </a:rPr>
              <a:t>Secondary quantitative </a:t>
            </a:r>
            <a:endParaRPr lang="en-US" sz="3200" dirty="0">
              <a:latin typeface="Arial" panose="020B0604020202020204" pitchFamily="34" charset="0"/>
              <a:cs typeface="Arial" panose="020B0604020202020204" pitchFamily="34" charset="0"/>
            </a:endParaRPr>
          </a:p>
          <a:p>
            <a:pPr algn="just"/>
            <a:r>
              <a:rPr lang="en-US" sz="3200" dirty="0">
                <a:latin typeface="Arial" panose="020B0604020202020204" pitchFamily="34" charset="0"/>
                <a:cs typeface="Arial" panose="020B0604020202020204" pitchFamily="34" charset="0"/>
              </a:rPr>
              <a:t>The key findings from the graph chart show that hybrid and remote working have become rapidly popular, with a lot of workers valuing flexibility and reduced commuting time. However, approximately around 40% prefer no commute, in the meanwhile 29% enjoy balancing work and personal life easily. Significantly, it has been also analysed that productivity has improved for 23% of workers. Challenges such as isolation, lack of communication, and difficulty separating work from personal life remain common with remote work (Hooson, 2025). In essence, hybrid working improves satisfaction and efficiency yet needs strategies to reduce its social and communication issues.</a:t>
            </a:r>
          </a:p>
        </p:txBody>
      </p:sp>
      <p:sp>
        <p:nvSpPr>
          <p:cNvPr id="10" name="Rectangle 9">
            <a:extLst>
              <a:ext uri="{FF2B5EF4-FFF2-40B4-BE49-F238E27FC236}">
                <a16:creationId xmlns:a16="http://schemas.microsoft.com/office/drawing/2014/main" id="{DEF8DCD6-30FE-3091-091B-2017757631EC}"/>
              </a:ext>
            </a:extLst>
          </p:cNvPr>
          <p:cNvSpPr/>
          <p:nvPr/>
        </p:nvSpPr>
        <p:spPr>
          <a:xfrm>
            <a:off x="14630400" y="16794481"/>
            <a:ext cx="6765924" cy="7957814"/>
          </a:xfrm>
          <a:prstGeom prst="rect">
            <a:avLst/>
          </a:prstGeom>
          <a:solidFill>
            <a:schemeClr val="accent1">
              <a:lumMod val="60000"/>
              <a:lumOff val="4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just"/>
            <a:r>
              <a:rPr lang="en-US" sz="3600" b="1" dirty="0">
                <a:latin typeface="Arial" panose="020B0604020202020204" pitchFamily="34" charset="0"/>
                <a:cs typeface="Arial" panose="020B0604020202020204" pitchFamily="34" charset="0"/>
              </a:rPr>
              <a:t>Conclusion </a:t>
            </a:r>
          </a:p>
          <a:p>
            <a:pPr algn="just"/>
            <a:r>
              <a:rPr lang="en-US" sz="3200" dirty="0">
                <a:latin typeface="Arial" panose="020B0604020202020204" pitchFamily="34" charset="0"/>
                <a:cs typeface="Arial" panose="020B0604020202020204" pitchFamily="34" charset="0"/>
              </a:rPr>
              <a:t>The poster has provided a thorough demonstration of the necessary information gathered from this study. However, from this poster it has been concluded that a mixed method has been utilised for this study and both qualitative as well as quantitative data has been gathered using secondary sources. A detailed demonstration of the chief findings gathered from this study has been given above which helps in proper understanding of impact of adopting remote work in the retail sector. </a:t>
            </a:r>
          </a:p>
          <a:p>
            <a:pPr algn="just"/>
            <a:r>
              <a:rPr lang="en-US" sz="3200" dirty="0">
                <a:latin typeface="Arial" panose="020B0604020202020204" pitchFamily="34" charset="0"/>
                <a:cs typeface="Arial" panose="020B0604020202020204" pitchFamily="34" charset="0"/>
              </a:rPr>
              <a:t> </a:t>
            </a:r>
          </a:p>
        </p:txBody>
      </p:sp>
      <p:sp>
        <p:nvSpPr>
          <p:cNvPr id="12" name="Rectangle 11">
            <a:extLst>
              <a:ext uri="{FF2B5EF4-FFF2-40B4-BE49-F238E27FC236}">
                <a16:creationId xmlns:a16="http://schemas.microsoft.com/office/drawing/2014/main" id="{F238FDB9-A6EC-2685-0F51-2239F3840C66}"/>
              </a:ext>
            </a:extLst>
          </p:cNvPr>
          <p:cNvSpPr/>
          <p:nvPr/>
        </p:nvSpPr>
        <p:spPr>
          <a:xfrm>
            <a:off x="1" y="24752295"/>
            <a:ext cx="13220700" cy="7305680"/>
          </a:xfrm>
          <a:prstGeom prst="rect">
            <a:avLst/>
          </a:prstGeom>
          <a:solidFill>
            <a:srgbClr val="FFCCFF"/>
          </a:solidFill>
        </p:spPr>
        <p:style>
          <a:lnRef idx="1">
            <a:schemeClr val="accent5"/>
          </a:lnRef>
          <a:fillRef idx="2">
            <a:schemeClr val="accent5"/>
          </a:fillRef>
          <a:effectRef idx="1">
            <a:schemeClr val="accent5"/>
          </a:effectRef>
          <a:fontRef idx="minor">
            <a:schemeClr val="dk1"/>
          </a:fontRef>
        </p:style>
        <p:txBody>
          <a:bodyPr rtlCol="0" anchor="ctr"/>
          <a:lstStyle/>
          <a:p>
            <a:pPr algn="just"/>
            <a:r>
              <a:rPr lang="en-US" sz="3600" b="1" dirty="0">
                <a:latin typeface="Arial" panose="020B0604020202020204" pitchFamily="34" charset="0"/>
                <a:cs typeface="Arial" panose="020B0604020202020204" pitchFamily="34" charset="0"/>
              </a:rPr>
              <a:t>References</a:t>
            </a:r>
          </a:p>
          <a:p>
            <a:pPr algn="just"/>
            <a:r>
              <a:rPr lang="en-US" sz="3200" dirty="0">
                <a:latin typeface="Arial" panose="020B0604020202020204" pitchFamily="34" charset="0"/>
                <a:cs typeface="Arial" panose="020B0604020202020204" pitchFamily="34" charset="0"/>
              </a:rPr>
              <a:t>Brower, T., (2023) </a:t>
            </a:r>
            <a:r>
              <a:rPr lang="en-US" sz="3200" i="1" dirty="0">
                <a:latin typeface="Arial" panose="020B0604020202020204" pitchFamily="34" charset="0"/>
                <a:cs typeface="Arial" panose="020B0604020202020204" pitchFamily="34" charset="0"/>
              </a:rPr>
              <a:t>The Productivity Problem With Remote Work.</a:t>
            </a:r>
            <a:r>
              <a:rPr lang="en-US" sz="3200" dirty="0">
                <a:latin typeface="Arial" panose="020B0604020202020204" pitchFamily="34" charset="0"/>
                <a:cs typeface="Arial" panose="020B0604020202020204" pitchFamily="34" charset="0"/>
              </a:rPr>
              <a:t> [Online] Available at: https://www.forbes.com/sites/tracybrower/2023/08/06/the-productivity-problem-with-remote-work/(Accessed 23 October 2025).</a:t>
            </a:r>
          </a:p>
          <a:p>
            <a:pPr algn="just"/>
            <a:r>
              <a:rPr lang="en-US" sz="3200" dirty="0">
                <a:latin typeface="Arial" panose="020B0604020202020204" pitchFamily="34" charset="0"/>
                <a:cs typeface="Arial" panose="020B0604020202020204" pitchFamily="34" charset="0"/>
              </a:rPr>
              <a:t>Hooson, M., (2025) </a:t>
            </a:r>
            <a:r>
              <a:rPr lang="en-US" sz="3200" i="1" dirty="0">
                <a:latin typeface="Arial" panose="020B0604020202020204" pitchFamily="34" charset="0"/>
                <a:cs typeface="Arial" panose="020B0604020202020204" pitchFamily="34" charset="0"/>
              </a:rPr>
              <a:t>UK Remote And Hybrid Working Statistics 2025.</a:t>
            </a:r>
            <a:r>
              <a:rPr lang="en-US" sz="3200" dirty="0">
                <a:latin typeface="Arial" panose="020B0604020202020204" pitchFamily="34" charset="0"/>
                <a:cs typeface="Arial" panose="020B0604020202020204" pitchFamily="34" charset="0"/>
              </a:rPr>
              <a:t> [Online] Available at: https://www.forbes.com/uk/advisor/business/remote-work-statistics/(Accessed 23 October 2025).</a:t>
            </a:r>
          </a:p>
          <a:p>
            <a:pPr algn="just"/>
            <a:r>
              <a:rPr lang="en-US" sz="3200" dirty="0">
                <a:latin typeface="Arial" panose="020B0604020202020204" pitchFamily="34" charset="0"/>
                <a:cs typeface="Arial" panose="020B0604020202020204" pitchFamily="34" charset="0"/>
              </a:rPr>
              <a:t>Orth, C.D.O. and Maçada, A.C.G., (2021) ‘Corporate fraud and relationships: a systematic literature review in the light of research onion.’ </a:t>
            </a:r>
            <a:r>
              <a:rPr lang="en-US" sz="3200" i="1" dirty="0">
                <a:latin typeface="Arial" panose="020B0604020202020204" pitchFamily="34" charset="0"/>
                <a:cs typeface="Arial" panose="020B0604020202020204" pitchFamily="34" charset="0"/>
              </a:rPr>
              <a:t>Journal of Financial Crime</a:t>
            </a:r>
            <a:r>
              <a:rPr lang="en-US" sz="3200" dirty="0">
                <a:latin typeface="Arial" panose="020B0604020202020204" pitchFamily="34" charset="0"/>
                <a:cs typeface="Arial" panose="020B0604020202020204" pitchFamily="34" charset="0"/>
              </a:rPr>
              <a:t>, </a:t>
            </a:r>
            <a:r>
              <a:rPr lang="en-US" sz="3200" i="1" dirty="0">
                <a:latin typeface="Arial" panose="020B0604020202020204" pitchFamily="34" charset="0"/>
                <a:cs typeface="Arial" panose="020B0604020202020204" pitchFamily="34" charset="0"/>
              </a:rPr>
              <a:t>28(3), pp.741-764.</a:t>
            </a:r>
            <a:endParaRPr lang="en-IN" sz="3200" dirty="0">
              <a:latin typeface="Arial" panose="020B0604020202020204" pitchFamily="34" charset="0"/>
              <a:cs typeface="Arial" panose="020B0604020202020204" pitchFamily="34" charset="0"/>
            </a:endParaRPr>
          </a:p>
        </p:txBody>
      </p:sp>
      <p:sp>
        <p:nvSpPr>
          <p:cNvPr id="13" name="AutoShape 4" descr="Professionalism in the Workplace Workshop - SkillsCamp">
            <a:extLst>
              <a:ext uri="{FF2B5EF4-FFF2-40B4-BE49-F238E27FC236}">
                <a16:creationId xmlns:a16="http://schemas.microsoft.com/office/drawing/2014/main" id="{C83E6E58-3D35-64C1-A812-9DEA35A5482E}"/>
              </a:ext>
            </a:extLst>
          </p:cNvPr>
          <p:cNvSpPr>
            <a:spLocks noChangeAspect="1" noChangeArrowheads="1"/>
          </p:cNvSpPr>
          <p:nvPr/>
        </p:nvSpPr>
        <p:spPr bwMode="auto">
          <a:xfrm>
            <a:off x="10545763" y="1587658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2" name="Picture 2" descr="What is Remote Work Culture? 10 Tips for a Successful Remote Work Culture">
            <a:extLst>
              <a:ext uri="{FF2B5EF4-FFF2-40B4-BE49-F238E27FC236}">
                <a16:creationId xmlns:a16="http://schemas.microsoft.com/office/drawing/2014/main" id="{D5A828C4-D849-F1C2-E1B1-01A606B080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20701" y="24752295"/>
            <a:ext cx="8205785" cy="680513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Top 7 Disadvantages of Working from Home">
            <a:extLst>
              <a:ext uri="{FF2B5EF4-FFF2-40B4-BE49-F238E27FC236}">
                <a16:creationId xmlns:a16="http://schemas.microsoft.com/office/drawing/2014/main" id="{24139966-B941-D63F-E928-3780D74FAF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45763" y="2331717"/>
            <a:ext cx="10850561" cy="473584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Guide for Implementing Work from Home">
            <a:extLst>
              <a:ext uri="{FF2B5EF4-FFF2-40B4-BE49-F238E27FC236}">
                <a16:creationId xmlns:a16="http://schemas.microsoft.com/office/drawing/2014/main" id="{F757E68A-E9E3-08DB-739C-4E4E9DEBCF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28052" y="16794478"/>
            <a:ext cx="6102347" cy="734472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213A146-18C4-1214-8E89-CA5E06C804F5}"/>
              </a:ext>
            </a:extLst>
          </p:cNvPr>
          <p:cNvSpPr txBox="1"/>
          <p:nvPr/>
        </p:nvSpPr>
        <p:spPr>
          <a:xfrm>
            <a:off x="9875835" y="24231100"/>
            <a:ext cx="10896600" cy="369332"/>
          </a:xfrm>
          <a:prstGeom prst="rect">
            <a:avLst/>
          </a:prstGeom>
          <a:noFill/>
        </p:spPr>
        <p:txBody>
          <a:bodyPr wrap="square">
            <a:spAutoFit/>
          </a:bodyPr>
          <a:lstStyle/>
          <a:p>
            <a:pPr algn="just"/>
            <a:r>
              <a:rPr lang="en-US" sz="1800" dirty="0">
                <a:effectLst/>
                <a:latin typeface="Arial" panose="020B0604020202020204" pitchFamily="34" charset="0"/>
                <a:ea typeface="Arial" panose="020B0604020202020204" pitchFamily="34" charset="0"/>
              </a:rPr>
              <a:t>(Orth and Maçada, 2021)</a:t>
            </a:r>
            <a:endParaRPr lang="en-US" dirty="0"/>
          </a:p>
        </p:txBody>
      </p:sp>
      <p:sp>
        <p:nvSpPr>
          <p:cNvPr id="15" name="TextBox 14">
            <a:extLst>
              <a:ext uri="{FF2B5EF4-FFF2-40B4-BE49-F238E27FC236}">
                <a16:creationId xmlns:a16="http://schemas.microsoft.com/office/drawing/2014/main" id="{D81910E6-F9CB-B0B2-C18F-F3FECBD0A48C}"/>
              </a:ext>
            </a:extLst>
          </p:cNvPr>
          <p:cNvSpPr txBox="1"/>
          <p:nvPr/>
        </p:nvSpPr>
        <p:spPr>
          <a:xfrm>
            <a:off x="16183282" y="31623037"/>
            <a:ext cx="3904021" cy="369332"/>
          </a:xfrm>
          <a:prstGeom prst="rect">
            <a:avLst/>
          </a:prstGeom>
          <a:noFill/>
        </p:spPr>
        <p:txBody>
          <a:bodyPr wrap="square">
            <a:spAutoFit/>
          </a:bodyPr>
          <a:lstStyle/>
          <a:p>
            <a:pPr algn="just"/>
            <a:r>
              <a:rPr lang="en-US" sz="1800" dirty="0">
                <a:effectLst/>
                <a:latin typeface="Arial" panose="020B0604020202020204" pitchFamily="34" charset="0"/>
                <a:ea typeface="Arial" panose="020B0604020202020204" pitchFamily="34" charset="0"/>
              </a:rPr>
              <a:t>(Hooson, 2025)</a:t>
            </a:r>
            <a:endParaRPr lang="en-US" dirty="0"/>
          </a:p>
        </p:txBody>
      </p:sp>
      <p:sp>
        <p:nvSpPr>
          <p:cNvPr id="18" name="TextBox 17">
            <a:extLst>
              <a:ext uri="{FF2B5EF4-FFF2-40B4-BE49-F238E27FC236}">
                <a16:creationId xmlns:a16="http://schemas.microsoft.com/office/drawing/2014/main" id="{5E5B9264-F901-7D0A-5A7C-E2D67271CBAF}"/>
              </a:ext>
            </a:extLst>
          </p:cNvPr>
          <p:cNvSpPr txBox="1"/>
          <p:nvPr/>
        </p:nvSpPr>
        <p:spPr>
          <a:xfrm>
            <a:off x="14093826" y="7159458"/>
            <a:ext cx="6937374" cy="369332"/>
          </a:xfrm>
          <a:prstGeom prst="rect">
            <a:avLst/>
          </a:prstGeom>
          <a:noFill/>
        </p:spPr>
        <p:txBody>
          <a:bodyPr wrap="square">
            <a:spAutoFit/>
          </a:bodyPr>
          <a:lstStyle/>
          <a:p>
            <a:pPr algn="just"/>
            <a:r>
              <a:rPr lang="en-US" sz="1800" dirty="0">
                <a:effectLst/>
                <a:latin typeface="Arial" panose="020B0604020202020204" pitchFamily="34" charset="0"/>
                <a:ea typeface="Arial" panose="020B0604020202020204" pitchFamily="34" charset="0"/>
              </a:rPr>
              <a:t> (Brower, 2023)</a:t>
            </a:r>
            <a:endParaRPr lang="en-US" dirty="0"/>
          </a:p>
        </p:txBody>
      </p:sp>
    </p:spTree>
    <p:extLst>
      <p:ext uri="{BB962C8B-B14F-4D97-AF65-F5344CB8AC3E}">
        <p14:creationId xmlns:p14="http://schemas.microsoft.com/office/powerpoint/2010/main" val="17727642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1400</Words>
  <Application>Microsoft Office PowerPoint</Application>
  <PresentationFormat>Custom</PresentationFormat>
  <Paragraphs>47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Iacob Dumitru</dc:creator>
  <cp:lastModifiedBy/>
  <cp:revision>1</cp:revision>
  <dcterms:created xsi:type="dcterms:W3CDTF">2025-07-29T12:56:04Z</dcterms:created>
  <dcterms:modified xsi:type="dcterms:W3CDTF">2025-10-28T13:30:05Z</dcterms:modified>
</cp:coreProperties>
</file>