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89" r:id="rId6"/>
    <p:sldId id="261" r:id="rId7"/>
    <p:sldId id="262" r:id="rId8"/>
    <p:sldId id="290" r:id="rId9"/>
    <p:sldId id="291" r:id="rId10"/>
    <p:sldId id="29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67" d="100"/>
          <a:sy n="67" d="100"/>
        </p:scale>
        <p:origin x="52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5F0B-969D-3EC7-C7D6-9D90B5C951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7E03BB9-E1C9-219A-1D81-4876870132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E43EA9A-2EFD-5B45-1329-2CBE297E5C5F}"/>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5" name="Footer Placeholder 4">
            <a:extLst>
              <a:ext uri="{FF2B5EF4-FFF2-40B4-BE49-F238E27FC236}">
                <a16:creationId xmlns:a16="http://schemas.microsoft.com/office/drawing/2014/main" id="{31401513-584E-6577-4FE1-D7B2670C12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EFB9CD-6602-8B64-EA1E-3ADCED406D5E}"/>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3974933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AA246-EDCC-7CB9-23D6-8FA936EED96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FF1191-BC31-2FEC-4FD3-693672B9D0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CE86DF-B212-BC13-2129-7286255369C2}"/>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5" name="Footer Placeholder 4">
            <a:extLst>
              <a:ext uri="{FF2B5EF4-FFF2-40B4-BE49-F238E27FC236}">
                <a16:creationId xmlns:a16="http://schemas.microsoft.com/office/drawing/2014/main" id="{96848252-A4BA-9381-8CB5-CD703357AD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5B382-9C96-00B2-E856-0422D4D9EDEE}"/>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3655547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6D946-A60A-28C6-6EFC-997B061A61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86782C2-89DC-7F3C-4968-4340A6E346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A94778-1B62-4C08-B4A0-A77D1CFD7799}"/>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5" name="Footer Placeholder 4">
            <a:extLst>
              <a:ext uri="{FF2B5EF4-FFF2-40B4-BE49-F238E27FC236}">
                <a16:creationId xmlns:a16="http://schemas.microsoft.com/office/drawing/2014/main" id="{4B2904FA-450E-AE26-942B-14AD7C3D47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1EA324-8327-BDC2-F01C-9CF18EE93324}"/>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4159527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E361C-16E7-A42F-B202-75CF1470EA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100C30-3E0D-9195-555A-6CE0B17365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ADA7C1B-70A8-BDAC-D233-87A79EDDDB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AB882D9-9870-9CD9-384C-0D356FA70869}"/>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6" name="Footer Placeholder 5">
            <a:extLst>
              <a:ext uri="{FF2B5EF4-FFF2-40B4-BE49-F238E27FC236}">
                <a16:creationId xmlns:a16="http://schemas.microsoft.com/office/drawing/2014/main" id="{E151613F-6352-CB30-6777-87D9C14490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21C214-F352-22C6-B092-D7978F3138CE}"/>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1744421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0A501-E6AB-21DB-B87D-82F05473E20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79E88A5-92C8-9DB4-74DA-D57EC733F2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0856D7-7BF4-537B-D51C-7D5F167FE2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CA86E8E-1957-A018-264D-5BEE6CBF65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F70390-980A-1460-7324-4DD19BD75D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865FAE1-9ED4-0229-187C-E4E807C54096}"/>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8" name="Footer Placeholder 7">
            <a:extLst>
              <a:ext uri="{FF2B5EF4-FFF2-40B4-BE49-F238E27FC236}">
                <a16:creationId xmlns:a16="http://schemas.microsoft.com/office/drawing/2014/main" id="{A79AAB9B-EA44-E340-55F8-4C0F193C6DC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A66587-72B5-F93A-E9AE-926E3C40F17E}"/>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3888093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8CB-EE34-E484-520B-921B4F37E58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246DAE-6687-AC2E-A2E5-9DC501C97DCD}"/>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4" name="Footer Placeholder 3">
            <a:extLst>
              <a:ext uri="{FF2B5EF4-FFF2-40B4-BE49-F238E27FC236}">
                <a16:creationId xmlns:a16="http://schemas.microsoft.com/office/drawing/2014/main" id="{EB292772-C0F4-56EE-1359-1686127F6BD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E1670C-B4CA-FE63-1D9E-3FA9E5F24D12}"/>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1053376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17D4F0-DA65-8707-F6FC-00E1714C4E15}"/>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3" name="Footer Placeholder 2">
            <a:extLst>
              <a:ext uri="{FF2B5EF4-FFF2-40B4-BE49-F238E27FC236}">
                <a16:creationId xmlns:a16="http://schemas.microsoft.com/office/drawing/2014/main" id="{241E280F-1BC0-8415-2945-1363373C7E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5CD14E3-3008-10D5-A0D2-43F512DB9043}"/>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2927559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24605-A9C8-AAD4-0E90-6C575A9F61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0037C6-4E96-2154-8ED8-B81DB12CBC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69F1FF6-04AE-249A-3FDF-8278E8631A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AD5CF3-AD86-E23F-4D2A-102A9A72A470}"/>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6" name="Footer Placeholder 5">
            <a:extLst>
              <a:ext uri="{FF2B5EF4-FFF2-40B4-BE49-F238E27FC236}">
                <a16:creationId xmlns:a16="http://schemas.microsoft.com/office/drawing/2014/main" id="{CC8BE4EF-2B68-719A-A4D8-C2B20A5EB4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E73A81-CC4D-9C22-7EB2-0F73952C9782}"/>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3952470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6046D-4A55-6D17-0495-BB38C37B2D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1C900D-5D38-BC2E-8408-492CFB7FCD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01709FF-97C3-817C-8DC6-4C8679D4E8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8CDD52-BC7D-C7C9-BB5F-42A7FE638084}"/>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6" name="Footer Placeholder 5">
            <a:extLst>
              <a:ext uri="{FF2B5EF4-FFF2-40B4-BE49-F238E27FC236}">
                <a16:creationId xmlns:a16="http://schemas.microsoft.com/office/drawing/2014/main" id="{6CCDB704-6766-5CD9-44A5-3A4BC04F08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D57B04-7538-D642-3018-95F059CCB0EE}"/>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3051440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83516-5088-BCD3-3504-BFEAE3FA8C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261E671-C1AE-AEBF-3D4F-CAFF1807E4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EFCB51-0CFD-5BA7-037E-52C835CB174E}"/>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5" name="Footer Placeholder 4">
            <a:extLst>
              <a:ext uri="{FF2B5EF4-FFF2-40B4-BE49-F238E27FC236}">
                <a16:creationId xmlns:a16="http://schemas.microsoft.com/office/drawing/2014/main" id="{827B1254-1366-4076-BC28-1AD57D35E2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E8F7DE-77F7-FAC3-39A0-6F09FBBF769A}"/>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3777966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8E59E5-4E92-BD94-52FC-85EF379DA7D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5FE5254-368A-2D2E-FE76-0E947D10D7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B1A1C-0A1B-67C0-47A2-43793FF592B5}"/>
              </a:ext>
            </a:extLst>
          </p:cNvPr>
          <p:cNvSpPr>
            <a:spLocks noGrp="1"/>
          </p:cNvSpPr>
          <p:nvPr>
            <p:ph type="dt" sz="half" idx="10"/>
          </p:nvPr>
        </p:nvSpPr>
        <p:spPr/>
        <p:txBody>
          <a:bodyPr/>
          <a:lstStyle/>
          <a:p>
            <a:fld id="{1248F83F-225D-4BB4-81AD-79652AF54997}" type="datetimeFigureOut">
              <a:rPr lang="en-US" smtClean="0"/>
              <a:t>8/17/2022</a:t>
            </a:fld>
            <a:endParaRPr lang="en-US"/>
          </a:p>
        </p:txBody>
      </p:sp>
      <p:sp>
        <p:nvSpPr>
          <p:cNvPr id="5" name="Footer Placeholder 4">
            <a:extLst>
              <a:ext uri="{FF2B5EF4-FFF2-40B4-BE49-F238E27FC236}">
                <a16:creationId xmlns:a16="http://schemas.microsoft.com/office/drawing/2014/main" id="{EB0AB7FF-7589-93C8-8268-5D8004447A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226F78-B0F9-588D-153A-C0F6B0B17A51}"/>
              </a:ext>
            </a:extLst>
          </p:cNvPr>
          <p:cNvSpPr>
            <a:spLocks noGrp="1"/>
          </p:cNvSpPr>
          <p:nvPr>
            <p:ph type="sldNum" sz="quarter" idx="12"/>
          </p:nvPr>
        </p:nvSpPr>
        <p:spPr/>
        <p:txBody>
          <a:bodyPr/>
          <a:lstStyle/>
          <a:p>
            <a:fld id="{34DC4AA7-8956-4C73-AF6A-969ECE035511}" type="slidenum">
              <a:rPr lang="en-US" smtClean="0"/>
              <a:t>‹#›</a:t>
            </a:fld>
            <a:endParaRPr lang="en-US"/>
          </a:p>
        </p:txBody>
      </p:sp>
    </p:spTree>
    <p:extLst>
      <p:ext uri="{BB962C8B-B14F-4D97-AF65-F5344CB8AC3E}">
        <p14:creationId xmlns:p14="http://schemas.microsoft.com/office/powerpoint/2010/main" val="2926843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eight">
    <p:spTree>
      <p:nvGrpSpPr>
        <p:cNvPr id="1" name=""/>
        <p:cNvGrpSpPr/>
        <p:nvPr/>
      </p:nvGrpSpPr>
      <p:grpSpPr>
        <a:xfrm>
          <a:off x="0" y="0"/>
          <a:ext cx="0" cy="0"/>
          <a:chOff x="0" y="0"/>
          <a:chExt cx="0" cy="0"/>
        </a:xfrm>
      </p:grpSpPr>
      <p:sp>
        <p:nvSpPr>
          <p:cNvPr id="43" name="Picture Placeholder 34">
            <a:extLst>
              <a:ext uri="{FF2B5EF4-FFF2-40B4-BE49-F238E27FC236}">
                <a16:creationId xmlns:a16="http://schemas.microsoft.com/office/drawing/2014/main" id="{2D1EF856-2381-405C-A913-80809E59AAB1}"/>
              </a:ext>
            </a:extLst>
          </p:cNvPr>
          <p:cNvSpPr>
            <a:spLocks noGrp="1"/>
          </p:cNvSpPr>
          <p:nvPr>
            <p:ph type="pic" sz="quarter" idx="11" hasCustomPrompt="1"/>
          </p:nvPr>
        </p:nvSpPr>
        <p:spPr>
          <a:xfrm>
            <a:off x="8655566" y="2453724"/>
            <a:ext cx="887413" cy="889000"/>
          </a:xfrm>
        </p:spPr>
        <p:txBody>
          <a:bodyPr>
            <a:normAutofit/>
          </a:bodyPr>
          <a:lstStyle>
            <a:lvl1pPr marL="0" indent="0">
              <a:buNone/>
              <a:defRPr sz="1000"/>
            </a:lvl1pPr>
          </a:lstStyle>
          <a:p>
            <a:r>
              <a:rPr lang="en-US" dirty="0"/>
              <a:t>ICON</a:t>
            </a:r>
          </a:p>
        </p:txBody>
      </p:sp>
      <p:sp>
        <p:nvSpPr>
          <p:cNvPr id="44" name="Text Placeholder 39">
            <a:extLst>
              <a:ext uri="{FF2B5EF4-FFF2-40B4-BE49-F238E27FC236}">
                <a16:creationId xmlns:a16="http://schemas.microsoft.com/office/drawing/2014/main" id="{34FBB9E9-CEBE-45B8-BF68-9E764AEF4CBC}"/>
              </a:ext>
            </a:extLst>
          </p:cNvPr>
          <p:cNvSpPr>
            <a:spLocks noGrp="1"/>
          </p:cNvSpPr>
          <p:nvPr>
            <p:ph type="body" sz="quarter" idx="14"/>
          </p:nvPr>
        </p:nvSpPr>
        <p:spPr>
          <a:xfrm>
            <a:off x="9710761" y="4641488"/>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45" name="Text Placeholder 46">
            <a:extLst>
              <a:ext uri="{FF2B5EF4-FFF2-40B4-BE49-F238E27FC236}">
                <a16:creationId xmlns:a16="http://schemas.microsoft.com/office/drawing/2014/main" id="{55B6C77E-DBDB-42A4-9B9B-3F2CF47584F0}"/>
              </a:ext>
            </a:extLst>
          </p:cNvPr>
          <p:cNvSpPr>
            <a:spLocks noGrp="1"/>
          </p:cNvSpPr>
          <p:nvPr>
            <p:ph type="body" sz="quarter" idx="18" hasCustomPrompt="1"/>
          </p:nvPr>
        </p:nvSpPr>
        <p:spPr>
          <a:xfrm>
            <a:off x="9710761" y="4240861"/>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46" name="Picture Placeholder 34">
            <a:extLst>
              <a:ext uri="{FF2B5EF4-FFF2-40B4-BE49-F238E27FC236}">
                <a16:creationId xmlns:a16="http://schemas.microsoft.com/office/drawing/2014/main" id="{55DF7ED3-48B8-48C6-A240-C3F0AF040540}"/>
              </a:ext>
            </a:extLst>
          </p:cNvPr>
          <p:cNvSpPr>
            <a:spLocks noGrp="1"/>
          </p:cNvSpPr>
          <p:nvPr>
            <p:ph type="pic" sz="quarter" idx="19" hasCustomPrompt="1"/>
          </p:nvPr>
        </p:nvSpPr>
        <p:spPr>
          <a:xfrm>
            <a:off x="5103465" y="2453724"/>
            <a:ext cx="887413" cy="889000"/>
          </a:xfrm>
        </p:spPr>
        <p:txBody>
          <a:bodyPr>
            <a:normAutofit/>
          </a:bodyPr>
          <a:lstStyle>
            <a:lvl1pPr marL="0" indent="0">
              <a:buNone/>
              <a:defRPr sz="1000"/>
            </a:lvl1pPr>
          </a:lstStyle>
          <a:p>
            <a:r>
              <a:rPr lang="en-US" dirty="0"/>
              <a:t>ICON</a:t>
            </a:r>
          </a:p>
        </p:txBody>
      </p:sp>
      <p:sp>
        <p:nvSpPr>
          <p:cNvPr id="47" name="Picture Placeholder 34">
            <a:extLst>
              <a:ext uri="{FF2B5EF4-FFF2-40B4-BE49-F238E27FC236}">
                <a16:creationId xmlns:a16="http://schemas.microsoft.com/office/drawing/2014/main" id="{C38ECA3B-7319-4FDB-BCA5-42DE903E763C}"/>
              </a:ext>
            </a:extLst>
          </p:cNvPr>
          <p:cNvSpPr>
            <a:spLocks noGrp="1"/>
          </p:cNvSpPr>
          <p:nvPr>
            <p:ph type="pic" sz="quarter" idx="20" hasCustomPrompt="1"/>
          </p:nvPr>
        </p:nvSpPr>
        <p:spPr>
          <a:xfrm>
            <a:off x="1551364" y="2453724"/>
            <a:ext cx="887413" cy="889000"/>
          </a:xfrm>
        </p:spPr>
        <p:txBody>
          <a:bodyPr>
            <a:normAutofit/>
          </a:bodyPr>
          <a:lstStyle>
            <a:lvl1pPr marL="0" indent="0">
              <a:buNone/>
              <a:defRPr sz="1000"/>
            </a:lvl1pPr>
          </a:lstStyle>
          <a:p>
            <a:r>
              <a:rPr lang="en-US" dirty="0"/>
              <a:t>ICON</a:t>
            </a:r>
          </a:p>
        </p:txBody>
      </p:sp>
      <p:sp>
        <p:nvSpPr>
          <p:cNvPr id="52" name="Picture Placeholder 34">
            <a:extLst>
              <a:ext uri="{FF2B5EF4-FFF2-40B4-BE49-F238E27FC236}">
                <a16:creationId xmlns:a16="http://schemas.microsoft.com/office/drawing/2014/main" id="{90EC8BEC-DD26-4CF5-9BA3-62FB1DE4E8F3}"/>
              </a:ext>
            </a:extLst>
          </p:cNvPr>
          <p:cNvSpPr>
            <a:spLocks noGrp="1"/>
          </p:cNvSpPr>
          <p:nvPr>
            <p:ph type="pic" sz="quarter" idx="21" hasCustomPrompt="1"/>
          </p:nvPr>
        </p:nvSpPr>
        <p:spPr>
          <a:xfrm>
            <a:off x="8655566" y="4186831"/>
            <a:ext cx="887413" cy="889000"/>
          </a:xfrm>
        </p:spPr>
        <p:txBody>
          <a:bodyPr>
            <a:normAutofit/>
          </a:bodyPr>
          <a:lstStyle>
            <a:lvl1pPr marL="0" indent="0">
              <a:buNone/>
              <a:defRPr sz="1000"/>
            </a:lvl1pPr>
          </a:lstStyle>
          <a:p>
            <a:r>
              <a:rPr lang="en-US" dirty="0"/>
              <a:t>ICON</a:t>
            </a:r>
          </a:p>
        </p:txBody>
      </p:sp>
      <p:sp>
        <p:nvSpPr>
          <p:cNvPr id="53" name="Picture Placeholder 34">
            <a:extLst>
              <a:ext uri="{FF2B5EF4-FFF2-40B4-BE49-F238E27FC236}">
                <a16:creationId xmlns:a16="http://schemas.microsoft.com/office/drawing/2014/main" id="{65A0AFA3-6580-43C1-B098-2C7BCA9F6C75}"/>
              </a:ext>
            </a:extLst>
          </p:cNvPr>
          <p:cNvSpPr>
            <a:spLocks noGrp="1"/>
          </p:cNvSpPr>
          <p:nvPr>
            <p:ph type="pic" sz="quarter" idx="22" hasCustomPrompt="1"/>
          </p:nvPr>
        </p:nvSpPr>
        <p:spPr>
          <a:xfrm>
            <a:off x="5103465" y="4186831"/>
            <a:ext cx="887413" cy="889000"/>
          </a:xfrm>
        </p:spPr>
        <p:txBody>
          <a:bodyPr>
            <a:normAutofit/>
          </a:bodyPr>
          <a:lstStyle>
            <a:lvl1pPr marL="0" indent="0">
              <a:buNone/>
              <a:defRPr sz="1000"/>
            </a:lvl1pPr>
          </a:lstStyle>
          <a:p>
            <a:r>
              <a:rPr lang="en-US" dirty="0"/>
              <a:t>ICON</a:t>
            </a:r>
          </a:p>
        </p:txBody>
      </p:sp>
      <p:sp>
        <p:nvSpPr>
          <p:cNvPr id="54" name="Picture Placeholder 34">
            <a:extLst>
              <a:ext uri="{FF2B5EF4-FFF2-40B4-BE49-F238E27FC236}">
                <a16:creationId xmlns:a16="http://schemas.microsoft.com/office/drawing/2014/main" id="{633BE360-454A-4A5C-9104-60910DAB61B5}"/>
              </a:ext>
            </a:extLst>
          </p:cNvPr>
          <p:cNvSpPr>
            <a:spLocks noGrp="1"/>
          </p:cNvSpPr>
          <p:nvPr>
            <p:ph type="pic" sz="quarter" idx="23" hasCustomPrompt="1"/>
          </p:nvPr>
        </p:nvSpPr>
        <p:spPr>
          <a:xfrm>
            <a:off x="1551364" y="4186831"/>
            <a:ext cx="887413" cy="889000"/>
          </a:xfrm>
        </p:spPr>
        <p:txBody>
          <a:bodyPr>
            <a:normAutofit/>
          </a:bodyPr>
          <a:lstStyle>
            <a:lvl1pPr marL="0" indent="0">
              <a:buNone/>
              <a:defRPr sz="1000"/>
            </a:lvl1pPr>
          </a:lstStyle>
          <a:p>
            <a:r>
              <a:rPr lang="en-US" dirty="0"/>
              <a:t>ICON</a:t>
            </a:r>
          </a:p>
        </p:txBody>
      </p:sp>
      <p:sp>
        <p:nvSpPr>
          <p:cNvPr id="59" name="Picture Placeholder 34">
            <a:extLst>
              <a:ext uri="{FF2B5EF4-FFF2-40B4-BE49-F238E27FC236}">
                <a16:creationId xmlns:a16="http://schemas.microsoft.com/office/drawing/2014/main" id="{E846108A-BBFA-4FDA-9BAA-78AA09FEF2B1}"/>
              </a:ext>
            </a:extLst>
          </p:cNvPr>
          <p:cNvSpPr>
            <a:spLocks noGrp="1"/>
          </p:cNvSpPr>
          <p:nvPr>
            <p:ph type="pic" sz="quarter" idx="24" hasCustomPrompt="1"/>
          </p:nvPr>
        </p:nvSpPr>
        <p:spPr>
          <a:xfrm>
            <a:off x="762501" y="306053"/>
            <a:ext cx="887413" cy="889000"/>
          </a:xfrm>
        </p:spPr>
        <p:txBody>
          <a:bodyPr>
            <a:normAutofit/>
          </a:bodyPr>
          <a:lstStyle>
            <a:lvl1pPr marL="0" indent="0">
              <a:buNone/>
              <a:defRPr sz="1000"/>
            </a:lvl1pPr>
          </a:lstStyle>
          <a:p>
            <a:r>
              <a:rPr lang="en-US" dirty="0"/>
              <a:t>ICON</a:t>
            </a:r>
          </a:p>
        </p:txBody>
      </p:sp>
      <p:sp>
        <p:nvSpPr>
          <p:cNvPr id="60" name="Picture Placeholder 34">
            <a:extLst>
              <a:ext uri="{FF2B5EF4-FFF2-40B4-BE49-F238E27FC236}">
                <a16:creationId xmlns:a16="http://schemas.microsoft.com/office/drawing/2014/main" id="{06FACEF4-EC76-40B1-ABAB-DFB9AB1C6F8C}"/>
              </a:ext>
            </a:extLst>
          </p:cNvPr>
          <p:cNvSpPr>
            <a:spLocks noGrp="1"/>
          </p:cNvSpPr>
          <p:nvPr>
            <p:ph type="pic" sz="quarter" idx="25" hasCustomPrompt="1"/>
          </p:nvPr>
        </p:nvSpPr>
        <p:spPr>
          <a:xfrm>
            <a:off x="5103465" y="5749817"/>
            <a:ext cx="887413" cy="889000"/>
          </a:xfrm>
        </p:spPr>
        <p:txBody>
          <a:bodyPr>
            <a:normAutofit/>
          </a:bodyPr>
          <a:lstStyle>
            <a:lvl1pPr marL="0" indent="0">
              <a:buNone/>
              <a:defRPr sz="1000"/>
            </a:lvl1pPr>
          </a:lstStyle>
          <a:p>
            <a:r>
              <a:rPr lang="en-US" dirty="0"/>
              <a:t>ICON</a:t>
            </a:r>
          </a:p>
        </p:txBody>
      </p:sp>
      <p:sp>
        <p:nvSpPr>
          <p:cNvPr id="77" name="Text Placeholder 39">
            <a:extLst>
              <a:ext uri="{FF2B5EF4-FFF2-40B4-BE49-F238E27FC236}">
                <a16:creationId xmlns:a16="http://schemas.microsoft.com/office/drawing/2014/main" id="{F9B127AA-A9E2-41AB-8FAE-D787CE0242BD}"/>
              </a:ext>
            </a:extLst>
          </p:cNvPr>
          <p:cNvSpPr>
            <a:spLocks noGrp="1"/>
          </p:cNvSpPr>
          <p:nvPr>
            <p:ph type="body" sz="quarter" idx="26"/>
          </p:nvPr>
        </p:nvSpPr>
        <p:spPr>
          <a:xfrm>
            <a:off x="9710761" y="2877635"/>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78" name="Text Placeholder 46">
            <a:extLst>
              <a:ext uri="{FF2B5EF4-FFF2-40B4-BE49-F238E27FC236}">
                <a16:creationId xmlns:a16="http://schemas.microsoft.com/office/drawing/2014/main" id="{716BD719-7234-4908-ABBF-43004C9CA957}"/>
              </a:ext>
            </a:extLst>
          </p:cNvPr>
          <p:cNvSpPr>
            <a:spLocks noGrp="1"/>
          </p:cNvSpPr>
          <p:nvPr>
            <p:ph type="body" sz="quarter" idx="27" hasCustomPrompt="1"/>
          </p:nvPr>
        </p:nvSpPr>
        <p:spPr>
          <a:xfrm>
            <a:off x="9710761" y="2477008"/>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79" name="Text Placeholder 39">
            <a:extLst>
              <a:ext uri="{FF2B5EF4-FFF2-40B4-BE49-F238E27FC236}">
                <a16:creationId xmlns:a16="http://schemas.microsoft.com/office/drawing/2014/main" id="{626608D9-0200-4530-A392-8778E0D04406}"/>
              </a:ext>
            </a:extLst>
          </p:cNvPr>
          <p:cNvSpPr>
            <a:spLocks noGrp="1"/>
          </p:cNvSpPr>
          <p:nvPr>
            <p:ph type="body" sz="quarter" idx="28"/>
          </p:nvPr>
        </p:nvSpPr>
        <p:spPr>
          <a:xfrm>
            <a:off x="6116956" y="4641488"/>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80" name="Text Placeholder 46">
            <a:extLst>
              <a:ext uri="{FF2B5EF4-FFF2-40B4-BE49-F238E27FC236}">
                <a16:creationId xmlns:a16="http://schemas.microsoft.com/office/drawing/2014/main" id="{752DFA8A-D6FA-4ECD-9E35-F71EA4E99C77}"/>
              </a:ext>
            </a:extLst>
          </p:cNvPr>
          <p:cNvSpPr>
            <a:spLocks noGrp="1"/>
          </p:cNvSpPr>
          <p:nvPr>
            <p:ph type="body" sz="quarter" idx="29" hasCustomPrompt="1"/>
          </p:nvPr>
        </p:nvSpPr>
        <p:spPr>
          <a:xfrm>
            <a:off x="6116956" y="4240861"/>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81" name="Text Placeholder 39">
            <a:extLst>
              <a:ext uri="{FF2B5EF4-FFF2-40B4-BE49-F238E27FC236}">
                <a16:creationId xmlns:a16="http://schemas.microsoft.com/office/drawing/2014/main" id="{CF686D19-A348-4080-A966-C34BC802E272}"/>
              </a:ext>
            </a:extLst>
          </p:cNvPr>
          <p:cNvSpPr>
            <a:spLocks noGrp="1"/>
          </p:cNvSpPr>
          <p:nvPr>
            <p:ph type="body" sz="quarter" idx="30"/>
          </p:nvPr>
        </p:nvSpPr>
        <p:spPr>
          <a:xfrm>
            <a:off x="6116956" y="2877635"/>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82" name="Text Placeholder 46">
            <a:extLst>
              <a:ext uri="{FF2B5EF4-FFF2-40B4-BE49-F238E27FC236}">
                <a16:creationId xmlns:a16="http://schemas.microsoft.com/office/drawing/2014/main" id="{60735320-27D8-4F8E-A024-598776C9D1C3}"/>
              </a:ext>
            </a:extLst>
          </p:cNvPr>
          <p:cNvSpPr>
            <a:spLocks noGrp="1"/>
          </p:cNvSpPr>
          <p:nvPr>
            <p:ph type="body" sz="quarter" idx="31" hasCustomPrompt="1"/>
          </p:nvPr>
        </p:nvSpPr>
        <p:spPr>
          <a:xfrm>
            <a:off x="6116956" y="2477008"/>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83" name="Text Placeholder 39">
            <a:extLst>
              <a:ext uri="{FF2B5EF4-FFF2-40B4-BE49-F238E27FC236}">
                <a16:creationId xmlns:a16="http://schemas.microsoft.com/office/drawing/2014/main" id="{EAAFD4E3-0D64-4DC4-AC95-C45ABD2AE6F9}"/>
              </a:ext>
            </a:extLst>
          </p:cNvPr>
          <p:cNvSpPr>
            <a:spLocks noGrp="1"/>
          </p:cNvSpPr>
          <p:nvPr>
            <p:ph type="body" sz="quarter" idx="32"/>
          </p:nvPr>
        </p:nvSpPr>
        <p:spPr>
          <a:xfrm>
            <a:off x="6116956" y="6138282"/>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84" name="Text Placeholder 46">
            <a:extLst>
              <a:ext uri="{FF2B5EF4-FFF2-40B4-BE49-F238E27FC236}">
                <a16:creationId xmlns:a16="http://schemas.microsoft.com/office/drawing/2014/main" id="{4E33188F-DB97-4480-8F80-07EABC10A011}"/>
              </a:ext>
            </a:extLst>
          </p:cNvPr>
          <p:cNvSpPr>
            <a:spLocks noGrp="1"/>
          </p:cNvSpPr>
          <p:nvPr>
            <p:ph type="body" sz="quarter" idx="33" hasCustomPrompt="1"/>
          </p:nvPr>
        </p:nvSpPr>
        <p:spPr>
          <a:xfrm>
            <a:off x="6116956" y="5750417"/>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85" name="Text Placeholder 39">
            <a:extLst>
              <a:ext uri="{FF2B5EF4-FFF2-40B4-BE49-F238E27FC236}">
                <a16:creationId xmlns:a16="http://schemas.microsoft.com/office/drawing/2014/main" id="{72308068-AAC7-4C44-AAF1-B2E1EC218C53}"/>
              </a:ext>
            </a:extLst>
          </p:cNvPr>
          <p:cNvSpPr>
            <a:spLocks noGrp="1"/>
          </p:cNvSpPr>
          <p:nvPr>
            <p:ph type="body" sz="quarter" idx="34"/>
          </p:nvPr>
        </p:nvSpPr>
        <p:spPr>
          <a:xfrm>
            <a:off x="2553374" y="2877635"/>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86" name="Text Placeholder 46">
            <a:extLst>
              <a:ext uri="{FF2B5EF4-FFF2-40B4-BE49-F238E27FC236}">
                <a16:creationId xmlns:a16="http://schemas.microsoft.com/office/drawing/2014/main" id="{0601897E-1B17-49DA-9E03-BCE007BD9ACC}"/>
              </a:ext>
            </a:extLst>
          </p:cNvPr>
          <p:cNvSpPr>
            <a:spLocks noGrp="1"/>
          </p:cNvSpPr>
          <p:nvPr>
            <p:ph type="body" sz="quarter" idx="35" hasCustomPrompt="1"/>
          </p:nvPr>
        </p:nvSpPr>
        <p:spPr>
          <a:xfrm>
            <a:off x="2553374" y="2477008"/>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87" name="Text Placeholder 39">
            <a:extLst>
              <a:ext uri="{FF2B5EF4-FFF2-40B4-BE49-F238E27FC236}">
                <a16:creationId xmlns:a16="http://schemas.microsoft.com/office/drawing/2014/main" id="{19CE1DF1-96AA-415F-9715-D5354F419B53}"/>
              </a:ext>
            </a:extLst>
          </p:cNvPr>
          <p:cNvSpPr>
            <a:spLocks noGrp="1"/>
          </p:cNvSpPr>
          <p:nvPr>
            <p:ph type="body" sz="quarter" idx="36"/>
          </p:nvPr>
        </p:nvSpPr>
        <p:spPr>
          <a:xfrm>
            <a:off x="2553374" y="4641488"/>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88" name="Text Placeholder 46">
            <a:extLst>
              <a:ext uri="{FF2B5EF4-FFF2-40B4-BE49-F238E27FC236}">
                <a16:creationId xmlns:a16="http://schemas.microsoft.com/office/drawing/2014/main" id="{9F9535F2-A766-44AF-9AD3-51BA2C6F2ED8}"/>
              </a:ext>
            </a:extLst>
          </p:cNvPr>
          <p:cNvSpPr>
            <a:spLocks noGrp="1"/>
          </p:cNvSpPr>
          <p:nvPr>
            <p:ph type="body" sz="quarter" idx="37" hasCustomPrompt="1"/>
          </p:nvPr>
        </p:nvSpPr>
        <p:spPr>
          <a:xfrm>
            <a:off x="2553374" y="4240861"/>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89" name="Text Placeholder 39">
            <a:extLst>
              <a:ext uri="{FF2B5EF4-FFF2-40B4-BE49-F238E27FC236}">
                <a16:creationId xmlns:a16="http://schemas.microsoft.com/office/drawing/2014/main" id="{15177575-6B71-4584-8E0B-D151D973200D}"/>
              </a:ext>
            </a:extLst>
          </p:cNvPr>
          <p:cNvSpPr>
            <a:spLocks noGrp="1"/>
          </p:cNvSpPr>
          <p:nvPr>
            <p:ph type="body" sz="quarter" idx="38"/>
          </p:nvPr>
        </p:nvSpPr>
        <p:spPr>
          <a:xfrm>
            <a:off x="1749692" y="814919"/>
            <a:ext cx="2138339" cy="601662"/>
          </a:xfrm>
        </p:spPr>
        <p:txBody>
          <a:bodyPr>
            <a:noAutofit/>
          </a:bodyPr>
          <a:lstStyle>
            <a:lvl1pPr marL="0" indent="0" algn="l">
              <a:buNone/>
              <a:defRPr sz="1100">
                <a:solidFill>
                  <a:schemeClr val="tx1"/>
                </a:solidFill>
              </a:defRPr>
            </a:lvl1pPr>
            <a:lvl2pPr marL="457200" indent="0">
              <a:buNone/>
              <a:defRPr sz="1100"/>
            </a:lvl2pPr>
            <a:lvl3pPr marL="914400" indent="0">
              <a:buNone/>
              <a:defRPr sz="1100"/>
            </a:lvl3pPr>
            <a:lvl4pPr marL="1371600" indent="0">
              <a:buNone/>
              <a:defRPr sz="1100"/>
            </a:lvl4pPr>
            <a:lvl5pPr marL="1828800" indent="0">
              <a:buNone/>
              <a:defRPr sz="1100"/>
            </a:lvl5pPr>
          </a:lstStyle>
          <a:p>
            <a:pPr lvl="0"/>
            <a:r>
              <a:rPr lang="en-US"/>
              <a:t>Click to edit Master text styles</a:t>
            </a:r>
          </a:p>
        </p:txBody>
      </p:sp>
      <p:sp>
        <p:nvSpPr>
          <p:cNvPr id="90" name="Text Placeholder 46">
            <a:extLst>
              <a:ext uri="{FF2B5EF4-FFF2-40B4-BE49-F238E27FC236}">
                <a16:creationId xmlns:a16="http://schemas.microsoft.com/office/drawing/2014/main" id="{FC7F0546-1415-48CA-8E73-91D3480ED57D}"/>
              </a:ext>
            </a:extLst>
          </p:cNvPr>
          <p:cNvSpPr>
            <a:spLocks noGrp="1"/>
          </p:cNvSpPr>
          <p:nvPr>
            <p:ph type="body" sz="quarter" idx="39" hasCustomPrompt="1"/>
          </p:nvPr>
        </p:nvSpPr>
        <p:spPr>
          <a:xfrm>
            <a:off x="1749692" y="411976"/>
            <a:ext cx="2138339" cy="299767"/>
          </a:xfrm>
        </p:spPr>
        <p:txBody>
          <a:bodyPr>
            <a:noAutofit/>
          </a:bodyPr>
          <a:lstStyle>
            <a:lvl1pPr marL="0" indent="0" algn="l">
              <a:lnSpc>
                <a:spcPct val="100000"/>
              </a:lnSpc>
              <a:spcBef>
                <a:spcPts val="0"/>
              </a:spcBef>
              <a:buNone/>
              <a:defRPr sz="1800" b="1">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a:t>
            </a:r>
          </a:p>
        </p:txBody>
      </p:sp>
      <p:sp>
        <p:nvSpPr>
          <p:cNvPr id="2" name="Title 1">
            <a:extLst>
              <a:ext uri="{FF2B5EF4-FFF2-40B4-BE49-F238E27FC236}">
                <a16:creationId xmlns:a16="http://schemas.microsoft.com/office/drawing/2014/main" id="{AA017577-965B-4F93-A2EE-44D638A8C60A}"/>
              </a:ext>
            </a:extLst>
          </p:cNvPr>
          <p:cNvSpPr>
            <a:spLocks noGrp="1"/>
          </p:cNvSpPr>
          <p:nvPr>
            <p:ph type="title"/>
          </p:nvPr>
        </p:nvSpPr>
        <p:spPr>
          <a:xfrm>
            <a:off x="5753098" y="457200"/>
            <a:ext cx="6096001" cy="601662"/>
          </a:xfrm>
        </p:spPr>
        <p:txBody>
          <a:bodyPr/>
          <a:lstStyle>
            <a:lvl1pPr algn="r">
              <a:defRPr/>
            </a:lvl1pPr>
          </a:lstStyle>
          <a:p>
            <a:r>
              <a:rPr lang="en-US"/>
              <a:t>Click to edit Master title style</a:t>
            </a:r>
            <a:endParaRPr lang="en-US" dirty="0"/>
          </a:p>
        </p:txBody>
      </p:sp>
    </p:spTree>
    <p:extLst>
      <p:ext uri="{BB962C8B-B14F-4D97-AF65-F5344CB8AC3E}">
        <p14:creationId xmlns:p14="http://schemas.microsoft.com/office/powerpoint/2010/main" val="3957534336"/>
      </p:ext>
    </p:extLst>
  </p:cSld>
  <p:clrMapOvr>
    <a:masterClrMapping/>
  </p:clrMapOvr>
  <p:extLst>
    <p:ext uri="{DCECCB84-F9BA-43D5-87BE-67443E8EF086}">
      <p15:sldGuideLst xmlns:p15="http://schemas.microsoft.com/office/powerpoint/2012/main">
        <p15:guide id="1" pos="1920">
          <p15:clr>
            <a:srgbClr val="FBAE40"/>
          </p15:clr>
        </p15:guide>
        <p15:guide id="2" pos="3840">
          <p15:clr>
            <a:srgbClr val="FBAE40"/>
          </p15:clr>
        </p15:guide>
        <p15:guide id="3" pos="5760">
          <p15:clr>
            <a:srgbClr val="FBAE40"/>
          </p15:clr>
        </p15:guide>
        <p15:guide id="4" pos="3984">
          <p15:clr>
            <a:srgbClr val="5ACBF0"/>
          </p15:clr>
        </p15:guide>
        <p15:guide id="5" pos="3672">
          <p15:clr>
            <a:srgbClr val="5ACBF0"/>
          </p15:clr>
        </p15:guide>
        <p15:guide id="6" pos="2064">
          <p15:clr>
            <a:srgbClr val="5ACBF0"/>
          </p15:clr>
        </p15:guide>
        <p15:guide id="7" pos="1776">
          <p15:clr>
            <a:srgbClr val="5ACBF0"/>
          </p15:clr>
        </p15:guide>
        <p15:guide id="8" pos="5616">
          <p15:clr>
            <a:srgbClr val="5ACBF0"/>
          </p15:clr>
        </p15:guide>
        <p15:guide id="9" pos="5928">
          <p15:clr>
            <a:srgbClr val="5ACBF0"/>
          </p15:clr>
        </p15:guide>
        <p15:guide id="10" pos="144">
          <p15:clr>
            <a:srgbClr val="5ACBF0"/>
          </p15:clr>
        </p15:guide>
        <p15:guide id="11" orient="horz" pos="4200">
          <p15:clr>
            <a:srgbClr val="5ACBF0"/>
          </p15:clr>
        </p15:guide>
        <p15:guide id="12" pos="7536">
          <p15:clr>
            <a:srgbClr val="5ACBF0"/>
          </p15:clr>
        </p15:guide>
        <p15:guide id="13" orient="horz" pos="144">
          <p15:clr>
            <a:srgbClr val="5ACBF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CFB835-9ADC-AD20-EF95-C174D7D28D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D800CC-DBC7-C05E-2F74-45F62D2DED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780D94-BB4B-0085-2222-52B71CF523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48F83F-225D-4BB4-81AD-79652AF54997}" type="datetimeFigureOut">
              <a:rPr lang="en-US" smtClean="0"/>
              <a:t>8/17/2022</a:t>
            </a:fld>
            <a:endParaRPr lang="en-US"/>
          </a:p>
        </p:txBody>
      </p:sp>
      <p:sp>
        <p:nvSpPr>
          <p:cNvPr id="5" name="Footer Placeholder 4">
            <a:extLst>
              <a:ext uri="{FF2B5EF4-FFF2-40B4-BE49-F238E27FC236}">
                <a16:creationId xmlns:a16="http://schemas.microsoft.com/office/drawing/2014/main" id="{3124D8C5-7608-A45D-69DD-835F900A71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A0035A0-DF94-BAC6-7FA1-24444016A3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DC4AA7-8956-4C73-AF6A-969ECE035511}" type="slidenum">
              <a:rPr lang="en-US" smtClean="0"/>
              <a:t>‹#›</a:t>
            </a:fld>
            <a:endParaRPr lang="en-US"/>
          </a:p>
        </p:txBody>
      </p:sp>
    </p:spTree>
    <p:extLst>
      <p:ext uri="{BB962C8B-B14F-4D97-AF65-F5344CB8AC3E}">
        <p14:creationId xmlns:p14="http://schemas.microsoft.com/office/powerpoint/2010/main" val="2212689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image" Target="../media/image7.svg"/><Relationship Id="rId7" Type="http://schemas.openxmlformats.org/officeDocument/2006/relationships/image" Target="../media/image11.svg"/><Relationship Id="rId12" Type="http://schemas.openxmlformats.org/officeDocument/2006/relationships/image" Target="../media/image16.png"/><Relationship Id="rId17" Type="http://schemas.openxmlformats.org/officeDocument/2006/relationships/image" Target="../media/image21.svg"/><Relationship Id="rId2" Type="http://schemas.openxmlformats.org/officeDocument/2006/relationships/image" Target="../media/image6.png"/><Relationship Id="rId16" Type="http://schemas.openxmlformats.org/officeDocument/2006/relationships/image" Target="../media/image20.png"/><Relationship Id="rId1" Type="http://schemas.openxmlformats.org/officeDocument/2006/relationships/slideLayout" Target="../slideLayouts/slideLayout12.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5" Type="http://schemas.openxmlformats.org/officeDocument/2006/relationships/image" Target="../media/image1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 Id="rId14" Type="http://schemas.openxmlformats.org/officeDocument/2006/relationships/image" Target="../media/image18.png"/></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7994-434A-7AB2-7A16-F477CBA9BD4E}"/>
              </a:ext>
            </a:extLst>
          </p:cNvPr>
          <p:cNvSpPr>
            <a:spLocks noGrp="1"/>
          </p:cNvSpPr>
          <p:nvPr>
            <p:ph type="ctrTitle"/>
          </p:nvPr>
        </p:nvSpPr>
        <p:spPr>
          <a:xfrm>
            <a:off x="841247" y="1655286"/>
            <a:ext cx="4609057" cy="2610042"/>
          </a:xfrm>
        </p:spPr>
        <p:txBody>
          <a:bodyPr>
            <a:normAutofit/>
          </a:bodyPr>
          <a:lstStyle/>
          <a:p>
            <a:pPr algn="l"/>
            <a:r>
              <a:rPr lang="en-US" sz="5400"/>
              <a:t>Evaluation of Business Environment</a:t>
            </a:r>
          </a:p>
        </p:txBody>
      </p:sp>
      <p:sp>
        <p:nvSpPr>
          <p:cNvPr id="3" name="Subtitle 2">
            <a:extLst>
              <a:ext uri="{FF2B5EF4-FFF2-40B4-BE49-F238E27FC236}">
                <a16:creationId xmlns:a16="http://schemas.microsoft.com/office/drawing/2014/main" id="{29083920-48F9-8D2E-6D42-0968E4D16CA5}"/>
              </a:ext>
            </a:extLst>
          </p:cNvPr>
          <p:cNvSpPr>
            <a:spLocks noGrp="1"/>
          </p:cNvSpPr>
          <p:nvPr>
            <p:ph type="subTitle" idx="1"/>
          </p:nvPr>
        </p:nvSpPr>
        <p:spPr>
          <a:xfrm>
            <a:off x="841247" y="4194312"/>
            <a:ext cx="4609057" cy="1255789"/>
          </a:xfrm>
        </p:spPr>
        <p:txBody>
          <a:bodyPr>
            <a:normAutofit fontScale="85000" lnSpcReduction="20000"/>
          </a:bodyPr>
          <a:lstStyle/>
          <a:p>
            <a:pPr algn="l"/>
            <a:r>
              <a:rPr lang="en-US" sz="2000" dirty="0"/>
              <a:t>Name: Yonka Vladimirova</a:t>
            </a:r>
          </a:p>
          <a:p>
            <a:pPr algn="l"/>
            <a:r>
              <a:rPr lang="en-US" sz="2000" dirty="0"/>
              <a:t>Student ID: 2132605</a:t>
            </a:r>
          </a:p>
          <a:p>
            <a:pPr algn="l"/>
            <a:r>
              <a:rPr lang="en-US" sz="2000" dirty="0"/>
              <a:t> Module Leader: Dr </a:t>
            </a:r>
            <a:r>
              <a:rPr lang="en-US" sz="2000" dirty="0" err="1"/>
              <a:t>Rexon</a:t>
            </a:r>
            <a:r>
              <a:rPr lang="en-US" sz="2000" dirty="0"/>
              <a:t> </a:t>
            </a:r>
            <a:r>
              <a:rPr lang="en-US" sz="2000" dirty="0" err="1"/>
              <a:t>Nting</a:t>
            </a:r>
            <a:endParaRPr lang="en-US" sz="2000" dirty="0"/>
          </a:p>
          <a:p>
            <a:pPr algn="l"/>
            <a:r>
              <a:rPr lang="en-US" sz="2000" dirty="0"/>
              <a:t>Module Code: LCBB4005</a:t>
            </a:r>
          </a:p>
          <a:p>
            <a:pPr algn="l"/>
            <a:endParaRPr lang="en-US" sz="2000" dirty="0"/>
          </a:p>
          <a:p>
            <a:pPr algn="l"/>
            <a:endParaRPr lang="en-US" sz="2000" dirty="0"/>
          </a:p>
        </p:txBody>
      </p:sp>
      <p:sp>
        <p:nvSpPr>
          <p:cNvPr id="1038" name="Freeform: Shape 1030">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9" name="Freeform: Shape 1032">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University of Wales Trinity Saint David launches 'One Planet' Governance  Post-graduate Certificate | The One Planet Centre">
            <a:extLst>
              <a:ext uri="{FF2B5EF4-FFF2-40B4-BE49-F238E27FC236}">
                <a16:creationId xmlns:a16="http://schemas.microsoft.com/office/drawing/2014/main" id="{43C61F22-8CFF-F6A6-430B-024EEA086B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7579" y="2127649"/>
            <a:ext cx="5079371" cy="2539685"/>
          </a:xfrm>
          <a:prstGeom prst="rect">
            <a:avLst/>
          </a:prstGeom>
          <a:noFill/>
          <a:extLst>
            <a:ext uri="{909E8E84-426E-40DD-AFC4-6F175D3DCCD1}">
              <a14:hiddenFill xmlns:a14="http://schemas.microsoft.com/office/drawing/2010/main">
                <a:solidFill>
                  <a:srgbClr val="FFFFFF"/>
                </a:solidFill>
              </a14:hiddenFill>
            </a:ext>
          </a:extLst>
        </p:spPr>
      </p:pic>
      <p:sp>
        <p:nvSpPr>
          <p:cNvPr id="1040" name="Freeform: Shape 1034">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7" name="Freeform: Shape 1036">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9331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Rectangle 206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esla Logo, Tesla Car Symbol Meaning and History | Car Brand | Tesla car, Tesla  logo, Car symbols">
            <a:extLst>
              <a:ext uri="{FF2B5EF4-FFF2-40B4-BE49-F238E27FC236}">
                <a16:creationId xmlns:a16="http://schemas.microsoft.com/office/drawing/2014/main" id="{4CB62E04-E79C-8584-42CD-5169BB2E0B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29" b="22847"/>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1" name="Rectangle 207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1386E4-4149-F152-4954-BB1A9E9DC46D}"/>
              </a:ext>
            </a:extLst>
          </p:cNvPr>
          <p:cNvSpPr>
            <a:spLocks noGrp="1"/>
          </p:cNvSpPr>
          <p:nvPr>
            <p:ph type="title"/>
          </p:nvPr>
        </p:nvSpPr>
        <p:spPr>
          <a:xfrm>
            <a:off x="7531610" y="365125"/>
            <a:ext cx="3822189" cy="1899912"/>
          </a:xfrm>
        </p:spPr>
        <p:txBody>
          <a:bodyPr>
            <a:normAutofit/>
          </a:bodyPr>
          <a:lstStyle/>
          <a:p>
            <a:r>
              <a:rPr lang="en-US" sz="4000"/>
              <a:t>Tesla Motors, Inc. </a:t>
            </a:r>
          </a:p>
        </p:txBody>
      </p:sp>
      <p:sp>
        <p:nvSpPr>
          <p:cNvPr id="2064" name="Content Placeholder 2053">
            <a:extLst>
              <a:ext uri="{FF2B5EF4-FFF2-40B4-BE49-F238E27FC236}">
                <a16:creationId xmlns:a16="http://schemas.microsoft.com/office/drawing/2014/main" id="{E619AEDD-9427-D4F4-2EFC-580EC7EA2633}"/>
              </a:ext>
            </a:extLst>
          </p:cNvPr>
          <p:cNvSpPr>
            <a:spLocks noGrp="1"/>
          </p:cNvSpPr>
          <p:nvPr>
            <p:ph idx="1"/>
          </p:nvPr>
        </p:nvSpPr>
        <p:spPr>
          <a:xfrm>
            <a:off x="7531610" y="1729409"/>
            <a:ext cx="3822189" cy="4447554"/>
          </a:xfrm>
        </p:spPr>
        <p:txBody>
          <a:bodyPr>
            <a:normAutofit/>
          </a:bodyPr>
          <a:lstStyle/>
          <a:p>
            <a:r>
              <a:rPr lang="en-US" sz="2000" dirty="0"/>
              <a:t>Electric Cars, Solar &amp; Clean Energy</a:t>
            </a:r>
          </a:p>
          <a:p>
            <a:r>
              <a:rPr lang="en-GB" sz="2000" dirty="0"/>
              <a:t>Tesla is the first company to produce completely fuel-free engines in the world providing a “Green” alternative to the market and giving the customers the opportunity to support the pollution reduction </a:t>
            </a:r>
          </a:p>
          <a:p>
            <a:r>
              <a:rPr lang="en-GB" sz="2000" dirty="0"/>
              <a:t>Tesla cars are designed as sports cars, providing capacity, comfort, and features of the fuel-charged alternatives. This makes the cars even more desired. </a:t>
            </a:r>
            <a:endParaRPr lang="en-US" sz="2000" dirty="0"/>
          </a:p>
        </p:txBody>
      </p:sp>
    </p:spTree>
    <p:extLst>
      <p:ext uri="{BB962C8B-B14F-4D97-AF65-F5344CB8AC3E}">
        <p14:creationId xmlns:p14="http://schemas.microsoft.com/office/powerpoint/2010/main" val="2145668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1A5A0-7B8B-65D7-A727-FD814852DAC7}"/>
              </a:ext>
            </a:extLst>
          </p:cNvPr>
          <p:cNvSpPr>
            <a:spLocks noGrp="1"/>
          </p:cNvSpPr>
          <p:nvPr>
            <p:ph type="title"/>
          </p:nvPr>
        </p:nvSpPr>
        <p:spPr>
          <a:xfrm>
            <a:off x="1137033" y="670559"/>
            <a:ext cx="4683321" cy="2148841"/>
          </a:xfrm>
        </p:spPr>
        <p:txBody>
          <a:bodyPr anchor="t">
            <a:normAutofit/>
          </a:bodyPr>
          <a:lstStyle/>
          <a:p>
            <a:r>
              <a:rPr lang="en-GB" dirty="0"/>
              <a:t>Tesla Manufacturing Locations </a:t>
            </a:r>
            <a:endParaRPr lang="en-US" dirty="0"/>
          </a:p>
        </p:txBody>
      </p:sp>
      <p:pic>
        <p:nvPicPr>
          <p:cNvPr id="3074" name="Picture 2" descr="The Manufacturing Revolution of Tesla | Analytics Steps">
            <a:extLst>
              <a:ext uri="{FF2B5EF4-FFF2-40B4-BE49-F238E27FC236}">
                <a16:creationId xmlns:a16="http://schemas.microsoft.com/office/drawing/2014/main" id="{D6CE50BC-53FD-A178-280C-ECA2B86D7E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 t="4922" r="-27801" b="6620"/>
          <a:stretch/>
        </p:blipFill>
        <p:spPr bwMode="auto">
          <a:xfrm>
            <a:off x="-11006" y="3279913"/>
            <a:ext cx="8269356" cy="357808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078" name="Content Placeholder 3077">
            <a:extLst>
              <a:ext uri="{FF2B5EF4-FFF2-40B4-BE49-F238E27FC236}">
                <a16:creationId xmlns:a16="http://schemas.microsoft.com/office/drawing/2014/main" id="{1F085382-7AE8-BF6B-609B-514FAFA6C94C}"/>
              </a:ext>
            </a:extLst>
          </p:cNvPr>
          <p:cNvSpPr>
            <a:spLocks noGrp="1"/>
          </p:cNvSpPr>
          <p:nvPr>
            <p:ph idx="1"/>
          </p:nvPr>
        </p:nvSpPr>
        <p:spPr>
          <a:xfrm>
            <a:off x="6797004" y="670559"/>
            <a:ext cx="4555782" cy="5445076"/>
          </a:xfrm>
        </p:spPr>
        <p:txBody>
          <a:bodyPr anchor="t">
            <a:normAutofit fontScale="92500"/>
          </a:bodyPr>
          <a:lstStyle/>
          <a:p>
            <a:r>
              <a:rPr lang="en-GB" sz="2000" dirty="0"/>
              <a:t> The United States – There are 4 available manufacturing locations in the US – Nevada, New York, California, and Texas </a:t>
            </a:r>
          </a:p>
          <a:p>
            <a:pPr>
              <a:buFontTx/>
              <a:buChar char="-"/>
            </a:pPr>
            <a:r>
              <a:rPr lang="en-GB" sz="2000" dirty="0"/>
              <a:t>In Nevada are produced Tesla Powerwall, Powerpack, Megapack, Lithium-ion batteries, and Electric Motors</a:t>
            </a:r>
          </a:p>
          <a:p>
            <a:pPr>
              <a:buFontTx/>
              <a:buChar char="-"/>
            </a:pPr>
            <a:endParaRPr lang="en-GB" sz="2000" dirty="0"/>
          </a:p>
          <a:p>
            <a:pPr>
              <a:buFontTx/>
              <a:buChar char="-"/>
            </a:pPr>
            <a:r>
              <a:rPr lang="en-GB" sz="2000" dirty="0"/>
              <a:t>In The New York Facility produced Tesla Solar Roof and Supercharger</a:t>
            </a:r>
          </a:p>
          <a:p>
            <a:pPr>
              <a:buFontTx/>
              <a:buChar char="-"/>
            </a:pPr>
            <a:r>
              <a:rPr lang="en-GB" sz="2000" dirty="0"/>
              <a:t>In California is based the biggest Tesla Factory, producing Tesla Models S, 3, X, Y</a:t>
            </a:r>
          </a:p>
          <a:p>
            <a:pPr>
              <a:buFontTx/>
              <a:buChar char="-"/>
            </a:pPr>
            <a:r>
              <a:rPr lang="en-GB" sz="2000" dirty="0"/>
              <a:t>In Texas are produced Tesla Model Y and Lithium-ion batteries</a:t>
            </a:r>
          </a:p>
          <a:p>
            <a:r>
              <a:rPr lang="en-US" sz="2000" dirty="0"/>
              <a:t>China – Producing Tesla Model 3, Y, and Supercharger</a:t>
            </a:r>
          </a:p>
          <a:p>
            <a:r>
              <a:rPr lang="en-US" sz="2000" dirty="0"/>
              <a:t>Germany – Manufacturing Equipment, Model Y, and Lithium-ion batteries</a:t>
            </a:r>
          </a:p>
        </p:txBody>
      </p:sp>
    </p:spTree>
    <p:extLst>
      <p:ext uri="{BB962C8B-B14F-4D97-AF65-F5344CB8AC3E}">
        <p14:creationId xmlns:p14="http://schemas.microsoft.com/office/powerpoint/2010/main" val="1545902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
            <a:extLst>
              <a:ext uri="{FF2B5EF4-FFF2-40B4-BE49-F238E27FC236}">
                <a16:creationId xmlns:a16="http://schemas.microsoft.com/office/drawing/2014/main" id="{761F673F-11AC-90D1-8E05-3E8CF674F2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49" r="-2" b="12748"/>
          <a:stretch/>
        </p:blipFill>
        <p:spPr bwMode="auto">
          <a:xfrm>
            <a:off x="6015107" y="-1"/>
            <a:ext cx="6176895" cy="2937954"/>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Poland - Wiktionary">
            <a:extLst>
              <a:ext uri="{FF2B5EF4-FFF2-40B4-BE49-F238E27FC236}">
                <a16:creationId xmlns:a16="http://schemas.microsoft.com/office/drawing/2014/main" id="{CE877F9C-6DD1-D84B-D931-4E5E4C1A1A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38" r="1" b="5524"/>
          <a:stretch/>
        </p:blipFill>
        <p:spPr bwMode="auto">
          <a:xfrm>
            <a:off x="4203638" y="2937953"/>
            <a:ext cx="7988360" cy="3920047"/>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9" name="Freeform: Shape 4108">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EF66C7-E5D3-539A-9262-9C9F4F9BECE9}"/>
              </a:ext>
            </a:extLst>
          </p:cNvPr>
          <p:cNvSpPr>
            <a:spLocks noGrp="1"/>
          </p:cNvSpPr>
          <p:nvPr>
            <p:ph type="title"/>
          </p:nvPr>
        </p:nvSpPr>
        <p:spPr>
          <a:xfrm>
            <a:off x="804672" y="365125"/>
            <a:ext cx="5266155" cy="1325563"/>
          </a:xfrm>
        </p:spPr>
        <p:txBody>
          <a:bodyPr>
            <a:normAutofit/>
          </a:bodyPr>
          <a:lstStyle/>
          <a:p>
            <a:r>
              <a:rPr lang="en-GB" dirty="0"/>
              <a:t>Location of Expansion – Poland </a:t>
            </a:r>
            <a:endParaRPr lang="en-US" dirty="0"/>
          </a:p>
        </p:txBody>
      </p:sp>
      <p:sp>
        <p:nvSpPr>
          <p:cNvPr id="4104" name="Content Placeholder 4103">
            <a:extLst>
              <a:ext uri="{FF2B5EF4-FFF2-40B4-BE49-F238E27FC236}">
                <a16:creationId xmlns:a16="http://schemas.microsoft.com/office/drawing/2014/main" id="{02E7BA9F-92C1-F2DB-DD76-95CEA6CBA0D2}"/>
              </a:ext>
            </a:extLst>
          </p:cNvPr>
          <p:cNvSpPr>
            <a:spLocks noGrp="1"/>
          </p:cNvSpPr>
          <p:nvPr>
            <p:ph idx="1"/>
          </p:nvPr>
        </p:nvSpPr>
        <p:spPr>
          <a:xfrm>
            <a:off x="804672" y="2022601"/>
            <a:ext cx="3941499" cy="4154361"/>
          </a:xfrm>
        </p:spPr>
        <p:txBody>
          <a:bodyPr>
            <a:normAutofit lnSpcReduction="10000"/>
          </a:bodyPr>
          <a:lstStyle/>
          <a:p>
            <a:r>
              <a:rPr lang="en-GB" sz="2000" dirty="0"/>
              <a:t>Poland is a developing country based in Central Europe, which is the 6</a:t>
            </a:r>
            <a:r>
              <a:rPr lang="en-GB" sz="2000" baseline="30000" dirty="0"/>
              <a:t>th</a:t>
            </a:r>
            <a:r>
              <a:rPr lang="en-GB" sz="2000" dirty="0"/>
              <a:t> largest economy in the European Union </a:t>
            </a:r>
          </a:p>
          <a:p>
            <a:r>
              <a:rPr lang="en-GB" sz="2000" dirty="0"/>
              <a:t> Poland has a convenient location and economic state to respond to the needs of companies that have decided to conduct Foreign Direct Investments (FDI)</a:t>
            </a:r>
          </a:p>
          <a:p>
            <a:r>
              <a:rPr lang="en-GB" sz="2000" dirty="0"/>
              <a:t>The country has good political relationships with most countries part of the EU. </a:t>
            </a:r>
          </a:p>
          <a:p>
            <a:r>
              <a:rPr lang="en-GB" sz="2000" dirty="0"/>
              <a:t>Poland is a safe, hospitable country with proven economic stability </a:t>
            </a:r>
            <a:endParaRPr lang="en-US" sz="2000" dirty="0"/>
          </a:p>
        </p:txBody>
      </p:sp>
    </p:spTree>
    <p:extLst>
      <p:ext uri="{BB962C8B-B14F-4D97-AF65-F5344CB8AC3E}">
        <p14:creationId xmlns:p14="http://schemas.microsoft.com/office/powerpoint/2010/main" val="409776859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descr="timeline">
            <a:extLst>
              <a:ext uri="{FF2B5EF4-FFF2-40B4-BE49-F238E27FC236}">
                <a16:creationId xmlns:a16="http://schemas.microsoft.com/office/drawing/2014/main" id="{83532B1B-6F65-43E8-93A9-7C8923238520}"/>
              </a:ext>
            </a:extLst>
          </p:cNvPr>
          <p:cNvGrpSpPr/>
          <p:nvPr/>
        </p:nvGrpSpPr>
        <p:grpSpPr>
          <a:xfrm>
            <a:off x="228601" y="485723"/>
            <a:ext cx="11633199" cy="6372277"/>
            <a:chOff x="228601" y="485723"/>
            <a:chExt cx="11633199" cy="6372277"/>
          </a:xfrm>
        </p:grpSpPr>
        <p:grpSp>
          <p:nvGrpSpPr>
            <p:cNvPr id="12" name="Group 11">
              <a:extLst>
                <a:ext uri="{FF2B5EF4-FFF2-40B4-BE49-F238E27FC236}">
                  <a16:creationId xmlns:a16="http://schemas.microsoft.com/office/drawing/2014/main" id="{76FAB540-C491-4F6D-A6FE-A267705EEA5B}"/>
                </a:ext>
              </a:extLst>
            </p:cNvPr>
            <p:cNvGrpSpPr/>
            <p:nvPr/>
          </p:nvGrpSpPr>
          <p:grpSpPr>
            <a:xfrm rot="5400000" flipH="1">
              <a:off x="10012548" y="2066363"/>
              <a:ext cx="1691026" cy="2007478"/>
              <a:chOff x="6415077" y="1171530"/>
              <a:chExt cx="1890380" cy="1890380"/>
            </a:xfrm>
          </p:grpSpPr>
          <p:sp>
            <p:nvSpPr>
              <p:cNvPr id="10" name="Arc 9">
                <a:extLst>
                  <a:ext uri="{FF2B5EF4-FFF2-40B4-BE49-F238E27FC236}">
                    <a16:creationId xmlns:a16="http://schemas.microsoft.com/office/drawing/2014/main" id="{8065E7CB-23F1-435F-AF44-714D3ED3AEEC}"/>
                  </a:ext>
                </a:extLst>
              </p:cNvPr>
              <p:cNvSpPr/>
              <p:nvPr/>
            </p:nvSpPr>
            <p:spPr>
              <a:xfrm>
                <a:off x="6415077" y="1171530"/>
                <a:ext cx="1890380" cy="1890380"/>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 name="Arc 10">
                <a:extLst>
                  <a:ext uri="{FF2B5EF4-FFF2-40B4-BE49-F238E27FC236}">
                    <a16:creationId xmlns:a16="http://schemas.microsoft.com/office/drawing/2014/main" id="{35E4FBCD-37DC-40E0-9AC8-B2466900D8BE}"/>
                  </a:ext>
                </a:extLst>
              </p:cNvPr>
              <p:cNvSpPr/>
              <p:nvPr/>
            </p:nvSpPr>
            <p:spPr>
              <a:xfrm flipH="1">
                <a:off x="6415077" y="1171530"/>
                <a:ext cx="1890380" cy="1890380"/>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pSp>
        <p:grpSp>
          <p:nvGrpSpPr>
            <p:cNvPr id="9" name="Group 8">
              <a:extLst>
                <a:ext uri="{FF2B5EF4-FFF2-40B4-BE49-F238E27FC236}">
                  <a16:creationId xmlns:a16="http://schemas.microsoft.com/office/drawing/2014/main" id="{7B75C7B1-766D-4711-8CB1-1D3AD4142E3F}"/>
                </a:ext>
              </a:extLst>
            </p:cNvPr>
            <p:cNvGrpSpPr/>
            <p:nvPr/>
          </p:nvGrpSpPr>
          <p:grpSpPr>
            <a:xfrm>
              <a:off x="228601" y="485723"/>
              <a:ext cx="10649366" cy="6372277"/>
              <a:chOff x="228601" y="485723"/>
              <a:chExt cx="10649366" cy="6372277"/>
            </a:xfrm>
          </p:grpSpPr>
          <p:sp>
            <p:nvSpPr>
              <p:cNvPr id="7" name="Arc 6">
                <a:extLst>
                  <a:ext uri="{FF2B5EF4-FFF2-40B4-BE49-F238E27FC236}">
                    <a16:creationId xmlns:a16="http://schemas.microsoft.com/office/drawing/2014/main" id="{AF71C86D-5144-4D25-B6A2-918DC4160A1F}"/>
                  </a:ext>
                </a:extLst>
              </p:cNvPr>
              <p:cNvSpPr/>
              <p:nvPr/>
            </p:nvSpPr>
            <p:spPr>
              <a:xfrm rot="16200000" flipH="1">
                <a:off x="1107510" y="454768"/>
                <a:ext cx="1737608" cy="1799518"/>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A2D2F24B-3BD6-4803-B697-1C078E89C915}"/>
                  </a:ext>
                </a:extLst>
              </p:cNvPr>
              <p:cNvGrpSpPr/>
              <p:nvPr/>
            </p:nvGrpSpPr>
            <p:grpSpPr>
              <a:xfrm>
                <a:off x="228601" y="2223331"/>
                <a:ext cx="10649366" cy="4634669"/>
                <a:chOff x="228601" y="2223331"/>
                <a:chExt cx="10649366" cy="4634669"/>
              </a:xfrm>
            </p:grpSpPr>
            <p:grpSp>
              <p:nvGrpSpPr>
                <p:cNvPr id="46" name="Group 45">
                  <a:extLst>
                    <a:ext uri="{FF2B5EF4-FFF2-40B4-BE49-F238E27FC236}">
                      <a16:creationId xmlns:a16="http://schemas.microsoft.com/office/drawing/2014/main" id="{5CFEE95A-087F-4F9C-876F-9F92595763B6}"/>
                    </a:ext>
                  </a:extLst>
                </p:cNvPr>
                <p:cNvGrpSpPr/>
                <p:nvPr/>
              </p:nvGrpSpPr>
              <p:grpSpPr>
                <a:xfrm rot="16200000" flipH="1">
                  <a:off x="386827" y="3756863"/>
                  <a:ext cx="1691026" cy="2007478"/>
                  <a:chOff x="6415077" y="1171530"/>
                  <a:chExt cx="1890380" cy="1890380"/>
                </a:xfrm>
              </p:grpSpPr>
              <p:sp>
                <p:nvSpPr>
                  <p:cNvPr id="47" name="Arc 46">
                    <a:extLst>
                      <a:ext uri="{FF2B5EF4-FFF2-40B4-BE49-F238E27FC236}">
                        <a16:creationId xmlns:a16="http://schemas.microsoft.com/office/drawing/2014/main" id="{0BEF374B-D633-4C49-A916-320DB8732251}"/>
                      </a:ext>
                    </a:extLst>
                  </p:cNvPr>
                  <p:cNvSpPr/>
                  <p:nvPr/>
                </p:nvSpPr>
                <p:spPr>
                  <a:xfrm>
                    <a:off x="6415077" y="1171530"/>
                    <a:ext cx="1890380" cy="1890380"/>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Arc 47">
                    <a:extLst>
                      <a:ext uri="{FF2B5EF4-FFF2-40B4-BE49-F238E27FC236}">
                        <a16:creationId xmlns:a16="http://schemas.microsoft.com/office/drawing/2014/main" id="{7EA3C2CD-982C-4EAD-AF27-8F363D90EDB9}"/>
                      </a:ext>
                    </a:extLst>
                  </p:cNvPr>
                  <p:cNvSpPr/>
                  <p:nvPr/>
                </p:nvSpPr>
                <p:spPr>
                  <a:xfrm flipH="1">
                    <a:off x="6415077" y="1171530"/>
                    <a:ext cx="1890380" cy="1890380"/>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pSp>
            <p:sp>
              <p:nvSpPr>
                <p:cNvPr id="13" name="Arc 12">
                  <a:extLst>
                    <a:ext uri="{FF2B5EF4-FFF2-40B4-BE49-F238E27FC236}">
                      <a16:creationId xmlns:a16="http://schemas.microsoft.com/office/drawing/2014/main" id="{5507F1A1-1EB3-4835-A723-6E0CC155369B}"/>
                    </a:ext>
                  </a:extLst>
                </p:cNvPr>
                <p:cNvSpPr/>
                <p:nvPr/>
              </p:nvSpPr>
              <p:spPr>
                <a:xfrm rot="5400000" flipH="1">
                  <a:off x="3114163" y="5332299"/>
                  <a:ext cx="1251885" cy="1799518"/>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A91AC131-C2D0-4567-9511-EA65CA7EE241}"/>
                    </a:ext>
                  </a:extLst>
                </p:cNvPr>
                <p:cNvCxnSpPr>
                  <a:cxnSpLocks/>
                </p:cNvCxnSpPr>
                <p:nvPr/>
              </p:nvCxnSpPr>
              <p:spPr>
                <a:xfrm flipH="1">
                  <a:off x="1941052" y="2223331"/>
                  <a:ext cx="893691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A0A091F-631C-4120-B174-67D45A6A138C}"/>
                    </a:ext>
                  </a:extLst>
                </p:cNvPr>
                <p:cNvCxnSpPr>
                  <a:cxnSpLocks/>
                </p:cNvCxnSpPr>
                <p:nvPr/>
              </p:nvCxnSpPr>
              <p:spPr>
                <a:xfrm flipH="1">
                  <a:off x="1216868" y="3915088"/>
                  <a:ext cx="9661099"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BF890A1-93BF-4879-9ED9-E25DBB7E6053}"/>
                    </a:ext>
                  </a:extLst>
                </p:cNvPr>
                <p:cNvCxnSpPr>
                  <a:cxnSpLocks/>
                  <a:stCxn id="13" idx="2"/>
                </p:cNvCxnSpPr>
                <p:nvPr/>
              </p:nvCxnSpPr>
              <p:spPr>
                <a:xfrm flipH="1" flipV="1">
                  <a:off x="1216868" y="5605864"/>
                  <a:ext cx="2523238" cy="25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8" name="Oval 37">
            <a:extLst>
              <a:ext uri="{FF2B5EF4-FFF2-40B4-BE49-F238E27FC236}">
                <a16:creationId xmlns:a16="http://schemas.microsoft.com/office/drawing/2014/main" id="{28C2D536-BF2F-4ADA-9927-03778193AC3A}"/>
              </a:ext>
              <a:ext uri="{C183D7F6-B498-43B3-948B-1728B52AA6E4}">
                <adec:decorative xmlns:adec="http://schemas.microsoft.com/office/drawing/2017/decorative" val="1"/>
              </a:ext>
            </a:extLst>
          </p:cNvPr>
          <p:cNvSpPr/>
          <p:nvPr/>
        </p:nvSpPr>
        <p:spPr>
          <a:xfrm>
            <a:off x="4917482" y="4272898"/>
            <a:ext cx="840963" cy="840963"/>
          </a:xfrm>
          <a:prstGeom prst="ellipse">
            <a:avLst/>
          </a:prstGeom>
          <a:solidFill>
            <a:schemeClr val="accent1">
              <a:lumMod val="20000"/>
              <a:lumOff val="8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1952C023-9B06-4B43-B644-CD03A018598E}"/>
              </a:ext>
              <a:ext uri="{C183D7F6-B498-43B3-948B-1728B52AA6E4}">
                <adec:decorative xmlns:adec="http://schemas.microsoft.com/office/drawing/2017/decorative" val="1"/>
              </a:ext>
            </a:extLst>
          </p:cNvPr>
          <p:cNvSpPr/>
          <p:nvPr/>
        </p:nvSpPr>
        <p:spPr>
          <a:xfrm>
            <a:off x="1238105" y="4272898"/>
            <a:ext cx="840963" cy="840963"/>
          </a:xfrm>
          <a:prstGeom prst="ellipse">
            <a:avLst/>
          </a:prstGeom>
          <a:solidFill>
            <a:schemeClr val="accent3">
              <a:lumMod val="40000"/>
              <a:lumOff val="6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10046627-DACE-4A75-A48B-34B6934A809A}"/>
              </a:ext>
              <a:ext uri="{C183D7F6-B498-43B3-948B-1728B52AA6E4}">
                <adec:decorative xmlns:adec="http://schemas.microsoft.com/office/drawing/2017/decorative" val="1"/>
              </a:ext>
            </a:extLst>
          </p:cNvPr>
          <p:cNvSpPr/>
          <p:nvPr/>
        </p:nvSpPr>
        <p:spPr>
          <a:xfrm>
            <a:off x="1238105" y="2477008"/>
            <a:ext cx="840963" cy="840963"/>
          </a:xfrm>
          <a:prstGeom prst="ellipse">
            <a:avLst/>
          </a:prstGeom>
          <a:solidFill>
            <a:schemeClr val="accent4">
              <a:lumMod val="40000"/>
              <a:lumOff val="6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Oval 67">
            <a:extLst>
              <a:ext uri="{FF2B5EF4-FFF2-40B4-BE49-F238E27FC236}">
                <a16:creationId xmlns:a16="http://schemas.microsoft.com/office/drawing/2014/main" id="{696BE8D8-6B81-4D92-9557-CDC354533457}"/>
              </a:ext>
              <a:ext uri="{C183D7F6-B498-43B3-948B-1728B52AA6E4}">
                <adec:decorative xmlns:adec="http://schemas.microsoft.com/office/drawing/2017/decorative" val="1"/>
              </a:ext>
            </a:extLst>
          </p:cNvPr>
          <p:cNvSpPr/>
          <p:nvPr/>
        </p:nvSpPr>
        <p:spPr>
          <a:xfrm>
            <a:off x="4917482" y="2477008"/>
            <a:ext cx="840963" cy="840963"/>
          </a:xfrm>
          <a:prstGeom prst="ellipse">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F32EFD43-D203-45CD-B41D-8569A214C88F}"/>
              </a:ext>
              <a:ext uri="{C183D7F6-B498-43B3-948B-1728B52AA6E4}">
                <adec:decorative xmlns:adec="http://schemas.microsoft.com/office/drawing/2017/decorative" val="1"/>
              </a:ext>
            </a:extLst>
          </p:cNvPr>
          <p:cNvSpPr/>
          <p:nvPr/>
        </p:nvSpPr>
        <p:spPr>
          <a:xfrm>
            <a:off x="8417382" y="2477008"/>
            <a:ext cx="840963" cy="840963"/>
          </a:xfrm>
          <a:prstGeom prst="ellipse">
            <a:avLst/>
          </a:prstGeom>
          <a:solidFill>
            <a:schemeClr val="accent2">
              <a:lumMod val="40000"/>
              <a:lumOff val="6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78DEBD90-486A-4B0E-9DEA-51F8849718D2}"/>
              </a:ext>
              <a:ext uri="{C183D7F6-B498-43B3-948B-1728B52AA6E4}">
                <adec:decorative xmlns:adec="http://schemas.microsoft.com/office/drawing/2017/decorative" val="1"/>
              </a:ext>
            </a:extLst>
          </p:cNvPr>
          <p:cNvSpPr/>
          <p:nvPr/>
        </p:nvSpPr>
        <p:spPr>
          <a:xfrm>
            <a:off x="8417382" y="4272898"/>
            <a:ext cx="840963" cy="840963"/>
          </a:xfrm>
          <a:prstGeom prst="ellipse">
            <a:avLst/>
          </a:prstGeom>
          <a:solidFill>
            <a:schemeClr val="accent6">
              <a:lumMod val="40000"/>
              <a:lumOff val="6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39CF61DF-01D9-4149-8DB8-30F8646B49F5}"/>
              </a:ext>
              <a:ext uri="{C183D7F6-B498-43B3-948B-1728B52AA6E4}">
                <adec:decorative xmlns:adec="http://schemas.microsoft.com/office/drawing/2017/decorative" val="1"/>
              </a:ext>
            </a:extLst>
          </p:cNvPr>
          <p:cNvSpPr/>
          <p:nvPr/>
        </p:nvSpPr>
        <p:spPr>
          <a:xfrm>
            <a:off x="612935" y="329409"/>
            <a:ext cx="840963" cy="840963"/>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Oval 92">
            <a:extLst>
              <a:ext uri="{FF2B5EF4-FFF2-40B4-BE49-F238E27FC236}">
                <a16:creationId xmlns:a16="http://schemas.microsoft.com/office/drawing/2014/main" id="{06632AC2-657E-4F91-AC5F-70B8B019FC50}"/>
              </a:ext>
              <a:ext uri="{C183D7F6-B498-43B3-948B-1728B52AA6E4}">
                <adec:decorative xmlns:adec="http://schemas.microsoft.com/office/drawing/2017/decorative" val="1"/>
              </a:ext>
            </a:extLst>
          </p:cNvPr>
          <p:cNvSpPr/>
          <p:nvPr/>
        </p:nvSpPr>
        <p:spPr>
          <a:xfrm>
            <a:off x="4917482" y="5750417"/>
            <a:ext cx="840963" cy="840963"/>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Text Placeholder 75">
            <a:extLst>
              <a:ext uri="{FF2B5EF4-FFF2-40B4-BE49-F238E27FC236}">
                <a16:creationId xmlns:a16="http://schemas.microsoft.com/office/drawing/2014/main" id="{00FB9DAF-36D7-4F4D-8A84-233E60A07FD9}"/>
              </a:ext>
            </a:extLst>
          </p:cNvPr>
          <p:cNvSpPr>
            <a:spLocks noGrp="1"/>
          </p:cNvSpPr>
          <p:nvPr>
            <p:ph type="body" sz="quarter" idx="14"/>
          </p:nvPr>
        </p:nvSpPr>
        <p:spPr/>
        <p:txBody>
          <a:bodyPr/>
          <a:lstStyle/>
          <a:p>
            <a:r>
              <a:rPr lang="en-GB" sz="1100" b="1" dirty="0"/>
              <a:t>33</a:t>
            </a:r>
            <a:r>
              <a:rPr lang="en-GB" sz="1100" b="1" baseline="30000" dirty="0"/>
              <a:t>rd</a:t>
            </a:r>
            <a:r>
              <a:rPr lang="en-GB" sz="1100" dirty="0"/>
              <a:t> in Ease of Doing Business Ranking </a:t>
            </a:r>
          </a:p>
          <a:p>
            <a:endParaRPr lang="en-US" sz="1100" dirty="0"/>
          </a:p>
        </p:txBody>
      </p:sp>
      <p:sp>
        <p:nvSpPr>
          <p:cNvPr id="4" name="Text Placeholder 3">
            <a:extLst>
              <a:ext uri="{FF2B5EF4-FFF2-40B4-BE49-F238E27FC236}">
                <a16:creationId xmlns:a16="http://schemas.microsoft.com/office/drawing/2014/main" id="{265F5D27-BEFB-4DBA-8F9B-A036D4DFCB85}"/>
              </a:ext>
            </a:extLst>
          </p:cNvPr>
          <p:cNvSpPr>
            <a:spLocks noGrp="1"/>
          </p:cNvSpPr>
          <p:nvPr>
            <p:ph type="body" sz="quarter" idx="18"/>
          </p:nvPr>
        </p:nvSpPr>
        <p:spPr/>
        <p:txBody>
          <a:bodyPr/>
          <a:lstStyle/>
          <a:p>
            <a:r>
              <a:rPr lang="en-GB" dirty="0"/>
              <a:t>Economic Ranking</a:t>
            </a:r>
            <a:endParaRPr lang="en-US" dirty="0"/>
          </a:p>
        </p:txBody>
      </p:sp>
      <p:sp>
        <p:nvSpPr>
          <p:cNvPr id="99" name="Text Placeholder 98">
            <a:extLst>
              <a:ext uri="{FF2B5EF4-FFF2-40B4-BE49-F238E27FC236}">
                <a16:creationId xmlns:a16="http://schemas.microsoft.com/office/drawing/2014/main" id="{F66120C2-DDED-4D22-AA71-CD5A34730677}"/>
              </a:ext>
            </a:extLst>
          </p:cNvPr>
          <p:cNvSpPr>
            <a:spLocks noGrp="1"/>
          </p:cNvSpPr>
          <p:nvPr>
            <p:ph type="body" sz="quarter" idx="26"/>
          </p:nvPr>
        </p:nvSpPr>
        <p:spPr/>
        <p:txBody>
          <a:bodyPr/>
          <a:lstStyle/>
          <a:p>
            <a:r>
              <a:rPr lang="en-GB" sz="1100" dirty="0"/>
              <a:t>Polish Economy Records report 31.900 USD GDP per capita </a:t>
            </a:r>
            <a:endParaRPr lang="en-US" sz="1100" dirty="0"/>
          </a:p>
        </p:txBody>
      </p:sp>
      <p:sp>
        <p:nvSpPr>
          <p:cNvPr id="97" name="Text Placeholder 96">
            <a:extLst>
              <a:ext uri="{FF2B5EF4-FFF2-40B4-BE49-F238E27FC236}">
                <a16:creationId xmlns:a16="http://schemas.microsoft.com/office/drawing/2014/main" id="{FDAEC997-C3C2-4121-9089-C71E413A96A5}"/>
              </a:ext>
            </a:extLst>
          </p:cNvPr>
          <p:cNvSpPr>
            <a:spLocks noGrp="1"/>
          </p:cNvSpPr>
          <p:nvPr>
            <p:ph type="body" sz="quarter" idx="27"/>
          </p:nvPr>
        </p:nvSpPr>
        <p:spPr/>
        <p:txBody>
          <a:bodyPr/>
          <a:lstStyle/>
          <a:p>
            <a:r>
              <a:rPr lang="en-GB" sz="1800" b="1" dirty="0">
                <a:solidFill>
                  <a:srgbClr val="000000"/>
                </a:solidFill>
                <a:latin typeface="+mj-lt"/>
              </a:rPr>
              <a:t>GDP</a:t>
            </a:r>
            <a:endParaRPr lang="en-US" sz="1800" b="1" dirty="0">
              <a:solidFill>
                <a:srgbClr val="000000"/>
              </a:solidFill>
              <a:latin typeface="+mj-lt"/>
            </a:endParaRPr>
          </a:p>
        </p:txBody>
      </p:sp>
      <p:sp>
        <p:nvSpPr>
          <p:cNvPr id="101" name="Text Placeholder 100">
            <a:extLst>
              <a:ext uri="{FF2B5EF4-FFF2-40B4-BE49-F238E27FC236}">
                <a16:creationId xmlns:a16="http://schemas.microsoft.com/office/drawing/2014/main" id="{A04F1AC7-A84C-45DB-918C-1477688C9B35}"/>
              </a:ext>
            </a:extLst>
          </p:cNvPr>
          <p:cNvSpPr>
            <a:spLocks noGrp="1"/>
          </p:cNvSpPr>
          <p:nvPr>
            <p:ph type="body" sz="quarter" idx="28"/>
          </p:nvPr>
        </p:nvSpPr>
        <p:spPr>
          <a:xfrm>
            <a:off x="6116956" y="4641488"/>
            <a:ext cx="2138339" cy="840962"/>
          </a:xfrm>
        </p:spPr>
        <p:txBody>
          <a:bodyPr/>
          <a:lstStyle/>
          <a:p>
            <a:r>
              <a:rPr lang="en-GB" dirty="0"/>
              <a:t>1 EUR = 4.69 PLN </a:t>
            </a:r>
          </a:p>
          <a:p>
            <a:r>
              <a:rPr lang="en-US" dirty="0"/>
              <a:t>1 USD = 4.63 PLN </a:t>
            </a:r>
          </a:p>
          <a:p>
            <a:r>
              <a:rPr lang="en-US" dirty="0"/>
              <a:t>1 GBP = 5.57 PLN </a:t>
            </a:r>
          </a:p>
        </p:txBody>
      </p:sp>
      <p:sp>
        <p:nvSpPr>
          <p:cNvPr id="84" name="Text Placeholder 83">
            <a:extLst>
              <a:ext uri="{FF2B5EF4-FFF2-40B4-BE49-F238E27FC236}">
                <a16:creationId xmlns:a16="http://schemas.microsoft.com/office/drawing/2014/main" id="{39987E6E-52C0-420F-806B-28FB4667373A}"/>
              </a:ext>
            </a:extLst>
          </p:cNvPr>
          <p:cNvSpPr>
            <a:spLocks noGrp="1"/>
          </p:cNvSpPr>
          <p:nvPr>
            <p:ph type="body" sz="quarter" idx="29"/>
          </p:nvPr>
        </p:nvSpPr>
        <p:spPr/>
        <p:txBody>
          <a:bodyPr/>
          <a:lstStyle/>
          <a:p>
            <a:r>
              <a:rPr lang="en-GB" dirty="0"/>
              <a:t>Currency</a:t>
            </a:r>
            <a:endParaRPr lang="en-US" dirty="0"/>
          </a:p>
        </p:txBody>
      </p:sp>
      <p:sp>
        <p:nvSpPr>
          <p:cNvPr id="18" name="Text Placeholder 17">
            <a:extLst>
              <a:ext uri="{FF2B5EF4-FFF2-40B4-BE49-F238E27FC236}">
                <a16:creationId xmlns:a16="http://schemas.microsoft.com/office/drawing/2014/main" id="{1C49072C-2200-4AF7-AC0E-3058E8C0FD97}"/>
              </a:ext>
            </a:extLst>
          </p:cNvPr>
          <p:cNvSpPr>
            <a:spLocks noGrp="1"/>
          </p:cNvSpPr>
          <p:nvPr>
            <p:ph type="body" sz="quarter" idx="30"/>
          </p:nvPr>
        </p:nvSpPr>
        <p:spPr/>
        <p:txBody>
          <a:bodyPr/>
          <a:lstStyle/>
          <a:p>
            <a:pPr>
              <a:lnSpc>
                <a:spcPct val="100000"/>
              </a:lnSpc>
              <a:spcBef>
                <a:spcPts val="0"/>
              </a:spcBef>
            </a:pPr>
            <a:r>
              <a:rPr lang="en-US" sz="1100" dirty="0"/>
              <a:t>There are 16 big cities in Poland, with over 200,000 inhabitants </a:t>
            </a:r>
          </a:p>
          <a:p>
            <a:pPr>
              <a:lnSpc>
                <a:spcPct val="100000"/>
              </a:lnSpc>
              <a:spcBef>
                <a:spcPts val="0"/>
              </a:spcBef>
            </a:pPr>
            <a:endParaRPr lang="en-US" sz="1100" dirty="0"/>
          </a:p>
        </p:txBody>
      </p:sp>
      <p:sp>
        <p:nvSpPr>
          <p:cNvPr id="19" name="Text Placeholder 18">
            <a:extLst>
              <a:ext uri="{FF2B5EF4-FFF2-40B4-BE49-F238E27FC236}">
                <a16:creationId xmlns:a16="http://schemas.microsoft.com/office/drawing/2014/main" id="{D7C8CD10-3C66-4C32-B8C2-9A234B82C7D1}"/>
              </a:ext>
            </a:extLst>
          </p:cNvPr>
          <p:cNvSpPr>
            <a:spLocks noGrp="1"/>
          </p:cNvSpPr>
          <p:nvPr>
            <p:ph type="body" sz="quarter" idx="31"/>
          </p:nvPr>
        </p:nvSpPr>
        <p:spPr/>
        <p:txBody>
          <a:bodyPr>
            <a:noAutofit/>
          </a:bodyPr>
          <a:lstStyle/>
          <a:p>
            <a:pPr>
              <a:lnSpc>
                <a:spcPct val="100000"/>
              </a:lnSpc>
              <a:spcBef>
                <a:spcPts val="0"/>
              </a:spcBef>
            </a:pPr>
            <a:r>
              <a:rPr lang="en-US" b="1" dirty="0">
                <a:solidFill>
                  <a:srgbClr val="000000"/>
                </a:solidFill>
                <a:latin typeface="+mj-lt"/>
              </a:rPr>
              <a:t>Metropolitanism</a:t>
            </a:r>
            <a:endParaRPr lang="en-US" dirty="0">
              <a:solidFill>
                <a:schemeClr val="tx1"/>
              </a:solidFill>
            </a:endParaRPr>
          </a:p>
        </p:txBody>
      </p:sp>
      <p:sp>
        <p:nvSpPr>
          <p:cNvPr id="45" name="Text Placeholder 44">
            <a:extLst>
              <a:ext uri="{FF2B5EF4-FFF2-40B4-BE49-F238E27FC236}">
                <a16:creationId xmlns:a16="http://schemas.microsoft.com/office/drawing/2014/main" id="{6E8FFBB1-96D1-4BB8-B78A-48F63F974ABE}"/>
              </a:ext>
            </a:extLst>
          </p:cNvPr>
          <p:cNvSpPr>
            <a:spLocks noGrp="1"/>
          </p:cNvSpPr>
          <p:nvPr>
            <p:ph type="body" sz="quarter" idx="32"/>
          </p:nvPr>
        </p:nvSpPr>
        <p:spPr/>
        <p:txBody>
          <a:bodyPr/>
          <a:lstStyle/>
          <a:p>
            <a:r>
              <a:rPr lang="en-GB" dirty="0"/>
              <a:t>A W</a:t>
            </a:r>
            <a:r>
              <a:rPr lang="en-US" dirty="0"/>
              <a:t>ide availability of income tax exemptions</a:t>
            </a:r>
            <a:endParaRPr lang="en-US" sz="1100" dirty="0"/>
          </a:p>
        </p:txBody>
      </p:sp>
      <p:sp>
        <p:nvSpPr>
          <p:cNvPr id="49" name="Text Placeholder 48">
            <a:extLst>
              <a:ext uri="{FF2B5EF4-FFF2-40B4-BE49-F238E27FC236}">
                <a16:creationId xmlns:a16="http://schemas.microsoft.com/office/drawing/2014/main" id="{E06C67B9-B15A-43D7-A1C8-0C3286C3EB23}"/>
              </a:ext>
            </a:extLst>
          </p:cNvPr>
          <p:cNvSpPr>
            <a:spLocks noGrp="1"/>
          </p:cNvSpPr>
          <p:nvPr>
            <p:ph type="body" sz="quarter" idx="33"/>
          </p:nvPr>
        </p:nvSpPr>
        <p:spPr/>
        <p:txBody>
          <a:bodyPr/>
          <a:lstStyle/>
          <a:p>
            <a:r>
              <a:rPr lang="en-GB" dirty="0"/>
              <a:t>FDI Hospitable </a:t>
            </a:r>
            <a:endParaRPr lang="en-US" dirty="0"/>
          </a:p>
        </p:txBody>
      </p:sp>
      <p:sp>
        <p:nvSpPr>
          <p:cNvPr id="50" name="Text Placeholder 49">
            <a:extLst>
              <a:ext uri="{FF2B5EF4-FFF2-40B4-BE49-F238E27FC236}">
                <a16:creationId xmlns:a16="http://schemas.microsoft.com/office/drawing/2014/main" id="{10A69E6E-8A67-4A04-9F91-5B4A0BD09226}"/>
              </a:ext>
            </a:extLst>
          </p:cNvPr>
          <p:cNvSpPr>
            <a:spLocks noGrp="1"/>
          </p:cNvSpPr>
          <p:nvPr>
            <p:ph type="body" sz="quarter" idx="34"/>
          </p:nvPr>
        </p:nvSpPr>
        <p:spPr>
          <a:xfrm>
            <a:off x="2564855" y="3073061"/>
            <a:ext cx="2138339" cy="601662"/>
          </a:xfrm>
        </p:spPr>
        <p:txBody>
          <a:bodyPr/>
          <a:lstStyle/>
          <a:p>
            <a:r>
              <a:rPr lang="en-US" sz="1100" dirty="0"/>
              <a:t>Reported 6</a:t>
            </a:r>
            <a:r>
              <a:rPr lang="en-US" sz="1100" baseline="30000" dirty="0"/>
              <a:t>th</a:t>
            </a:r>
            <a:r>
              <a:rPr lang="en-US" sz="1100" dirty="0"/>
              <a:t> Largest Country in the EU with approximately 38 million people</a:t>
            </a:r>
          </a:p>
        </p:txBody>
      </p:sp>
      <p:sp>
        <p:nvSpPr>
          <p:cNvPr id="51" name="Text Placeholder 50">
            <a:extLst>
              <a:ext uri="{FF2B5EF4-FFF2-40B4-BE49-F238E27FC236}">
                <a16:creationId xmlns:a16="http://schemas.microsoft.com/office/drawing/2014/main" id="{A56BB950-474F-48B8-B96A-19AD258EC1A2}"/>
              </a:ext>
            </a:extLst>
          </p:cNvPr>
          <p:cNvSpPr>
            <a:spLocks noGrp="1"/>
          </p:cNvSpPr>
          <p:nvPr>
            <p:ph type="body" sz="quarter" idx="35"/>
          </p:nvPr>
        </p:nvSpPr>
        <p:spPr/>
        <p:txBody>
          <a:bodyPr/>
          <a:lstStyle/>
          <a:p>
            <a:r>
              <a:rPr lang="en-US" sz="1800" b="1" dirty="0">
                <a:solidFill>
                  <a:srgbClr val="000000"/>
                </a:solidFill>
                <a:latin typeface="+mj-lt"/>
              </a:rPr>
              <a:t>Internal Market Stability </a:t>
            </a:r>
            <a:endParaRPr lang="en-US" dirty="0"/>
          </a:p>
        </p:txBody>
      </p:sp>
      <p:sp>
        <p:nvSpPr>
          <p:cNvPr id="52" name="Text Placeholder 51">
            <a:extLst>
              <a:ext uri="{FF2B5EF4-FFF2-40B4-BE49-F238E27FC236}">
                <a16:creationId xmlns:a16="http://schemas.microsoft.com/office/drawing/2014/main" id="{4E5915FD-DB3A-45C0-B86A-5D5A81116008}"/>
              </a:ext>
            </a:extLst>
          </p:cNvPr>
          <p:cNvSpPr>
            <a:spLocks noGrp="1"/>
          </p:cNvSpPr>
          <p:nvPr>
            <p:ph type="body" sz="quarter" idx="36"/>
          </p:nvPr>
        </p:nvSpPr>
        <p:spPr/>
        <p:txBody>
          <a:bodyPr/>
          <a:lstStyle/>
          <a:p>
            <a:r>
              <a:rPr lang="en-GB" sz="1100" dirty="0"/>
              <a:t>Logistics have brought </a:t>
            </a:r>
            <a:r>
              <a:rPr lang="en-GB" sz="1100" b="1" dirty="0"/>
              <a:t>244bn </a:t>
            </a:r>
            <a:r>
              <a:rPr lang="en-GB" sz="1100" dirty="0"/>
              <a:t>USD to the Polish economy </a:t>
            </a:r>
            <a:endParaRPr lang="en-US" sz="1100" dirty="0"/>
          </a:p>
        </p:txBody>
      </p:sp>
      <p:sp>
        <p:nvSpPr>
          <p:cNvPr id="55" name="Text Placeholder 54">
            <a:extLst>
              <a:ext uri="{FF2B5EF4-FFF2-40B4-BE49-F238E27FC236}">
                <a16:creationId xmlns:a16="http://schemas.microsoft.com/office/drawing/2014/main" id="{57539E1A-9B29-402B-A46D-E0F212E1B50F}"/>
              </a:ext>
            </a:extLst>
          </p:cNvPr>
          <p:cNvSpPr>
            <a:spLocks noGrp="1"/>
          </p:cNvSpPr>
          <p:nvPr>
            <p:ph type="body" sz="quarter" idx="37"/>
          </p:nvPr>
        </p:nvSpPr>
        <p:spPr/>
        <p:txBody>
          <a:bodyPr/>
          <a:lstStyle/>
          <a:p>
            <a:r>
              <a:rPr lang="en-US" dirty="0"/>
              <a:t>Logistics </a:t>
            </a:r>
          </a:p>
        </p:txBody>
      </p:sp>
      <p:sp>
        <p:nvSpPr>
          <p:cNvPr id="56" name="Text Placeholder 55">
            <a:extLst>
              <a:ext uri="{FF2B5EF4-FFF2-40B4-BE49-F238E27FC236}">
                <a16:creationId xmlns:a16="http://schemas.microsoft.com/office/drawing/2014/main" id="{CCD516C7-925C-4455-9350-3A7DAA071941}"/>
              </a:ext>
            </a:extLst>
          </p:cNvPr>
          <p:cNvSpPr>
            <a:spLocks noGrp="1"/>
          </p:cNvSpPr>
          <p:nvPr>
            <p:ph type="body" sz="quarter" idx="38"/>
          </p:nvPr>
        </p:nvSpPr>
        <p:spPr>
          <a:xfrm>
            <a:off x="1749692" y="814918"/>
            <a:ext cx="2138339" cy="836045"/>
          </a:xfrm>
        </p:spPr>
        <p:txBody>
          <a:bodyPr/>
          <a:lstStyle/>
          <a:p>
            <a:r>
              <a:rPr lang="en-US" sz="1100" dirty="0"/>
              <a:t>In 2018, Poland has reported 5.1% of economic growth, compared to 4.8% in 2017, remaining significant growth since then. </a:t>
            </a:r>
          </a:p>
          <a:p>
            <a:endParaRPr lang="en-US" dirty="0"/>
          </a:p>
        </p:txBody>
      </p:sp>
      <p:sp>
        <p:nvSpPr>
          <p:cNvPr id="57" name="Text Placeholder 56">
            <a:extLst>
              <a:ext uri="{FF2B5EF4-FFF2-40B4-BE49-F238E27FC236}">
                <a16:creationId xmlns:a16="http://schemas.microsoft.com/office/drawing/2014/main" id="{E280721E-D8F5-469E-B021-B2428B82D28A}"/>
              </a:ext>
            </a:extLst>
          </p:cNvPr>
          <p:cNvSpPr>
            <a:spLocks noGrp="1"/>
          </p:cNvSpPr>
          <p:nvPr>
            <p:ph type="body" sz="quarter" idx="39"/>
          </p:nvPr>
        </p:nvSpPr>
        <p:spPr/>
        <p:txBody>
          <a:bodyPr/>
          <a:lstStyle/>
          <a:p>
            <a:r>
              <a:rPr lang="en-US" dirty="0"/>
              <a:t>Economic Growth </a:t>
            </a:r>
          </a:p>
        </p:txBody>
      </p:sp>
      <p:sp>
        <p:nvSpPr>
          <p:cNvPr id="54" name="Oval 53" descr="timeline markers">
            <a:extLst>
              <a:ext uri="{FF2B5EF4-FFF2-40B4-BE49-F238E27FC236}">
                <a16:creationId xmlns:a16="http://schemas.microsoft.com/office/drawing/2014/main" id="{860921B8-3D91-48AB-A236-95079DA8AD01}"/>
              </a:ext>
            </a:extLst>
          </p:cNvPr>
          <p:cNvSpPr/>
          <p:nvPr/>
        </p:nvSpPr>
        <p:spPr>
          <a:xfrm flipH="1">
            <a:off x="1003747" y="1350041"/>
            <a:ext cx="168964" cy="168964"/>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0000"/>
                </a:solidFill>
              </a:ln>
            </a:endParaRPr>
          </a:p>
        </p:txBody>
      </p:sp>
      <p:sp>
        <p:nvSpPr>
          <p:cNvPr id="105" name="Oval 104" descr="timeline markers">
            <a:extLst>
              <a:ext uri="{FF2B5EF4-FFF2-40B4-BE49-F238E27FC236}">
                <a16:creationId xmlns:a16="http://schemas.microsoft.com/office/drawing/2014/main" id="{E92417A0-A309-465F-88E7-0DED361313C1}"/>
              </a:ext>
            </a:extLst>
          </p:cNvPr>
          <p:cNvSpPr/>
          <p:nvPr/>
        </p:nvSpPr>
        <p:spPr>
          <a:xfrm flipH="1">
            <a:off x="4552816" y="6139523"/>
            <a:ext cx="168964" cy="168964"/>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0000"/>
                </a:solidFill>
              </a:ln>
            </a:endParaRPr>
          </a:p>
        </p:txBody>
      </p:sp>
      <p:sp>
        <p:nvSpPr>
          <p:cNvPr id="107" name="Oval 106" descr="timeline markers">
            <a:extLst>
              <a:ext uri="{FF2B5EF4-FFF2-40B4-BE49-F238E27FC236}">
                <a16:creationId xmlns:a16="http://schemas.microsoft.com/office/drawing/2014/main" id="{13511587-7FCB-40F6-8E34-178AF7381975}"/>
              </a:ext>
            </a:extLst>
          </p:cNvPr>
          <p:cNvSpPr/>
          <p:nvPr/>
        </p:nvSpPr>
        <p:spPr>
          <a:xfrm flipH="1">
            <a:off x="6162090" y="2132914"/>
            <a:ext cx="168964" cy="168964"/>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0000"/>
                </a:solidFill>
              </a:ln>
            </a:endParaRPr>
          </a:p>
        </p:txBody>
      </p:sp>
      <p:sp>
        <p:nvSpPr>
          <p:cNvPr id="108" name="Oval 107" descr="timeline markers">
            <a:extLst>
              <a:ext uri="{FF2B5EF4-FFF2-40B4-BE49-F238E27FC236}">
                <a16:creationId xmlns:a16="http://schemas.microsoft.com/office/drawing/2014/main" id="{857D08D2-A1C9-489D-8348-CFB47CDE3AB1}"/>
              </a:ext>
            </a:extLst>
          </p:cNvPr>
          <p:cNvSpPr/>
          <p:nvPr/>
        </p:nvSpPr>
        <p:spPr>
          <a:xfrm flipH="1">
            <a:off x="9810032" y="2132914"/>
            <a:ext cx="168964" cy="168964"/>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0000"/>
                </a:solidFill>
              </a:ln>
            </a:endParaRPr>
          </a:p>
        </p:txBody>
      </p:sp>
      <p:sp>
        <p:nvSpPr>
          <p:cNvPr id="109" name="Oval 108" descr="timeline markers">
            <a:extLst>
              <a:ext uri="{FF2B5EF4-FFF2-40B4-BE49-F238E27FC236}">
                <a16:creationId xmlns:a16="http://schemas.microsoft.com/office/drawing/2014/main" id="{E245448C-0204-44B2-B971-A22E9D2DFACE}"/>
              </a:ext>
            </a:extLst>
          </p:cNvPr>
          <p:cNvSpPr/>
          <p:nvPr/>
        </p:nvSpPr>
        <p:spPr>
          <a:xfrm flipH="1">
            <a:off x="9810032" y="3836703"/>
            <a:ext cx="168964" cy="168964"/>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0000"/>
                </a:solidFill>
              </a:ln>
            </a:endParaRPr>
          </a:p>
        </p:txBody>
      </p:sp>
      <p:sp>
        <p:nvSpPr>
          <p:cNvPr id="110" name="Oval 109" descr="timeline markers">
            <a:extLst>
              <a:ext uri="{FF2B5EF4-FFF2-40B4-BE49-F238E27FC236}">
                <a16:creationId xmlns:a16="http://schemas.microsoft.com/office/drawing/2014/main" id="{19A80ABD-E90D-411F-BF88-7E1ED68E1846}"/>
              </a:ext>
            </a:extLst>
          </p:cNvPr>
          <p:cNvSpPr/>
          <p:nvPr/>
        </p:nvSpPr>
        <p:spPr>
          <a:xfrm flipH="1">
            <a:off x="6162090" y="3836703"/>
            <a:ext cx="168964" cy="168964"/>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0000"/>
                </a:solidFill>
              </a:ln>
            </a:endParaRPr>
          </a:p>
        </p:txBody>
      </p:sp>
      <p:sp>
        <p:nvSpPr>
          <p:cNvPr id="111" name="Oval 110" descr="timeline markers">
            <a:extLst>
              <a:ext uri="{FF2B5EF4-FFF2-40B4-BE49-F238E27FC236}">
                <a16:creationId xmlns:a16="http://schemas.microsoft.com/office/drawing/2014/main" id="{467F323A-16F5-4015-85F9-EED889A6702A}"/>
              </a:ext>
            </a:extLst>
          </p:cNvPr>
          <p:cNvSpPr/>
          <p:nvPr/>
        </p:nvSpPr>
        <p:spPr>
          <a:xfrm flipH="1">
            <a:off x="2512199" y="3831770"/>
            <a:ext cx="168964" cy="168964"/>
          </a:xfrm>
          <a:prstGeom prst="ellips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0000"/>
                </a:solidFill>
              </a:ln>
            </a:endParaRPr>
          </a:p>
        </p:txBody>
      </p:sp>
      <p:sp>
        <p:nvSpPr>
          <p:cNvPr id="3" name="Title 2">
            <a:extLst>
              <a:ext uri="{FF2B5EF4-FFF2-40B4-BE49-F238E27FC236}">
                <a16:creationId xmlns:a16="http://schemas.microsoft.com/office/drawing/2014/main" id="{30A2CAEF-301A-49CC-8FE3-331B30F3C2D6}"/>
              </a:ext>
            </a:extLst>
          </p:cNvPr>
          <p:cNvSpPr>
            <a:spLocks noGrp="1"/>
          </p:cNvSpPr>
          <p:nvPr>
            <p:ph type="title"/>
          </p:nvPr>
        </p:nvSpPr>
        <p:spPr/>
        <p:txBody>
          <a:bodyPr>
            <a:normAutofit fontScale="90000"/>
          </a:bodyPr>
          <a:lstStyle/>
          <a:p>
            <a:r>
              <a:rPr lang="en-US" dirty="0"/>
              <a:t>Poland – Economically Stable and Crisis Resistant</a:t>
            </a:r>
          </a:p>
        </p:txBody>
      </p:sp>
      <p:pic>
        <p:nvPicPr>
          <p:cNvPr id="15" name="Picture Placeholder 14" descr="Bar graph with upward trend outline">
            <a:extLst>
              <a:ext uri="{FF2B5EF4-FFF2-40B4-BE49-F238E27FC236}">
                <a16:creationId xmlns:a16="http://schemas.microsoft.com/office/drawing/2014/main" id="{0B17E90A-49AD-5126-BF9F-5ED75114B630}"/>
              </a:ext>
            </a:extLst>
          </p:cNvPr>
          <p:cNvPicPr>
            <a:picLocks noGrp="1" noChangeAspect="1"/>
          </p:cNvPicPr>
          <p:nvPr>
            <p:ph type="pic" sz="quarter" idx="24"/>
          </p:nvPr>
        </p:nvPicPr>
        <p:blipFill>
          <a:blip r:embed="rId2">
            <a:extLst>
              <a:ext uri="{96DAC541-7B7A-43D3-8B79-37D633B846F1}">
                <asvg:svgBlip xmlns:asvg="http://schemas.microsoft.com/office/drawing/2016/SVG/main" r:embed="rId3"/>
              </a:ext>
            </a:extLst>
          </a:blip>
          <a:srcRect l="89" r="89"/>
          <a:stretch>
            <a:fillRect/>
          </a:stretch>
        </p:blipFill>
        <p:spPr/>
      </p:pic>
      <p:pic>
        <p:nvPicPr>
          <p:cNvPr id="21" name="Picture Placeholder 20" descr="Group outline">
            <a:extLst>
              <a:ext uri="{FF2B5EF4-FFF2-40B4-BE49-F238E27FC236}">
                <a16:creationId xmlns:a16="http://schemas.microsoft.com/office/drawing/2014/main" id="{1F216A9C-77B9-B8EF-EFC2-635F4CF2D8FF}"/>
              </a:ext>
            </a:extLst>
          </p:cNvPr>
          <p:cNvPicPr>
            <a:picLocks noGrp="1" noChangeAspect="1"/>
          </p:cNvPicPr>
          <p:nvPr>
            <p:ph type="pic" sz="quarter" idx="20"/>
          </p:nvPr>
        </p:nvPicPr>
        <p:blipFill>
          <a:blip r:embed="rId4">
            <a:extLst>
              <a:ext uri="{96DAC541-7B7A-43D3-8B79-37D633B846F1}">
                <asvg:svgBlip xmlns:asvg="http://schemas.microsoft.com/office/drawing/2016/SVG/main" r:embed="rId5"/>
              </a:ext>
            </a:extLst>
          </a:blip>
          <a:srcRect l="89" r="89"/>
          <a:stretch>
            <a:fillRect/>
          </a:stretch>
        </p:blipFill>
        <p:spPr/>
      </p:pic>
      <p:pic>
        <p:nvPicPr>
          <p:cNvPr id="27" name="Picture Placeholder 26" descr="City outline">
            <a:extLst>
              <a:ext uri="{FF2B5EF4-FFF2-40B4-BE49-F238E27FC236}">
                <a16:creationId xmlns:a16="http://schemas.microsoft.com/office/drawing/2014/main" id="{1ABAA7DD-522B-6C57-D0DC-96C497EB070A}"/>
              </a:ext>
            </a:extLst>
          </p:cNvPr>
          <p:cNvPicPr>
            <a:picLocks noGrp="1" noChangeAspect="1"/>
          </p:cNvPicPr>
          <p:nvPr>
            <p:ph type="pic" sz="quarter" idx="19"/>
          </p:nvPr>
        </p:nvPicPr>
        <p:blipFill>
          <a:blip r:embed="rId6">
            <a:extLst>
              <a:ext uri="{96DAC541-7B7A-43D3-8B79-37D633B846F1}">
                <asvg:svgBlip xmlns:asvg="http://schemas.microsoft.com/office/drawing/2016/SVG/main" r:embed="rId7"/>
              </a:ext>
            </a:extLst>
          </a:blip>
          <a:srcRect l="89" r="89"/>
          <a:stretch>
            <a:fillRect/>
          </a:stretch>
        </p:blipFill>
        <p:spPr/>
      </p:pic>
      <p:pic>
        <p:nvPicPr>
          <p:cNvPr id="33" name="Picture Placeholder 32" descr="Dollar outline">
            <a:extLst>
              <a:ext uri="{FF2B5EF4-FFF2-40B4-BE49-F238E27FC236}">
                <a16:creationId xmlns:a16="http://schemas.microsoft.com/office/drawing/2014/main" id="{49B75496-F0BE-64AB-75FA-3FF3C9A5E10F}"/>
              </a:ext>
            </a:extLst>
          </p:cNvPr>
          <p:cNvPicPr>
            <a:picLocks noGrp="1" noChangeAspect="1"/>
          </p:cNvPicPr>
          <p:nvPr>
            <p:ph type="pic" sz="quarter" idx="11"/>
          </p:nvPr>
        </p:nvPicPr>
        <p:blipFill>
          <a:blip r:embed="rId8">
            <a:extLst>
              <a:ext uri="{96DAC541-7B7A-43D3-8B79-37D633B846F1}">
                <asvg:svgBlip xmlns:asvg="http://schemas.microsoft.com/office/drawing/2016/SVG/main" r:embed="rId9"/>
              </a:ext>
            </a:extLst>
          </a:blip>
          <a:srcRect l="89" r="89"/>
          <a:stretch>
            <a:fillRect/>
          </a:stretch>
        </p:blipFill>
        <p:spPr/>
      </p:pic>
      <p:pic>
        <p:nvPicPr>
          <p:cNvPr id="40" name="Picture Placeholder 39" descr="Freight outline">
            <a:extLst>
              <a:ext uri="{FF2B5EF4-FFF2-40B4-BE49-F238E27FC236}">
                <a16:creationId xmlns:a16="http://schemas.microsoft.com/office/drawing/2014/main" id="{6BE8F538-37DE-5632-08E7-B1E94ED153A8}"/>
              </a:ext>
            </a:extLst>
          </p:cNvPr>
          <p:cNvPicPr>
            <a:picLocks noGrp="1" noChangeAspect="1"/>
          </p:cNvPicPr>
          <p:nvPr>
            <p:ph type="pic" sz="quarter" idx="23"/>
          </p:nvPr>
        </p:nvPicPr>
        <p:blipFill>
          <a:blip r:embed="rId10">
            <a:extLst>
              <a:ext uri="{96DAC541-7B7A-43D3-8B79-37D633B846F1}">
                <asvg:svgBlip xmlns:asvg="http://schemas.microsoft.com/office/drawing/2016/SVG/main" r:embed="rId11"/>
              </a:ext>
            </a:extLst>
          </a:blip>
          <a:srcRect l="89" r="89"/>
          <a:stretch>
            <a:fillRect/>
          </a:stretch>
        </p:blipFill>
        <p:spPr/>
      </p:pic>
      <p:pic>
        <p:nvPicPr>
          <p:cNvPr id="44" name="Picture Placeholder 43" descr="Money outline">
            <a:extLst>
              <a:ext uri="{FF2B5EF4-FFF2-40B4-BE49-F238E27FC236}">
                <a16:creationId xmlns:a16="http://schemas.microsoft.com/office/drawing/2014/main" id="{6A20A52A-211D-8AC7-EA46-969359E47F9D}"/>
              </a:ext>
            </a:extLst>
          </p:cNvPr>
          <p:cNvPicPr>
            <a:picLocks noGrp="1" noChangeAspect="1"/>
          </p:cNvPicPr>
          <p:nvPr>
            <p:ph type="pic" sz="quarter" idx="22"/>
          </p:nvPr>
        </p:nvPicPr>
        <p:blipFill>
          <a:blip r:embed="rId12">
            <a:extLst>
              <a:ext uri="{96DAC541-7B7A-43D3-8B79-37D633B846F1}">
                <asvg:svgBlip xmlns:asvg="http://schemas.microsoft.com/office/drawing/2016/SVG/main" r:embed="rId13"/>
              </a:ext>
            </a:extLst>
          </a:blip>
          <a:srcRect l="89" r="89"/>
          <a:stretch>
            <a:fillRect/>
          </a:stretch>
        </p:blipFill>
        <p:spPr/>
      </p:pic>
      <p:pic>
        <p:nvPicPr>
          <p:cNvPr id="63" name="Picture Placeholder 62" descr="Trophy outline">
            <a:extLst>
              <a:ext uri="{FF2B5EF4-FFF2-40B4-BE49-F238E27FC236}">
                <a16:creationId xmlns:a16="http://schemas.microsoft.com/office/drawing/2014/main" id="{E3F07213-0F5C-2C9E-7995-B67D4F376903}"/>
              </a:ext>
            </a:extLst>
          </p:cNvPr>
          <p:cNvPicPr>
            <a:picLocks noGrp="1" noChangeAspect="1"/>
          </p:cNvPicPr>
          <p:nvPr>
            <p:ph type="pic" sz="quarter" idx="21"/>
          </p:nvPr>
        </p:nvPicPr>
        <p:blipFill>
          <a:blip r:embed="rId14">
            <a:extLst>
              <a:ext uri="{96DAC541-7B7A-43D3-8B79-37D633B846F1}">
                <asvg:svgBlip xmlns:asvg="http://schemas.microsoft.com/office/drawing/2016/SVG/main" r:embed="rId15"/>
              </a:ext>
            </a:extLst>
          </a:blip>
          <a:srcRect l="89" r="89"/>
          <a:stretch>
            <a:fillRect/>
          </a:stretch>
        </p:blipFill>
        <p:spPr/>
      </p:pic>
      <p:pic>
        <p:nvPicPr>
          <p:cNvPr id="69" name="Picture Placeholder 68" descr="Europe with solid fill">
            <a:extLst>
              <a:ext uri="{FF2B5EF4-FFF2-40B4-BE49-F238E27FC236}">
                <a16:creationId xmlns:a16="http://schemas.microsoft.com/office/drawing/2014/main" id="{88E7EB79-0AC2-3959-A633-A0A4D07BCC73}"/>
              </a:ext>
            </a:extLst>
          </p:cNvPr>
          <p:cNvPicPr>
            <a:picLocks noGrp="1" noChangeAspect="1"/>
          </p:cNvPicPr>
          <p:nvPr>
            <p:ph type="pic" sz="quarter" idx="25"/>
          </p:nvPr>
        </p:nvPicPr>
        <p:blipFill>
          <a:blip r:embed="rId16">
            <a:extLst>
              <a:ext uri="{96DAC541-7B7A-43D3-8B79-37D633B846F1}">
                <asvg:svgBlip xmlns:asvg="http://schemas.microsoft.com/office/drawing/2016/SVG/main" r:embed="rId17"/>
              </a:ext>
            </a:extLst>
          </a:blip>
          <a:srcRect l="89" r="89"/>
          <a:stretch>
            <a:fillRect/>
          </a:stretch>
        </p:blipFill>
        <p:spPr/>
      </p:pic>
    </p:spTree>
    <p:extLst>
      <p:ext uri="{BB962C8B-B14F-4D97-AF65-F5344CB8AC3E}">
        <p14:creationId xmlns:p14="http://schemas.microsoft.com/office/powerpoint/2010/main" val="2304126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C7AF0F-81E5-2149-BEAE-DF5843AB7EE2}"/>
              </a:ext>
            </a:extLst>
          </p:cNvPr>
          <p:cNvSpPr>
            <a:spLocks noGrp="1"/>
          </p:cNvSpPr>
          <p:nvPr>
            <p:ph type="title"/>
          </p:nvPr>
        </p:nvSpPr>
        <p:spPr>
          <a:xfrm>
            <a:off x="966952" y="1204108"/>
            <a:ext cx="2669406" cy="1781175"/>
          </a:xfrm>
        </p:spPr>
        <p:txBody>
          <a:bodyPr>
            <a:normAutofit/>
          </a:bodyPr>
          <a:lstStyle/>
          <a:p>
            <a:r>
              <a:rPr lang="en-GB" sz="3200">
                <a:solidFill>
                  <a:srgbClr val="FFFFFF"/>
                </a:solidFill>
              </a:rPr>
              <a:t>The Polish Business Environment </a:t>
            </a:r>
            <a:endParaRPr lang="en-US" sz="3200">
              <a:solidFill>
                <a:srgbClr val="FFFFFF"/>
              </a:solidFill>
            </a:endParaRPr>
          </a:p>
        </p:txBody>
      </p:sp>
      <p:sp>
        <p:nvSpPr>
          <p:cNvPr id="17" name="Content Placeholder 8">
            <a:extLst>
              <a:ext uri="{FF2B5EF4-FFF2-40B4-BE49-F238E27FC236}">
                <a16:creationId xmlns:a16="http://schemas.microsoft.com/office/drawing/2014/main" id="{4DC63349-1516-23AD-6028-4678F64C7FE6}"/>
              </a:ext>
            </a:extLst>
          </p:cNvPr>
          <p:cNvSpPr>
            <a:spLocks noGrp="1"/>
          </p:cNvSpPr>
          <p:nvPr>
            <p:ph idx="1"/>
          </p:nvPr>
        </p:nvSpPr>
        <p:spPr>
          <a:xfrm>
            <a:off x="966951" y="3355130"/>
            <a:ext cx="2669407" cy="2427333"/>
          </a:xfrm>
        </p:spPr>
        <p:txBody>
          <a:bodyPr>
            <a:normAutofit fontScale="92500"/>
          </a:bodyPr>
          <a:lstStyle/>
          <a:p>
            <a:r>
              <a:rPr lang="en-GB" sz="1600" dirty="0"/>
              <a:t>Polish investment zone is hospitable for FDIs, as Poland has become an economic zone, which allows businesses to enjoy tax reductions if they decide to expand within the country, without restricting the beneficial conditions within a certain location, instead of  the entire country. </a:t>
            </a:r>
            <a:endParaRPr lang="en-US" sz="1600" dirty="0"/>
          </a:p>
        </p:txBody>
      </p:sp>
      <p:pic>
        <p:nvPicPr>
          <p:cNvPr id="5" name="Content Placeholder 4">
            <a:extLst>
              <a:ext uri="{FF2B5EF4-FFF2-40B4-BE49-F238E27FC236}">
                <a16:creationId xmlns:a16="http://schemas.microsoft.com/office/drawing/2014/main" id="{50876694-603D-1D07-A015-EEC72E68C349}"/>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1771" y="952500"/>
            <a:ext cx="5784385" cy="482996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7C291450-BAEE-C8FD-8A22-F2A0DB96EBEF}"/>
              </a:ext>
            </a:extLst>
          </p:cNvPr>
          <p:cNvSpPr txBox="1"/>
          <p:nvPr/>
        </p:nvSpPr>
        <p:spPr>
          <a:xfrm>
            <a:off x="5225143" y="4805265"/>
            <a:ext cx="2276669" cy="646331"/>
          </a:xfrm>
          <a:prstGeom prst="rect">
            <a:avLst/>
          </a:prstGeom>
          <a:noFill/>
        </p:spPr>
        <p:txBody>
          <a:bodyPr wrap="square" rtlCol="0">
            <a:spAutoFit/>
          </a:bodyPr>
          <a:lstStyle/>
          <a:p>
            <a:r>
              <a:rPr lang="en-GB" i="1" dirty="0">
                <a:latin typeface="Times New Roman" panose="02020603050405020304" pitchFamily="18" charset="0"/>
                <a:cs typeface="Times New Roman" panose="02020603050405020304" pitchFamily="18" charset="0"/>
              </a:rPr>
              <a:t>Percent of tax exemption reduction </a:t>
            </a:r>
            <a:endParaRPr lang="en-US"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0080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FB0BC9C5-2FC8-1ED5-3207-79D7C1E4BAEF}"/>
              </a:ext>
            </a:extLst>
          </p:cNvPr>
          <p:cNvSpPr>
            <a:spLocks noGrp="1"/>
          </p:cNvSpPr>
          <p:nvPr>
            <p:ph type="title"/>
          </p:nvPr>
        </p:nvSpPr>
        <p:spPr>
          <a:xfrm>
            <a:off x="841247" y="5529884"/>
            <a:ext cx="5806440" cy="1096331"/>
          </a:xfrm>
        </p:spPr>
        <p:txBody>
          <a:bodyPr vert="horz" lIns="91440" tIns="45720" rIns="91440" bIns="45720" rtlCol="0">
            <a:normAutofit/>
          </a:bodyPr>
          <a:lstStyle/>
          <a:p>
            <a:r>
              <a:rPr lang="en-US" sz="4000" kern="1200">
                <a:solidFill>
                  <a:srgbClr val="303030"/>
                </a:solidFill>
                <a:latin typeface="+mj-lt"/>
                <a:ea typeface="+mj-ea"/>
                <a:cs typeface="+mj-cs"/>
              </a:rPr>
              <a:t>Logistics </a:t>
            </a:r>
          </a:p>
        </p:txBody>
      </p:sp>
      <p:pic>
        <p:nvPicPr>
          <p:cNvPr id="5" name="Content Placeholder 4" descr="Map&#10;&#10;Description automatically generated">
            <a:extLst>
              <a:ext uri="{FF2B5EF4-FFF2-40B4-BE49-F238E27FC236}">
                <a16:creationId xmlns:a16="http://schemas.microsoft.com/office/drawing/2014/main" id="{B156B80F-0C5C-C972-17D4-173709E4E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1247" y="1348936"/>
            <a:ext cx="6049942" cy="3221594"/>
          </a:xfrm>
          <a:prstGeom prst="rect">
            <a:avLst/>
          </a:prstGeom>
        </p:spPr>
      </p:pic>
      <p:sp>
        <p:nvSpPr>
          <p:cNvPr id="14" name="Content Placeholder 13">
            <a:extLst>
              <a:ext uri="{FF2B5EF4-FFF2-40B4-BE49-F238E27FC236}">
                <a16:creationId xmlns:a16="http://schemas.microsoft.com/office/drawing/2014/main" id="{005B0A5E-433C-28DE-F4E1-9FA7F4210992}"/>
              </a:ext>
            </a:extLst>
          </p:cNvPr>
          <p:cNvSpPr>
            <a:spLocks noGrp="1"/>
          </p:cNvSpPr>
          <p:nvPr>
            <p:ph idx="1"/>
          </p:nvPr>
        </p:nvSpPr>
        <p:spPr>
          <a:xfrm>
            <a:off x="7534655" y="965199"/>
            <a:ext cx="4008101" cy="4020458"/>
          </a:xfrm>
        </p:spPr>
        <p:txBody>
          <a:bodyPr anchor="ctr">
            <a:normAutofit/>
          </a:bodyPr>
          <a:lstStyle/>
          <a:p>
            <a:r>
              <a:rPr lang="en-GB" sz="2000" dirty="0"/>
              <a:t>Poland’s convenient location can ease the export of Tesla’s production. </a:t>
            </a:r>
          </a:p>
          <a:p>
            <a:r>
              <a:rPr lang="en-GB" sz="2000" dirty="0"/>
              <a:t>The fact that the country shares a border with Germany, where is based one of the company's manufacturing facilities, could allow cooperation between both facilities when planning which company products are going to be produced in Poland and support the increase of European production and export </a:t>
            </a:r>
          </a:p>
          <a:p>
            <a:endParaRPr lang="en-US" sz="2000" dirty="0"/>
          </a:p>
        </p:txBody>
      </p:sp>
    </p:spTree>
    <p:extLst>
      <p:ext uri="{BB962C8B-B14F-4D97-AF65-F5344CB8AC3E}">
        <p14:creationId xmlns:p14="http://schemas.microsoft.com/office/powerpoint/2010/main" val="2866544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0"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Benefits Showing Why Education Is Important to Our Society | Habitat for  Humanity">
            <a:extLst>
              <a:ext uri="{FF2B5EF4-FFF2-40B4-BE49-F238E27FC236}">
                <a16:creationId xmlns:a16="http://schemas.microsoft.com/office/drawing/2014/main" id="{45D112FF-DC7F-5CD3-E4DA-E70F89DAA0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84" r="-1"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9A28A4-2B38-9E72-F1E3-D16526AB1453}"/>
              </a:ext>
            </a:extLst>
          </p:cNvPr>
          <p:cNvSpPr>
            <a:spLocks noGrp="1"/>
          </p:cNvSpPr>
          <p:nvPr>
            <p:ph type="title"/>
          </p:nvPr>
        </p:nvSpPr>
        <p:spPr>
          <a:xfrm>
            <a:off x="838200" y="365125"/>
            <a:ext cx="3822189" cy="1899912"/>
          </a:xfrm>
        </p:spPr>
        <p:txBody>
          <a:bodyPr>
            <a:normAutofit/>
          </a:bodyPr>
          <a:lstStyle/>
          <a:p>
            <a:r>
              <a:rPr lang="en-GB" sz="4000"/>
              <a:t>Education </a:t>
            </a:r>
            <a:endParaRPr lang="en-US" sz="4000"/>
          </a:p>
        </p:txBody>
      </p:sp>
      <p:sp>
        <p:nvSpPr>
          <p:cNvPr id="3" name="Content Placeholder 2">
            <a:extLst>
              <a:ext uri="{FF2B5EF4-FFF2-40B4-BE49-F238E27FC236}">
                <a16:creationId xmlns:a16="http://schemas.microsoft.com/office/drawing/2014/main" id="{A8AC8535-9F40-B59F-70A6-079D9A3C8571}"/>
              </a:ext>
            </a:extLst>
          </p:cNvPr>
          <p:cNvSpPr>
            <a:spLocks noGrp="1"/>
          </p:cNvSpPr>
          <p:nvPr>
            <p:ph idx="1"/>
          </p:nvPr>
        </p:nvSpPr>
        <p:spPr>
          <a:xfrm>
            <a:off x="838200" y="2434201"/>
            <a:ext cx="3822189" cy="3742762"/>
          </a:xfrm>
        </p:spPr>
        <p:txBody>
          <a:bodyPr>
            <a:normAutofit lnSpcReduction="10000"/>
          </a:bodyPr>
          <a:lstStyle/>
          <a:p>
            <a:r>
              <a:rPr lang="en-GB" sz="2000" dirty="0"/>
              <a:t>According to CEDEPOF in Poland the widest accepted form of education is vocational, meaning that the education is focused on </a:t>
            </a:r>
            <a:r>
              <a:rPr lang="en-GB" sz="2000" dirty="0" err="1"/>
              <a:t>labor</a:t>
            </a:r>
            <a:r>
              <a:rPr lang="en-GB" sz="2000" dirty="0"/>
              <a:t>-market relevance. </a:t>
            </a:r>
          </a:p>
          <a:p>
            <a:r>
              <a:rPr lang="en-GB" sz="2000" dirty="0"/>
              <a:t>Considering the unemployment rate for the age group 15-29 which has reached 14.2% in 2021, the </a:t>
            </a:r>
            <a:r>
              <a:rPr lang="en-GB" sz="2000" dirty="0" err="1"/>
              <a:t>labor</a:t>
            </a:r>
            <a:r>
              <a:rPr lang="en-GB" sz="2000" dirty="0"/>
              <a:t> market has the possibility to offer Tesla a qualified </a:t>
            </a:r>
            <a:r>
              <a:rPr lang="en-GB" sz="2000" dirty="0" err="1"/>
              <a:t>labor</a:t>
            </a:r>
            <a:r>
              <a:rPr lang="en-GB" sz="2000" dirty="0"/>
              <a:t> force, to train and turn into professionals using base knowledge gained through vocational education. </a:t>
            </a:r>
          </a:p>
          <a:p>
            <a:endParaRPr lang="en-US" sz="2000" dirty="0"/>
          </a:p>
        </p:txBody>
      </p:sp>
    </p:spTree>
    <p:extLst>
      <p:ext uri="{BB962C8B-B14F-4D97-AF65-F5344CB8AC3E}">
        <p14:creationId xmlns:p14="http://schemas.microsoft.com/office/powerpoint/2010/main" val="1681734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0">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650AF-D7AA-0462-CF3E-E7E6A7F9C07A}"/>
              </a:ext>
            </a:extLst>
          </p:cNvPr>
          <p:cNvSpPr>
            <a:spLocks noGrp="1"/>
          </p:cNvSpPr>
          <p:nvPr>
            <p:ph type="title"/>
          </p:nvPr>
        </p:nvSpPr>
        <p:spPr>
          <a:xfrm>
            <a:off x="640079" y="4526280"/>
            <a:ext cx="7410681" cy="1737360"/>
          </a:xfrm>
        </p:spPr>
        <p:txBody>
          <a:bodyPr>
            <a:normAutofit/>
          </a:bodyPr>
          <a:lstStyle/>
          <a:p>
            <a:r>
              <a:rPr lang="en-GB" sz="4800"/>
              <a:t>Wages </a:t>
            </a:r>
            <a:endParaRPr lang="en-US" sz="4800"/>
          </a:p>
        </p:txBody>
      </p:sp>
      <p:sp>
        <p:nvSpPr>
          <p:cNvPr id="3" name="Content Placeholder 2">
            <a:extLst>
              <a:ext uri="{FF2B5EF4-FFF2-40B4-BE49-F238E27FC236}">
                <a16:creationId xmlns:a16="http://schemas.microsoft.com/office/drawing/2014/main" id="{B088874B-DCD7-2BE0-3151-959F992265DF}"/>
              </a:ext>
            </a:extLst>
          </p:cNvPr>
          <p:cNvSpPr>
            <a:spLocks noGrp="1"/>
          </p:cNvSpPr>
          <p:nvPr>
            <p:ph idx="1"/>
          </p:nvPr>
        </p:nvSpPr>
        <p:spPr>
          <a:xfrm>
            <a:off x="640080" y="595293"/>
            <a:ext cx="5676637" cy="3463951"/>
          </a:xfrm>
        </p:spPr>
        <p:txBody>
          <a:bodyPr anchor="ctr">
            <a:normAutofit/>
          </a:bodyPr>
          <a:lstStyle/>
          <a:p>
            <a:r>
              <a:rPr lang="en-GB" sz="1800" dirty="0"/>
              <a:t>Wages in Poland have met significant growth of 13% for the past year. However, considering </a:t>
            </a:r>
            <a:r>
              <a:rPr lang="en-US" sz="1800" dirty="0"/>
              <a:t>Polish Zloty's exchange rates, the manufacturing wages</a:t>
            </a:r>
            <a:r>
              <a:rPr lang="en-GB" sz="1800" dirty="0"/>
              <a:t> are 1360.30 USD per month. </a:t>
            </a:r>
          </a:p>
          <a:p>
            <a:r>
              <a:rPr lang="en-GB" sz="1800" dirty="0"/>
              <a:t>It can be a good opportunity for Tesla to use a cheaper </a:t>
            </a:r>
            <a:r>
              <a:rPr lang="en-GB" sz="1800" dirty="0" err="1"/>
              <a:t>labor</a:t>
            </a:r>
            <a:r>
              <a:rPr lang="en-GB" sz="1800" dirty="0"/>
              <a:t> force, considering the quality of education in Poland, which provides people with the same experience and knowledge as developed countries. </a:t>
            </a:r>
          </a:p>
          <a:p>
            <a:r>
              <a:rPr lang="en-GB" sz="1800" dirty="0"/>
              <a:t>Therefore, Tesla could provide the same quality to its customers, but at a lower expense. </a:t>
            </a:r>
            <a:endParaRPr lang="en-US" sz="1800" dirty="0"/>
          </a:p>
        </p:txBody>
      </p:sp>
      <p:pic>
        <p:nvPicPr>
          <p:cNvPr id="6146" name="Picture 2" descr="The Pros and Cons of Increasing the Minimum Wage - The European Business  Review">
            <a:extLst>
              <a:ext uri="{FF2B5EF4-FFF2-40B4-BE49-F238E27FC236}">
                <a16:creationId xmlns:a16="http://schemas.microsoft.com/office/drawing/2014/main" id="{76186C82-C5C9-6438-B5F0-9A254F76CD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46" r="2" b="2"/>
          <a:stretch/>
        </p:blipFill>
        <p:spPr bwMode="auto">
          <a:xfrm>
            <a:off x="6492114" y="10"/>
            <a:ext cx="5699887" cy="4059234"/>
          </a:xfrm>
          <a:custGeom>
            <a:avLst/>
            <a:gdLst/>
            <a:ahLst/>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noFill/>
          <a:extLst>
            <a:ext uri="{909E8E84-426E-40DD-AFC4-6F175D3DCCD1}">
              <a14:hiddenFill xmlns:a14="http://schemas.microsoft.com/office/drawing/2010/main">
                <a:solidFill>
                  <a:srgbClr val="FFFFFF"/>
                </a:solidFill>
              </a14:hiddenFill>
            </a:ext>
          </a:extLst>
        </p:spPr>
      </p:pic>
      <p:cxnSp>
        <p:nvCxnSpPr>
          <p:cNvPr id="6158" name="Straight Connector 6152">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6155" name="Oval 6154">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1147" y="5004581"/>
            <a:ext cx="962395" cy="962395"/>
          </a:xfrm>
          <a:prstGeom prst="ellipse">
            <a:avLst/>
          </a:prstGeom>
          <a:solidFill>
            <a:srgbClr val="5543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Oval 6156">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rgbClr val="E16F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3438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F09A6-64B9-AA33-85E6-46B589BC1255}"/>
              </a:ext>
            </a:extLst>
          </p:cNvPr>
          <p:cNvSpPr>
            <a:spLocks noGrp="1"/>
          </p:cNvSpPr>
          <p:nvPr>
            <p:ph type="title"/>
          </p:nvPr>
        </p:nvSpPr>
        <p:spPr>
          <a:xfrm>
            <a:off x="838200" y="365126"/>
            <a:ext cx="5340605" cy="1146176"/>
          </a:xfrm>
        </p:spPr>
        <p:txBody>
          <a:bodyPr>
            <a:normAutofit/>
          </a:bodyPr>
          <a:lstStyle/>
          <a:p>
            <a:r>
              <a:rPr lang="en-GB" sz="3700"/>
              <a:t>Developing vs. Developed Countries </a:t>
            </a:r>
            <a:endParaRPr lang="en-US" sz="3700"/>
          </a:p>
        </p:txBody>
      </p:sp>
      <p:sp>
        <p:nvSpPr>
          <p:cNvPr id="7198" name="Freeform: Shape 7197">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0" name="Freeform: Shape 7199">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2" name="Freeform: Shape 7201">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4" name="Content Placeholder 7173">
            <a:extLst>
              <a:ext uri="{FF2B5EF4-FFF2-40B4-BE49-F238E27FC236}">
                <a16:creationId xmlns:a16="http://schemas.microsoft.com/office/drawing/2014/main" id="{7FEFE6F4-9387-A6AC-C583-7982CD10823A}"/>
              </a:ext>
            </a:extLst>
          </p:cNvPr>
          <p:cNvSpPr>
            <a:spLocks noGrp="1"/>
          </p:cNvSpPr>
          <p:nvPr>
            <p:ph idx="1"/>
          </p:nvPr>
        </p:nvSpPr>
        <p:spPr>
          <a:xfrm>
            <a:off x="838200" y="2173288"/>
            <a:ext cx="3603171" cy="3639684"/>
          </a:xfrm>
        </p:spPr>
        <p:txBody>
          <a:bodyPr anchor="ctr">
            <a:normAutofit/>
          </a:bodyPr>
          <a:lstStyle/>
          <a:p>
            <a:r>
              <a:rPr lang="en-GB" sz="1400">
                <a:solidFill>
                  <a:srgbClr val="FFFFFF"/>
                </a:solidFill>
              </a:rPr>
              <a:t>Developing countries are on the pathway to becoming developed countries </a:t>
            </a:r>
          </a:p>
          <a:p>
            <a:r>
              <a:rPr lang="en-GB" sz="1400">
                <a:solidFill>
                  <a:srgbClr val="FFFFFF"/>
                </a:solidFill>
              </a:rPr>
              <a:t>The business environment within those countries is similar to the developed ones, therefore business operations are not going to meet significant changes in laws and legislations applying to conducting a business </a:t>
            </a:r>
          </a:p>
          <a:p>
            <a:r>
              <a:rPr lang="en-GB" sz="1400">
                <a:solidFill>
                  <a:srgbClr val="FFFFFF"/>
                </a:solidFill>
              </a:rPr>
              <a:t>The Labor force and taxation rates are lower in developing countries</a:t>
            </a:r>
          </a:p>
          <a:p>
            <a:r>
              <a:rPr lang="en-GB" sz="1400">
                <a:solidFill>
                  <a:srgbClr val="FFFFFF"/>
                </a:solidFill>
              </a:rPr>
              <a:t> Developing countries are offering many beneficial economic conditions which are most likely not offered by developed countries as the developing ones are looking for further improvement and attracting more FDIs. </a:t>
            </a:r>
          </a:p>
          <a:p>
            <a:endParaRPr lang="en-US" sz="1400">
              <a:solidFill>
                <a:srgbClr val="FFFFFF"/>
              </a:solidFill>
            </a:endParaRPr>
          </a:p>
        </p:txBody>
      </p:sp>
      <p:pic>
        <p:nvPicPr>
          <p:cNvPr id="7170" name="Picture 2" descr="The Fourth World, Visualized">
            <a:extLst>
              <a:ext uri="{FF2B5EF4-FFF2-40B4-BE49-F238E27FC236}">
                <a16:creationId xmlns:a16="http://schemas.microsoft.com/office/drawing/2014/main" id="{6559FF3E-ACE9-4EE1-9111-28CB2F3F00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5" r="10347" b="5"/>
          <a:stretch/>
        </p:blipFill>
        <p:spPr bwMode="auto">
          <a:xfrm>
            <a:off x="6183088" y="2657713"/>
            <a:ext cx="5170711" cy="3034822"/>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071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584</TotalTime>
  <Words>760</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Evaluation of Business Environment</vt:lpstr>
      <vt:lpstr>Tesla Motors, Inc. </vt:lpstr>
      <vt:lpstr>Tesla Manufacturing Locations </vt:lpstr>
      <vt:lpstr>Location of Expansion – Poland </vt:lpstr>
      <vt:lpstr>Poland – Economically Stable and Crisis Resistant</vt:lpstr>
      <vt:lpstr>The Polish Business Environment </vt:lpstr>
      <vt:lpstr>Logistics </vt:lpstr>
      <vt:lpstr>Education </vt:lpstr>
      <vt:lpstr>Wages </vt:lpstr>
      <vt:lpstr>Developing vs. Developed Countries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Business Environment</dc:title>
  <dc:creator>Yonka Vladimirova</dc:creator>
  <cp:lastModifiedBy>Yonka Vladimirova (2132605)</cp:lastModifiedBy>
  <cp:revision>2</cp:revision>
  <dcterms:created xsi:type="dcterms:W3CDTF">2022-08-16T06:48:33Z</dcterms:created>
  <dcterms:modified xsi:type="dcterms:W3CDTF">2022-08-17T14:15:47Z</dcterms:modified>
</cp:coreProperties>
</file>