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Ex1.xml" ContentType="application/vnd.ms-office.chartex+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6" r:id="rId20"/>
    <p:sldId id="278" r:id="rId21"/>
    <p:sldId id="279" r:id="rId22"/>
    <p:sldId id="280" r:id="rId23"/>
    <p:sldId id="281" r:id="rId24"/>
    <p:sldId id="28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58" d="100"/>
          <a:sy n="58" d="100"/>
        </p:scale>
        <p:origin x="94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Microsoft_Excel_Worksheet.xlsx"/></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Sheet1!$A$2:$A$6</cx:f>
        <cx:lvl ptCount="5">
          <cx:pt idx="0">Category 1</cx:pt>
          <cx:pt idx="1">Category 2</cx:pt>
          <cx:pt idx="2">Category 3</cx:pt>
          <cx:pt idx="3">Category 4</cx:pt>
          <cx:pt idx="4">Category 5</cx:pt>
        </cx:lvl>
      </cx:strDim>
      <cx:numDim type="val">
        <cx:f>Sheet1!$B$2:$B$6</cx:f>
        <cx:lvl ptCount="5" formatCode="General">
          <cx:pt idx="0">5000</cx:pt>
          <cx:pt idx="1">4000</cx:pt>
          <cx:pt idx="2">3000</cx:pt>
          <cx:pt idx="3">1000</cx:pt>
          <cx:pt idx="4">250</cx:pt>
        </cx:lvl>
      </cx:numDim>
    </cx:data>
  </cx:chartData>
  <cx:chart>
    <cx:title pos="t" align="ctr" overlay="0">
      <cx:txPr>
        <a:bodyPr spcFirstLastPara="1" vertOverflow="ellipsis" horzOverflow="overflow" wrap="square" lIns="0" tIns="0" rIns="0" bIns="0" anchor="ctr" anchorCtr="1"/>
        <a:lstStyle/>
        <a:p>
          <a:pPr algn="ctr" rtl="0">
            <a:defRPr/>
          </a:pPr>
          <a:endParaRPr lang="en-US" sz="1862" b="0" i="0" u="none" strike="noStrike" baseline="0" dirty="0">
            <a:solidFill>
              <a:prstClr val="white">
                <a:lumMod val="65000"/>
                <a:lumOff val="35000"/>
              </a:prstClr>
            </a:solidFill>
            <a:latin typeface="Trebuchet MS" panose="020B0603020202020204"/>
          </a:endParaRPr>
        </a:p>
      </cx:txPr>
    </cx:title>
    <cx:plotArea>
      <cx:plotAreaRegion>
        <cx:series layoutId="funnel" uniqueId="{96D0BDB6-44C2-44EE-9F4C-CADA49CA2BA2}">
          <cx:tx>
            <cx:txData>
              <cx:f>Sheet1!$B$1</cx:f>
              <cx:v>Series1</cx:v>
            </cx:txData>
          </cx:tx>
          <cx:dataId val="0"/>
        </cx:series>
      </cx:plotAreaRegion>
      <cx:axis id="0">
        <cx:catScaling gapWidth="0.0599999987"/>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419">
  <cs:axisTitle>
    <cs:lnRef idx="0"/>
    <cs:fillRef idx="0"/>
    <cs:effectRef idx="0"/>
    <cs:fontRef idx="minor">
      <a:schemeClr val="tx1">
        <a:lumMod val="65000"/>
        <a:lumOff val="35000"/>
      </a:schemeClr>
    </cs:fontRef>
    <cs:defRPr sz="1197"/>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cs:chartArea>
  <cs:dataLabel>
    <cs:lnRef idx="0"/>
    <cs:fillRef idx="0"/>
    <cs:effectRef idx="0"/>
    <cs:fontRef idx="minor">
      <a:schemeClr val="tx1">
        <a:lumMod val="65000"/>
        <a:lumOff val="35000"/>
      </a:schemeClr>
    </cs:fontRef>
    <cs:defRPr sz="1197"/>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862"/>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5" name="Footer Placeholder 4"/>
          <p:cNvSpPr>
            <a:spLocks noGrp="1"/>
          </p:cNvSpPr>
          <p:nvPr>
            <p:ph type="ftr" sz="quarter" idx="11"/>
          </p:nvPr>
        </p:nvSpPr>
        <p:spPr/>
        <p:txBody>
          <a:bodyPr/>
          <a:lstStyle/>
          <a:p>
            <a:endParaRPr lang="en-US" dirty="0">
              <a:solidFill>
                <a:schemeClr val="bg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244642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82765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9923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6" name="Footer Placeholder 5"/>
          <p:cNvSpPr>
            <a:spLocks noGrp="1"/>
          </p:cNvSpPr>
          <p:nvPr>
            <p:ph type="ftr" sz="quarter" idx="11"/>
          </p:nvPr>
        </p:nvSpPr>
        <p:spPr/>
        <p:txBody>
          <a:bodyPr/>
          <a:lstStyle/>
          <a:p>
            <a:endParaRPr lang="en-US" dirty="0">
              <a:solidFill>
                <a:schemeClr val="tx1"/>
              </a:solidFill>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28975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8" name="Footer Placeholder 7"/>
          <p:cNvSpPr>
            <a:spLocks noGrp="1"/>
          </p:cNvSpPr>
          <p:nvPr>
            <p:ph type="ftr" sz="quarter" idx="11"/>
          </p:nvPr>
        </p:nvSpPr>
        <p:spPr/>
        <p:txBody>
          <a:bodyPr/>
          <a:lstStyle/>
          <a:p>
            <a:endParaRPr lang="en-US" dirty="0">
              <a:solidFill>
                <a:schemeClr val="tx1"/>
              </a:solidFill>
            </a:endParaRPr>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64723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4" name="Footer Placeholder 3"/>
          <p:cNvSpPr>
            <a:spLocks noGrp="1"/>
          </p:cNvSpPr>
          <p:nvPr>
            <p:ph type="ftr" sz="quarter" idx="11"/>
          </p:nvPr>
        </p:nvSpPr>
        <p:spPr/>
        <p:txBody>
          <a:bodyPr/>
          <a:lstStyle/>
          <a:p>
            <a:endParaRPr lang="en-US" dirty="0">
              <a:solidFill>
                <a:schemeClr val="tx1"/>
              </a:solidFill>
            </a:endParaRPr>
          </a:p>
        </p:txBody>
      </p:sp>
      <p:sp>
        <p:nvSpPr>
          <p:cNvPr id="5" name="Slide Number Placeholder 4"/>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71982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3" name="Footer Placeholder 2"/>
          <p:cNvSpPr>
            <a:spLocks noGrp="1"/>
          </p:cNvSpPr>
          <p:nvPr>
            <p:ph type="ftr" sz="quarter" idx="11"/>
          </p:nvPr>
        </p:nvSpPr>
        <p:spPr/>
        <p:txBody>
          <a:bodyPr/>
          <a:lstStyle/>
          <a:p>
            <a:endParaRPr lang="en-US" dirty="0">
              <a:solidFill>
                <a:schemeClr val="tx1"/>
              </a:solidFill>
            </a:endParaRPr>
          </a:p>
        </p:txBody>
      </p:sp>
      <p:sp>
        <p:nvSpPr>
          <p:cNvPr id="4" name="Slide Number Placeholder 3"/>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08705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6" name="Footer Placeholder 5"/>
          <p:cNvSpPr>
            <a:spLocks noGrp="1"/>
          </p:cNvSpPr>
          <p:nvPr>
            <p:ph type="ftr" sz="quarter" idx="11"/>
          </p:nvPr>
        </p:nvSpPr>
        <p:spPr/>
        <p:txBody>
          <a:bodyPr/>
          <a:lstStyle/>
          <a:p>
            <a:endParaRPr lang="en-US" dirty="0">
              <a:solidFill>
                <a:schemeClr val="tx1"/>
              </a:solidFill>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7832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6" name="Footer Placeholder 5"/>
          <p:cNvSpPr>
            <a:spLocks noGrp="1"/>
          </p:cNvSpPr>
          <p:nvPr>
            <p:ph type="ftr" sz="quarter" idx="11"/>
          </p:nvPr>
        </p:nvSpPr>
        <p:spPr/>
        <p:txBody>
          <a:bodyPr/>
          <a:lstStyle/>
          <a:p>
            <a:endParaRPr lang="en-US" dirty="0">
              <a:effectLst>
                <a:outerShdw blurRad="50800" dist="38100" dir="2700000" algn="tl" rotWithShape="0">
                  <a:prstClr val="black">
                    <a:alpha val="43000"/>
                  </a:prstClr>
                </a:outerShdw>
              </a:effectLst>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78532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624494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052271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84221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00154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40059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56997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11/2/2022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70563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r"/>
            <a:fld id="{A37D6D71-8B28-4ED6-B932-04B197003D23}" type="datetimeFigureOut">
              <a:rPr lang="en-US" smtClean="0"/>
              <a:pPr algn="r"/>
              <a:t>11/2/2022</a:t>
            </a:fld>
            <a:endParaRPr lang="en-US" spc="5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spc="5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32477431"/>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9-teQnZ8LEY?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microsoft.com/office/2014/relationships/chartEx" Target="../charts/chartEx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digitechsystems.com/process-automation-timeline/" TargetMode="External"/><Relationship Id="rId2" Type="http://schemas.openxmlformats.org/officeDocument/2006/relationships/hyperlink" Target="https://www.windwardstudios.com/white-papers/doc-automation-vulnerabilit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light bulb with business icons">
            <a:extLst>
              <a:ext uri="{FF2B5EF4-FFF2-40B4-BE49-F238E27FC236}">
                <a16:creationId xmlns:a16="http://schemas.microsoft.com/office/drawing/2014/main" id="{E6C8C860-6332-40D6-E6B2-78451A8DD601}"/>
              </a:ext>
            </a:extLst>
          </p:cNvPr>
          <p:cNvPicPr>
            <a:picLocks noChangeAspect="1"/>
          </p:cNvPicPr>
          <p:nvPr/>
        </p:nvPicPr>
        <p:blipFill rotWithShape="1">
          <a:blip r:embed="rId2">
            <a:alphaModFix amt="60000"/>
          </a:blip>
          <a:srcRect t="11465" b="8178"/>
          <a:stretch/>
        </p:blipFill>
        <p:spPr>
          <a:xfrm>
            <a:off x="-117848" y="-66290"/>
            <a:ext cx="12427696" cy="6990580"/>
          </a:xfrm>
          <a:prstGeom prst="rect">
            <a:avLst/>
          </a:prstGeom>
        </p:spPr>
      </p:pic>
      <p:sp>
        <p:nvSpPr>
          <p:cNvPr id="2" name="Title 1">
            <a:extLst>
              <a:ext uri="{FF2B5EF4-FFF2-40B4-BE49-F238E27FC236}">
                <a16:creationId xmlns:a16="http://schemas.microsoft.com/office/drawing/2014/main" id="{1A9BA76C-069A-5584-BB1A-C4A285355D9D}"/>
              </a:ext>
            </a:extLst>
          </p:cNvPr>
          <p:cNvSpPr>
            <a:spLocks noGrp="1"/>
          </p:cNvSpPr>
          <p:nvPr>
            <p:ph type="ctrTitle"/>
          </p:nvPr>
        </p:nvSpPr>
        <p:spPr>
          <a:xfrm>
            <a:off x="1720407" y="-189221"/>
            <a:ext cx="7177013" cy="1096899"/>
          </a:xfrm>
        </p:spPr>
        <p:txBody>
          <a:bodyPr anchor="b">
            <a:normAutofit/>
          </a:bodyPr>
          <a:lstStyle/>
          <a:p>
            <a:r>
              <a:rPr lang="en-GB" dirty="0">
                <a:solidFill>
                  <a:schemeClr val="bg1"/>
                </a:solidFill>
              </a:rPr>
              <a:t>Automation  </a:t>
            </a:r>
            <a:r>
              <a:rPr lang="en-GB" dirty="0" err="1">
                <a:solidFill>
                  <a:schemeClr val="bg1"/>
                </a:solidFill>
              </a:rPr>
              <a:t>IaC</a:t>
            </a:r>
            <a:endParaRPr lang="en-US" dirty="0">
              <a:solidFill>
                <a:schemeClr val="bg1"/>
              </a:solidFill>
            </a:endParaRPr>
          </a:p>
        </p:txBody>
      </p:sp>
      <p:sp>
        <p:nvSpPr>
          <p:cNvPr id="3" name="Subtitle 2">
            <a:extLst>
              <a:ext uri="{FF2B5EF4-FFF2-40B4-BE49-F238E27FC236}">
                <a16:creationId xmlns:a16="http://schemas.microsoft.com/office/drawing/2014/main" id="{E6CE4D39-4997-EFC5-D214-422C2AA91D73}"/>
              </a:ext>
            </a:extLst>
          </p:cNvPr>
          <p:cNvSpPr>
            <a:spLocks noGrp="1"/>
          </p:cNvSpPr>
          <p:nvPr>
            <p:ph type="subTitle" idx="1"/>
          </p:nvPr>
        </p:nvSpPr>
        <p:spPr>
          <a:xfrm>
            <a:off x="1224337" y="5571408"/>
            <a:ext cx="7766936" cy="1096899"/>
          </a:xfrm>
        </p:spPr>
        <p:txBody>
          <a:bodyPr anchor="t">
            <a:normAutofit/>
          </a:bodyPr>
          <a:lstStyle/>
          <a:p>
            <a:r>
              <a:rPr lang="en-GB" sz="2800" b="1" dirty="0">
                <a:solidFill>
                  <a:schemeClr val="tx1"/>
                </a:solidFill>
              </a:rPr>
              <a:t>A project by Lyubomira Andreeva</a:t>
            </a:r>
            <a:r>
              <a:rPr lang="en-GB" b="1" dirty="0">
                <a:solidFill>
                  <a:schemeClr val="tx1"/>
                </a:solidFill>
              </a:rPr>
              <a:t> </a:t>
            </a:r>
            <a:endParaRPr lang="en-US" b="1" dirty="0">
              <a:solidFill>
                <a:schemeClr val="tx1"/>
              </a:solidFill>
            </a:endParaRPr>
          </a:p>
        </p:txBody>
      </p:sp>
      <p:pic>
        <p:nvPicPr>
          <p:cNvPr id="5" name="Picture 4" descr="Text&#10;&#10;Description automatically generated with medium confidence">
            <a:extLst>
              <a:ext uri="{FF2B5EF4-FFF2-40B4-BE49-F238E27FC236}">
                <a16:creationId xmlns:a16="http://schemas.microsoft.com/office/drawing/2014/main" id="{02D8F47C-BC23-4349-B903-5379F9B7EE48}"/>
              </a:ext>
            </a:extLst>
          </p:cNvPr>
          <p:cNvPicPr>
            <a:picLocks noChangeAspect="1"/>
          </p:cNvPicPr>
          <p:nvPr/>
        </p:nvPicPr>
        <p:blipFill rotWithShape="1">
          <a:blip r:embed="rId3">
            <a:extLst>
              <a:ext uri="{28A0092B-C50C-407E-A947-70E740481C1C}">
                <a14:useLocalDpi xmlns:a14="http://schemas.microsoft.com/office/drawing/2010/main" val="0"/>
              </a:ext>
            </a:extLst>
          </a:blip>
          <a:srcRect r="72413"/>
          <a:stretch/>
        </p:blipFill>
        <p:spPr>
          <a:xfrm>
            <a:off x="255141" y="160047"/>
            <a:ext cx="914400" cy="1325826"/>
          </a:xfrm>
          <a:prstGeom prst="rect">
            <a:avLst/>
          </a:prstGeom>
        </p:spPr>
      </p:pic>
      <p:sp>
        <p:nvSpPr>
          <p:cNvPr id="6" name="TextBox 5">
            <a:extLst>
              <a:ext uri="{FF2B5EF4-FFF2-40B4-BE49-F238E27FC236}">
                <a16:creationId xmlns:a16="http://schemas.microsoft.com/office/drawing/2014/main" id="{4D732F24-4EE7-E98D-E079-D02ADAA4315B}"/>
              </a:ext>
            </a:extLst>
          </p:cNvPr>
          <p:cNvSpPr txBox="1"/>
          <p:nvPr/>
        </p:nvSpPr>
        <p:spPr>
          <a:xfrm>
            <a:off x="1284514" y="359229"/>
            <a:ext cx="2351315" cy="1431161"/>
          </a:xfrm>
          <a:prstGeom prst="rect">
            <a:avLst/>
          </a:prstGeom>
          <a:noFill/>
        </p:spPr>
        <p:txBody>
          <a:bodyPr wrap="square" rtlCol="0">
            <a:spAutoFit/>
          </a:bodyPr>
          <a:lstStyle/>
          <a:p>
            <a:pPr algn="ctr" defTabSz="914400">
              <a:spcBef>
                <a:spcPct val="0"/>
              </a:spcBef>
              <a:spcAft>
                <a:spcPts val="600"/>
              </a:spcAft>
            </a:pPr>
            <a:r>
              <a:rPr lang="en-US" dirty="0">
                <a:solidFill>
                  <a:srgbClr val="FFFF00"/>
                </a:solidFill>
                <a:latin typeface="Aharoni" panose="02010803020104030203" pitchFamily="2" charset="-79"/>
                <a:ea typeface="+mj-ea"/>
                <a:cs typeface="Aharoni" panose="02010803020104030203" pitchFamily="2" charset="-79"/>
              </a:rPr>
              <a:t>University of Wales</a:t>
            </a:r>
          </a:p>
          <a:p>
            <a:pPr algn="ctr" defTabSz="914400">
              <a:spcBef>
                <a:spcPct val="0"/>
              </a:spcBef>
              <a:spcAft>
                <a:spcPts val="600"/>
              </a:spcAft>
            </a:pPr>
            <a:r>
              <a:rPr lang="en-US" dirty="0">
                <a:solidFill>
                  <a:srgbClr val="FFFF00"/>
                </a:solidFill>
                <a:latin typeface="Aharoni" panose="02010803020104030203" pitchFamily="2" charset="-79"/>
                <a:ea typeface="+mj-ea"/>
                <a:cs typeface="Aharoni" panose="02010803020104030203" pitchFamily="2" charset="-79"/>
              </a:rPr>
              <a:t>Trinity Saint David </a:t>
            </a:r>
          </a:p>
          <a:p>
            <a:pPr algn="ctr" defTabSz="914400">
              <a:spcBef>
                <a:spcPct val="0"/>
              </a:spcBef>
              <a:spcAft>
                <a:spcPts val="600"/>
              </a:spcAft>
            </a:pPr>
            <a:r>
              <a:rPr lang="en-US" dirty="0">
                <a:solidFill>
                  <a:srgbClr val="FFFF00"/>
                </a:solidFill>
                <a:latin typeface="Aharoni" panose="02010803020104030203" pitchFamily="2" charset="-79"/>
                <a:ea typeface="+mj-ea"/>
                <a:cs typeface="Aharoni" panose="02010803020104030203" pitchFamily="2" charset="-79"/>
              </a:rPr>
              <a:t>London</a:t>
            </a:r>
          </a:p>
          <a:p>
            <a:endParaRPr lang="en-US" dirty="0"/>
          </a:p>
        </p:txBody>
      </p:sp>
      <p:sp>
        <p:nvSpPr>
          <p:cNvPr id="7" name="TextBox 6">
            <a:extLst>
              <a:ext uri="{FF2B5EF4-FFF2-40B4-BE49-F238E27FC236}">
                <a16:creationId xmlns:a16="http://schemas.microsoft.com/office/drawing/2014/main" id="{9E499AD6-896A-F270-A1B5-A1D05BC2A3CF}"/>
              </a:ext>
            </a:extLst>
          </p:cNvPr>
          <p:cNvSpPr txBox="1"/>
          <p:nvPr/>
        </p:nvSpPr>
        <p:spPr>
          <a:xfrm>
            <a:off x="9894013" y="5959011"/>
            <a:ext cx="2034284" cy="369332"/>
          </a:xfrm>
          <a:prstGeom prst="rect">
            <a:avLst/>
          </a:prstGeom>
          <a:noFill/>
        </p:spPr>
        <p:txBody>
          <a:bodyPr wrap="square" rtlCol="0">
            <a:spAutoFit/>
          </a:bodyPr>
          <a:lstStyle/>
          <a:p>
            <a:r>
              <a:rPr lang="en-GB" dirty="0"/>
              <a:t>03/11/2022</a:t>
            </a:r>
            <a:endParaRPr lang="en-US" dirty="0"/>
          </a:p>
        </p:txBody>
      </p:sp>
    </p:spTree>
    <p:extLst>
      <p:ext uri="{BB962C8B-B14F-4D97-AF65-F5344CB8AC3E}">
        <p14:creationId xmlns:p14="http://schemas.microsoft.com/office/powerpoint/2010/main" val="12507455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56E71-6277-E1BA-70FE-4B82A35C9E66}"/>
              </a:ext>
            </a:extLst>
          </p:cNvPr>
          <p:cNvSpPr>
            <a:spLocks noGrp="1"/>
          </p:cNvSpPr>
          <p:nvPr>
            <p:ph type="ctrTitle"/>
          </p:nvPr>
        </p:nvSpPr>
        <p:spPr>
          <a:xfrm>
            <a:off x="5536734" y="609600"/>
            <a:ext cx="3737268" cy="1320800"/>
          </a:xfrm>
        </p:spPr>
        <p:txBody>
          <a:bodyPr vert="horz" lIns="91440" tIns="45720" rIns="91440" bIns="45720" rtlCol="0" anchor="t">
            <a:normAutofit/>
          </a:bodyPr>
          <a:lstStyle/>
          <a:p>
            <a:pPr algn="l"/>
            <a:r>
              <a:rPr lang="en-US" sz="3600"/>
              <a:t>Table of Content</a:t>
            </a:r>
          </a:p>
        </p:txBody>
      </p:sp>
      <p:sp>
        <p:nvSpPr>
          <p:cNvPr id="3" name="Subtitle 2">
            <a:extLst>
              <a:ext uri="{FF2B5EF4-FFF2-40B4-BE49-F238E27FC236}">
                <a16:creationId xmlns:a16="http://schemas.microsoft.com/office/drawing/2014/main" id="{98A9C89B-E248-8A69-E596-5EFE2881DD03}"/>
              </a:ext>
            </a:extLst>
          </p:cNvPr>
          <p:cNvSpPr>
            <a:spLocks noGrp="1"/>
          </p:cNvSpPr>
          <p:nvPr>
            <p:ph type="subTitle" idx="1"/>
          </p:nvPr>
        </p:nvSpPr>
        <p:spPr>
          <a:xfrm>
            <a:off x="5209563" y="2160589"/>
            <a:ext cx="4064439" cy="3880773"/>
          </a:xfrm>
        </p:spPr>
        <p:txBody>
          <a:bodyPr vert="horz" lIns="91440" tIns="45720" rIns="91440" bIns="45720" rtlCol="0">
            <a:normAutofit/>
          </a:bodyPr>
          <a:lstStyle/>
          <a:p>
            <a:pPr marL="342900" indent="-342900" algn="l">
              <a:buFont typeface="Wingdings 3" charset="2"/>
              <a:buChar char=""/>
            </a:pPr>
            <a:r>
              <a:rPr lang="en-US">
                <a:solidFill>
                  <a:schemeClr val="tx1">
                    <a:lumMod val="75000"/>
                    <a:lumOff val="25000"/>
                  </a:schemeClr>
                </a:solidFill>
              </a:rPr>
              <a:t>Introduction</a:t>
            </a:r>
          </a:p>
          <a:p>
            <a:pPr marL="342900" indent="-342900" algn="l">
              <a:buFont typeface="Wingdings 3" charset="2"/>
              <a:buChar char=""/>
            </a:pPr>
            <a:r>
              <a:rPr lang="en-US">
                <a:solidFill>
                  <a:schemeClr val="tx1">
                    <a:lumMod val="75000"/>
                    <a:lumOff val="25000"/>
                  </a:schemeClr>
                </a:solidFill>
              </a:rPr>
              <a:t>Motivation</a:t>
            </a:r>
          </a:p>
          <a:p>
            <a:pPr marL="342900" indent="-342900" algn="l">
              <a:buFont typeface="Wingdings 3" charset="2"/>
              <a:buChar char=""/>
            </a:pPr>
            <a:r>
              <a:rPr lang="en-US">
                <a:solidFill>
                  <a:schemeClr val="tx1">
                    <a:lumMod val="75000"/>
                    <a:lumOff val="25000"/>
                  </a:schemeClr>
                </a:solidFill>
              </a:rPr>
              <a:t>Aims and Objectives</a:t>
            </a:r>
          </a:p>
          <a:p>
            <a:pPr marL="342900" indent="-342900" algn="l">
              <a:buFont typeface="Wingdings 3" charset="2"/>
              <a:buChar char=""/>
            </a:pPr>
            <a:r>
              <a:rPr lang="en-US">
                <a:solidFill>
                  <a:schemeClr val="tx1">
                    <a:lumMod val="75000"/>
                    <a:lumOff val="25000"/>
                  </a:schemeClr>
                </a:solidFill>
              </a:rPr>
              <a:t>Literature review</a:t>
            </a:r>
          </a:p>
          <a:p>
            <a:pPr marL="342900" indent="-342900" algn="l">
              <a:buFont typeface="Wingdings 3" charset="2"/>
              <a:buChar char=""/>
            </a:pPr>
            <a:r>
              <a:rPr lang="en-US">
                <a:solidFill>
                  <a:schemeClr val="tx1">
                    <a:lumMod val="75000"/>
                    <a:lumOff val="25000"/>
                  </a:schemeClr>
                </a:solidFill>
              </a:rPr>
              <a:t>Methodology</a:t>
            </a:r>
          </a:p>
          <a:p>
            <a:pPr marL="342900" indent="-342900" algn="l">
              <a:buFont typeface="Wingdings 3" charset="2"/>
              <a:buChar char=""/>
            </a:pPr>
            <a:r>
              <a:rPr lang="en-US">
                <a:solidFill>
                  <a:schemeClr val="tx1">
                    <a:lumMod val="75000"/>
                    <a:lumOff val="25000"/>
                  </a:schemeClr>
                </a:solidFill>
              </a:rPr>
              <a:t>Design Overview</a:t>
            </a:r>
          </a:p>
          <a:p>
            <a:pPr marL="342900" indent="-342900" algn="l">
              <a:buFont typeface="Wingdings 3" charset="2"/>
              <a:buChar char=""/>
            </a:pPr>
            <a:r>
              <a:rPr lang="en-US">
                <a:solidFill>
                  <a:schemeClr val="tx1">
                    <a:lumMod val="75000"/>
                    <a:lumOff val="25000"/>
                  </a:schemeClr>
                </a:solidFill>
              </a:rPr>
              <a:t>Gant Chart</a:t>
            </a:r>
          </a:p>
          <a:p>
            <a:pPr marL="342900" indent="-342900" algn="l">
              <a:buFont typeface="Wingdings 3" charset="2"/>
              <a:buChar char=""/>
            </a:pPr>
            <a:r>
              <a:rPr lang="en-US">
                <a:solidFill>
                  <a:schemeClr val="tx1">
                    <a:lumMod val="75000"/>
                    <a:lumOff val="25000"/>
                  </a:schemeClr>
                </a:solidFill>
              </a:rPr>
              <a:t>Demo</a:t>
            </a:r>
          </a:p>
          <a:p>
            <a:pPr marL="342900" indent="-342900" algn="l">
              <a:buFont typeface="Wingdings 3" charset="2"/>
              <a:buChar char=""/>
            </a:pPr>
            <a:r>
              <a:rPr lang="en-US">
                <a:solidFill>
                  <a:schemeClr val="tx1">
                    <a:lumMod val="75000"/>
                    <a:lumOff val="25000"/>
                  </a:schemeClr>
                </a:solidFill>
              </a:rPr>
              <a:t>Conclusion</a:t>
            </a:r>
          </a:p>
        </p:txBody>
      </p:sp>
      <p:pic>
        <p:nvPicPr>
          <p:cNvPr id="5" name="Picture 4" descr="A picture containing text, person, electronics, keyboard&#10;&#10;Description automatically generated">
            <a:extLst>
              <a:ext uri="{FF2B5EF4-FFF2-40B4-BE49-F238E27FC236}">
                <a16:creationId xmlns:a16="http://schemas.microsoft.com/office/drawing/2014/main" id="{9483C8FE-1987-DFA4-7165-9E6108270B04}"/>
              </a:ext>
            </a:extLst>
          </p:cNvPr>
          <p:cNvPicPr>
            <a:picLocks noChangeAspect="1"/>
          </p:cNvPicPr>
          <p:nvPr/>
        </p:nvPicPr>
        <p:blipFill rotWithShape="1">
          <a:blip r:embed="rId2">
            <a:extLst>
              <a:ext uri="{28A0092B-C50C-407E-A947-70E740481C1C}">
                <a14:useLocalDpi xmlns:a14="http://schemas.microsoft.com/office/drawing/2010/main" val="0"/>
              </a:ext>
            </a:extLst>
          </a:blip>
          <a:srcRect l="45962" r="8019"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37831650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BA6D6A-278B-A674-282C-3FD16778323A}"/>
              </a:ext>
            </a:extLst>
          </p:cNvPr>
          <p:cNvSpPr>
            <a:spLocks noGrp="1"/>
          </p:cNvSpPr>
          <p:nvPr>
            <p:ph type="title"/>
          </p:nvPr>
        </p:nvSpPr>
        <p:spPr>
          <a:xfrm>
            <a:off x="677334" y="609599"/>
            <a:ext cx="3843375" cy="5545667"/>
          </a:xfrm>
        </p:spPr>
        <p:txBody>
          <a:bodyPr anchor="ctr">
            <a:normAutofit/>
          </a:bodyPr>
          <a:lstStyle/>
          <a:p>
            <a:r>
              <a:rPr lang="en-GB" dirty="0">
                <a:solidFill>
                  <a:schemeClr val="tx1">
                    <a:lumMod val="85000"/>
                    <a:lumOff val="15000"/>
                  </a:schemeClr>
                </a:solidFill>
              </a:rPr>
              <a:t>Introduction </a:t>
            </a:r>
            <a:r>
              <a:rPr lang="en-GB" dirty="0" err="1">
                <a:solidFill>
                  <a:schemeClr val="tx1">
                    <a:lumMod val="85000"/>
                    <a:lumOff val="15000"/>
                  </a:schemeClr>
                </a:solidFill>
              </a:rPr>
              <a:t>IaC</a:t>
            </a:r>
            <a:endParaRPr lang="en-US"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1178485F-7FDD-672C-62D8-25E3C75C1732}"/>
              </a:ext>
            </a:extLst>
          </p:cNvPr>
          <p:cNvSpPr>
            <a:spLocks noGrp="1"/>
          </p:cNvSpPr>
          <p:nvPr>
            <p:ph idx="1"/>
          </p:nvPr>
        </p:nvSpPr>
        <p:spPr>
          <a:xfrm>
            <a:off x="6116084" y="609600"/>
            <a:ext cx="5511296" cy="5545667"/>
          </a:xfrm>
        </p:spPr>
        <p:txBody>
          <a:bodyPr anchor="ctr">
            <a:normAutofit/>
          </a:bodyPr>
          <a:lstStyle/>
          <a:p>
            <a:pPr>
              <a:lnSpc>
                <a:spcPct val="90000"/>
              </a:lnSpc>
            </a:pPr>
            <a:r>
              <a:rPr lang="en-GB" sz="1500" dirty="0">
                <a:solidFill>
                  <a:srgbClr val="FFFFFF"/>
                </a:solidFill>
              </a:rPr>
              <a:t>The component of the data </a:t>
            </a:r>
            <a:r>
              <a:rPr lang="en-GB" sz="1500" dirty="0" err="1">
                <a:solidFill>
                  <a:srgbClr val="FFFFFF"/>
                </a:solidFill>
              </a:rPr>
              <a:t>centers</a:t>
            </a:r>
            <a:r>
              <a:rPr lang="en-GB" sz="1500" dirty="0">
                <a:solidFill>
                  <a:srgbClr val="FFFFFF"/>
                </a:solidFill>
              </a:rPr>
              <a:t> platform can be managed by a Cloud Service Provider, which can offer the gear and software necessary to host your application. SSH is used for communication between real and virtual machines in </a:t>
            </a:r>
            <a:r>
              <a:rPr lang="en-GB" sz="1500" dirty="0" err="1">
                <a:solidFill>
                  <a:srgbClr val="FFFFFF"/>
                </a:solidFill>
              </a:rPr>
              <a:t>IaC</a:t>
            </a:r>
            <a:r>
              <a:rPr lang="en-GB" sz="1500" dirty="0">
                <a:solidFill>
                  <a:srgbClr val="FFFFFF"/>
                </a:solidFill>
              </a:rPr>
              <a:t> architecture. The computers, programmes, and services that are part of the network infrastructure as code will be used mostly for deployment, management, installation, configuration, testing, application, troubleshooting, security features, and other tasks. </a:t>
            </a:r>
            <a:r>
              <a:rPr lang="en-GB" sz="1500" dirty="0" err="1">
                <a:solidFill>
                  <a:srgbClr val="FFFFFF"/>
                </a:solidFill>
              </a:rPr>
              <a:t>IaC</a:t>
            </a:r>
            <a:r>
              <a:rPr lang="en-GB" sz="1500" dirty="0">
                <a:solidFill>
                  <a:srgbClr val="FFFFFF"/>
                </a:solidFill>
              </a:rPr>
              <a:t> is a network infrastructure for information technology (where servers, services, and applications should reside), but </a:t>
            </a:r>
            <a:r>
              <a:rPr lang="en-GB" sz="1500" dirty="0" err="1">
                <a:solidFill>
                  <a:srgbClr val="FFFFFF"/>
                </a:solidFill>
              </a:rPr>
              <a:t>IaC</a:t>
            </a:r>
            <a:r>
              <a:rPr lang="en-GB" sz="1500" dirty="0">
                <a:solidFill>
                  <a:srgbClr val="FFFFFF"/>
                </a:solidFill>
              </a:rPr>
              <a:t> is also a combination of software, hardware, services, and applications that are managed by code. Based on infrastructure as code, which we define in Ansible automation tool through playbook on YAML (which is based on Python) programming language, the service can modify at any moment. All service providers who handle extremely sensitive operations must act quickly, securely, affordably, cost-effectively, and with error protection in mind. Delays are not acceptable. We cannot guarantee a quick installation without programming and automation. </a:t>
            </a:r>
            <a:r>
              <a:rPr lang="en-GB" sz="1500" dirty="0" err="1">
                <a:solidFill>
                  <a:srgbClr val="FFFFFF"/>
                </a:solidFill>
              </a:rPr>
              <a:t>IaC</a:t>
            </a:r>
            <a:r>
              <a:rPr lang="en-GB" sz="1500" dirty="0">
                <a:solidFill>
                  <a:srgbClr val="FFFFFF"/>
                </a:solidFill>
              </a:rPr>
              <a:t> is a great tool to use for repetitive tasks [1]. </a:t>
            </a:r>
            <a:endParaRPr lang="en-US" sz="1500" dirty="0">
              <a:solidFill>
                <a:srgbClr val="FFFFFF"/>
              </a:solidFill>
            </a:endParaRPr>
          </a:p>
        </p:txBody>
      </p:sp>
    </p:spTree>
    <p:extLst>
      <p:ext uri="{BB962C8B-B14F-4D97-AF65-F5344CB8AC3E}">
        <p14:creationId xmlns:p14="http://schemas.microsoft.com/office/powerpoint/2010/main" val="363700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BC22-7094-3D31-A754-1D9E7A589BFE}"/>
              </a:ext>
            </a:extLst>
          </p:cNvPr>
          <p:cNvSpPr>
            <a:spLocks noGrp="1"/>
          </p:cNvSpPr>
          <p:nvPr>
            <p:ph type="title"/>
          </p:nvPr>
        </p:nvSpPr>
        <p:spPr/>
        <p:txBody>
          <a:bodyPr/>
          <a:lstStyle/>
          <a:p>
            <a:r>
              <a:rPr lang="en-GB" dirty="0"/>
              <a:t>Aims and Objectives</a:t>
            </a:r>
            <a:endParaRPr lang="en-US" dirty="0"/>
          </a:p>
        </p:txBody>
      </p:sp>
      <p:sp>
        <p:nvSpPr>
          <p:cNvPr id="3" name="Content Placeholder 2">
            <a:extLst>
              <a:ext uri="{FF2B5EF4-FFF2-40B4-BE49-F238E27FC236}">
                <a16:creationId xmlns:a16="http://schemas.microsoft.com/office/drawing/2014/main" id="{87F8E49D-6C73-1D49-F4AA-D6880660A870}"/>
              </a:ext>
            </a:extLst>
          </p:cNvPr>
          <p:cNvSpPr>
            <a:spLocks noGrp="1"/>
          </p:cNvSpPr>
          <p:nvPr>
            <p:ph idx="1"/>
          </p:nvPr>
        </p:nvSpPr>
        <p:spPr/>
        <p:txBody>
          <a:bodyPr>
            <a:normAutofit lnSpcReduction="10000"/>
          </a:bodyPr>
          <a:lstStyle/>
          <a:p>
            <a:r>
              <a:rPr lang="en-GB" dirty="0"/>
              <a:t>Automation is based on Infrastructure as code. There are a lot of tools in help to </a:t>
            </a:r>
            <a:r>
              <a:rPr lang="en-GB" dirty="0" err="1"/>
              <a:t>IaC</a:t>
            </a:r>
            <a:r>
              <a:rPr lang="en-GB" dirty="0"/>
              <a:t>. The most popular is Ansible tool (developed by RedHat) make easier to manage, deploy, and set up web applications. Additionally, it is used to create an SSH connection from the Controller to the virtual machine's target system. We may create and manage a group of servers using the Ansible virtual editor. From the controller, we can access another computer. Security can be established by creating a key-gen fingerprint (cryptography) that will authenticate us and that we will copy to the target system so that we can communicate with each other. The platform's component of the data centre can be managed. In a virtual editor, we can launch programmes to the terminal, create an Apache HTTPD server, and write PHP code. From this platform, we can create and test various services. We can examine the connection between two or more machines using the ping command. The most secure operating system is Linux, which I will use as foundation of my virtual environment [1]. </a:t>
            </a:r>
            <a:endParaRPr lang="en-US" dirty="0"/>
          </a:p>
        </p:txBody>
      </p:sp>
    </p:spTree>
    <p:extLst>
      <p:ext uri="{BB962C8B-B14F-4D97-AF65-F5344CB8AC3E}">
        <p14:creationId xmlns:p14="http://schemas.microsoft.com/office/powerpoint/2010/main" val="665522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DDC1-C5E7-4C0D-18C6-126AA2125316}"/>
              </a:ext>
            </a:extLst>
          </p:cNvPr>
          <p:cNvSpPr>
            <a:spLocks noGrp="1"/>
          </p:cNvSpPr>
          <p:nvPr>
            <p:ph type="title"/>
          </p:nvPr>
        </p:nvSpPr>
        <p:spPr/>
        <p:txBody>
          <a:bodyPr/>
          <a:lstStyle/>
          <a:p>
            <a:r>
              <a:rPr lang="en-GB" dirty="0"/>
              <a:t>Objectives:</a:t>
            </a:r>
            <a:endParaRPr lang="en-US" dirty="0"/>
          </a:p>
        </p:txBody>
      </p:sp>
      <p:sp>
        <p:nvSpPr>
          <p:cNvPr id="3" name="Text Placeholder 2">
            <a:extLst>
              <a:ext uri="{FF2B5EF4-FFF2-40B4-BE49-F238E27FC236}">
                <a16:creationId xmlns:a16="http://schemas.microsoft.com/office/drawing/2014/main" id="{AF2DF913-BEA3-6694-9BE3-35C0E5C7C819}"/>
              </a:ext>
            </a:extLst>
          </p:cNvPr>
          <p:cNvSpPr>
            <a:spLocks noGrp="1"/>
          </p:cNvSpPr>
          <p:nvPr>
            <p:ph type="body" idx="1"/>
          </p:nvPr>
        </p:nvSpPr>
        <p:spPr/>
        <p:txBody>
          <a:bodyPr/>
          <a:lstStyle/>
          <a:p>
            <a:r>
              <a:rPr lang="en-GB" dirty="0"/>
              <a:t>Infrastructure as code:</a:t>
            </a:r>
            <a:endParaRPr lang="en-US" dirty="0"/>
          </a:p>
        </p:txBody>
      </p:sp>
      <p:sp>
        <p:nvSpPr>
          <p:cNvPr id="4" name="Content Placeholder 3">
            <a:extLst>
              <a:ext uri="{FF2B5EF4-FFF2-40B4-BE49-F238E27FC236}">
                <a16:creationId xmlns:a16="http://schemas.microsoft.com/office/drawing/2014/main" id="{7231F952-1A75-0333-2567-973E0AE8FE23}"/>
              </a:ext>
            </a:extLst>
          </p:cNvPr>
          <p:cNvSpPr>
            <a:spLocks noGrp="1"/>
          </p:cNvSpPr>
          <p:nvPr>
            <p:ph sz="half" idx="2"/>
          </p:nvPr>
        </p:nvSpPr>
        <p:spPr/>
        <p:txBody>
          <a:bodyPr/>
          <a:lstStyle/>
          <a:p>
            <a:r>
              <a:rPr lang="en-GB" dirty="0"/>
              <a:t>Virtual machines (easily controlled environment)</a:t>
            </a:r>
          </a:p>
          <a:p>
            <a:r>
              <a:rPr lang="en-GB" dirty="0"/>
              <a:t>The best software for better security – Linux</a:t>
            </a:r>
          </a:p>
          <a:p>
            <a:r>
              <a:rPr lang="en-GB" dirty="0"/>
              <a:t>Multi Cloud – Orchestration</a:t>
            </a:r>
          </a:p>
          <a:p>
            <a:r>
              <a:rPr lang="en-GB" dirty="0"/>
              <a:t>Configuration management tools: Ansible, Terraform, </a:t>
            </a:r>
            <a:r>
              <a:rPr lang="en-GB" dirty="0" err="1"/>
              <a:t>Pulumi</a:t>
            </a:r>
            <a:r>
              <a:rPr lang="en-GB" dirty="0"/>
              <a:t>, etc.</a:t>
            </a:r>
          </a:p>
          <a:p>
            <a:endParaRPr lang="en-US" dirty="0"/>
          </a:p>
        </p:txBody>
      </p:sp>
      <p:sp>
        <p:nvSpPr>
          <p:cNvPr id="5" name="Text Placeholder 4">
            <a:extLst>
              <a:ext uri="{FF2B5EF4-FFF2-40B4-BE49-F238E27FC236}">
                <a16:creationId xmlns:a16="http://schemas.microsoft.com/office/drawing/2014/main" id="{7ED0C095-1E07-8961-5B8F-5254A6C539BB}"/>
              </a:ext>
            </a:extLst>
          </p:cNvPr>
          <p:cNvSpPr>
            <a:spLocks noGrp="1"/>
          </p:cNvSpPr>
          <p:nvPr>
            <p:ph type="body" sz="quarter" idx="3"/>
          </p:nvPr>
        </p:nvSpPr>
        <p:spPr/>
        <p:txBody>
          <a:bodyPr/>
          <a:lstStyle/>
          <a:p>
            <a:r>
              <a:rPr lang="en-GB" dirty="0"/>
              <a:t>Code:</a:t>
            </a:r>
            <a:endParaRPr lang="en-US" dirty="0"/>
          </a:p>
        </p:txBody>
      </p:sp>
      <p:sp>
        <p:nvSpPr>
          <p:cNvPr id="6" name="Content Placeholder 5">
            <a:extLst>
              <a:ext uri="{FF2B5EF4-FFF2-40B4-BE49-F238E27FC236}">
                <a16:creationId xmlns:a16="http://schemas.microsoft.com/office/drawing/2014/main" id="{F8AC53C9-7250-143A-4B76-2961A2FAA365}"/>
              </a:ext>
            </a:extLst>
          </p:cNvPr>
          <p:cNvSpPr>
            <a:spLocks noGrp="1"/>
          </p:cNvSpPr>
          <p:nvPr>
            <p:ph sz="quarter" idx="4"/>
          </p:nvPr>
        </p:nvSpPr>
        <p:spPr>
          <a:xfrm>
            <a:off x="5083497" y="3137338"/>
            <a:ext cx="4185617" cy="1966835"/>
          </a:xfrm>
        </p:spPr>
        <p:txBody>
          <a:bodyPr/>
          <a:lstStyle/>
          <a:p>
            <a:r>
              <a:rPr lang="en-GB" dirty="0"/>
              <a:t>Source code (Version control)</a:t>
            </a:r>
          </a:p>
          <a:p>
            <a:r>
              <a:rPr lang="en-GB" dirty="0"/>
              <a:t>Build (Automation)</a:t>
            </a:r>
          </a:p>
          <a:p>
            <a:r>
              <a:rPr lang="en-GB" dirty="0"/>
              <a:t>Test (Automation)</a:t>
            </a:r>
            <a:endParaRPr lang="en-US" dirty="0"/>
          </a:p>
        </p:txBody>
      </p:sp>
      <p:sp>
        <p:nvSpPr>
          <p:cNvPr id="7" name="TextBox 6">
            <a:extLst>
              <a:ext uri="{FF2B5EF4-FFF2-40B4-BE49-F238E27FC236}">
                <a16:creationId xmlns:a16="http://schemas.microsoft.com/office/drawing/2014/main" id="{32F07DE1-4340-519A-6183-13153B567108}"/>
              </a:ext>
            </a:extLst>
          </p:cNvPr>
          <p:cNvSpPr txBox="1"/>
          <p:nvPr/>
        </p:nvSpPr>
        <p:spPr>
          <a:xfrm>
            <a:off x="7538720" y="5275773"/>
            <a:ext cx="477520" cy="456985"/>
          </a:xfrm>
          <a:prstGeom prst="rect">
            <a:avLst/>
          </a:prstGeom>
          <a:noFill/>
        </p:spPr>
        <p:txBody>
          <a:bodyPr wrap="square" rtlCol="0">
            <a:spAutoFit/>
          </a:bodyPr>
          <a:lstStyle/>
          <a:p>
            <a:pPr algn="l">
              <a:lnSpc>
                <a:spcPct val="150000"/>
              </a:lnSpc>
            </a:pPr>
            <a:r>
              <a:rPr lang="en-GB" dirty="0"/>
              <a:t>[2]</a:t>
            </a:r>
            <a:endParaRPr lang="en-US" dirty="0"/>
          </a:p>
        </p:txBody>
      </p:sp>
    </p:spTree>
    <p:extLst>
      <p:ext uri="{BB962C8B-B14F-4D97-AF65-F5344CB8AC3E}">
        <p14:creationId xmlns:p14="http://schemas.microsoft.com/office/powerpoint/2010/main" val="4177707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3" name="Rectangle 22">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3970FC2B-C3F6-061B-8F58-E9AFFF18F1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8421" y="1489471"/>
            <a:ext cx="4102885" cy="4102885"/>
          </a:xfrm>
          <a:prstGeom prst="rect">
            <a:avLst/>
          </a:prstGeom>
        </p:spPr>
      </p:pic>
      <p:cxnSp>
        <p:nvCxnSpPr>
          <p:cNvPr id="25" name="Straight Connector 24">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3" name="Picture 2" descr="A picture containing text, sign, several&#10;&#10;Description automatically generated">
            <a:extLst>
              <a:ext uri="{FF2B5EF4-FFF2-40B4-BE49-F238E27FC236}">
                <a16:creationId xmlns:a16="http://schemas.microsoft.com/office/drawing/2014/main" id="{A10F6338-45AC-A8E2-28B3-A3D46D8DBF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1305" y="1489471"/>
            <a:ext cx="4165565" cy="4134425"/>
          </a:xfrm>
          <a:prstGeom prst="rect">
            <a:avLst/>
          </a:prstGeom>
        </p:spPr>
      </p:pic>
      <p:sp>
        <p:nvSpPr>
          <p:cNvPr id="7" name="TextBox 6">
            <a:extLst>
              <a:ext uri="{FF2B5EF4-FFF2-40B4-BE49-F238E27FC236}">
                <a16:creationId xmlns:a16="http://schemas.microsoft.com/office/drawing/2014/main" id="{0CA71E04-D4A3-8720-FA75-E2C4677563AE}"/>
              </a:ext>
            </a:extLst>
          </p:cNvPr>
          <p:cNvSpPr txBox="1"/>
          <p:nvPr/>
        </p:nvSpPr>
        <p:spPr>
          <a:xfrm>
            <a:off x="4165600" y="640080"/>
            <a:ext cx="3555995" cy="369332"/>
          </a:xfrm>
          <a:prstGeom prst="rect">
            <a:avLst/>
          </a:prstGeom>
          <a:noFill/>
        </p:spPr>
        <p:txBody>
          <a:bodyPr wrap="square" rtlCol="0">
            <a:spAutoFit/>
          </a:bodyPr>
          <a:lstStyle/>
          <a:p>
            <a:r>
              <a:rPr lang="en-GB" dirty="0">
                <a:latin typeface="Algerian" panose="04020705040A02060702" pitchFamily="82" charset="0"/>
              </a:rPr>
              <a:t>Literature Review:</a:t>
            </a:r>
            <a:endParaRPr lang="en-US" dirty="0">
              <a:latin typeface="Algerian" panose="04020705040A02060702" pitchFamily="82" charset="0"/>
            </a:endParaRPr>
          </a:p>
        </p:txBody>
      </p:sp>
      <p:sp>
        <p:nvSpPr>
          <p:cNvPr id="9" name="TextBox 8">
            <a:extLst>
              <a:ext uri="{FF2B5EF4-FFF2-40B4-BE49-F238E27FC236}">
                <a16:creationId xmlns:a16="http://schemas.microsoft.com/office/drawing/2014/main" id="{32163DC1-79DB-4BBC-2145-2E2DEE0BB0B8}"/>
              </a:ext>
            </a:extLst>
          </p:cNvPr>
          <p:cNvSpPr txBox="1"/>
          <p:nvPr/>
        </p:nvSpPr>
        <p:spPr>
          <a:xfrm>
            <a:off x="5228214" y="2047040"/>
            <a:ext cx="1857265" cy="3085653"/>
          </a:xfrm>
          <a:prstGeom prst="rect">
            <a:avLst/>
          </a:prstGeom>
          <a:noFill/>
        </p:spPr>
        <p:txBody>
          <a:bodyPr wrap="square" rtlCol="0">
            <a:spAutoFit/>
          </a:bodyPr>
          <a:lstStyle/>
          <a:p>
            <a:r>
              <a:rPr lang="en-GB" dirty="0"/>
              <a:t>Disadvantages of Automation:</a:t>
            </a:r>
          </a:p>
          <a:p>
            <a:endParaRPr lang="en-GB" dirty="0"/>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High capital cost</a:t>
            </a:r>
            <a:r>
              <a:rPr lang="en-US" dirty="0">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of automation a lot of job positions can be lost. </a:t>
            </a:r>
            <a:endParaRPr lang="en-US" dirty="0"/>
          </a:p>
        </p:txBody>
      </p:sp>
      <p:sp>
        <p:nvSpPr>
          <p:cNvPr id="22" name="TextBox 21">
            <a:extLst>
              <a:ext uri="{FF2B5EF4-FFF2-40B4-BE49-F238E27FC236}">
                <a16:creationId xmlns:a16="http://schemas.microsoft.com/office/drawing/2014/main" id="{987C9682-64E9-A10D-9638-3221BE864229}"/>
              </a:ext>
            </a:extLst>
          </p:cNvPr>
          <p:cNvSpPr txBox="1"/>
          <p:nvPr/>
        </p:nvSpPr>
        <p:spPr>
          <a:xfrm>
            <a:off x="10047384" y="5816252"/>
            <a:ext cx="1375236" cy="369332"/>
          </a:xfrm>
          <a:prstGeom prst="rect">
            <a:avLst/>
          </a:prstGeom>
          <a:noFill/>
        </p:spPr>
        <p:txBody>
          <a:bodyPr wrap="square" rtlCol="0">
            <a:spAutoFit/>
          </a:bodyPr>
          <a:lstStyle/>
          <a:p>
            <a:r>
              <a:rPr lang="en-GB" dirty="0"/>
              <a:t>[3], [4]</a:t>
            </a:r>
            <a:endParaRPr lang="en-US" dirty="0"/>
          </a:p>
        </p:txBody>
      </p:sp>
    </p:spTree>
    <p:extLst>
      <p:ext uri="{BB962C8B-B14F-4D97-AF65-F5344CB8AC3E}">
        <p14:creationId xmlns:p14="http://schemas.microsoft.com/office/powerpoint/2010/main" val="3616150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16">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aphical user interface&#10;&#10;Description automatically generated">
            <a:extLst>
              <a:ext uri="{FF2B5EF4-FFF2-40B4-BE49-F238E27FC236}">
                <a16:creationId xmlns:a16="http://schemas.microsoft.com/office/drawing/2014/main" id="{9A4FCCF6-BCBF-6383-73FE-6C46A8E8FDB0}"/>
              </a:ext>
            </a:extLst>
          </p:cNvPr>
          <p:cNvPicPr>
            <a:picLocks noChangeAspect="1"/>
          </p:cNvPicPr>
          <p:nvPr/>
        </p:nvPicPr>
        <p:blipFill rotWithShape="1">
          <a:blip r:embed="rId2">
            <a:extLst>
              <a:ext uri="{28A0092B-C50C-407E-A947-70E740481C1C}">
                <a14:useLocalDpi xmlns:a14="http://schemas.microsoft.com/office/drawing/2010/main" val="0"/>
              </a:ext>
            </a:extLst>
          </a:blip>
          <a:srcRect r="1" b="7273"/>
          <a:stretch/>
        </p:blipFill>
        <p:spPr>
          <a:xfrm>
            <a:off x="568452" y="571500"/>
            <a:ext cx="11055096" cy="5715000"/>
          </a:xfrm>
          <a:prstGeom prst="rect">
            <a:avLst/>
          </a:prstGeom>
        </p:spPr>
      </p:pic>
      <p:sp>
        <p:nvSpPr>
          <p:cNvPr id="9" name="TextBox 8">
            <a:extLst>
              <a:ext uri="{FF2B5EF4-FFF2-40B4-BE49-F238E27FC236}">
                <a16:creationId xmlns:a16="http://schemas.microsoft.com/office/drawing/2014/main" id="{FE570480-7340-1E79-F6F8-C0E5E38E8099}"/>
              </a:ext>
            </a:extLst>
          </p:cNvPr>
          <p:cNvSpPr txBox="1"/>
          <p:nvPr/>
        </p:nvSpPr>
        <p:spPr>
          <a:xfrm>
            <a:off x="2708149" y="571500"/>
            <a:ext cx="5943600" cy="369332"/>
          </a:xfrm>
          <a:prstGeom prst="rect">
            <a:avLst/>
          </a:prstGeom>
          <a:noFill/>
        </p:spPr>
        <p:txBody>
          <a:bodyPr wrap="square" rtlCol="0">
            <a:spAutoFit/>
          </a:bodyPr>
          <a:lstStyle/>
          <a:p>
            <a:r>
              <a:rPr lang="en-GB" dirty="0">
                <a:solidFill>
                  <a:schemeClr val="bg1"/>
                </a:solidFill>
              </a:rPr>
              <a:t>Implementation of DevOps in SDLC to establish security</a:t>
            </a:r>
            <a:endParaRPr lang="en-US" dirty="0">
              <a:solidFill>
                <a:schemeClr val="bg1"/>
              </a:solidFill>
            </a:endParaRPr>
          </a:p>
        </p:txBody>
      </p:sp>
      <p:sp>
        <p:nvSpPr>
          <p:cNvPr id="33" name="TextBox 32">
            <a:extLst>
              <a:ext uri="{FF2B5EF4-FFF2-40B4-BE49-F238E27FC236}">
                <a16:creationId xmlns:a16="http://schemas.microsoft.com/office/drawing/2014/main" id="{B75C4D87-FFA1-C93D-C441-18C536DCA382}"/>
              </a:ext>
            </a:extLst>
          </p:cNvPr>
          <p:cNvSpPr txBox="1"/>
          <p:nvPr/>
        </p:nvSpPr>
        <p:spPr>
          <a:xfrm>
            <a:off x="10333455" y="6349282"/>
            <a:ext cx="1290093" cy="456985"/>
          </a:xfrm>
          <a:prstGeom prst="rect">
            <a:avLst/>
          </a:prstGeom>
          <a:noFill/>
        </p:spPr>
        <p:txBody>
          <a:bodyPr wrap="square" rtlCol="0">
            <a:spAutoFit/>
          </a:bodyPr>
          <a:lstStyle/>
          <a:p>
            <a:pPr algn="l">
              <a:lnSpc>
                <a:spcPct val="150000"/>
              </a:lnSpc>
            </a:pPr>
            <a:r>
              <a:rPr lang="en-GB" dirty="0">
                <a:solidFill>
                  <a:schemeClr val="bg1"/>
                </a:solidFill>
              </a:rPr>
              <a:t>[5], [6]</a:t>
            </a:r>
            <a:endParaRPr lang="en-US" dirty="0">
              <a:solidFill>
                <a:schemeClr val="bg1"/>
              </a:solidFill>
            </a:endParaRPr>
          </a:p>
        </p:txBody>
      </p:sp>
    </p:spTree>
    <p:extLst>
      <p:ext uri="{BB962C8B-B14F-4D97-AF65-F5344CB8AC3E}">
        <p14:creationId xmlns:p14="http://schemas.microsoft.com/office/powerpoint/2010/main" val="899766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F7294-6E67-B31F-FF49-51D045EABF0E}"/>
              </a:ext>
            </a:extLst>
          </p:cNvPr>
          <p:cNvSpPr>
            <a:spLocks noGrp="1"/>
          </p:cNvSpPr>
          <p:nvPr>
            <p:ph type="title"/>
          </p:nvPr>
        </p:nvSpPr>
        <p:spPr>
          <a:xfrm>
            <a:off x="677334" y="609600"/>
            <a:ext cx="8596668" cy="1320800"/>
          </a:xfrm>
        </p:spPr>
        <p:txBody>
          <a:bodyPr anchor="t">
            <a:normAutofit/>
          </a:bodyPr>
          <a:lstStyle/>
          <a:p>
            <a:pPr algn="ctr"/>
            <a:r>
              <a:rPr lang="en-GB" dirty="0"/>
              <a:t>Automation challenges and attacks</a:t>
            </a:r>
            <a:endParaRPr lang="en-US" dirty="0"/>
          </a:p>
        </p:txBody>
      </p:sp>
      <p:pic>
        <p:nvPicPr>
          <p:cNvPr id="5" name="Content Placeholder 4" descr="Diagram&#10;&#10;Description automatically generated">
            <a:extLst>
              <a:ext uri="{FF2B5EF4-FFF2-40B4-BE49-F238E27FC236}">
                <a16:creationId xmlns:a16="http://schemas.microsoft.com/office/drawing/2014/main" id="{B954A490-2519-9E9A-75CC-E1F98C48DF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877" y="2159331"/>
            <a:ext cx="5176482" cy="3882362"/>
          </a:xfrm>
          <a:prstGeom prst="rect">
            <a:avLst/>
          </a:prstGeom>
        </p:spPr>
      </p:pic>
      <p:sp>
        <p:nvSpPr>
          <p:cNvPr id="9" name="Content Placeholder 8">
            <a:extLst>
              <a:ext uri="{FF2B5EF4-FFF2-40B4-BE49-F238E27FC236}">
                <a16:creationId xmlns:a16="http://schemas.microsoft.com/office/drawing/2014/main" id="{2C212C09-EE69-9555-BDFC-D4264D19795D}"/>
              </a:ext>
            </a:extLst>
          </p:cNvPr>
          <p:cNvSpPr>
            <a:spLocks noGrp="1"/>
          </p:cNvSpPr>
          <p:nvPr>
            <p:ph idx="1"/>
          </p:nvPr>
        </p:nvSpPr>
        <p:spPr>
          <a:xfrm>
            <a:off x="6416039" y="2160589"/>
            <a:ext cx="2927185" cy="3880773"/>
          </a:xfrm>
        </p:spPr>
        <p:txBody>
          <a:bodyPr>
            <a:normAutofit/>
          </a:bodyPr>
          <a:lstStyle/>
          <a:p>
            <a:r>
              <a:rPr lang="en-GB" sz="1500" dirty="0"/>
              <a:t>Common attacks:</a:t>
            </a:r>
          </a:p>
          <a:p>
            <a:r>
              <a:rPr lang="en-GB" sz="1500" dirty="0"/>
              <a:t>Man in the middle</a:t>
            </a:r>
          </a:p>
          <a:p>
            <a:r>
              <a:rPr lang="en-GB" sz="1500" dirty="0"/>
              <a:t>Cloud storage</a:t>
            </a:r>
          </a:p>
          <a:p>
            <a:r>
              <a:rPr lang="en-GB" sz="1500" dirty="0"/>
              <a:t>Device theft</a:t>
            </a:r>
          </a:p>
          <a:p>
            <a:r>
              <a:rPr lang="en-GB" sz="1500" dirty="0"/>
              <a:t>Emailing information</a:t>
            </a:r>
          </a:p>
          <a:p>
            <a:r>
              <a:rPr lang="en-GB" sz="1500" dirty="0"/>
              <a:t>External data</a:t>
            </a:r>
          </a:p>
          <a:p>
            <a:r>
              <a:rPr lang="en-GB" sz="1500" dirty="0"/>
              <a:t>Hard copy docs</a:t>
            </a:r>
          </a:p>
          <a:p>
            <a:r>
              <a:rPr lang="en-GB" sz="1500" dirty="0"/>
              <a:t>Human error </a:t>
            </a:r>
          </a:p>
          <a:p>
            <a:endParaRPr lang="en-US" sz="1500" dirty="0"/>
          </a:p>
        </p:txBody>
      </p:sp>
      <p:sp>
        <p:nvSpPr>
          <p:cNvPr id="8" name="TextBox 7">
            <a:extLst>
              <a:ext uri="{FF2B5EF4-FFF2-40B4-BE49-F238E27FC236}">
                <a16:creationId xmlns:a16="http://schemas.microsoft.com/office/drawing/2014/main" id="{BDB62EA1-CCCF-4640-FFA4-53199437DD69}"/>
              </a:ext>
            </a:extLst>
          </p:cNvPr>
          <p:cNvSpPr txBox="1"/>
          <p:nvPr/>
        </p:nvSpPr>
        <p:spPr>
          <a:xfrm>
            <a:off x="7053923" y="5463570"/>
            <a:ext cx="1023277" cy="784830"/>
          </a:xfrm>
          <a:prstGeom prst="rect">
            <a:avLst/>
          </a:prstGeom>
          <a:noFill/>
        </p:spPr>
        <p:txBody>
          <a:bodyPr wrap="square" rtlCol="0">
            <a:spAutoFit/>
          </a:bodyPr>
          <a:lstStyle/>
          <a:p>
            <a:pPr algn="l">
              <a:lnSpc>
                <a:spcPct val="150000"/>
              </a:lnSpc>
            </a:pPr>
            <a:r>
              <a:rPr lang="en-GB" dirty="0"/>
              <a:t>[7], [8]</a:t>
            </a:r>
            <a:endParaRPr lang="en-GB" sz="1800" dirty="0">
              <a:effectLst/>
              <a:latin typeface="Times New Roman" panose="02020603050405020304" pitchFamily="18" charset="0"/>
            </a:endParaRPr>
          </a:p>
          <a:p>
            <a:endParaRPr lang="en-US" dirty="0"/>
          </a:p>
        </p:txBody>
      </p:sp>
      <p:sp>
        <p:nvSpPr>
          <p:cNvPr id="3" name="TextBox 2">
            <a:extLst>
              <a:ext uri="{FF2B5EF4-FFF2-40B4-BE49-F238E27FC236}">
                <a16:creationId xmlns:a16="http://schemas.microsoft.com/office/drawing/2014/main" id="{5334C89F-7A36-4D90-8A32-CB90C0F82003}"/>
              </a:ext>
            </a:extLst>
          </p:cNvPr>
          <p:cNvSpPr txBox="1"/>
          <p:nvPr/>
        </p:nvSpPr>
        <p:spPr>
          <a:xfrm>
            <a:off x="9177051" y="2291508"/>
            <a:ext cx="1784732" cy="2031325"/>
          </a:xfrm>
          <a:prstGeom prst="rect">
            <a:avLst/>
          </a:prstGeom>
          <a:noFill/>
        </p:spPr>
        <p:txBody>
          <a:bodyPr wrap="square" rtlCol="0">
            <a:spAutoFit/>
          </a:bodyPr>
          <a:lstStyle/>
          <a:p>
            <a:r>
              <a:rPr lang="en-GB" b="0" i="0" dirty="0">
                <a:effectLst/>
                <a:latin typeface="Arial" panose="020B0604020202020204" pitchFamily="34" charset="0"/>
              </a:rPr>
              <a:t>Finding technology that meets all the requirements at various levels is the real issue [9].</a:t>
            </a:r>
            <a:endParaRPr lang="en-US" dirty="0"/>
          </a:p>
        </p:txBody>
      </p:sp>
    </p:spTree>
    <p:extLst>
      <p:ext uri="{BB962C8B-B14F-4D97-AF65-F5344CB8AC3E}">
        <p14:creationId xmlns:p14="http://schemas.microsoft.com/office/powerpoint/2010/main" val="3796502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565C35A-C6FA-4269-822E-6DB5B9C488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8BBEF76-F066-4551-8A87-AAFD9969E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11">
              <a:extLst>
                <a:ext uri="{FF2B5EF4-FFF2-40B4-BE49-F238E27FC236}">
                  <a16:creationId xmlns:a16="http://schemas.microsoft.com/office/drawing/2014/main" id="{97E701E2-9884-4313-A922-224D075A7C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2C9DF5B-371A-4170-9F46-B6EE7EF02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00EAEF78-4C36-4EC9-855A-C27427C36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5E397A22-38A0-4816-926B-740F8E189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A4756C8A-87DB-494D-999F-E6C0EB0BD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FB60A164-1613-43A9-A23E-870E89DD9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CA0CF5DE-8A99-4138-A0F0-C84DA0C7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41D911B-1F2A-43C3-BDE4-77A1F3D85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429A86E-CFC2-4521-9A58-DF4BF96D9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Timeline&#10;&#10;Description automatically generated">
            <a:extLst>
              <a:ext uri="{FF2B5EF4-FFF2-40B4-BE49-F238E27FC236}">
                <a16:creationId xmlns:a16="http://schemas.microsoft.com/office/drawing/2014/main" id="{B371C828-BA1A-AD30-4D96-F890F813EE2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7787"/>
          <a:stretch/>
        </p:blipFill>
        <p:spPr>
          <a:xfrm>
            <a:off x="20" y="10"/>
            <a:ext cx="12191980" cy="6857990"/>
          </a:xfrm>
          <a:prstGeom prst="rect">
            <a:avLst/>
          </a:prstGeom>
        </p:spPr>
      </p:pic>
      <p:sp>
        <p:nvSpPr>
          <p:cNvPr id="22" name="Freeform: Shape 21">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4" name="Straight Connector 23">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DB38BA51-3DEC-9F34-C583-C14924DD84C2}"/>
              </a:ext>
            </a:extLst>
          </p:cNvPr>
          <p:cNvSpPr txBox="1"/>
          <p:nvPr/>
        </p:nvSpPr>
        <p:spPr>
          <a:xfrm>
            <a:off x="0" y="2235200"/>
            <a:ext cx="1601788" cy="830997"/>
          </a:xfrm>
          <a:prstGeom prst="rect">
            <a:avLst/>
          </a:prstGeom>
          <a:noFill/>
        </p:spPr>
        <p:txBody>
          <a:bodyPr wrap="square" rtlCol="0">
            <a:spAutoFit/>
          </a:bodyPr>
          <a:lstStyle/>
          <a:p>
            <a:r>
              <a:rPr lang="en-GB" sz="2400" dirty="0" err="1">
                <a:solidFill>
                  <a:schemeClr val="bg1"/>
                </a:solidFill>
                <a:latin typeface="Algerian" panose="04020705040A02060702" pitchFamily="82" charset="0"/>
                <a:cs typeface="Aharoni" panose="02010803020104030203" pitchFamily="2" charset="-79"/>
              </a:rPr>
              <a:t>Previous</a:t>
            </a:r>
            <a:r>
              <a:rPr lang="en-GB" sz="2400" dirty="0" err="1">
                <a:latin typeface="Algerian" panose="04020705040A02060702" pitchFamily="82" charset="0"/>
                <a:cs typeface="Aharoni" panose="02010803020104030203" pitchFamily="2" charset="-79"/>
              </a:rPr>
              <a:t>s</a:t>
            </a:r>
            <a:r>
              <a:rPr lang="en-GB" sz="2400" dirty="0" err="1">
                <a:solidFill>
                  <a:schemeClr val="bg1"/>
                </a:solidFill>
                <a:latin typeface="Algerian" panose="04020705040A02060702" pitchFamily="82" charset="0"/>
                <a:cs typeface="Aharoni" panose="02010803020104030203" pitchFamily="2" charset="-79"/>
              </a:rPr>
              <a:t>work</a:t>
            </a:r>
            <a:endParaRPr lang="en-US" sz="2400" dirty="0">
              <a:latin typeface="Algerian" panose="04020705040A02060702" pitchFamily="82" charset="0"/>
              <a:cs typeface="Aharoni" panose="02010803020104030203" pitchFamily="2" charset="-79"/>
            </a:endParaRPr>
          </a:p>
        </p:txBody>
      </p:sp>
      <p:sp>
        <p:nvSpPr>
          <p:cNvPr id="7" name="TextBox 6">
            <a:extLst>
              <a:ext uri="{FF2B5EF4-FFF2-40B4-BE49-F238E27FC236}">
                <a16:creationId xmlns:a16="http://schemas.microsoft.com/office/drawing/2014/main" id="{3DF7D3BA-6119-77B5-1709-25078477640E}"/>
              </a:ext>
            </a:extLst>
          </p:cNvPr>
          <p:cNvSpPr txBox="1"/>
          <p:nvPr/>
        </p:nvSpPr>
        <p:spPr>
          <a:xfrm>
            <a:off x="11358696" y="5991167"/>
            <a:ext cx="570804" cy="646331"/>
          </a:xfrm>
          <a:prstGeom prst="rect">
            <a:avLst/>
          </a:prstGeom>
          <a:noFill/>
        </p:spPr>
        <p:txBody>
          <a:bodyPr wrap="square" rtlCol="0">
            <a:spAutoFit/>
          </a:bodyPr>
          <a:lstStyle/>
          <a:p>
            <a:r>
              <a:rPr lang="en-US" sz="1800" dirty="0">
                <a:solidFill>
                  <a:schemeClr val="bg1"/>
                </a:solidFill>
                <a:effectLst/>
                <a:latin typeface="Times New Roman" panose="02020603050405020304" pitchFamily="18" charset="0"/>
              </a:rPr>
              <a:t>[10]</a:t>
            </a:r>
          </a:p>
          <a:p>
            <a:endParaRPr lang="en-US" dirty="0">
              <a:solidFill>
                <a:schemeClr val="bg1"/>
              </a:solidFill>
            </a:endParaRPr>
          </a:p>
        </p:txBody>
      </p:sp>
    </p:spTree>
    <p:extLst>
      <p:ext uri="{BB962C8B-B14F-4D97-AF65-F5344CB8AC3E}">
        <p14:creationId xmlns:p14="http://schemas.microsoft.com/office/powerpoint/2010/main" val="2263399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29919E-1BF0-91A9-9140-2B890275F412}"/>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Methodology</a:t>
            </a:r>
            <a:endParaRPr lang="en-US" dirty="0">
              <a:solidFill>
                <a:srgbClr val="FFFFFF"/>
              </a:solidFill>
            </a:endParaRPr>
          </a:p>
        </p:txBody>
      </p:sp>
      <p:pic>
        <p:nvPicPr>
          <p:cNvPr id="5" name="Content Placeholder 4" descr="Graphical user interface, application&#10;&#10;Description automatically generated">
            <a:extLst>
              <a:ext uri="{FF2B5EF4-FFF2-40B4-BE49-F238E27FC236}">
                <a16:creationId xmlns:a16="http://schemas.microsoft.com/office/drawing/2014/main" id="{6561EBBB-7282-5FB6-6E08-8C3BB7E5B2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62" y="2976880"/>
            <a:ext cx="5361155" cy="2062480"/>
          </a:xfrm>
          <a:prstGeom prst="rect">
            <a:avLst/>
          </a:prstGeom>
        </p:spPr>
      </p:pic>
      <p:sp>
        <p:nvSpPr>
          <p:cNvPr id="9" name="Content Placeholder 8">
            <a:extLst>
              <a:ext uri="{FF2B5EF4-FFF2-40B4-BE49-F238E27FC236}">
                <a16:creationId xmlns:a16="http://schemas.microsoft.com/office/drawing/2014/main" id="{8D20FD96-9F91-6AA8-E2AF-AB7148404473}"/>
              </a:ext>
            </a:extLst>
          </p:cNvPr>
          <p:cNvSpPr>
            <a:spLocks noGrp="1"/>
          </p:cNvSpPr>
          <p:nvPr>
            <p:ph idx="1"/>
          </p:nvPr>
        </p:nvSpPr>
        <p:spPr>
          <a:xfrm>
            <a:off x="7181725" y="2837329"/>
            <a:ext cx="4512988" cy="3317938"/>
          </a:xfrm>
        </p:spPr>
        <p:txBody>
          <a:bodyPr anchor="t">
            <a:normAutofit/>
          </a:bodyPr>
          <a:lstStyle/>
          <a:p>
            <a:pPr marL="342900" lvl="0" indent="-342900">
              <a:lnSpc>
                <a:spcPct val="107000"/>
              </a:lnSpc>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Pull – “The configuration server will pull its configuration from the controlling server using the Pull technique [9].”</a:t>
            </a:r>
          </a:p>
          <a:p>
            <a:pPr marL="342900" lvl="0" indent="-342900">
              <a:lnSpc>
                <a:spcPct val="107000"/>
              </a:lnSpc>
              <a:spcAft>
                <a:spcPts val="80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Push -  “The Push technique sends the configuration to the destination system from the controlling server [9].”</a:t>
            </a:r>
          </a:p>
          <a:p>
            <a:r>
              <a:rPr lang="en-US" dirty="0">
                <a:solidFill>
                  <a:srgbClr val="FFFFFF"/>
                </a:solidFill>
              </a:rPr>
              <a:t>[11], [12]</a:t>
            </a:r>
          </a:p>
        </p:txBody>
      </p:sp>
    </p:spTree>
    <p:extLst>
      <p:ext uri="{BB962C8B-B14F-4D97-AF65-F5344CB8AC3E}">
        <p14:creationId xmlns:p14="http://schemas.microsoft.com/office/powerpoint/2010/main" val="1995390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F2E6F-DAC0-EF4D-A433-F28B5B4459C0}"/>
              </a:ext>
            </a:extLst>
          </p:cNvPr>
          <p:cNvSpPr>
            <a:spLocks noGrp="1"/>
          </p:cNvSpPr>
          <p:nvPr>
            <p:ph type="title"/>
          </p:nvPr>
        </p:nvSpPr>
        <p:spPr>
          <a:xfrm>
            <a:off x="677334" y="609600"/>
            <a:ext cx="8596668" cy="1320800"/>
          </a:xfrm>
        </p:spPr>
        <p:txBody>
          <a:bodyPr anchor="t">
            <a:normAutofit/>
          </a:bodyPr>
          <a:lstStyle/>
          <a:p>
            <a:r>
              <a:rPr lang="en-GB"/>
              <a:t>Design Overview of IaC</a:t>
            </a:r>
            <a:endParaRPr lang="en-US" dirty="0"/>
          </a:p>
        </p:txBody>
      </p:sp>
      <p:pic>
        <p:nvPicPr>
          <p:cNvPr id="7" name="Content Placeholder 6" descr="Graphical user interface, application, Word&#10;&#10;Description automatically generated">
            <a:extLst>
              <a:ext uri="{FF2B5EF4-FFF2-40B4-BE49-F238E27FC236}">
                <a16:creationId xmlns:a16="http://schemas.microsoft.com/office/drawing/2014/main" id="{60C2E748-B306-6FA9-464E-41FF74E4E4DC}"/>
              </a:ext>
            </a:extLst>
          </p:cNvPr>
          <p:cNvPicPr>
            <a:picLocks noChangeAspect="1"/>
          </p:cNvPicPr>
          <p:nvPr/>
        </p:nvPicPr>
        <p:blipFill rotWithShape="1">
          <a:blip r:embed="rId2">
            <a:extLst>
              <a:ext uri="{28A0092B-C50C-407E-A947-70E740481C1C}">
                <a14:useLocalDpi xmlns:a14="http://schemas.microsoft.com/office/drawing/2010/main" val="0"/>
              </a:ext>
            </a:extLst>
          </a:blip>
          <a:srcRect t="177" r="3" b="6251"/>
          <a:stretch/>
        </p:blipFill>
        <p:spPr>
          <a:xfrm>
            <a:off x="677334" y="2159331"/>
            <a:ext cx="5423429" cy="3882362"/>
          </a:xfrm>
          <a:prstGeom prst="rect">
            <a:avLst/>
          </a:prstGeom>
        </p:spPr>
      </p:pic>
      <p:pic>
        <p:nvPicPr>
          <p:cNvPr id="70" name="Content Placeholder 69" descr="Graphical user interface, application&#10;&#10;Description automatically generated">
            <a:extLst>
              <a:ext uri="{FF2B5EF4-FFF2-40B4-BE49-F238E27FC236}">
                <a16:creationId xmlns:a16="http://schemas.microsoft.com/office/drawing/2014/main" id="{4305E253-543C-8C03-141A-098F11AF5BC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71436" y="243489"/>
            <a:ext cx="5389158" cy="3373822"/>
          </a:xfrm>
        </p:spPr>
      </p:pic>
      <p:pic>
        <p:nvPicPr>
          <p:cNvPr id="72" name="Picture 71" descr="Graphical user interface, application, PowerPoint&#10;&#10;Description automatically generated">
            <a:extLst>
              <a:ext uri="{FF2B5EF4-FFF2-40B4-BE49-F238E27FC236}">
                <a16:creationId xmlns:a16="http://schemas.microsoft.com/office/drawing/2014/main" id="{5F3E94F0-BED5-E836-200B-50941699D5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3429000"/>
            <a:ext cx="5791200" cy="3403600"/>
          </a:xfrm>
          <a:prstGeom prst="rect">
            <a:avLst/>
          </a:prstGeom>
        </p:spPr>
      </p:pic>
    </p:spTree>
    <p:extLst>
      <p:ext uri="{BB962C8B-B14F-4D97-AF65-F5344CB8AC3E}">
        <p14:creationId xmlns:p14="http://schemas.microsoft.com/office/powerpoint/2010/main" val="1276392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2">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application&#10;&#10;Description automatically generated">
            <a:extLst>
              <a:ext uri="{FF2B5EF4-FFF2-40B4-BE49-F238E27FC236}">
                <a16:creationId xmlns:a16="http://schemas.microsoft.com/office/drawing/2014/main" id="{F671917D-BDBD-FA5C-66CE-95BFEC98F76C}"/>
              </a:ext>
            </a:extLst>
          </p:cNvPr>
          <p:cNvPicPr>
            <a:picLocks noChangeAspect="1"/>
          </p:cNvPicPr>
          <p:nvPr/>
        </p:nvPicPr>
        <p:blipFill rotWithShape="1">
          <a:blip r:embed="rId2">
            <a:extLst>
              <a:ext uri="{28A0092B-C50C-407E-A947-70E740481C1C}">
                <a14:useLocalDpi xmlns:a14="http://schemas.microsoft.com/office/drawing/2010/main" val="0"/>
              </a:ext>
            </a:extLst>
          </a:blip>
          <a:srcRect t="3718" r="-3" b="3071"/>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3" name="Picture 2" descr="Graphical user interface, application, Word&#10;&#10;Description automatically generated">
            <a:extLst>
              <a:ext uri="{FF2B5EF4-FFF2-40B4-BE49-F238E27FC236}">
                <a16:creationId xmlns:a16="http://schemas.microsoft.com/office/drawing/2014/main" id="{76C53031-03FF-29C9-652C-E7507E21A916}"/>
              </a:ext>
            </a:extLst>
          </p:cNvPr>
          <p:cNvPicPr>
            <a:picLocks noChangeAspect="1"/>
          </p:cNvPicPr>
          <p:nvPr/>
        </p:nvPicPr>
        <p:blipFill rotWithShape="1">
          <a:blip r:embed="rId3">
            <a:extLst>
              <a:ext uri="{28A0092B-C50C-407E-A947-70E740481C1C}">
                <a14:useLocalDpi xmlns:a14="http://schemas.microsoft.com/office/drawing/2010/main" val="0"/>
              </a:ext>
            </a:extLst>
          </a:blip>
          <a:srcRect t="19284" b="21625"/>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5" name="Picture 4" descr="Graphical user interface, text, application, email&#10;&#10;Description automatically generated">
            <a:extLst>
              <a:ext uri="{FF2B5EF4-FFF2-40B4-BE49-F238E27FC236}">
                <a16:creationId xmlns:a16="http://schemas.microsoft.com/office/drawing/2014/main" id="{FAF9B1C6-BB27-6795-0DA5-DB91950CE3BB}"/>
              </a:ext>
            </a:extLst>
          </p:cNvPr>
          <p:cNvPicPr>
            <a:picLocks noChangeAspect="1"/>
          </p:cNvPicPr>
          <p:nvPr/>
        </p:nvPicPr>
        <p:blipFill rotWithShape="1">
          <a:blip r:embed="rId4">
            <a:extLst>
              <a:ext uri="{28A0092B-C50C-407E-A947-70E740481C1C}">
                <a14:useLocalDpi xmlns:a14="http://schemas.microsoft.com/office/drawing/2010/main" val="0"/>
              </a:ext>
            </a:extLst>
          </a:blip>
          <a:srcRect r="22868"/>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Tree>
    <p:extLst>
      <p:ext uri="{BB962C8B-B14F-4D97-AF65-F5344CB8AC3E}">
        <p14:creationId xmlns:p14="http://schemas.microsoft.com/office/powerpoint/2010/main" val="432041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A3A1C-C59D-9ECD-C7F0-ADD3E670A1EE}"/>
              </a:ext>
            </a:extLst>
          </p:cNvPr>
          <p:cNvSpPr>
            <a:spLocks noGrp="1"/>
          </p:cNvSpPr>
          <p:nvPr>
            <p:ph type="title"/>
          </p:nvPr>
        </p:nvSpPr>
        <p:spPr/>
        <p:txBody>
          <a:bodyPr/>
          <a:lstStyle/>
          <a:p>
            <a:r>
              <a:rPr lang="en-GB"/>
              <a:t>Installation of Ansible into the controller machine</a:t>
            </a:r>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15FB9B2F-C531-9676-F2CB-652ACBFB096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0640" y="1930400"/>
            <a:ext cx="7953805" cy="4236720"/>
          </a:xfrm>
        </p:spPr>
      </p:pic>
    </p:spTree>
    <p:extLst>
      <p:ext uri="{BB962C8B-B14F-4D97-AF65-F5344CB8AC3E}">
        <p14:creationId xmlns:p14="http://schemas.microsoft.com/office/powerpoint/2010/main" val="740703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BFE82DD-2BD2-4090-AB25-371DEEFB6C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CB73BFA1-FC61-425A-84A1-4761C156C4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13">
              <a:extLst>
                <a:ext uri="{FF2B5EF4-FFF2-40B4-BE49-F238E27FC236}">
                  <a16:creationId xmlns:a16="http://schemas.microsoft.com/office/drawing/2014/main" id="{6FD1D45B-3A4F-4DAC-A585-3235AE1263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4136EFF2-D71E-4DC8-86E2-364203BE5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358896D-DBC1-4EA4-88A0-A826BED4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5D23D5D6-DC69-43D4-98FB-57CF19784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D5D5058-317F-40AB-9EB3-40C2D5FD6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7E3EF343-E091-452A-99B0-1A096E896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EE99F000-CFF8-47D6-8A67-0DEADA7E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98B6774B-A958-4387-BEE0-9E4161312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DA31937E-FB68-447A-BAF9-27031187D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E98D241-E4D1-2BDC-F400-85CDE066CF1A}"/>
              </a:ext>
            </a:extLst>
          </p:cNvPr>
          <p:cNvSpPr>
            <a:spLocks noGrp="1"/>
          </p:cNvSpPr>
          <p:nvPr>
            <p:ph type="title"/>
          </p:nvPr>
        </p:nvSpPr>
        <p:spPr>
          <a:xfrm>
            <a:off x="5644103" y="1084992"/>
            <a:ext cx="3893439" cy="1646302"/>
          </a:xfrm>
        </p:spPr>
        <p:txBody>
          <a:bodyPr vert="horz" lIns="91440" tIns="45720" rIns="91440" bIns="45720" rtlCol="0" anchor="b">
            <a:normAutofit/>
          </a:bodyPr>
          <a:lstStyle/>
          <a:p>
            <a:pPr algn="r">
              <a:lnSpc>
                <a:spcPct val="90000"/>
              </a:lnSpc>
            </a:pPr>
            <a:r>
              <a:rPr lang="en-US" sz="2600" dirty="0"/>
              <a:t>Establish SSH connection through the </a:t>
            </a:r>
            <a:r>
              <a:rPr lang="en-US" sz="2600" dirty="0" err="1"/>
              <a:t>MobaXterm</a:t>
            </a:r>
            <a:r>
              <a:rPr lang="en-US" sz="2600" dirty="0"/>
              <a:t> and ping the target machine.</a:t>
            </a:r>
          </a:p>
        </p:txBody>
      </p:sp>
      <p:pic>
        <p:nvPicPr>
          <p:cNvPr id="5" name="Content Placeholder 4" descr="Graphical user interface, text, application&#10;&#10;Description automatically generated">
            <a:extLst>
              <a:ext uri="{FF2B5EF4-FFF2-40B4-BE49-F238E27FC236}">
                <a16:creationId xmlns:a16="http://schemas.microsoft.com/office/drawing/2014/main" id="{59B75866-0645-934D-DD38-1CA75681867B}"/>
              </a:ext>
            </a:extLst>
          </p:cNvPr>
          <p:cNvPicPr>
            <a:picLocks noChangeAspect="1"/>
          </p:cNvPicPr>
          <p:nvPr/>
        </p:nvPicPr>
        <p:blipFill rotWithShape="1">
          <a:blip r:embed="rId2">
            <a:extLst>
              <a:ext uri="{28A0092B-C50C-407E-A947-70E740481C1C}">
                <a14:useLocalDpi xmlns:a14="http://schemas.microsoft.com/office/drawing/2010/main" val="0"/>
              </a:ext>
            </a:extLst>
          </a:blip>
          <a:srcRect t="20" r="2" b="2"/>
          <a:stretch/>
        </p:blipFill>
        <p:spPr>
          <a:xfrm>
            <a:off x="332680" y="-1"/>
            <a:ext cx="5062280" cy="3429000"/>
          </a:xfrm>
          <a:custGeom>
            <a:avLst/>
            <a:gdLst/>
            <a:ahLst/>
            <a:cxnLst/>
            <a:rect l="l" t="t" r="r" b="b"/>
            <a:pathLst>
              <a:path w="5062280" h="3429000">
                <a:moveTo>
                  <a:pt x="509916" y="0"/>
                </a:moveTo>
                <a:lnTo>
                  <a:pt x="5062280" y="0"/>
                </a:lnTo>
                <a:lnTo>
                  <a:pt x="5062280" y="21851"/>
                </a:lnTo>
                <a:lnTo>
                  <a:pt x="4549416" y="3429000"/>
                </a:lnTo>
                <a:lnTo>
                  <a:pt x="0" y="3429000"/>
                </a:lnTo>
                <a:close/>
              </a:path>
            </a:pathLst>
          </a:custGeom>
        </p:spPr>
      </p:pic>
      <p:pic>
        <p:nvPicPr>
          <p:cNvPr id="7" name="Content Placeholder 6" descr="Graphical user interface, text&#10;&#10;Description automatically generated">
            <a:extLst>
              <a:ext uri="{FF2B5EF4-FFF2-40B4-BE49-F238E27FC236}">
                <a16:creationId xmlns:a16="http://schemas.microsoft.com/office/drawing/2014/main" id="{5F4BF635-697C-F6FC-84EA-BF97C636E43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9" r="-2" b="-2"/>
          <a:stretch/>
        </p:blipFill>
        <p:spPr>
          <a:xfrm>
            <a:off x="20" y="3428999"/>
            <a:ext cx="4882076" cy="3429001"/>
          </a:xfrm>
          <a:custGeom>
            <a:avLst/>
            <a:gdLst/>
            <a:ahLst/>
            <a:cxnLst/>
            <a:rect l="l" t="t" r="r" b="b"/>
            <a:pathLst>
              <a:path w="4882096" h="3429001">
                <a:moveTo>
                  <a:pt x="332680" y="0"/>
                </a:moveTo>
                <a:lnTo>
                  <a:pt x="4882096" y="0"/>
                </a:lnTo>
                <a:lnTo>
                  <a:pt x="4365943" y="3429001"/>
                </a:lnTo>
                <a:lnTo>
                  <a:pt x="0" y="3429001"/>
                </a:lnTo>
                <a:lnTo>
                  <a:pt x="0" y="2237155"/>
                </a:lnTo>
                <a:close/>
              </a:path>
            </a:pathLst>
          </a:custGeom>
        </p:spPr>
      </p:pic>
      <p:cxnSp>
        <p:nvCxnSpPr>
          <p:cNvPr id="24" name="Straight Connector 23">
            <a:extLst>
              <a:ext uri="{FF2B5EF4-FFF2-40B4-BE49-F238E27FC236}">
                <a16:creationId xmlns:a16="http://schemas.microsoft.com/office/drawing/2014/main" id="{C3D8A61F-2418-4850-A6EE-EB06603668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33493"/>
            <a:ext cx="45494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Title 1">
            <a:extLst>
              <a:ext uri="{FF2B5EF4-FFF2-40B4-BE49-F238E27FC236}">
                <a16:creationId xmlns:a16="http://schemas.microsoft.com/office/drawing/2014/main" id="{2C55AAE7-787C-A9C1-0BF6-72698F47BD6C}"/>
              </a:ext>
            </a:extLst>
          </p:cNvPr>
          <p:cNvSpPr txBox="1">
            <a:spLocks/>
          </p:cNvSpPr>
          <p:nvPr/>
        </p:nvSpPr>
        <p:spPr>
          <a:xfrm>
            <a:off x="5601157" y="4545622"/>
            <a:ext cx="3598872" cy="1195754"/>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2600" dirty="0"/>
              <a:t>SSH connection, ping from the Server to the second clone machine. </a:t>
            </a:r>
            <a:endParaRPr lang="en-US" sz="2600" dirty="0"/>
          </a:p>
        </p:txBody>
      </p:sp>
    </p:spTree>
    <p:extLst>
      <p:ext uri="{BB962C8B-B14F-4D97-AF65-F5344CB8AC3E}">
        <p14:creationId xmlns:p14="http://schemas.microsoft.com/office/powerpoint/2010/main" val="526664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45A2A-292B-BF13-0564-BB4E04DB5125}"/>
              </a:ext>
            </a:extLst>
          </p:cNvPr>
          <p:cNvSpPr>
            <a:spLocks noGrp="1"/>
          </p:cNvSpPr>
          <p:nvPr>
            <p:ph type="title"/>
          </p:nvPr>
        </p:nvSpPr>
        <p:spPr/>
        <p:txBody>
          <a:bodyPr/>
          <a:lstStyle/>
          <a:p>
            <a:r>
              <a:rPr lang="en-GB" dirty="0"/>
              <a:t>Get inside the clone machine from the controller. </a:t>
            </a:r>
            <a:endParaRPr lang="en-US" dirty="0"/>
          </a:p>
        </p:txBody>
      </p:sp>
      <p:pic>
        <p:nvPicPr>
          <p:cNvPr id="5" name="Content Placeholder 4" descr="Graphical user interface, text, application&#10;&#10;Description automatically generated">
            <a:extLst>
              <a:ext uri="{FF2B5EF4-FFF2-40B4-BE49-F238E27FC236}">
                <a16:creationId xmlns:a16="http://schemas.microsoft.com/office/drawing/2014/main" id="{7C3381CA-F7C6-EA9F-EB35-91602C7B0B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4579" y="2160588"/>
            <a:ext cx="5382879" cy="3881437"/>
          </a:xfrm>
        </p:spPr>
      </p:pic>
      <p:sp>
        <p:nvSpPr>
          <p:cNvPr id="6" name="TextBox 5">
            <a:extLst>
              <a:ext uri="{FF2B5EF4-FFF2-40B4-BE49-F238E27FC236}">
                <a16:creationId xmlns:a16="http://schemas.microsoft.com/office/drawing/2014/main" id="{66CDBD14-9B1B-E2EB-35E2-EF19FAE65CA1}"/>
              </a:ext>
            </a:extLst>
          </p:cNvPr>
          <p:cNvSpPr txBox="1"/>
          <p:nvPr/>
        </p:nvSpPr>
        <p:spPr>
          <a:xfrm>
            <a:off x="8178800" y="2804160"/>
            <a:ext cx="1728621" cy="1477328"/>
          </a:xfrm>
          <a:prstGeom prst="rect">
            <a:avLst/>
          </a:prstGeom>
          <a:noFill/>
        </p:spPr>
        <p:txBody>
          <a:bodyPr wrap="square" rtlCol="0">
            <a:spAutoFit/>
          </a:bodyPr>
          <a:lstStyle/>
          <a:p>
            <a:r>
              <a:rPr lang="en-GB" b="1" dirty="0">
                <a:solidFill>
                  <a:schemeClr val="accent1"/>
                </a:solidFill>
              </a:rPr>
              <a:t>My IP prove that as we can see on the picture it has changed.</a:t>
            </a:r>
            <a:endParaRPr lang="en-US" b="1" dirty="0">
              <a:solidFill>
                <a:schemeClr val="accent1"/>
              </a:solidFill>
            </a:endParaRPr>
          </a:p>
        </p:txBody>
      </p:sp>
    </p:spTree>
    <p:extLst>
      <p:ext uri="{BB962C8B-B14F-4D97-AF65-F5344CB8AC3E}">
        <p14:creationId xmlns:p14="http://schemas.microsoft.com/office/powerpoint/2010/main" val="3405661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51CDC-B6DA-1409-5B2B-FFCDEC15D01E}"/>
              </a:ext>
            </a:extLst>
          </p:cNvPr>
          <p:cNvSpPr>
            <a:spLocks noGrp="1"/>
          </p:cNvSpPr>
          <p:nvPr>
            <p:ph type="title"/>
          </p:nvPr>
        </p:nvSpPr>
        <p:spPr>
          <a:xfrm>
            <a:off x="5536734" y="609600"/>
            <a:ext cx="3737268" cy="1320800"/>
          </a:xfrm>
        </p:spPr>
        <p:txBody>
          <a:bodyPr>
            <a:normAutofit fontScale="90000"/>
          </a:bodyPr>
          <a:lstStyle/>
          <a:p>
            <a:r>
              <a:rPr lang="en-GB" dirty="0"/>
              <a:t>Login as a super user with “</a:t>
            </a:r>
            <a:r>
              <a:rPr lang="en-GB" dirty="0" err="1"/>
              <a:t>sudo</a:t>
            </a:r>
            <a:r>
              <a:rPr lang="en-GB" dirty="0"/>
              <a:t> </a:t>
            </a:r>
            <a:r>
              <a:rPr lang="en-GB" dirty="0" err="1"/>
              <a:t>su</a:t>
            </a:r>
            <a:r>
              <a:rPr lang="en-GB" dirty="0"/>
              <a:t>” command</a:t>
            </a:r>
            <a:endParaRPr lang="en-US" dirty="0"/>
          </a:p>
        </p:txBody>
      </p:sp>
      <p:pic>
        <p:nvPicPr>
          <p:cNvPr id="7" name="Content Placeholder 6" descr="Graphical user interface, text, application&#10;&#10;Description automatically generated">
            <a:extLst>
              <a:ext uri="{FF2B5EF4-FFF2-40B4-BE49-F238E27FC236}">
                <a16:creationId xmlns:a16="http://schemas.microsoft.com/office/drawing/2014/main" id="{E5370242-3C03-DFB7-D246-8A103FA66A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10174" y="2348102"/>
            <a:ext cx="5112385" cy="4410949"/>
          </a:xfrm>
        </p:spPr>
      </p:pic>
      <p:pic>
        <p:nvPicPr>
          <p:cNvPr id="5" name="Content Placeholder 4" descr="Graphical user interface, text, application&#10;&#10;Description automatically generated">
            <a:extLst>
              <a:ext uri="{FF2B5EF4-FFF2-40B4-BE49-F238E27FC236}">
                <a16:creationId xmlns:a16="http://schemas.microsoft.com/office/drawing/2014/main" id="{80CDD0D7-3E5B-28B5-AB38-BAAA41209872}"/>
              </a:ext>
            </a:extLst>
          </p:cNvPr>
          <p:cNvPicPr>
            <a:picLocks noChangeAspect="1"/>
          </p:cNvPicPr>
          <p:nvPr/>
        </p:nvPicPr>
        <p:blipFill rotWithShape="1">
          <a:blip r:embed="rId3">
            <a:extLst>
              <a:ext uri="{28A0092B-C50C-407E-A947-70E740481C1C}">
                <a14:useLocalDpi xmlns:a14="http://schemas.microsoft.com/office/drawing/2010/main" val="0"/>
              </a:ext>
            </a:extLst>
          </a:blip>
          <a:srcRect l="6071" r="4161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10E7CA9B-618D-4F60-D128-FA660891B5E7}"/>
              </a:ext>
            </a:extLst>
          </p:cNvPr>
          <p:cNvSpPr txBox="1"/>
          <p:nvPr/>
        </p:nvSpPr>
        <p:spPr>
          <a:xfrm>
            <a:off x="10119360" y="822960"/>
            <a:ext cx="1645920" cy="1200329"/>
          </a:xfrm>
          <a:prstGeom prst="rect">
            <a:avLst/>
          </a:prstGeom>
          <a:noFill/>
        </p:spPr>
        <p:txBody>
          <a:bodyPr wrap="square" rtlCol="0">
            <a:spAutoFit/>
          </a:bodyPr>
          <a:lstStyle/>
          <a:p>
            <a:r>
              <a:rPr lang="en-GB" dirty="0">
                <a:solidFill>
                  <a:schemeClr val="bg1"/>
                </a:solidFill>
              </a:rPr>
              <a:t>2 hosts has been added through the virtual editor.</a:t>
            </a:r>
            <a:endParaRPr lang="en-US" dirty="0">
              <a:solidFill>
                <a:schemeClr val="bg1"/>
              </a:solidFill>
            </a:endParaRPr>
          </a:p>
        </p:txBody>
      </p:sp>
    </p:spTree>
    <p:extLst>
      <p:ext uri="{BB962C8B-B14F-4D97-AF65-F5344CB8AC3E}">
        <p14:creationId xmlns:p14="http://schemas.microsoft.com/office/powerpoint/2010/main" val="3017449384"/>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9">
            <a:extLst>
              <a:ext uri="{FF2B5EF4-FFF2-40B4-BE49-F238E27FC236}">
                <a16:creationId xmlns:a16="http://schemas.microsoft.com/office/drawing/2014/main" id="{0565C35A-C6FA-4269-822E-6DB5B9C488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8BBEF76-F066-4551-8A87-AAFD9969E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7E701E2-9884-4313-A922-224D075A7C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2C9DF5B-371A-4170-9F46-B6EE7EF02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EAEF78-4C36-4EC9-855A-C27427C36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5E397A22-38A0-4816-926B-740F8E189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A4756C8A-87DB-494D-999F-E6C0EB0BD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FB60A164-1613-43A9-A23E-870E89DD9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CA0CF5DE-8A99-4138-A0F0-C84DA0C7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41D911B-1F2A-43C3-BDE4-77A1F3D85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429A86E-CFC2-4521-9A58-DF4BF96D9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E33B3639-0840-80DB-9CC4-2674B69A54B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8017" r="1" b="1650"/>
          <a:stretch/>
        </p:blipFill>
        <p:spPr>
          <a:xfrm>
            <a:off x="568452" y="571500"/>
            <a:ext cx="11055096" cy="5715000"/>
          </a:xfrm>
          <a:prstGeom prst="rect">
            <a:avLst/>
          </a:prstGeom>
        </p:spPr>
      </p:pic>
      <p:sp>
        <p:nvSpPr>
          <p:cNvPr id="6" name="TextBox 5">
            <a:extLst>
              <a:ext uri="{FF2B5EF4-FFF2-40B4-BE49-F238E27FC236}">
                <a16:creationId xmlns:a16="http://schemas.microsoft.com/office/drawing/2014/main" id="{60BD76BB-3BF5-64E1-3CBA-FBCFB1690251}"/>
              </a:ext>
            </a:extLst>
          </p:cNvPr>
          <p:cNvSpPr txBox="1"/>
          <p:nvPr/>
        </p:nvSpPr>
        <p:spPr>
          <a:xfrm>
            <a:off x="2133600" y="55364"/>
            <a:ext cx="6727064" cy="365100"/>
          </a:xfrm>
          <a:prstGeom prst="rect">
            <a:avLst/>
          </a:prstGeom>
          <a:noFill/>
        </p:spPr>
        <p:txBody>
          <a:bodyPr wrap="square" rtlCol="0">
            <a:spAutoFit/>
          </a:bodyPr>
          <a:lstStyle/>
          <a:p>
            <a:pPr>
              <a:lnSpc>
                <a:spcPct val="107000"/>
              </a:lnSpc>
              <a:spcAft>
                <a:spcPts val="800"/>
              </a:spcAft>
            </a:pPr>
            <a:r>
              <a:rPr lang="en-US" sz="1800" b="1" dirty="0">
                <a:solidFill>
                  <a:schemeClr val="accent1"/>
                </a:solidFill>
                <a:effectLst/>
                <a:latin typeface="Arial Rounded MT Bold" panose="020F0704030504030204" pitchFamily="34" charset="0"/>
                <a:ea typeface="Calibri" panose="020F0502020204030204" pitchFamily="34" charset="0"/>
                <a:cs typeface="Times New Roman" panose="02020603050405020304" pitchFamily="18" charset="0"/>
              </a:rPr>
              <a:t>I generated a shh cryptography key for authentication.</a:t>
            </a:r>
          </a:p>
        </p:txBody>
      </p:sp>
    </p:spTree>
    <p:extLst>
      <p:ext uri="{BB962C8B-B14F-4D97-AF65-F5344CB8AC3E}">
        <p14:creationId xmlns:p14="http://schemas.microsoft.com/office/powerpoint/2010/main" val="1755487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BFE82DD-2BD2-4090-AB25-371DEEFB6C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CB73BFA1-FC61-425A-84A1-4761C156C4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6FD1D45B-3A4F-4DAC-A585-3235AE1263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4136EFF2-D71E-4DC8-86E2-364203BE5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358896D-DBC1-4EA4-88A0-A826BED4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5D23D5D6-DC69-43D4-98FB-57CF19784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D5D5058-317F-40AB-9EB3-40C2D5FD6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7E3EF343-E091-452A-99B0-1A096E896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EE99F000-CFF8-47D6-8A67-0DEADA7E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98B6774B-A958-4387-BEE0-9E4161312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DA31937E-FB68-447A-BAF9-27031187D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634BE87-89E8-C49B-EEDA-F86EBDF29B92}"/>
              </a:ext>
            </a:extLst>
          </p:cNvPr>
          <p:cNvSpPr>
            <a:spLocks noGrp="1"/>
          </p:cNvSpPr>
          <p:nvPr>
            <p:ph type="title"/>
          </p:nvPr>
        </p:nvSpPr>
        <p:spPr>
          <a:xfrm>
            <a:off x="609601" y="4385066"/>
            <a:ext cx="10923638" cy="1317643"/>
          </a:xfrm>
        </p:spPr>
        <p:txBody>
          <a:bodyPr vert="horz" lIns="91440" tIns="45720" rIns="91440" bIns="45720" rtlCol="0" anchor="b">
            <a:normAutofit/>
          </a:bodyPr>
          <a:lstStyle/>
          <a:p>
            <a:pPr>
              <a:lnSpc>
                <a:spcPct val="90000"/>
              </a:lnSpc>
            </a:pPr>
            <a:r>
              <a:rPr lang="en-US" sz="3800" b="1"/>
              <a:t>C</a:t>
            </a:r>
            <a:r>
              <a:rPr lang="en-US" sz="3800" b="1">
                <a:effectLst/>
              </a:rPr>
              <a:t>opy it to the Clone 1 and Clone 2 machines, to can communicate through the SSH.</a:t>
            </a:r>
            <a:endParaRPr lang="en-US" sz="3800" b="1"/>
          </a:p>
        </p:txBody>
      </p:sp>
      <p:sp>
        <p:nvSpPr>
          <p:cNvPr id="24" name="Rectangle 23">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7" name="Picture 6" descr="Graphical user interface, text&#10;&#10;Description automatically generated">
            <a:extLst>
              <a:ext uri="{FF2B5EF4-FFF2-40B4-BE49-F238E27FC236}">
                <a16:creationId xmlns:a16="http://schemas.microsoft.com/office/drawing/2014/main" id="{B7CF0BEF-FA31-0B7D-4855-017194B847B7}"/>
              </a:ext>
            </a:extLst>
          </p:cNvPr>
          <p:cNvPicPr>
            <a:picLocks noChangeAspect="1"/>
          </p:cNvPicPr>
          <p:nvPr/>
        </p:nvPicPr>
        <p:blipFill rotWithShape="1">
          <a:blip r:embed="rId2">
            <a:extLst>
              <a:ext uri="{28A0092B-C50C-407E-A947-70E740481C1C}">
                <a14:useLocalDpi xmlns:a14="http://schemas.microsoft.com/office/drawing/2010/main" val="0"/>
              </a:ext>
            </a:extLst>
          </a:blip>
          <a:srcRect t="9322" r="2" b="1402"/>
          <a:stretch/>
        </p:blipFill>
        <p:spPr>
          <a:xfrm>
            <a:off x="20" y="3"/>
            <a:ext cx="6050260" cy="4091667"/>
          </a:xfrm>
          <a:prstGeom prst="rect">
            <a:avLst/>
          </a:prstGeom>
        </p:spPr>
      </p:pic>
      <p:pic>
        <p:nvPicPr>
          <p:cNvPr id="5" name="Content Placeholder 4" descr="Graphical user interface, text, application&#10;&#10;Description automatically generated">
            <a:extLst>
              <a:ext uri="{FF2B5EF4-FFF2-40B4-BE49-F238E27FC236}">
                <a16:creationId xmlns:a16="http://schemas.microsoft.com/office/drawing/2014/main" id="{D700EFA8-014C-9CA9-C3B0-73FF55CE27A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7025" r="2" b="2"/>
          <a:stretch/>
        </p:blipFill>
        <p:spPr>
          <a:xfrm>
            <a:off x="6141719" y="-683"/>
            <a:ext cx="6050280" cy="4092348"/>
          </a:xfrm>
          <a:prstGeom prst="rect">
            <a:avLst/>
          </a:prstGeom>
        </p:spPr>
      </p:pic>
    </p:spTree>
    <p:extLst>
      <p:ext uri="{BB962C8B-B14F-4D97-AF65-F5344CB8AC3E}">
        <p14:creationId xmlns:p14="http://schemas.microsoft.com/office/powerpoint/2010/main" val="3432775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3772D-8BC4-9D86-522B-D48940A8F642}"/>
              </a:ext>
            </a:extLst>
          </p:cNvPr>
          <p:cNvSpPr>
            <a:spLocks noGrp="1"/>
          </p:cNvSpPr>
          <p:nvPr>
            <p:ph type="title"/>
          </p:nvPr>
        </p:nvSpPr>
        <p:spPr/>
        <p:txBody>
          <a:bodyPr/>
          <a:lstStyle/>
          <a:p>
            <a:r>
              <a:rPr lang="en-GB" dirty="0"/>
              <a:t>Installation of Apache Server</a:t>
            </a:r>
            <a:endParaRPr lang="en-US" dirty="0"/>
          </a:p>
        </p:txBody>
      </p:sp>
      <p:pic>
        <p:nvPicPr>
          <p:cNvPr id="5" name="Content Placeholder 4" descr="Graphical user interface, application&#10;&#10;Description automatically generated">
            <a:extLst>
              <a:ext uri="{FF2B5EF4-FFF2-40B4-BE49-F238E27FC236}">
                <a16:creationId xmlns:a16="http://schemas.microsoft.com/office/drawing/2014/main" id="{FDAE022C-664A-DDD2-F195-CE48EC0011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3054" y="1727200"/>
            <a:ext cx="8874786" cy="4866640"/>
          </a:xfrm>
        </p:spPr>
      </p:pic>
    </p:spTree>
    <p:extLst>
      <p:ext uri="{BB962C8B-B14F-4D97-AF65-F5344CB8AC3E}">
        <p14:creationId xmlns:p14="http://schemas.microsoft.com/office/powerpoint/2010/main" val="2766986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83F2B-AA8D-FEF3-3128-FAC92A30DDDB}"/>
              </a:ext>
            </a:extLst>
          </p:cNvPr>
          <p:cNvSpPr>
            <a:spLocks noGrp="1"/>
          </p:cNvSpPr>
          <p:nvPr>
            <p:ph type="title"/>
          </p:nvPr>
        </p:nvSpPr>
        <p:spPr/>
        <p:txBody>
          <a:bodyPr/>
          <a:lstStyle/>
          <a:p>
            <a:r>
              <a:rPr lang="en-GB" sz="3600" dirty="0"/>
              <a:t>We can also share a folder and make Active directory for user access.</a:t>
            </a:r>
            <a:endParaRPr lang="en-US" dirty="0"/>
          </a:p>
        </p:txBody>
      </p:sp>
      <p:pic>
        <p:nvPicPr>
          <p:cNvPr id="4" name="Online Media 3" title="VirtualBox Tutorial 10 -  Create Shared Folder between Windows Host and Ubuntu Guest OS">
            <a:hlinkClick r:id="" action="ppaction://media"/>
            <a:extLst>
              <a:ext uri="{FF2B5EF4-FFF2-40B4-BE49-F238E27FC236}">
                <a16:creationId xmlns:a16="http://schemas.microsoft.com/office/drawing/2014/main" id="{CC3465AA-DD9F-ED14-23A1-40606A3E49C9}"/>
              </a:ext>
            </a:extLst>
          </p:cNvPr>
          <p:cNvPicPr>
            <a:picLocks noGrp="1" noRot="1" noChangeAspect="1"/>
          </p:cNvPicPr>
          <p:nvPr>
            <p:ph idx="1"/>
            <a:videoFile r:link="rId1"/>
          </p:nvPr>
        </p:nvPicPr>
        <p:blipFill>
          <a:blip r:embed="rId3"/>
          <a:stretch>
            <a:fillRect/>
          </a:stretch>
        </p:blipFill>
        <p:spPr>
          <a:xfrm>
            <a:off x="1541463" y="2160588"/>
            <a:ext cx="6869112" cy="3881437"/>
          </a:xfrm>
          <a:prstGeom prst="rect">
            <a:avLst/>
          </a:prstGeom>
        </p:spPr>
      </p:pic>
      <p:sp>
        <p:nvSpPr>
          <p:cNvPr id="5" name="TextBox 4">
            <a:extLst>
              <a:ext uri="{FF2B5EF4-FFF2-40B4-BE49-F238E27FC236}">
                <a16:creationId xmlns:a16="http://schemas.microsoft.com/office/drawing/2014/main" id="{3790ED93-B64A-F670-4654-098FC58AF7A5}"/>
              </a:ext>
            </a:extLst>
          </p:cNvPr>
          <p:cNvSpPr txBox="1"/>
          <p:nvPr/>
        </p:nvSpPr>
        <p:spPr>
          <a:xfrm>
            <a:off x="10027920" y="6042025"/>
            <a:ext cx="2164080" cy="456985"/>
          </a:xfrm>
          <a:prstGeom prst="rect">
            <a:avLst/>
          </a:prstGeom>
          <a:noFill/>
        </p:spPr>
        <p:txBody>
          <a:bodyPr wrap="square" rtlCol="0">
            <a:spAutoFit/>
          </a:bodyPr>
          <a:lstStyle/>
          <a:p>
            <a:pPr algn="l">
              <a:lnSpc>
                <a:spcPct val="150000"/>
              </a:lnSpc>
            </a:pPr>
            <a:r>
              <a:rPr lang="en-GB" dirty="0"/>
              <a:t>Demo [13]</a:t>
            </a:r>
            <a:endParaRPr lang="en-US" dirty="0"/>
          </a:p>
        </p:txBody>
      </p:sp>
    </p:spTree>
    <p:extLst>
      <p:ext uri="{BB962C8B-B14F-4D97-AF65-F5344CB8AC3E}">
        <p14:creationId xmlns:p14="http://schemas.microsoft.com/office/powerpoint/2010/main" val="269532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D2CDB-D6C5-5ACB-26B2-5738E282D903}"/>
              </a:ext>
            </a:extLst>
          </p:cNvPr>
          <p:cNvSpPr>
            <a:spLocks noGrp="1"/>
          </p:cNvSpPr>
          <p:nvPr>
            <p:ph type="title"/>
          </p:nvPr>
        </p:nvSpPr>
        <p:spPr/>
        <p:txBody>
          <a:bodyPr/>
          <a:lstStyle/>
          <a:p>
            <a:r>
              <a:rPr lang="en-GB"/>
              <a:t>Gantt Chart</a:t>
            </a:r>
            <a:endParaRPr lang="en-US" dirty="0"/>
          </a:p>
        </p:txBody>
      </p:sp>
      <p:pic>
        <p:nvPicPr>
          <p:cNvPr id="5" name="Content Placeholder 4" descr="Table&#10;&#10;Description automatically generated">
            <a:extLst>
              <a:ext uri="{FF2B5EF4-FFF2-40B4-BE49-F238E27FC236}">
                <a16:creationId xmlns:a16="http://schemas.microsoft.com/office/drawing/2014/main" id="{AF3856DF-83D3-6389-6F57-893DB91CDB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95688" y="5297"/>
            <a:ext cx="8596312" cy="3423703"/>
          </a:xfrm>
        </p:spPr>
      </p:pic>
      <p:pic>
        <p:nvPicPr>
          <p:cNvPr id="9" name="Picture 8" descr="Table&#10;&#10;Description automatically generated">
            <a:extLst>
              <a:ext uri="{FF2B5EF4-FFF2-40B4-BE49-F238E27FC236}">
                <a16:creationId xmlns:a16="http://schemas.microsoft.com/office/drawing/2014/main" id="{0EE26675-DCCF-20E8-5C50-5BE3AFE054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960" y="3606633"/>
            <a:ext cx="11475040" cy="3251367"/>
          </a:xfrm>
          <a:prstGeom prst="rect">
            <a:avLst/>
          </a:prstGeom>
        </p:spPr>
      </p:pic>
    </p:spTree>
    <p:extLst>
      <p:ext uri="{BB962C8B-B14F-4D97-AF65-F5344CB8AC3E}">
        <p14:creationId xmlns:p14="http://schemas.microsoft.com/office/powerpoint/2010/main" val="2113957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77A00-ED1F-CCC0-484E-CEA1018070F3}"/>
              </a:ext>
            </a:extLst>
          </p:cNvPr>
          <p:cNvSpPr>
            <a:spLocks noGrp="1"/>
          </p:cNvSpPr>
          <p:nvPr>
            <p:ph type="title"/>
          </p:nvPr>
        </p:nvSpPr>
        <p:spPr/>
        <p:txBody>
          <a:bodyPr/>
          <a:lstStyle/>
          <a:p>
            <a:pPr algn="ctr"/>
            <a:r>
              <a:rPr lang="en-GB" dirty="0"/>
              <a:t>Conclusion</a:t>
            </a:r>
            <a:endParaRPr lang="en-US" dirty="0"/>
          </a:p>
        </p:txBody>
      </p:sp>
      <mc:AlternateContent xmlns:mc="http://schemas.openxmlformats.org/markup-compatibility/2006" xmlns:cx2="http://schemas.microsoft.com/office/drawing/2015/10/21/chartex">
        <mc:Choice Requires="cx2">
          <p:graphicFrame>
            <p:nvGraphicFramePr>
              <p:cNvPr id="7" name="Content Placeholder 6">
                <a:extLst>
                  <a:ext uri="{FF2B5EF4-FFF2-40B4-BE49-F238E27FC236}">
                    <a16:creationId xmlns:a16="http://schemas.microsoft.com/office/drawing/2014/main" id="{7314D895-68F8-37B6-C6BD-C2BF3377EC1A}"/>
                  </a:ext>
                </a:extLst>
              </p:cNvPr>
              <p:cNvGraphicFramePr>
                <a:graphicFrameLocks noGrp="1"/>
              </p:cNvGraphicFramePr>
              <p:nvPr>
                <p:ph idx="1"/>
                <p:extLst>
                  <p:ext uri="{D42A27DB-BD31-4B8C-83A1-F6EECF244321}">
                    <p14:modId xmlns:p14="http://schemas.microsoft.com/office/powerpoint/2010/main" val="199576165"/>
                  </p:ext>
                </p:extLst>
              </p:nvPr>
            </p:nvGraphicFramePr>
            <p:xfrm>
              <a:off x="677863" y="1524000"/>
              <a:ext cx="8679498" cy="5059680"/>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7" name="Content Placeholder 6">
                <a:extLst>
                  <a:ext uri="{FF2B5EF4-FFF2-40B4-BE49-F238E27FC236}">
                    <a16:creationId xmlns:a16="http://schemas.microsoft.com/office/drawing/2014/main" id="{7314D895-68F8-37B6-C6BD-C2BF3377EC1A}"/>
                  </a:ext>
                </a:extLst>
              </p:cNvPr>
              <p:cNvPicPr>
                <a:picLocks noGrp="1" noRot="1" noChangeAspect="1" noMove="1" noResize="1" noEditPoints="1" noAdjustHandles="1" noChangeArrowheads="1" noChangeShapeType="1"/>
              </p:cNvPicPr>
              <p:nvPr/>
            </p:nvPicPr>
            <p:blipFill>
              <a:blip r:embed="rId3"/>
              <a:stretch>
                <a:fillRect/>
              </a:stretch>
            </p:blipFill>
            <p:spPr>
              <a:xfrm>
                <a:off x="677863" y="1524000"/>
                <a:ext cx="8679498" cy="5059680"/>
              </a:xfrm>
              <a:prstGeom prst="rect">
                <a:avLst/>
              </a:prstGeom>
            </p:spPr>
          </p:pic>
        </mc:Fallback>
      </mc:AlternateContent>
      <p:sp>
        <p:nvSpPr>
          <p:cNvPr id="8" name="TextBox 7">
            <a:extLst>
              <a:ext uri="{FF2B5EF4-FFF2-40B4-BE49-F238E27FC236}">
                <a16:creationId xmlns:a16="http://schemas.microsoft.com/office/drawing/2014/main" id="{398569A2-9E78-ED96-082F-6F399C82B738}"/>
              </a:ext>
            </a:extLst>
          </p:cNvPr>
          <p:cNvSpPr txBox="1"/>
          <p:nvPr/>
        </p:nvSpPr>
        <p:spPr>
          <a:xfrm>
            <a:off x="3586480" y="1940007"/>
            <a:ext cx="3373120" cy="369332"/>
          </a:xfrm>
          <a:prstGeom prst="rect">
            <a:avLst/>
          </a:prstGeom>
          <a:noFill/>
        </p:spPr>
        <p:txBody>
          <a:bodyPr wrap="square" rtlCol="0">
            <a:spAutoFit/>
          </a:bodyPr>
          <a:lstStyle/>
          <a:p>
            <a:pPr algn="ctr"/>
            <a:r>
              <a:rPr lang="en-GB" dirty="0"/>
              <a:t>Introduction</a:t>
            </a:r>
            <a:endParaRPr lang="en-US" dirty="0"/>
          </a:p>
        </p:txBody>
      </p:sp>
      <p:sp>
        <p:nvSpPr>
          <p:cNvPr id="9" name="TextBox 8">
            <a:extLst>
              <a:ext uri="{FF2B5EF4-FFF2-40B4-BE49-F238E27FC236}">
                <a16:creationId xmlns:a16="http://schemas.microsoft.com/office/drawing/2014/main" id="{B1E630EC-5CD1-31E6-28B9-ABA30DFC3803}"/>
              </a:ext>
            </a:extLst>
          </p:cNvPr>
          <p:cNvSpPr txBox="1"/>
          <p:nvPr/>
        </p:nvSpPr>
        <p:spPr>
          <a:xfrm>
            <a:off x="3586480" y="2309339"/>
            <a:ext cx="3373120" cy="369332"/>
          </a:xfrm>
          <a:prstGeom prst="rect">
            <a:avLst/>
          </a:prstGeom>
          <a:noFill/>
        </p:spPr>
        <p:txBody>
          <a:bodyPr wrap="square" rtlCol="0">
            <a:spAutoFit/>
          </a:bodyPr>
          <a:lstStyle/>
          <a:p>
            <a:pPr algn="ctr"/>
            <a:r>
              <a:rPr lang="en-GB" dirty="0"/>
              <a:t>Motivation</a:t>
            </a:r>
            <a:endParaRPr lang="en-US" dirty="0"/>
          </a:p>
        </p:txBody>
      </p:sp>
      <p:sp>
        <p:nvSpPr>
          <p:cNvPr id="10" name="TextBox 9">
            <a:extLst>
              <a:ext uri="{FF2B5EF4-FFF2-40B4-BE49-F238E27FC236}">
                <a16:creationId xmlns:a16="http://schemas.microsoft.com/office/drawing/2014/main" id="{144FF3C9-AA22-0F13-8F81-3E1E4E8BB402}"/>
              </a:ext>
            </a:extLst>
          </p:cNvPr>
          <p:cNvSpPr txBox="1"/>
          <p:nvPr/>
        </p:nvSpPr>
        <p:spPr>
          <a:xfrm>
            <a:off x="3586480" y="2844800"/>
            <a:ext cx="3373120" cy="369332"/>
          </a:xfrm>
          <a:prstGeom prst="rect">
            <a:avLst/>
          </a:prstGeom>
          <a:noFill/>
        </p:spPr>
        <p:txBody>
          <a:bodyPr wrap="square" rtlCol="0">
            <a:spAutoFit/>
          </a:bodyPr>
          <a:lstStyle/>
          <a:p>
            <a:pPr algn="ctr"/>
            <a:r>
              <a:rPr lang="en-GB" dirty="0"/>
              <a:t>Aims and Objectives</a:t>
            </a:r>
            <a:endParaRPr lang="en-US" dirty="0"/>
          </a:p>
        </p:txBody>
      </p:sp>
      <p:sp>
        <p:nvSpPr>
          <p:cNvPr id="11" name="TextBox 10">
            <a:extLst>
              <a:ext uri="{FF2B5EF4-FFF2-40B4-BE49-F238E27FC236}">
                <a16:creationId xmlns:a16="http://schemas.microsoft.com/office/drawing/2014/main" id="{16DDF837-1AF9-2EC3-DFC2-FEF9E596FB53}"/>
              </a:ext>
            </a:extLst>
          </p:cNvPr>
          <p:cNvSpPr txBox="1"/>
          <p:nvPr/>
        </p:nvSpPr>
        <p:spPr>
          <a:xfrm>
            <a:off x="3586480" y="3274537"/>
            <a:ext cx="3373120" cy="369332"/>
          </a:xfrm>
          <a:prstGeom prst="rect">
            <a:avLst/>
          </a:prstGeom>
          <a:noFill/>
        </p:spPr>
        <p:txBody>
          <a:bodyPr wrap="square" rtlCol="0">
            <a:spAutoFit/>
          </a:bodyPr>
          <a:lstStyle/>
          <a:p>
            <a:pPr algn="ctr"/>
            <a:r>
              <a:rPr lang="en-GB" dirty="0"/>
              <a:t>Literature Review</a:t>
            </a:r>
            <a:endParaRPr lang="en-US" dirty="0"/>
          </a:p>
        </p:txBody>
      </p:sp>
      <p:sp>
        <p:nvSpPr>
          <p:cNvPr id="12" name="TextBox 11">
            <a:extLst>
              <a:ext uri="{FF2B5EF4-FFF2-40B4-BE49-F238E27FC236}">
                <a16:creationId xmlns:a16="http://schemas.microsoft.com/office/drawing/2014/main" id="{9A6A564A-5D61-2217-F344-3DDD4320CF1D}"/>
              </a:ext>
            </a:extLst>
          </p:cNvPr>
          <p:cNvSpPr txBox="1"/>
          <p:nvPr/>
        </p:nvSpPr>
        <p:spPr>
          <a:xfrm>
            <a:off x="3586480" y="3779244"/>
            <a:ext cx="3373120" cy="369332"/>
          </a:xfrm>
          <a:prstGeom prst="rect">
            <a:avLst/>
          </a:prstGeom>
          <a:noFill/>
        </p:spPr>
        <p:txBody>
          <a:bodyPr wrap="square" rtlCol="0">
            <a:spAutoFit/>
          </a:bodyPr>
          <a:lstStyle/>
          <a:p>
            <a:pPr algn="ctr"/>
            <a:r>
              <a:rPr lang="en-GB" dirty="0"/>
              <a:t>Methodology</a:t>
            </a:r>
            <a:endParaRPr lang="en-US" dirty="0"/>
          </a:p>
        </p:txBody>
      </p:sp>
      <p:sp>
        <p:nvSpPr>
          <p:cNvPr id="13" name="TextBox 12">
            <a:extLst>
              <a:ext uri="{FF2B5EF4-FFF2-40B4-BE49-F238E27FC236}">
                <a16:creationId xmlns:a16="http://schemas.microsoft.com/office/drawing/2014/main" id="{9A5071A7-8D1A-5B41-1F6A-262B5DA55636}"/>
              </a:ext>
            </a:extLst>
          </p:cNvPr>
          <p:cNvSpPr txBox="1"/>
          <p:nvPr/>
        </p:nvSpPr>
        <p:spPr>
          <a:xfrm>
            <a:off x="3586480" y="4136770"/>
            <a:ext cx="3373120" cy="369332"/>
          </a:xfrm>
          <a:prstGeom prst="rect">
            <a:avLst/>
          </a:prstGeom>
          <a:noFill/>
        </p:spPr>
        <p:txBody>
          <a:bodyPr wrap="square" rtlCol="0">
            <a:spAutoFit/>
          </a:bodyPr>
          <a:lstStyle/>
          <a:p>
            <a:pPr algn="ctr"/>
            <a:r>
              <a:rPr lang="en-GB" dirty="0"/>
              <a:t>Design Overview</a:t>
            </a:r>
            <a:endParaRPr lang="en-US" dirty="0"/>
          </a:p>
        </p:txBody>
      </p:sp>
      <p:sp>
        <p:nvSpPr>
          <p:cNvPr id="14" name="TextBox 13">
            <a:extLst>
              <a:ext uri="{FF2B5EF4-FFF2-40B4-BE49-F238E27FC236}">
                <a16:creationId xmlns:a16="http://schemas.microsoft.com/office/drawing/2014/main" id="{392A0F63-0F16-12EE-108D-163F3A0C62BE}"/>
              </a:ext>
            </a:extLst>
          </p:cNvPr>
          <p:cNvSpPr txBox="1"/>
          <p:nvPr/>
        </p:nvSpPr>
        <p:spPr>
          <a:xfrm>
            <a:off x="3718560" y="4693644"/>
            <a:ext cx="3373120" cy="369332"/>
          </a:xfrm>
          <a:prstGeom prst="rect">
            <a:avLst/>
          </a:prstGeom>
          <a:noFill/>
        </p:spPr>
        <p:txBody>
          <a:bodyPr wrap="square" rtlCol="0">
            <a:spAutoFit/>
          </a:bodyPr>
          <a:lstStyle/>
          <a:p>
            <a:pPr algn="ctr"/>
            <a:r>
              <a:rPr lang="en-GB" dirty="0"/>
              <a:t>Gantt Chart</a:t>
            </a:r>
            <a:endParaRPr lang="en-US" dirty="0"/>
          </a:p>
        </p:txBody>
      </p:sp>
      <p:sp>
        <p:nvSpPr>
          <p:cNvPr id="15" name="TextBox 14">
            <a:extLst>
              <a:ext uri="{FF2B5EF4-FFF2-40B4-BE49-F238E27FC236}">
                <a16:creationId xmlns:a16="http://schemas.microsoft.com/office/drawing/2014/main" id="{C0FB5518-A86A-E5B0-5BD4-80CD644C7A60}"/>
              </a:ext>
            </a:extLst>
          </p:cNvPr>
          <p:cNvSpPr txBox="1"/>
          <p:nvPr/>
        </p:nvSpPr>
        <p:spPr>
          <a:xfrm>
            <a:off x="3718560" y="5070801"/>
            <a:ext cx="3373120" cy="369332"/>
          </a:xfrm>
          <a:prstGeom prst="rect">
            <a:avLst/>
          </a:prstGeom>
          <a:noFill/>
        </p:spPr>
        <p:txBody>
          <a:bodyPr wrap="square" rtlCol="0">
            <a:spAutoFit/>
          </a:bodyPr>
          <a:lstStyle/>
          <a:p>
            <a:pPr algn="ctr"/>
            <a:r>
              <a:rPr lang="en-GB" dirty="0"/>
              <a:t>Demo</a:t>
            </a:r>
            <a:endParaRPr lang="en-US" dirty="0"/>
          </a:p>
        </p:txBody>
      </p:sp>
      <p:sp>
        <p:nvSpPr>
          <p:cNvPr id="16" name="TextBox 15">
            <a:extLst>
              <a:ext uri="{FF2B5EF4-FFF2-40B4-BE49-F238E27FC236}">
                <a16:creationId xmlns:a16="http://schemas.microsoft.com/office/drawing/2014/main" id="{893115D2-FE14-0AD3-42A0-07E5D81805A5}"/>
              </a:ext>
            </a:extLst>
          </p:cNvPr>
          <p:cNvSpPr txBox="1"/>
          <p:nvPr/>
        </p:nvSpPr>
        <p:spPr>
          <a:xfrm>
            <a:off x="3718560" y="5743419"/>
            <a:ext cx="3373120" cy="369332"/>
          </a:xfrm>
          <a:prstGeom prst="rect">
            <a:avLst/>
          </a:prstGeom>
          <a:noFill/>
        </p:spPr>
        <p:txBody>
          <a:bodyPr wrap="square" rtlCol="0">
            <a:spAutoFit/>
          </a:bodyPr>
          <a:lstStyle/>
          <a:p>
            <a:pPr algn="ctr"/>
            <a:r>
              <a:rPr lang="en-GB" dirty="0"/>
              <a:t>Conclusion</a:t>
            </a:r>
            <a:endParaRPr lang="en-US" dirty="0"/>
          </a:p>
        </p:txBody>
      </p:sp>
    </p:spTree>
    <p:extLst>
      <p:ext uri="{BB962C8B-B14F-4D97-AF65-F5344CB8AC3E}">
        <p14:creationId xmlns:p14="http://schemas.microsoft.com/office/powerpoint/2010/main" val="3133311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490B0-795A-D43C-D46E-1E1BFC59D963}"/>
              </a:ext>
            </a:extLst>
          </p:cNvPr>
          <p:cNvSpPr>
            <a:spLocks noGrp="1"/>
          </p:cNvSpPr>
          <p:nvPr>
            <p:ph type="title"/>
          </p:nvPr>
        </p:nvSpPr>
        <p:spPr>
          <a:xfrm>
            <a:off x="758614" y="188326"/>
            <a:ext cx="8710506" cy="863601"/>
          </a:xfrm>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6591F8B9-8958-E14B-0C36-9C47198029E5}"/>
              </a:ext>
            </a:extLst>
          </p:cNvPr>
          <p:cNvSpPr>
            <a:spLocks noGrp="1"/>
          </p:cNvSpPr>
          <p:nvPr>
            <p:ph idx="1"/>
          </p:nvPr>
        </p:nvSpPr>
        <p:spPr>
          <a:xfrm>
            <a:off x="495311" y="1381394"/>
            <a:ext cx="10732346" cy="4856479"/>
          </a:xfrm>
        </p:spPr>
        <p:txBody>
          <a:bodyPr>
            <a:normAutofit fontScale="25000" lnSpcReduction="20000"/>
          </a:bodyPr>
          <a:lstStyle/>
          <a:p>
            <a:r>
              <a:rPr lang="en-GB" sz="6400" dirty="0"/>
              <a:t>[1] </a:t>
            </a:r>
            <a:r>
              <a:rPr lang="en-US" sz="6400" dirty="0">
                <a:effectLst/>
                <a:latin typeface="Times New Roman" panose="02020603050405020304" pitchFamily="18" charset="0"/>
                <a:ea typeface="Times New Roman" panose="02020603050405020304" pitchFamily="18" charset="0"/>
                <a:cs typeface="Times New Roman" panose="02020603050405020304" pitchFamily="18" charset="0"/>
              </a:rPr>
              <a:t>E. Chou, </a:t>
            </a:r>
            <a:r>
              <a:rPr lang="en-US" sz="6400" i="1" dirty="0">
                <a:effectLst/>
                <a:latin typeface="Times New Roman" panose="02020603050405020304" pitchFamily="18" charset="0"/>
                <a:ea typeface="Times New Roman" panose="02020603050405020304" pitchFamily="18" charset="0"/>
                <a:cs typeface="Times New Roman" panose="02020603050405020304" pitchFamily="18" charset="0"/>
              </a:rPr>
              <a:t>Mastering Python Networking: Your one-stop solution to using Python for network automation, programmability, and DevOps, 3rd Edition</a:t>
            </a:r>
            <a:r>
              <a:rPr lang="en-US" sz="6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6400" dirty="0" err="1">
                <a:effectLst/>
                <a:latin typeface="Times New Roman" panose="02020603050405020304" pitchFamily="18" charset="0"/>
                <a:ea typeface="Times New Roman" panose="02020603050405020304" pitchFamily="18" charset="0"/>
                <a:cs typeface="Times New Roman" panose="02020603050405020304" pitchFamily="18" charset="0"/>
              </a:rPr>
              <a:t>Packt</a:t>
            </a:r>
            <a:r>
              <a:rPr lang="en-US" sz="6400" dirty="0">
                <a:effectLst/>
                <a:latin typeface="Times New Roman" panose="02020603050405020304" pitchFamily="18" charset="0"/>
                <a:ea typeface="Times New Roman" panose="02020603050405020304" pitchFamily="18" charset="0"/>
                <a:cs typeface="Times New Roman" panose="02020603050405020304" pitchFamily="18" charset="0"/>
              </a:rPr>
              <a:t> Publishing Ltd, 2020.</a:t>
            </a:r>
          </a:p>
          <a:p>
            <a:r>
              <a:rPr lang="en-GB" sz="6400" dirty="0"/>
              <a:t>[2] </a:t>
            </a:r>
            <a:r>
              <a:rPr lang="en-GB" sz="6400" dirty="0">
                <a:effectLst/>
                <a:latin typeface="Times New Roman" panose="02020603050405020304" pitchFamily="18" charset="0"/>
              </a:rPr>
              <a:t>A. Ghosh, “Infrastructure as Code and Software Defined Data </a:t>
            </a:r>
            <a:r>
              <a:rPr lang="en-GB" sz="6400" dirty="0" err="1">
                <a:effectLst/>
                <a:latin typeface="Times New Roman" panose="02020603050405020304" pitchFamily="18" charset="0"/>
              </a:rPr>
              <a:t>Center</a:t>
            </a:r>
            <a:r>
              <a:rPr lang="en-GB" sz="6400" dirty="0">
                <a:effectLst/>
                <a:latin typeface="Times New Roman" panose="02020603050405020304" pitchFamily="18" charset="0"/>
              </a:rPr>
              <a:t>,” </a:t>
            </a:r>
            <a:r>
              <a:rPr lang="en-GB" sz="6400" i="1" dirty="0">
                <a:effectLst/>
                <a:latin typeface="Times New Roman" panose="02020603050405020304" pitchFamily="18" charset="0"/>
              </a:rPr>
              <a:t>The Customize Windows</a:t>
            </a:r>
            <a:r>
              <a:rPr lang="en-GB" sz="6400" dirty="0">
                <a:effectLst/>
                <a:latin typeface="Times New Roman" panose="02020603050405020304" pitchFamily="18" charset="0"/>
              </a:rPr>
              <a:t>, May 18, 2016. https://thecustomizewindows.com/2016/05/infrastructure-as-code-and-software-defined-data-center/ (accessed Oct. 29, 2022).</a:t>
            </a:r>
          </a:p>
          <a:p>
            <a:r>
              <a:rPr lang="en-US" sz="6400" b="0" dirty="0">
                <a:effectLst/>
                <a:latin typeface="Times New Roman" panose="02020603050405020304" pitchFamily="18" charset="0"/>
              </a:rPr>
              <a:t>[3] </a:t>
            </a:r>
            <a:r>
              <a:rPr lang="en-US" sz="6400" dirty="0">
                <a:effectLst/>
                <a:latin typeface="Times New Roman" panose="02020603050405020304" pitchFamily="18" charset="0"/>
              </a:rPr>
              <a:t>S. </a:t>
            </a:r>
            <a:r>
              <a:rPr lang="en-US" sz="6400" dirty="0" err="1">
                <a:effectLst/>
                <a:latin typeface="Times New Roman" panose="02020603050405020304" pitchFamily="18" charset="0"/>
              </a:rPr>
              <a:t>Wickramasinghe</a:t>
            </a:r>
            <a:r>
              <a:rPr lang="en-US" sz="6400" dirty="0">
                <a:effectLst/>
                <a:latin typeface="Times New Roman" panose="02020603050405020304" pitchFamily="18" charset="0"/>
              </a:rPr>
              <a:t> and D. </a:t>
            </a:r>
            <a:r>
              <a:rPr lang="en-US" sz="6400" dirty="0" err="1">
                <a:effectLst/>
                <a:latin typeface="Times New Roman" panose="02020603050405020304" pitchFamily="18" charset="0"/>
              </a:rPr>
              <a:t>Merron</a:t>
            </a:r>
            <a:r>
              <a:rPr lang="en-US" sz="6400" dirty="0">
                <a:effectLst/>
                <a:latin typeface="Times New Roman" panose="02020603050405020304" pitchFamily="18" charset="0"/>
              </a:rPr>
              <a:t>, “Infrastructure as Code (</a:t>
            </a:r>
            <a:r>
              <a:rPr lang="en-US" sz="6400" dirty="0" err="1">
                <a:effectLst/>
                <a:latin typeface="Times New Roman" panose="02020603050405020304" pitchFamily="18" charset="0"/>
              </a:rPr>
              <a:t>IaC</a:t>
            </a:r>
            <a:r>
              <a:rPr lang="en-US" sz="6400" dirty="0">
                <a:effectLst/>
                <a:latin typeface="Times New Roman" panose="02020603050405020304" pitchFamily="18" charset="0"/>
              </a:rPr>
              <a:t>): The Complete Beginner’s Guide,” </a:t>
            </a:r>
            <a:r>
              <a:rPr lang="en-US" sz="6400" i="1" dirty="0">
                <a:effectLst/>
                <a:latin typeface="Times New Roman" panose="02020603050405020304" pitchFamily="18" charset="0"/>
              </a:rPr>
              <a:t>BMC Blogs</a:t>
            </a:r>
            <a:r>
              <a:rPr lang="en-US" sz="6400" dirty="0">
                <a:effectLst/>
                <a:latin typeface="Times New Roman" panose="02020603050405020304" pitchFamily="18" charset="0"/>
              </a:rPr>
              <a:t>, Nov. 5AD. https://www.bmc.com/blogs/infrastructure-as-code/ (accessed Oct. 29, 2022).</a:t>
            </a:r>
          </a:p>
          <a:p>
            <a:r>
              <a:rPr lang="en-US" sz="6400" dirty="0">
                <a:effectLst/>
                <a:latin typeface="Times New Roman" panose="02020603050405020304" pitchFamily="18" charset="0"/>
              </a:rPr>
              <a:t>[4]M. </a:t>
            </a:r>
            <a:r>
              <a:rPr lang="en-US" sz="6400" dirty="0" err="1">
                <a:effectLst/>
                <a:latin typeface="Times New Roman" panose="02020603050405020304" pitchFamily="18" charset="0"/>
              </a:rPr>
              <a:t>Soni</a:t>
            </a:r>
            <a:r>
              <a:rPr lang="en-US" sz="6400" dirty="0">
                <a:effectLst/>
                <a:latin typeface="Times New Roman" panose="02020603050405020304" pitchFamily="18" charset="0"/>
              </a:rPr>
              <a:t>, “End to End Automation on Cloud with Build Pipeline: The Case for DevOps in Insurance Industry, Continuous Integration, Continuous Testing, and Continuous Delivery,” </a:t>
            </a:r>
            <a:r>
              <a:rPr lang="en-US" sz="6400" i="1" dirty="0">
                <a:effectLst/>
                <a:latin typeface="Times New Roman" panose="02020603050405020304" pitchFamily="18" charset="0"/>
              </a:rPr>
              <a:t>2015 IEEE International Conference on Cloud Computing in Emerging Markets (CCEM)</a:t>
            </a:r>
            <a:r>
              <a:rPr lang="en-US" sz="6400" dirty="0">
                <a:effectLst/>
                <a:latin typeface="Times New Roman" panose="02020603050405020304" pitchFamily="18" charset="0"/>
              </a:rPr>
              <a:t>, Nov. 2015, </a:t>
            </a:r>
            <a:r>
              <a:rPr lang="en-US" sz="6400" dirty="0" err="1">
                <a:effectLst/>
                <a:latin typeface="Times New Roman" panose="02020603050405020304" pitchFamily="18" charset="0"/>
              </a:rPr>
              <a:t>doi</a:t>
            </a:r>
            <a:r>
              <a:rPr lang="en-US" sz="6400" dirty="0">
                <a:effectLst/>
                <a:latin typeface="Times New Roman" panose="02020603050405020304" pitchFamily="18" charset="0"/>
              </a:rPr>
              <a:t>: 10.1109/ccem.2015.29.</a:t>
            </a:r>
          </a:p>
          <a:p>
            <a:pPr algn="l">
              <a:lnSpc>
                <a:spcPct val="150000"/>
              </a:lnSpc>
            </a:pPr>
            <a:r>
              <a:rPr lang="en-GB" sz="6400" dirty="0">
                <a:solidFill>
                  <a:schemeClr val="tx1"/>
                </a:solidFill>
              </a:rPr>
              <a:t>[5] </a:t>
            </a:r>
            <a:r>
              <a:rPr lang="en-GB" sz="6400" dirty="0">
                <a:solidFill>
                  <a:schemeClr val="tx1"/>
                </a:solidFill>
                <a:effectLst/>
                <a:latin typeface="Times New Roman" panose="02020603050405020304" pitchFamily="18" charset="0"/>
              </a:rPr>
              <a:t>D. Guy, “What is </a:t>
            </a:r>
            <a:r>
              <a:rPr lang="en-GB" sz="6400" dirty="0" err="1">
                <a:solidFill>
                  <a:schemeClr val="tx1"/>
                </a:solidFill>
                <a:effectLst/>
                <a:latin typeface="Times New Roman" panose="02020603050405020304" pitchFamily="18" charset="0"/>
              </a:rPr>
              <a:t>DevSecOps</a:t>
            </a:r>
            <a:r>
              <a:rPr lang="en-GB" sz="6400" dirty="0">
                <a:solidFill>
                  <a:schemeClr val="tx1"/>
                </a:solidFill>
                <a:effectLst/>
                <a:latin typeface="Times New Roman" panose="02020603050405020304" pitchFamily="18" charset="0"/>
              </a:rPr>
              <a:t>?,” </a:t>
            </a:r>
            <a:r>
              <a:rPr lang="en-GB" sz="6400" i="1" dirty="0" err="1">
                <a:solidFill>
                  <a:schemeClr val="tx1"/>
                </a:solidFill>
                <a:effectLst/>
                <a:latin typeface="Times New Roman" panose="02020603050405020304" pitchFamily="18" charset="0"/>
              </a:rPr>
              <a:t>ClickIT</a:t>
            </a:r>
            <a:r>
              <a:rPr lang="en-GB" sz="6400" dirty="0">
                <a:solidFill>
                  <a:schemeClr val="tx1"/>
                </a:solidFill>
                <a:effectLst/>
                <a:latin typeface="Times New Roman" panose="02020603050405020304" pitchFamily="18" charset="0"/>
              </a:rPr>
              <a:t>, Feb. 28, 2020. https://www.clickittech.com/devops/what-is-devsecops/ (accessed Oct. 29, 2022).</a:t>
            </a:r>
          </a:p>
          <a:p>
            <a:r>
              <a:rPr lang="en-GB" sz="6400" dirty="0">
                <a:effectLst/>
                <a:latin typeface="Times New Roman" panose="02020603050405020304" pitchFamily="18" charset="0"/>
              </a:rPr>
              <a:t>[6] A. A. U. Rahman and L. Williams, “Software Security in DevOps: Synthesizing Practitioners’ Perceptions and Practices,” </a:t>
            </a:r>
            <a:r>
              <a:rPr lang="en-GB" sz="6400" i="1" dirty="0">
                <a:effectLst/>
                <a:latin typeface="Times New Roman" panose="02020603050405020304" pitchFamily="18" charset="0"/>
              </a:rPr>
              <a:t>IEEE Xplore</a:t>
            </a:r>
            <a:r>
              <a:rPr lang="en-GB" sz="6400" dirty="0">
                <a:effectLst/>
                <a:latin typeface="Times New Roman" panose="02020603050405020304" pitchFamily="18" charset="0"/>
              </a:rPr>
              <a:t>, May 01, 2016. https://ieeexplore.ieee.org/document/7809439 (accessed Nov. 02, 2022).</a:t>
            </a:r>
          </a:p>
          <a:p>
            <a:pPr algn="l">
              <a:lnSpc>
                <a:spcPct val="150000"/>
              </a:lnSpc>
            </a:pPr>
            <a:r>
              <a:rPr lang="en-GB" sz="6400" dirty="0"/>
              <a:t>[7] </a:t>
            </a:r>
            <a:r>
              <a:rPr lang="en-GB" sz="6400" dirty="0">
                <a:effectLst/>
                <a:latin typeface="Times New Roman" panose="02020603050405020304" pitchFamily="18" charset="0"/>
              </a:rPr>
              <a:t>T. Automation, “Test Automation Challenges,” </a:t>
            </a:r>
            <a:r>
              <a:rPr lang="en-GB" sz="6400" i="1" dirty="0">
                <a:effectLst/>
                <a:latin typeface="Times New Roman" panose="02020603050405020304" pitchFamily="18" charset="0"/>
              </a:rPr>
              <a:t>www.sketchbubble.com</a:t>
            </a:r>
            <a:r>
              <a:rPr lang="en-GB" sz="6400" dirty="0">
                <a:effectLst/>
                <a:latin typeface="Times New Roman" panose="02020603050405020304" pitchFamily="18" charset="0"/>
              </a:rPr>
              <a:t>. https://www.sketchbubble.com/en/presentation-test-automation-challenges.html (accessed Oct. 29, 2022).</a:t>
            </a:r>
            <a:endParaRPr lang="en-US" sz="6400" dirty="0"/>
          </a:p>
          <a:p>
            <a:endParaRPr lang="en-US" dirty="0"/>
          </a:p>
        </p:txBody>
      </p:sp>
    </p:spTree>
    <p:extLst>
      <p:ext uri="{BB962C8B-B14F-4D97-AF65-F5344CB8AC3E}">
        <p14:creationId xmlns:p14="http://schemas.microsoft.com/office/powerpoint/2010/main" val="1952296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D62EF-20F2-3F2C-ED63-09B486E71E17}"/>
              </a:ext>
            </a:extLst>
          </p:cNvPr>
          <p:cNvSpPr>
            <a:spLocks noGrp="1"/>
          </p:cNvSpPr>
          <p:nvPr>
            <p:ph type="title"/>
          </p:nvPr>
        </p:nvSpPr>
        <p:spPr>
          <a:xfrm>
            <a:off x="666317" y="367229"/>
            <a:ext cx="8596668" cy="1320800"/>
          </a:xfrm>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A5A5CBEB-4832-119B-E751-3BB7A6F003AF}"/>
              </a:ext>
            </a:extLst>
          </p:cNvPr>
          <p:cNvSpPr>
            <a:spLocks noGrp="1"/>
          </p:cNvSpPr>
          <p:nvPr>
            <p:ph idx="1"/>
          </p:nvPr>
        </p:nvSpPr>
        <p:spPr>
          <a:xfrm>
            <a:off x="864620" y="1488613"/>
            <a:ext cx="8596668" cy="3880773"/>
          </a:xfrm>
        </p:spPr>
        <p:txBody>
          <a:bodyPr>
            <a:noAutofit/>
          </a:bodyPr>
          <a:lstStyle/>
          <a:p>
            <a:pPr algn="l">
              <a:lnSpc>
                <a:spcPct val="150000"/>
              </a:lnSpc>
            </a:pPr>
            <a:r>
              <a:rPr lang="en-US" sz="1400" dirty="0"/>
              <a:t>[8] </a:t>
            </a:r>
            <a:r>
              <a:rPr lang="en-GB" sz="1400" dirty="0">
                <a:effectLst/>
                <a:latin typeface="Times New Roman" panose="02020603050405020304" pitchFamily="18" charset="0"/>
              </a:rPr>
              <a:t>A. Vulnerabilities, “Top 7 Document Automation Vulnerabilities and How to Prevent Them,” </a:t>
            </a:r>
            <a:r>
              <a:rPr lang="en-GB" sz="1400" i="1" dirty="0">
                <a:effectLst/>
                <a:latin typeface="Times New Roman" panose="02020603050405020304" pitchFamily="18" charset="0"/>
              </a:rPr>
              <a:t>www.windwardstudios.com</a:t>
            </a:r>
            <a:r>
              <a:rPr lang="en-GB" sz="1400" dirty="0">
                <a:effectLst/>
                <a:latin typeface="Times New Roman" panose="02020603050405020304" pitchFamily="18" charset="0"/>
              </a:rPr>
              <a:t>. </a:t>
            </a:r>
            <a:r>
              <a:rPr lang="en-GB" sz="1400" dirty="0">
                <a:effectLst/>
                <a:latin typeface="Times New Roman" panose="02020603050405020304" pitchFamily="18" charset="0"/>
                <a:hlinkClick r:id="rId2"/>
              </a:rPr>
              <a:t>https://www.windwardstudios.com/white-papers/doc-automation-vulnerabilities</a:t>
            </a:r>
            <a:r>
              <a:rPr lang="en-GB" sz="1400" dirty="0">
                <a:effectLst/>
                <a:latin typeface="Times New Roman" panose="02020603050405020304" pitchFamily="18" charset="0"/>
              </a:rPr>
              <a:t>.</a:t>
            </a:r>
          </a:p>
          <a:p>
            <a:pPr algn="l">
              <a:lnSpc>
                <a:spcPct val="150000"/>
              </a:lnSpc>
            </a:pPr>
            <a:r>
              <a:rPr lang="en-GB" sz="1400" dirty="0">
                <a:latin typeface="Times New Roman" panose="02020603050405020304" pitchFamily="18" charset="0"/>
              </a:rPr>
              <a:t>[9] </a:t>
            </a:r>
            <a:r>
              <a:rPr lang="en-GB" sz="1400" dirty="0">
                <a:effectLst/>
                <a:latin typeface="Times New Roman" panose="02020603050405020304" pitchFamily="18" charset="0"/>
              </a:rPr>
              <a:t>A. Eckhardt, S. Müller, and L. </a:t>
            </a:r>
            <a:r>
              <a:rPr lang="en-GB" sz="1400" dirty="0" err="1">
                <a:effectLst/>
                <a:latin typeface="Times New Roman" panose="02020603050405020304" pitchFamily="18" charset="0"/>
              </a:rPr>
              <a:t>Leurs</a:t>
            </a:r>
            <a:r>
              <a:rPr lang="en-GB" sz="1400" dirty="0">
                <a:effectLst/>
                <a:latin typeface="Times New Roman" panose="02020603050405020304" pitchFamily="18" charset="0"/>
              </a:rPr>
              <a:t>, “An Evaluation of the Applicability of OPC UA Publish Subscribe on Factory Automation use Cases,” </a:t>
            </a:r>
            <a:r>
              <a:rPr lang="en-GB" sz="1400" i="1" dirty="0">
                <a:effectLst/>
                <a:latin typeface="Times New Roman" panose="02020603050405020304" pitchFamily="18" charset="0"/>
              </a:rPr>
              <a:t>IEEE Xplore</a:t>
            </a:r>
            <a:r>
              <a:rPr lang="en-GB" sz="1400" dirty="0">
                <a:effectLst/>
                <a:latin typeface="Times New Roman" panose="02020603050405020304" pitchFamily="18" charset="0"/>
              </a:rPr>
              <a:t>, Sep. 01, 2018. https://ieeexplore.ieee.org/document/8502445 (accessed Nov. 02, 2022).</a:t>
            </a:r>
          </a:p>
          <a:p>
            <a:pPr>
              <a:lnSpc>
                <a:spcPct val="150000"/>
              </a:lnSpc>
            </a:pPr>
            <a:r>
              <a:rPr lang="en-US" sz="1400" dirty="0">
                <a:solidFill>
                  <a:schemeClr val="tx1"/>
                </a:solidFill>
                <a:effectLst/>
                <a:latin typeface="Times New Roman" panose="02020603050405020304" pitchFamily="18" charset="0"/>
              </a:rPr>
              <a:t>[10] A. Infographic, “Process Automation Timeline,” </a:t>
            </a:r>
            <a:r>
              <a:rPr lang="en-US" sz="1400" i="1" dirty="0">
                <a:solidFill>
                  <a:schemeClr val="tx1"/>
                </a:solidFill>
                <a:effectLst/>
                <a:latin typeface="Times New Roman" panose="02020603050405020304" pitchFamily="18" charset="0"/>
              </a:rPr>
              <a:t>Digitech Systems, LLC</a:t>
            </a:r>
            <a:r>
              <a:rPr lang="en-US" sz="1400" dirty="0">
                <a:solidFill>
                  <a:schemeClr val="tx1"/>
                </a:solidFill>
                <a:effectLst/>
                <a:latin typeface="Times New Roman" panose="02020603050405020304" pitchFamily="18" charset="0"/>
              </a:rPr>
              <a:t>, Apr. 25, 2019. </a:t>
            </a:r>
            <a:r>
              <a:rPr lang="en-US" sz="1400" dirty="0">
                <a:solidFill>
                  <a:schemeClr val="tx1"/>
                </a:solidFill>
                <a:effectLst/>
                <a:latin typeface="Times New Roman" panose="02020603050405020304" pitchFamily="18" charset="0"/>
                <a:hlinkClick r:id="rId3"/>
              </a:rPr>
              <a:t>https://www.digitechsystems.com/process-automation-timeline/</a:t>
            </a:r>
            <a:endParaRPr lang="en-US" sz="1400" dirty="0">
              <a:solidFill>
                <a:schemeClr val="tx1"/>
              </a:solidFill>
              <a:effectLst/>
              <a:latin typeface="Times New Roman" panose="02020603050405020304" pitchFamily="18" charset="0"/>
            </a:endParaRPr>
          </a:p>
          <a:p>
            <a:pPr>
              <a:lnSpc>
                <a:spcPct val="150000"/>
              </a:lnSpc>
            </a:pPr>
            <a:r>
              <a:rPr lang="en-GB" sz="1400" dirty="0">
                <a:effectLst/>
                <a:latin typeface="Times New Roman" panose="02020603050405020304" pitchFamily="18" charset="0"/>
              </a:rPr>
              <a:t>[11] G. S. Ajith, “Beginner </a:t>
            </a:r>
            <a:r>
              <a:rPr lang="en-GB" sz="1600" dirty="0">
                <a:effectLst/>
                <a:latin typeface="Times New Roman" panose="02020603050405020304" pitchFamily="18" charset="0"/>
              </a:rPr>
              <a:t>Fundamentals</a:t>
            </a:r>
            <a:r>
              <a:rPr lang="en-GB" sz="1400" dirty="0">
                <a:effectLst/>
                <a:latin typeface="Times New Roman" panose="02020603050405020304" pitchFamily="18" charset="0"/>
              </a:rPr>
              <a:t>: Push &amp; Pull Configuration Management Tools,” </a:t>
            </a:r>
            <a:r>
              <a:rPr lang="en-GB" sz="1400" i="1" dirty="0">
                <a:effectLst/>
                <a:latin typeface="Times New Roman" panose="02020603050405020304" pitchFamily="18" charset="0"/>
              </a:rPr>
              <a:t>Medium</a:t>
            </a:r>
            <a:r>
              <a:rPr lang="en-GB" sz="1400" dirty="0">
                <a:effectLst/>
                <a:latin typeface="Times New Roman" panose="02020603050405020304" pitchFamily="18" charset="0"/>
              </a:rPr>
              <a:t>, Sep. 03, 2019. https://gayatrisajith.medium.com/beginner-fundamentals-push-pull-configuration-management-tools-85eff1b41447 (accessed Oct. 31, 2022).</a:t>
            </a:r>
          </a:p>
          <a:p>
            <a:pPr>
              <a:lnSpc>
                <a:spcPct val="150000"/>
              </a:lnSpc>
            </a:pPr>
            <a:r>
              <a:rPr lang="en-US" sz="1400" dirty="0">
                <a:effectLst/>
                <a:latin typeface="Times New Roman" panose="02020603050405020304" pitchFamily="18" charset="0"/>
                <a:ea typeface="Times New Roman" panose="02020603050405020304" pitchFamily="18" charset="0"/>
              </a:rPr>
              <a:t>[12] A. Kulkarni, “Infrastructure as Code | Welcome to World of Agile,” </a:t>
            </a:r>
            <a:r>
              <a:rPr lang="en-US" sz="1400" i="1" dirty="0">
                <a:effectLst/>
                <a:latin typeface="Times New Roman" panose="02020603050405020304" pitchFamily="18" charset="0"/>
                <a:ea typeface="Times New Roman" panose="02020603050405020304" pitchFamily="18" charset="0"/>
              </a:rPr>
              <a:t>https://worldofagile.com/</a:t>
            </a:r>
            <a:r>
              <a:rPr lang="en-US" sz="1400" dirty="0">
                <a:effectLst/>
                <a:latin typeface="Times New Roman" panose="02020603050405020304" pitchFamily="18" charset="0"/>
                <a:ea typeface="Times New Roman" panose="02020603050405020304" pitchFamily="18" charset="0"/>
              </a:rPr>
              <a:t>, Feb. 11, 2018. https://worldofagile.com/blog/infrastructure-as-code/ (accessed Jul. 30, 2021).</a:t>
            </a:r>
          </a:p>
          <a:p>
            <a:pPr>
              <a:lnSpc>
                <a:spcPct val="150000"/>
              </a:lnSpc>
            </a:pPr>
            <a:r>
              <a:rPr lang="en-GB" sz="1400" dirty="0"/>
              <a:t>[13] </a:t>
            </a:r>
            <a:r>
              <a:rPr lang="en-US" sz="1400" dirty="0">
                <a:effectLst/>
                <a:latin typeface="Times New Roman" panose="02020603050405020304" pitchFamily="18" charset="0"/>
              </a:rPr>
              <a:t>M. O’Connor, “VirtualBox Tutorial 10 - Create Shared Folder between Windows Host and Ubuntu Guest OS,” </a:t>
            </a:r>
            <a:r>
              <a:rPr lang="en-US" sz="1400" i="1" dirty="0">
                <a:effectLst/>
                <a:latin typeface="Times New Roman" panose="02020603050405020304" pitchFamily="18" charset="0"/>
              </a:rPr>
              <a:t>www.youtube.com</a:t>
            </a:r>
            <a:r>
              <a:rPr lang="en-US" sz="1400" dirty="0">
                <a:effectLst/>
                <a:latin typeface="Times New Roman" panose="02020603050405020304" pitchFamily="18" charset="0"/>
              </a:rPr>
              <a:t>, 2019. https://www.youtube.com/watch?v=9-teQnZ8LEY (accessed Dec. 28, 2021).</a:t>
            </a:r>
          </a:p>
          <a:p>
            <a:endParaRPr lang="en-US" sz="1400" dirty="0"/>
          </a:p>
        </p:txBody>
      </p:sp>
    </p:spTree>
    <p:extLst>
      <p:ext uri="{BB962C8B-B14F-4D97-AF65-F5344CB8AC3E}">
        <p14:creationId xmlns:p14="http://schemas.microsoft.com/office/powerpoint/2010/main" val="318776567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3143</TotalTime>
  <Words>1405</Words>
  <Application>Microsoft Office PowerPoint</Application>
  <PresentationFormat>Widescreen</PresentationFormat>
  <Paragraphs>95</Paragraphs>
  <Slides>24</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Aharoni</vt:lpstr>
      <vt:lpstr>Algerian</vt:lpstr>
      <vt:lpstr>Arial</vt:lpstr>
      <vt:lpstr>Arial Rounded MT Bold</vt:lpstr>
      <vt:lpstr>Calibri</vt:lpstr>
      <vt:lpstr>Symbol</vt:lpstr>
      <vt:lpstr>Times New Roman</vt:lpstr>
      <vt:lpstr>Trebuchet MS</vt:lpstr>
      <vt:lpstr>Wingdings 3</vt:lpstr>
      <vt:lpstr>Facet</vt:lpstr>
      <vt:lpstr>Automation  IaC</vt:lpstr>
      <vt:lpstr>Table of Content</vt:lpstr>
      <vt:lpstr>Introduction IaC</vt:lpstr>
      <vt:lpstr>Aims and Objectives</vt:lpstr>
      <vt:lpstr>Objectives:</vt:lpstr>
      <vt:lpstr>PowerPoint Presentation</vt:lpstr>
      <vt:lpstr>PowerPoint Presentation</vt:lpstr>
      <vt:lpstr>Automation challenges and attacks</vt:lpstr>
      <vt:lpstr>PowerPoint Presentation</vt:lpstr>
      <vt:lpstr>Methodology</vt:lpstr>
      <vt:lpstr>Design Overview of IaC</vt:lpstr>
      <vt:lpstr>PowerPoint Presentation</vt:lpstr>
      <vt:lpstr>Installation of Ansible into the controller machine</vt:lpstr>
      <vt:lpstr>Establish SSH connection through the MobaXterm and ping the target machine.</vt:lpstr>
      <vt:lpstr>Get inside the clone machine from the controller. </vt:lpstr>
      <vt:lpstr>Login as a super user with “sudo su” command</vt:lpstr>
      <vt:lpstr>PowerPoint Presentation</vt:lpstr>
      <vt:lpstr>Copy it to the Clone 1 and Clone 2 machines, to can communicate through the SSH.</vt:lpstr>
      <vt:lpstr>Installation of Apache Server</vt:lpstr>
      <vt:lpstr>We can also share a folder and make Active directory for user access.</vt:lpstr>
      <vt:lpstr>Gantt Chart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Automation  IaC</dc:title>
  <dc:creator>Lyubomira Andreeva (1914971)</dc:creator>
  <cp:lastModifiedBy>Lyubomira Andreeva (1914971)</cp:lastModifiedBy>
  <cp:revision>5</cp:revision>
  <dcterms:created xsi:type="dcterms:W3CDTF">2022-10-29T18:37:43Z</dcterms:created>
  <dcterms:modified xsi:type="dcterms:W3CDTF">2022-11-02T19:43:52Z</dcterms:modified>
</cp:coreProperties>
</file>