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964"/>
    <p:restoredTop sz="96327"/>
  </p:normalViewPr>
  <p:slideViewPr>
    <p:cSldViewPr snapToGrid="0">
      <p:cViewPr varScale="1">
        <p:scale>
          <a:sx n="128" d="100"/>
          <a:sy n="128" d="100"/>
        </p:scale>
        <p:origin x="7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C2076-D07C-D4EA-BA03-146B6FC4C6E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99B227E-6264-4322-0234-637E9CBE0A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3C6807B-753A-32C9-65D2-B542468217D1}"/>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5" name="Footer Placeholder 4">
            <a:extLst>
              <a:ext uri="{FF2B5EF4-FFF2-40B4-BE49-F238E27FC236}">
                <a16:creationId xmlns:a16="http://schemas.microsoft.com/office/drawing/2014/main" id="{302444F0-5427-03B8-F8D7-252834A5C8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858490-BEEC-AF9E-6CFE-39FF2373D197}"/>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3439967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CC203-661B-B9DE-1CFE-C713C05C05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08FD154-BA21-D63E-9292-72E652BDC6D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B5500CD-DE49-7C6A-67AB-94487D9B028E}"/>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5" name="Footer Placeholder 4">
            <a:extLst>
              <a:ext uri="{FF2B5EF4-FFF2-40B4-BE49-F238E27FC236}">
                <a16:creationId xmlns:a16="http://schemas.microsoft.com/office/drawing/2014/main" id="{7F8DF7B9-0EE3-AF88-26F9-497837DD52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14A93D-E19E-49C8-5099-AAE435F3AE30}"/>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2436934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D4999-E1A6-804E-A52F-B95DCF55A3E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783D3EA-B940-5D63-F02A-7B517ED61B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D0A0C72-54E9-9324-BCD6-2E7DE4CE2464}"/>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5" name="Footer Placeholder 4">
            <a:extLst>
              <a:ext uri="{FF2B5EF4-FFF2-40B4-BE49-F238E27FC236}">
                <a16:creationId xmlns:a16="http://schemas.microsoft.com/office/drawing/2014/main" id="{E49BDDF4-41AA-FBA0-F74D-3CF016F91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7CC6C7-0421-EAF6-3990-F47C882A3C87}"/>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3791207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F942F-3A5B-3551-505B-D17D91098D3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CFA5894-F329-E252-1B1A-1DC24CFBA24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D4C9144-5E41-5253-84A8-9DF3C5864F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F274D3A-3852-06B8-4DFA-699BCF929D9C}"/>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6" name="Footer Placeholder 5">
            <a:extLst>
              <a:ext uri="{FF2B5EF4-FFF2-40B4-BE49-F238E27FC236}">
                <a16:creationId xmlns:a16="http://schemas.microsoft.com/office/drawing/2014/main" id="{51F07813-B7F4-CDF3-84B9-6518E61A6D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9AA395-1D91-CC3E-DD62-F8A6052CA6CA}"/>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4226666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0AEFE-F8BE-E862-14EB-323394A968B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B605995-1DF2-EF0E-DECD-DCCC677969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760F297-1F56-8CEE-D803-792299B485F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57FE5C8-EB3C-F61F-1D86-9C4DC0978D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66A0D5-6938-B04F-FC50-1F0923167F7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BE8CAF8-2268-3C40-12FE-3CD65CF7AE06}"/>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8" name="Footer Placeholder 7">
            <a:extLst>
              <a:ext uri="{FF2B5EF4-FFF2-40B4-BE49-F238E27FC236}">
                <a16:creationId xmlns:a16="http://schemas.microsoft.com/office/drawing/2014/main" id="{DB61F5E0-3AD4-527E-ED49-918A6678F4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2D4E6D-EBEB-064F-5A30-1EB0504B523F}"/>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2538252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EDF4F-524D-DB8B-7CD2-DE6788E984C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ED0C89A-9BEC-D078-6C5A-D1E5FA5C0587}"/>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4" name="Footer Placeholder 3">
            <a:extLst>
              <a:ext uri="{FF2B5EF4-FFF2-40B4-BE49-F238E27FC236}">
                <a16:creationId xmlns:a16="http://schemas.microsoft.com/office/drawing/2014/main" id="{BAE62A66-6619-DE0F-01B9-1921A4CAC4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3978F4-9AD0-A3DB-77E5-E5A81C8DFB0A}"/>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47897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64561E-D239-4699-4A0A-38BB5F37EC08}"/>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3" name="Footer Placeholder 2">
            <a:extLst>
              <a:ext uri="{FF2B5EF4-FFF2-40B4-BE49-F238E27FC236}">
                <a16:creationId xmlns:a16="http://schemas.microsoft.com/office/drawing/2014/main" id="{7D81A907-46E2-00FE-A7C0-F0E4C970A6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AA5D64-732B-B6A7-2DE1-8B6F1A44B64B}"/>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2738837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4F023-B57C-6419-5083-56A4DB6B49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016A2CD-D4F1-2E19-CA63-483E2D44CA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B119291-208D-EA43-7047-2DACFFA3A5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2794E0-0C1E-FAC2-58C7-6119CAD3FA0E}"/>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6" name="Footer Placeholder 5">
            <a:extLst>
              <a:ext uri="{FF2B5EF4-FFF2-40B4-BE49-F238E27FC236}">
                <a16:creationId xmlns:a16="http://schemas.microsoft.com/office/drawing/2014/main" id="{47F1B8F7-8E65-6CF2-BDEA-6BBF8FB3EB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959E7D-9E5F-CC84-7F98-99BF375C7D4D}"/>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706021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FD38-C56F-E96D-282D-9A3A77EC15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5AFFE1B-2A15-B3EB-6308-AB8AE27178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C41D70-0220-D357-AFDC-9B3D5D0B3C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D71F2A-AAE1-D066-AABB-D2EC966CFF68}"/>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6" name="Footer Placeholder 5">
            <a:extLst>
              <a:ext uri="{FF2B5EF4-FFF2-40B4-BE49-F238E27FC236}">
                <a16:creationId xmlns:a16="http://schemas.microsoft.com/office/drawing/2014/main" id="{20F5E8BA-7454-1462-248B-C26547C478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E28912-FF7A-C162-3E97-8378C547513E}"/>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191963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67F24-6E75-B63F-7557-B106270EB7D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08BDABE-44F9-C65D-0751-D55EEC0A1C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CE6B40-867D-7580-8182-44E41B5EC56A}"/>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5" name="Footer Placeholder 4">
            <a:extLst>
              <a:ext uri="{FF2B5EF4-FFF2-40B4-BE49-F238E27FC236}">
                <a16:creationId xmlns:a16="http://schemas.microsoft.com/office/drawing/2014/main" id="{2C855B64-750C-B47F-FD4D-0276DEBA0C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B41D79-6236-F1F9-84C0-9C2120775133}"/>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2636992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ED4317-AB8E-CD57-B9C5-E928843D06F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D0265FC-91E9-B360-1170-FE6AE1C6FAB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7813E6-3E82-E88D-B5CE-46D25E6AA0B4}"/>
              </a:ext>
            </a:extLst>
          </p:cNvPr>
          <p:cNvSpPr>
            <a:spLocks noGrp="1"/>
          </p:cNvSpPr>
          <p:nvPr>
            <p:ph type="dt" sz="half" idx="10"/>
          </p:nvPr>
        </p:nvSpPr>
        <p:spPr/>
        <p:txBody>
          <a:bodyPr/>
          <a:lstStyle/>
          <a:p>
            <a:fld id="{52EE6C4F-EC00-A742-B350-A81C01360EDE}" type="datetimeFigureOut">
              <a:rPr lang="en-GB" smtClean="0"/>
              <a:t>06/11/2025</a:t>
            </a:fld>
            <a:endParaRPr lang="en-GB"/>
          </a:p>
        </p:txBody>
      </p:sp>
      <p:sp>
        <p:nvSpPr>
          <p:cNvPr id="5" name="Footer Placeholder 4">
            <a:extLst>
              <a:ext uri="{FF2B5EF4-FFF2-40B4-BE49-F238E27FC236}">
                <a16:creationId xmlns:a16="http://schemas.microsoft.com/office/drawing/2014/main" id="{801450F4-B5F4-8831-6C65-9289686EA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95A960-3A12-2E02-1C7A-5D41DE6A3A31}"/>
              </a:ext>
            </a:extLst>
          </p:cNvPr>
          <p:cNvSpPr>
            <a:spLocks noGrp="1"/>
          </p:cNvSpPr>
          <p:nvPr>
            <p:ph type="sldNum" sz="quarter" idx="12"/>
          </p:nvPr>
        </p:nvSpPr>
        <p:spPr/>
        <p:txBody>
          <a:bodyPr/>
          <a:lstStyle/>
          <a:p>
            <a:fld id="{4FC5AB5F-94A5-C94D-8FED-B75A6089A56D}" type="slidenum">
              <a:rPr lang="en-GB" smtClean="0"/>
              <a:t>‹#›</a:t>
            </a:fld>
            <a:endParaRPr lang="en-GB"/>
          </a:p>
        </p:txBody>
      </p:sp>
    </p:spTree>
    <p:extLst>
      <p:ext uri="{BB962C8B-B14F-4D97-AF65-F5344CB8AC3E}">
        <p14:creationId xmlns:p14="http://schemas.microsoft.com/office/powerpoint/2010/main" val="3402888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3A4E81-2BD6-0482-C1D5-E7ACF219F6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6710C23-14E2-2774-11DA-E336482BB7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D51D284-EC20-E1AF-15B5-2B0E61DB39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EE6C4F-EC00-A742-B350-A81C01360EDE}" type="datetimeFigureOut">
              <a:rPr lang="en-GB" smtClean="0"/>
              <a:t>06/11/2025</a:t>
            </a:fld>
            <a:endParaRPr lang="en-GB"/>
          </a:p>
        </p:txBody>
      </p:sp>
      <p:sp>
        <p:nvSpPr>
          <p:cNvPr id="5" name="Footer Placeholder 4">
            <a:extLst>
              <a:ext uri="{FF2B5EF4-FFF2-40B4-BE49-F238E27FC236}">
                <a16:creationId xmlns:a16="http://schemas.microsoft.com/office/drawing/2014/main" id="{3A535D5D-CEDA-875D-F436-AB3B610270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272D3B-46AC-AAD1-91A4-B720AA519C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C5AB5F-94A5-C94D-8FED-B75A6089A56D}" type="slidenum">
              <a:rPr lang="en-GB" smtClean="0"/>
              <a:t>‹#›</a:t>
            </a:fld>
            <a:endParaRPr lang="en-GB"/>
          </a:p>
        </p:txBody>
      </p:sp>
    </p:spTree>
    <p:extLst>
      <p:ext uri="{BB962C8B-B14F-4D97-AF65-F5344CB8AC3E}">
        <p14:creationId xmlns:p14="http://schemas.microsoft.com/office/powerpoint/2010/main" val="2832498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mckinsey.com/industries/consumer-packaged-goods/our-insights/state-of-consumer" TargetMode="External"/><Relationship Id="rId3" Type="http://schemas.openxmlformats.org/officeDocument/2006/relationships/hyperlink" Target="https://doi.org/10.17645/pag.9440" TargetMode="External"/><Relationship Id="rId7" Type="http://schemas.openxmlformats.org/officeDocument/2006/relationships/hyperlink" Target="https://doi.org/10.3389/fpsyg.2022.904605" TargetMode="External"/><Relationship Id="rId2" Type="http://schemas.openxmlformats.org/officeDocument/2006/relationships/hyperlink" Target="https://doi.org/10.3390/ijerph18147533" TargetMode="External"/><Relationship Id="rId1" Type="http://schemas.openxmlformats.org/officeDocument/2006/relationships/slideLayout" Target="../slideLayouts/slideLayout2.xml"/><Relationship Id="rId6" Type="http://schemas.openxmlformats.org/officeDocument/2006/relationships/hyperlink" Target="https://doi.org/10.1057/s41599-025-05707-w" TargetMode="External"/><Relationship Id="rId5" Type="http://schemas.openxmlformats.org/officeDocument/2006/relationships/hyperlink" Target="https://doi.org/10.1080/13603124.2024.2387551" TargetMode="External"/><Relationship Id="rId4" Type="http://schemas.openxmlformats.org/officeDocument/2006/relationships/hyperlink" Target="https://doi.org/10.1108/IJPL-06-2018-0029" TargetMode="External"/><Relationship Id="rId9" Type="http://schemas.openxmlformats.org/officeDocument/2006/relationships/hyperlink" Target="https://doi.org/10.1186/s12912-024-0258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157" name="Rectangle 615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3" name="Picture 6152" descr="A group of yellow figures and a red figure on the other side">
            <a:extLst>
              <a:ext uri="{FF2B5EF4-FFF2-40B4-BE49-F238E27FC236}">
                <a16:creationId xmlns:a16="http://schemas.microsoft.com/office/drawing/2014/main" id="{70118907-8DBB-7F36-2F12-7AA39BF4D340}"/>
              </a:ext>
            </a:extLst>
          </p:cNvPr>
          <p:cNvPicPr>
            <a:picLocks noChangeAspect="1"/>
          </p:cNvPicPr>
          <p:nvPr/>
        </p:nvPicPr>
        <p:blipFill>
          <a:blip r:embed="rId2">
            <a:alphaModFix amt="50000"/>
          </a:blip>
          <a:srcRect t="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B0DC3730-1B69-EF26-8808-FB365FBFA007}"/>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Democratic Leadership and Skills for Team Engagement and Future Challenges</a:t>
            </a:r>
          </a:p>
        </p:txBody>
      </p:sp>
      <p:sp>
        <p:nvSpPr>
          <p:cNvPr id="3" name="Subtitle 2">
            <a:extLst>
              <a:ext uri="{FF2B5EF4-FFF2-40B4-BE49-F238E27FC236}">
                <a16:creationId xmlns:a16="http://schemas.microsoft.com/office/drawing/2014/main" id="{46A9FDAB-9030-5544-6F25-2FA296B27959}"/>
              </a:ext>
            </a:extLst>
          </p:cNvPr>
          <p:cNvSpPr>
            <a:spLocks noGrp="1"/>
          </p:cNvSpPr>
          <p:nvPr>
            <p:ph type="subTitle" idx="1"/>
          </p:nvPr>
        </p:nvSpPr>
        <p:spPr>
          <a:xfrm>
            <a:off x="1524000" y="4159404"/>
            <a:ext cx="9144000" cy="1098395"/>
          </a:xfrm>
        </p:spPr>
        <p:txBody>
          <a:bodyPr>
            <a:normAutofit/>
          </a:bodyPr>
          <a:lstStyle/>
          <a:p>
            <a:r>
              <a:rPr lang="en-GB" sz="1700">
                <a:solidFill>
                  <a:srgbClr val="FFFFFF"/>
                </a:solidFill>
              </a:rPr>
              <a:t>Aleksandra Szczecinska</a:t>
            </a:r>
          </a:p>
          <a:p>
            <a:r>
              <a:rPr lang="en-GB" sz="1700">
                <a:solidFill>
                  <a:srgbClr val="FFFFFF"/>
                </a:solidFill>
              </a:rPr>
              <a:t>2231076</a:t>
            </a:r>
          </a:p>
          <a:p>
            <a:r>
              <a:rPr lang="en-GB" sz="1700">
                <a:solidFill>
                  <a:srgbClr val="FFFFFF"/>
                </a:solidFill>
              </a:rPr>
              <a:t>BMSW6010</a:t>
            </a:r>
          </a:p>
        </p:txBody>
      </p:sp>
    </p:spTree>
    <p:extLst>
      <p:ext uri="{BB962C8B-B14F-4D97-AF65-F5344CB8AC3E}">
        <p14:creationId xmlns:p14="http://schemas.microsoft.com/office/powerpoint/2010/main" val="35281443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57" name="Group 1056">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058" name="Rectangle 1057">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Rectangle 1058">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60" name="Rectangle 1059">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1" name="Rectangle 1060">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124D5BC-7D0D-8369-448E-70165203ADE2}"/>
              </a:ext>
            </a:extLst>
          </p:cNvPr>
          <p:cNvSpPr>
            <a:spLocks noGrp="1"/>
          </p:cNvSpPr>
          <p:nvPr>
            <p:ph type="title"/>
          </p:nvPr>
        </p:nvSpPr>
        <p:spPr>
          <a:xfrm>
            <a:off x="755484" y="739835"/>
            <a:ext cx="3702580" cy="1616203"/>
          </a:xfrm>
        </p:spPr>
        <p:txBody>
          <a:bodyPr anchor="b">
            <a:normAutofit/>
          </a:bodyPr>
          <a:lstStyle/>
          <a:p>
            <a:r>
              <a:rPr lang="en-GB" sz="3200" b="1" dirty="0">
                <a:solidFill>
                  <a:srgbClr val="FFFFFF"/>
                </a:solidFill>
              </a:rPr>
              <a:t>Democratic Leadership Style </a:t>
            </a:r>
          </a:p>
        </p:txBody>
      </p:sp>
      <p:sp>
        <p:nvSpPr>
          <p:cNvPr id="3" name="Content Placeholder 2">
            <a:extLst>
              <a:ext uri="{FF2B5EF4-FFF2-40B4-BE49-F238E27FC236}">
                <a16:creationId xmlns:a16="http://schemas.microsoft.com/office/drawing/2014/main" id="{8F67827A-6128-B7A7-3CFE-739A5DFFE7C6}"/>
              </a:ext>
            </a:extLst>
          </p:cNvPr>
          <p:cNvSpPr>
            <a:spLocks noGrp="1"/>
          </p:cNvSpPr>
          <p:nvPr>
            <p:ph idx="1"/>
          </p:nvPr>
        </p:nvSpPr>
        <p:spPr>
          <a:xfrm>
            <a:off x="755484" y="2459116"/>
            <a:ext cx="4284867" cy="3525372"/>
          </a:xfrm>
        </p:spPr>
        <p:txBody>
          <a:bodyPr>
            <a:normAutofit/>
          </a:bodyPr>
          <a:lstStyle/>
          <a:p>
            <a:pPr marL="0" indent="0">
              <a:buNone/>
            </a:pPr>
            <a:r>
              <a:rPr lang="en-GB" sz="1900" i="1" kern="0" dirty="0" err="1">
                <a:solidFill>
                  <a:srgbClr val="FFFFFF"/>
                </a:solidFill>
                <a:effectLst/>
                <a:latin typeface="Calibri" panose="020F0502020204030204" pitchFamily="34" charset="0"/>
                <a:ea typeface="Times New Roman" panose="02020603050405020304" pitchFamily="18" charset="0"/>
              </a:rPr>
              <a:t>Sukhonthachit</a:t>
            </a:r>
            <a:r>
              <a:rPr lang="en-GB" sz="1900" i="1" kern="0" dirty="0">
                <a:solidFill>
                  <a:srgbClr val="FFFFFF"/>
                </a:solidFill>
                <a:effectLst/>
                <a:latin typeface="Calibri" panose="020F0502020204030204" pitchFamily="34" charset="0"/>
                <a:ea typeface="Times New Roman" panose="02020603050405020304" pitchFamily="18" charset="0"/>
              </a:rPr>
              <a:t> et al. (2024) said that a leader is someone who supports, helps, and guides followers rather than someone who sets out to complete a goal directly.</a:t>
            </a:r>
            <a:r>
              <a:rPr lang="en-GB" sz="1900" i="1" dirty="0">
                <a:solidFill>
                  <a:srgbClr val="FFFFFF"/>
                </a:solidFill>
                <a:effectLst/>
              </a:rPr>
              <a:t> </a:t>
            </a:r>
          </a:p>
          <a:p>
            <a:pPr marL="0" indent="0">
              <a:buNone/>
            </a:pPr>
            <a:r>
              <a:rPr lang="en-GB" sz="1900" i="1" kern="0" dirty="0">
                <a:solidFill>
                  <a:srgbClr val="FFFFFF"/>
                </a:solidFill>
                <a:effectLst/>
                <a:latin typeface="Calibri" panose="020F0502020204030204" pitchFamily="34" charset="0"/>
                <a:ea typeface="Times New Roman" panose="02020603050405020304" pitchFamily="18" charset="0"/>
              </a:rPr>
              <a:t>As McKenzie (2025) mentioned, democratic leadership style works with people who want to find common interests, aims, and purposes.</a:t>
            </a:r>
            <a:r>
              <a:rPr lang="en-GB" sz="1900" i="1" dirty="0">
                <a:solidFill>
                  <a:srgbClr val="FFFFFF"/>
                </a:solidFill>
                <a:effectLst/>
              </a:rPr>
              <a:t> </a:t>
            </a:r>
          </a:p>
          <a:p>
            <a:pPr marL="0" indent="0">
              <a:buNone/>
            </a:pPr>
            <a:r>
              <a:rPr lang="en-GB" sz="1900" i="1" dirty="0">
                <a:solidFill>
                  <a:srgbClr val="FFFFFF"/>
                </a:solidFill>
              </a:rPr>
              <a:t>I see myself as empathetic ,confident and dependable.</a:t>
            </a:r>
          </a:p>
        </p:txBody>
      </p:sp>
      <p:pic>
        <p:nvPicPr>
          <p:cNvPr id="1026" name="Picture 2" descr="9 Most Effective Leadership Styles in 2025">
            <a:extLst>
              <a:ext uri="{FF2B5EF4-FFF2-40B4-BE49-F238E27FC236}">
                <a16:creationId xmlns:a16="http://schemas.microsoft.com/office/drawing/2014/main" id="{ADA4BDC2-05D4-DF19-312B-7AECE0E3A10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05304" y="1915039"/>
            <a:ext cx="5275609" cy="30279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0399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Ken Blanchard's Situational Leadership II Model - Study ...">
            <a:extLst>
              <a:ext uri="{FF2B5EF4-FFF2-40B4-BE49-F238E27FC236}">
                <a16:creationId xmlns:a16="http://schemas.microsoft.com/office/drawing/2014/main" id="{80594817-ACA3-E519-F9AD-11391D1DB9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 b="7477"/>
          <a:stretch>
            <a:fillRect/>
          </a:stretch>
        </p:blipFill>
        <p:spPr bwMode="auto">
          <a:xfrm>
            <a:off x="-1" y="-2"/>
            <a:ext cx="5410198" cy="6858002"/>
          </a:xfrm>
          <a:prstGeom prst="rect">
            <a:avLst/>
          </a:prstGeom>
          <a:noFill/>
          <a:extLst>
            <a:ext uri="{909E8E84-426E-40DD-AFC4-6F175D3DCCD1}">
              <a14:hiddenFill xmlns:a14="http://schemas.microsoft.com/office/drawing/2010/main">
                <a:solidFill>
                  <a:srgbClr val="FFFFFF"/>
                </a:solidFill>
              </a14:hiddenFill>
            </a:ext>
          </a:extLst>
        </p:spPr>
      </p:pic>
      <p:sp useBgFill="1">
        <p:nvSpPr>
          <p:cNvPr id="1047" name="Rectangle 104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7B447-49EB-0D2C-3DD0-ABCEEBE9BAF8}"/>
              </a:ext>
            </a:extLst>
          </p:cNvPr>
          <p:cNvSpPr>
            <a:spLocks noGrp="1"/>
          </p:cNvSpPr>
          <p:nvPr>
            <p:ph type="title"/>
          </p:nvPr>
        </p:nvSpPr>
        <p:spPr>
          <a:xfrm>
            <a:off x="6115317" y="405685"/>
            <a:ext cx="5464968" cy="1559301"/>
          </a:xfrm>
        </p:spPr>
        <p:txBody>
          <a:bodyPr>
            <a:normAutofit/>
          </a:bodyPr>
          <a:lstStyle/>
          <a:p>
            <a:r>
              <a:rPr lang="en-GB" sz="4000" b="1" dirty="0"/>
              <a:t>Situational Leadership Model </a:t>
            </a:r>
          </a:p>
        </p:txBody>
      </p:sp>
      <p:sp>
        <p:nvSpPr>
          <p:cNvPr id="3" name="Content Placeholder 2">
            <a:extLst>
              <a:ext uri="{FF2B5EF4-FFF2-40B4-BE49-F238E27FC236}">
                <a16:creationId xmlns:a16="http://schemas.microsoft.com/office/drawing/2014/main" id="{094BA4BE-2D12-7888-F885-CE5CA5822F6E}"/>
              </a:ext>
            </a:extLst>
          </p:cNvPr>
          <p:cNvSpPr>
            <a:spLocks noGrp="1"/>
          </p:cNvSpPr>
          <p:nvPr>
            <p:ph idx="1"/>
          </p:nvPr>
        </p:nvSpPr>
        <p:spPr>
          <a:xfrm>
            <a:off x="6115317" y="2743200"/>
            <a:ext cx="5247340" cy="3496878"/>
          </a:xfrm>
        </p:spPr>
        <p:txBody>
          <a:bodyPr anchor="ctr">
            <a:normAutofit fontScale="92500" lnSpcReduction="20000"/>
          </a:bodyPr>
          <a:lstStyle/>
          <a:p>
            <a:pPr marL="0" indent="0">
              <a:buNone/>
            </a:pPr>
            <a:r>
              <a:rPr lang="en-GB" sz="1900" i="1" kern="0" dirty="0">
                <a:effectLst/>
                <a:latin typeface="Calibri" panose="020F0502020204030204" pitchFamily="34" charset="0"/>
                <a:ea typeface="Aptos" panose="020B0004020202020204" pitchFamily="34" charset="0"/>
              </a:rPr>
              <a:t>Wang et al. (2024)</a:t>
            </a:r>
            <a:r>
              <a:rPr lang="en-GB" sz="1900" i="1" kern="0" dirty="0">
                <a:effectLst/>
                <a:latin typeface="Calibri" panose="020F0502020204030204" pitchFamily="34" charset="0"/>
                <a:ea typeface="Times New Roman" panose="02020603050405020304" pitchFamily="18" charset="0"/>
              </a:rPr>
              <a:t> mentioned that Situational leadership model </a:t>
            </a:r>
            <a:r>
              <a:rPr lang="en-GB" sz="1900" i="1" dirty="0">
                <a:effectLst/>
                <a:latin typeface="Calibri" panose="020F0502020204030204" pitchFamily="34" charset="0"/>
                <a:ea typeface="Aptos" panose="020B0004020202020204" pitchFamily="34" charset="0"/>
              </a:rPr>
              <a:t>suggests that there is no one best leadership style; instead, leaders should adapt their approach based on their team’s ability, motivation, and the nature of the task .</a:t>
            </a:r>
            <a:r>
              <a:rPr lang="en-GB" sz="1900" i="1" dirty="0">
                <a:effectLst/>
              </a:rPr>
              <a:t> </a:t>
            </a:r>
          </a:p>
          <a:p>
            <a:pPr marL="0" indent="0">
              <a:buNone/>
            </a:pPr>
            <a:endParaRPr lang="en-GB" sz="1900" i="1" dirty="0">
              <a:effectLst/>
            </a:endParaRPr>
          </a:p>
          <a:p>
            <a:pPr marL="0" indent="0">
              <a:buNone/>
            </a:pPr>
            <a:r>
              <a:rPr lang="en-GB" sz="1900" i="1" dirty="0">
                <a:effectLst/>
              </a:rPr>
              <a:t>I am adaptable and my previous role required me to use this trai</a:t>
            </a:r>
            <a:r>
              <a:rPr lang="en-GB" sz="1900" i="1" dirty="0"/>
              <a:t>t . </a:t>
            </a:r>
            <a:endParaRPr lang="en-GB" sz="1900" i="1" dirty="0">
              <a:effectLst/>
            </a:endParaRPr>
          </a:p>
          <a:p>
            <a:pPr marL="0" indent="0">
              <a:buNone/>
            </a:pPr>
            <a:endParaRPr lang="en-GB" sz="1900" i="1" dirty="0"/>
          </a:p>
          <a:p>
            <a:pPr marL="0" indent="0">
              <a:buNone/>
            </a:pPr>
            <a:r>
              <a:rPr lang="en-GB" sz="1900" i="1" kern="0" dirty="0">
                <a:effectLst/>
                <a:latin typeface="Calibri" panose="020F0502020204030204" pitchFamily="34" charset="0"/>
                <a:ea typeface="Times New Roman" panose="02020603050405020304" pitchFamily="18" charset="0"/>
              </a:rPr>
              <a:t>As Rosing et al. (2022) explain, democratic leadership tends to be more effective during transition phases when teams are reflecting, learning, or planning, whereas autocratic leadership may be more suitable in urgent or crisis situations where timing is critical.</a:t>
            </a:r>
            <a:r>
              <a:rPr lang="en-GB" sz="1900" i="1" dirty="0">
                <a:effectLst/>
              </a:rPr>
              <a:t> </a:t>
            </a:r>
          </a:p>
          <a:p>
            <a:pPr marL="0" indent="0">
              <a:buNone/>
            </a:pPr>
            <a:endParaRPr lang="en-GB" sz="1900" dirty="0"/>
          </a:p>
          <a:p>
            <a:pPr marL="0" indent="0">
              <a:buNone/>
            </a:pPr>
            <a:endParaRPr lang="en-GB" sz="1900" dirty="0"/>
          </a:p>
        </p:txBody>
      </p:sp>
    </p:spTree>
    <p:extLst>
      <p:ext uri="{BB962C8B-B14F-4D97-AF65-F5344CB8AC3E}">
        <p14:creationId xmlns:p14="http://schemas.microsoft.com/office/powerpoint/2010/main" val="2362654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57" name="Rectangle 2056">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58203-B562-8CFC-0B7B-0BD489CBA19F}"/>
              </a:ext>
            </a:extLst>
          </p:cNvPr>
          <p:cNvSpPr>
            <a:spLocks noGrp="1"/>
          </p:cNvSpPr>
          <p:nvPr>
            <p:ph type="title"/>
          </p:nvPr>
        </p:nvSpPr>
        <p:spPr>
          <a:xfrm>
            <a:off x="761995" y="307447"/>
            <a:ext cx="10693884" cy="1109932"/>
          </a:xfrm>
        </p:spPr>
        <p:txBody>
          <a:bodyPr>
            <a:normAutofit/>
          </a:bodyPr>
          <a:lstStyle/>
          <a:p>
            <a:r>
              <a:rPr lang="en-GB" sz="4000" b="1"/>
              <a:t>Motivation and Trust</a:t>
            </a:r>
          </a:p>
        </p:txBody>
      </p:sp>
      <p:pic>
        <p:nvPicPr>
          <p:cNvPr id="2050" name="Picture 2" descr="The Neuroscience of Trust">
            <a:extLst>
              <a:ext uri="{FF2B5EF4-FFF2-40B4-BE49-F238E27FC236}">
                <a16:creationId xmlns:a16="http://schemas.microsoft.com/office/drawing/2014/main" id="{C2FB3C16-B620-AF68-4227-CF1B347157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6122" y="2882886"/>
            <a:ext cx="5804955" cy="27254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E35B4-3B67-FCE2-3AF0-0E2D5D3E1DD7}"/>
              </a:ext>
            </a:extLst>
          </p:cNvPr>
          <p:cNvSpPr>
            <a:spLocks noGrp="1"/>
          </p:cNvSpPr>
          <p:nvPr>
            <p:ph idx="1"/>
          </p:nvPr>
        </p:nvSpPr>
        <p:spPr>
          <a:xfrm>
            <a:off x="7190509" y="2357888"/>
            <a:ext cx="4265370" cy="3902635"/>
          </a:xfrm>
        </p:spPr>
        <p:txBody>
          <a:bodyPr anchor="ctr">
            <a:normAutofit/>
          </a:bodyPr>
          <a:lstStyle/>
          <a:p>
            <a:pPr marL="0" indent="0">
              <a:buNone/>
            </a:pPr>
            <a:r>
              <a:rPr lang="en-GB" sz="2000" i="1" dirty="0"/>
              <a:t>According to Wellington Patricia (2011), motivation helps managers inspire employees and drive them to take action, which in turn increases engagement in the workplace.</a:t>
            </a:r>
          </a:p>
          <a:p>
            <a:pPr marL="0" indent="0">
              <a:buNone/>
            </a:pPr>
            <a:endParaRPr lang="en-GB" sz="2000" i="1" dirty="0"/>
          </a:p>
          <a:p>
            <a:pPr marL="0" indent="0">
              <a:buNone/>
            </a:pPr>
            <a:r>
              <a:rPr lang="en-GB" sz="2000" i="1" kern="0" dirty="0">
                <a:effectLst/>
                <a:latin typeface="Calibri" panose="020F0502020204030204" pitchFamily="34" charset="0"/>
                <a:ea typeface="Times New Roman" panose="02020603050405020304" pitchFamily="18" charset="0"/>
              </a:rPr>
              <a:t>The need for safety is second on Maslow's hierarchy. It may be low, but in terms of the workplace, it's incredibly important to me. </a:t>
            </a:r>
            <a:endParaRPr lang="en-GB" sz="2000" i="1" dirty="0"/>
          </a:p>
        </p:txBody>
      </p:sp>
    </p:spTree>
    <p:extLst>
      <p:ext uri="{BB962C8B-B14F-4D97-AF65-F5344CB8AC3E}">
        <p14:creationId xmlns:p14="http://schemas.microsoft.com/office/powerpoint/2010/main" val="2781551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9" name="Rectangle 3098">
            <a:extLst>
              <a:ext uri="{FF2B5EF4-FFF2-40B4-BE49-F238E27FC236}">
                <a16:creationId xmlns:a16="http://schemas.microsoft.com/office/drawing/2014/main" id="{7AADB56C-BA56-4D1E-A42A-A07A47444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1E454-4C33-077D-F687-80965DF53B29}"/>
              </a:ext>
            </a:extLst>
          </p:cNvPr>
          <p:cNvSpPr>
            <a:spLocks noGrp="1"/>
          </p:cNvSpPr>
          <p:nvPr>
            <p:ph type="title"/>
          </p:nvPr>
        </p:nvSpPr>
        <p:spPr>
          <a:xfrm>
            <a:off x="838200" y="329934"/>
            <a:ext cx="10515600" cy="1341634"/>
          </a:xfrm>
        </p:spPr>
        <p:txBody>
          <a:bodyPr>
            <a:normAutofit fontScale="90000"/>
          </a:bodyPr>
          <a:lstStyle/>
          <a:p>
            <a:pPr algn="ctr"/>
            <a:r>
              <a:rPr lang="en-GB" sz="4000" b="1" dirty="0"/>
              <a:t>Skills </a:t>
            </a:r>
            <a:br>
              <a:rPr lang="en-GB" sz="4000" b="1" dirty="0"/>
            </a:br>
            <a:r>
              <a:rPr lang="en-GB" sz="2000" i="1" kern="0" dirty="0">
                <a:effectLst/>
                <a:highlight>
                  <a:srgbClr val="FF00FF"/>
                </a:highlight>
                <a:ea typeface="Times New Roman" panose="02020603050405020304" pitchFamily="18" charset="0"/>
                <a:cs typeface="Times New Roman" panose="02020603050405020304" pitchFamily="18" charset="0"/>
              </a:rPr>
              <a:t>“Great managers and leaders succeed by aligning self-awareness, relationships and organizational goals around a shared purpose.”</a:t>
            </a:r>
            <a:r>
              <a:rPr lang="en-GB" sz="2000" i="1" dirty="0">
                <a:highlight>
                  <a:srgbClr val="FF00FF"/>
                </a:highlight>
              </a:rPr>
              <a:t> (CIPD, 2025).</a:t>
            </a:r>
            <a:br>
              <a:rPr lang="en-GB" sz="4000" i="1" dirty="0"/>
            </a:br>
            <a:endParaRPr lang="en-GB" sz="4000" b="1" dirty="0"/>
          </a:p>
        </p:txBody>
      </p:sp>
      <p:sp>
        <p:nvSpPr>
          <p:cNvPr id="3" name="Content Placeholder 2">
            <a:extLst>
              <a:ext uri="{FF2B5EF4-FFF2-40B4-BE49-F238E27FC236}">
                <a16:creationId xmlns:a16="http://schemas.microsoft.com/office/drawing/2014/main" id="{BC328365-6EA5-A379-5DD4-CC41A0828D30}"/>
              </a:ext>
            </a:extLst>
          </p:cNvPr>
          <p:cNvSpPr>
            <a:spLocks noGrp="1"/>
          </p:cNvSpPr>
          <p:nvPr>
            <p:ph idx="1"/>
          </p:nvPr>
        </p:nvSpPr>
        <p:spPr>
          <a:xfrm>
            <a:off x="831987" y="1843283"/>
            <a:ext cx="6803753" cy="4285807"/>
          </a:xfrm>
        </p:spPr>
        <p:txBody>
          <a:bodyPr>
            <a:normAutofit/>
          </a:bodyPr>
          <a:lstStyle/>
          <a:p>
            <a:pPr marL="0" indent="0">
              <a:buNone/>
            </a:pPr>
            <a:endParaRPr lang="en-GB" sz="2000" i="1" kern="100" dirty="0">
              <a:effectLst/>
              <a:ea typeface="Aptos" panose="020B0004020202020204" pitchFamily="34" charset="0"/>
              <a:cs typeface="Times New Roman" panose="02020603050405020304" pitchFamily="18" charset="0"/>
            </a:endParaRPr>
          </a:p>
          <a:p>
            <a:pPr marL="0" indent="0">
              <a:buNone/>
            </a:pPr>
            <a:r>
              <a:rPr lang="en-GB" sz="2000" i="1" kern="0" dirty="0">
                <a:effectLst/>
                <a:latin typeface="Calibri" panose="020F0502020204030204" pitchFamily="34" charset="0"/>
                <a:ea typeface="Times New Roman" panose="02020603050405020304" pitchFamily="18" charset="0"/>
                <a:cs typeface="Times New Roman" panose="02020603050405020304" pitchFamily="18" charset="0"/>
              </a:rPr>
              <a:t>According to my questionnaire results, I demonstrate conceptual skills. </a:t>
            </a:r>
            <a:r>
              <a:rPr lang="en-GB" sz="2000" i="1" kern="0" dirty="0" err="1">
                <a:effectLst/>
                <a:latin typeface="Calibri" panose="020F0502020204030204" pitchFamily="34" charset="0"/>
                <a:ea typeface="Times New Roman" panose="02020603050405020304" pitchFamily="18" charset="0"/>
                <a:cs typeface="Times New Roman" panose="02020603050405020304" pitchFamily="18" charset="0"/>
              </a:rPr>
              <a:t>Megheirkouni</a:t>
            </a:r>
            <a:r>
              <a:rPr lang="en-GB" sz="2000" i="1" kern="0" dirty="0">
                <a:effectLst/>
                <a:latin typeface="Calibri" panose="020F0502020204030204" pitchFamily="34" charset="0"/>
                <a:ea typeface="Times New Roman" panose="02020603050405020304" pitchFamily="18" charset="0"/>
                <a:cs typeface="Times New Roman" panose="02020603050405020304" pitchFamily="18" charset="0"/>
              </a:rPr>
              <a:t> et al. (2018) mentioned that three fundamental skills are necessary for effective leadership: technical, human, and conceptual.</a:t>
            </a:r>
            <a:endParaRPr lang="en-GB" sz="2000" i="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i="1" dirty="0"/>
          </a:p>
          <a:p>
            <a:pPr marL="0" indent="0">
              <a:buNone/>
            </a:pPr>
            <a:r>
              <a:rPr lang="en-GB" sz="2000" i="1" kern="0" dirty="0">
                <a:effectLst/>
                <a:latin typeface="Calibri" panose="020F0502020204030204" pitchFamily="34" charset="0"/>
                <a:ea typeface="Times New Roman" panose="02020603050405020304" pitchFamily="18" charset="0"/>
              </a:rPr>
              <a:t>As noted by </a:t>
            </a:r>
            <a:r>
              <a:rPr lang="en-GB" sz="2000" i="1" kern="0" dirty="0" err="1">
                <a:effectLst/>
                <a:latin typeface="Calibri" panose="020F0502020204030204" pitchFamily="34" charset="0"/>
                <a:ea typeface="Times New Roman" panose="02020603050405020304" pitchFamily="18" charset="0"/>
              </a:rPr>
              <a:t>Mohd</a:t>
            </a:r>
            <a:r>
              <a:rPr lang="en-GB" sz="2000" i="1" kern="0" dirty="0">
                <a:effectLst/>
                <a:latin typeface="Calibri" panose="020F0502020204030204" pitchFamily="34" charset="0"/>
                <a:ea typeface="Times New Roman" panose="02020603050405020304" pitchFamily="18" charset="0"/>
              </a:rPr>
              <a:t> </a:t>
            </a:r>
            <a:r>
              <a:rPr lang="en-GB" sz="2000" i="1" kern="0" dirty="0" err="1">
                <a:effectLst/>
                <a:latin typeface="Calibri" panose="020F0502020204030204" pitchFamily="34" charset="0"/>
                <a:ea typeface="Times New Roman" panose="02020603050405020304" pitchFamily="18" charset="0"/>
              </a:rPr>
              <a:t>Ariffin</a:t>
            </a:r>
            <a:r>
              <a:rPr lang="en-GB" sz="2000" i="1" kern="0" dirty="0">
                <a:effectLst/>
                <a:latin typeface="Calibri" panose="020F0502020204030204" pitchFamily="34" charset="0"/>
                <a:ea typeface="Times New Roman" panose="02020603050405020304" pitchFamily="18" charset="0"/>
              </a:rPr>
              <a:t> et al. (2024) conceptual skills are the capacity to analyse complex situations and grasp their impact on an organization or its policies. </a:t>
            </a:r>
            <a:endParaRPr lang="en-GB" sz="2000" i="1" dirty="0"/>
          </a:p>
        </p:txBody>
      </p:sp>
      <p:pic>
        <p:nvPicPr>
          <p:cNvPr id="3076" name="Picture 4" descr="Improving Soft Skills: Optimize your workplace through yourself - Ginbits">
            <a:extLst>
              <a:ext uri="{FF2B5EF4-FFF2-40B4-BE49-F238E27FC236}">
                <a16:creationId xmlns:a16="http://schemas.microsoft.com/office/drawing/2014/main" id="{C3DB46E6-7AF9-23B6-E734-E7B9426289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769" r="30214" b="2"/>
          <a:stretch>
            <a:fillRect/>
          </a:stretch>
        </p:blipFill>
        <p:spPr bwMode="auto">
          <a:xfrm>
            <a:off x="7992976" y="1843283"/>
            <a:ext cx="3374810" cy="42858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3395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112" name="Rectangle 410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0E6C1-AD25-554E-14CC-CDEAD1BAB44A}"/>
              </a:ext>
            </a:extLst>
          </p:cNvPr>
          <p:cNvSpPr>
            <a:spLocks noGrp="1"/>
          </p:cNvSpPr>
          <p:nvPr>
            <p:ph type="title"/>
          </p:nvPr>
        </p:nvSpPr>
        <p:spPr>
          <a:xfrm>
            <a:off x="761803" y="350196"/>
            <a:ext cx="4646904" cy="1624520"/>
          </a:xfrm>
        </p:spPr>
        <p:txBody>
          <a:bodyPr anchor="ctr">
            <a:normAutofit/>
          </a:bodyPr>
          <a:lstStyle/>
          <a:p>
            <a:r>
              <a:rPr lang="en-GB" sz="4000" b="1"/>
              <a:t>Future Organisation Challenges </a:t>
            </a:r>
          </a:p>
        </p:txBody>
      </p:sp>
      <p:sp>
        <p:nvSpPr>
          <p:cNvPr id="3" name="Content Placeholder 2">
            <a:extLst>
              <a:ext uri="{FF2B5EF4-FFF2-40B4-BE49-F238E27FC236}">
                <a16:creationId xmlns:a16="http://schemas.microsoft.com/office/drawing/2014/main" id="{29BFD9CB-2E07-9494-EF5C-E3F5C5A494D3}"/>
              </a:ext>
            </a:extLst>
          </p:cNvPr>
          <p:cNvSpPr>
            <a:spLocks noGrp="1"/>
          </p:cNvSpPr>
          <p:nvPr>
            <p:ph idx="1"/>
          </p:nvPr>
        </p:nvSpPr>
        <p:spPr>
          <a:xfrm>
            <a:off x="761802" y="2743200"/>
            <a:ext cx="4646905" cy="3613149"/>
          </a:xfrm>
        </p:spPr>
        <p:txBody>
          <a:bodyPr anchor="ctr">
            <a:normAutofit/>
          </a:bodyPr>
          <a:lstStyle/>
          <a:p>
            <a:pPr marL="0" indent="0">
              <a:buNone/>
            </a:pPr>
            <a:r>
              <a:rPr lang="en-GB" sz="1600" i="1" kern="0" dirty="0">
                <a:effectLst/>
                <a:latin typeface="Calibri" panose="020F0502020204030204" pitchFamily="34" charset="0"/>
                <a:ea typeface="Times New Roman" panose="02020603050405020304" pitchFamily="18" charset="0"/>
              </a:rPr>
              <a:t>In the words of Steinberg (2023) to keep and attract employees today, companies need to focus more on flexibility, work-life balance, and giving people a sense of purpose at work.</a:t>
            </a:r>
            <a:r>
              <a:rPr lang="en-GB" sz="1600" i="1" dirty="0">
                <a:effectLst/>
              </a:rPr>
              <a:t> </a:t>
            </a:r>
          </a:p>
          <a:p>
            <a:pPr marL="0" indent="0">
              <a:buNone/>
            </a:pPr>
            <a:endParaRPr lang="en-GB" sz="1600" i="1" dirty="0"/>
          </a:p>
          <a:p>
            <a:pPr marL="0" indent="0">
              <a:buNone/>
            </a:pPr>
            <a:r>
              <a:rPr lang="en-GB" sz="1600" i="1" kern="0" dirty="0">
                <a:effectLst/>
                <a:latin typeface="Calibri" panose="020F0502020204030204" pitchFamily="34" charset="0"/>
                <a:ea typeface="Times New Roman" panose="02020603050405020304" pitchFamily="18" charset="0"/>
              </a:rPr>
              <a:t>As Fullan (2020) stated, “The more complex society gets, the more sophisticated leadership must become.”</a:t>
            </a:r>
            <a:r>
              <a:rPr lang="en-GB" sz="1600" i="1" dirty="0">
                <a:effectLst/>
              </a:rPr>
              <a:t> </a:t>
            </a:r>
          </a:p>
          <a:p>
            <a:pPr marL="0" indent="0">
              <a:buNone/>
            </a:pPr>
            <a:endParaRPr lang="en-GB" sz="1600" i="1" dirty="0"/>
          </a:p>
          <a:p>
            <a:pPr marL="0" indent="0">
              <a:buNone/>
            </a:pPr>
            <a:r>
              <a:rPr lang="en-GB" sz="1600" i="1" kern="0" dirty="0">
                <a:effectLst/>
                <a:latin typeface="Calibri" panose="020F0502020204030204" pitchFamily="34" charset="0"/>
                <a:ea typeface="Times New Roman" panose="02020603050405020304" pitchFamily="18" charset="0"/>
                <a:cs typeface="Times New Roman" panose="02020603050405020304" pitchFamily="18" charset="0"/>
              </a:rPr>
              <a:t>According to </a:t>
            </a:r>
            <a:r>
              <a:rPr lang="en-GB" sz="1600" i="1" kern="0" dirty="0">
                <a:effectLst/>
                <a:latin typeface="Calibri" panose="020F0502020204030204" pitchFamily="34" charset="0"/>
                <a:ea typeface="Aptos" panose="020B0004020202020204" pitchFamily="34" charset="0"/>
                <a:cs typeface="Times New Roman" panose="02020603050405020304" pitchFamily="18" charset="0"/>
              </a:rPr>
              <a:t>CIPD (2024) </a:t>
            </a:r>
            <a:r>
              <a:rPr lang="en-GB" sz="1600" i="1" kern="0" dirty="0">
                <a:effectLst/>
                <a:latin typeface="Calibri" panose="020F0502020204030204" pitchFamily="34" charset="0"/>
                <a:ea typeface="Times New Roman" panose="02020603050405020304" pitchFamily="18" charset="0"/>
                <a:cs typeface="Times New Roman" panose="02020603050405020304" pitchFamily="18" charset="0"/>
              </a:rPr>
              <a:t>report , in years 2022-</a:t>
            </a:r>
            <a:r>
              <a:rPr lang="en-GB" sz="1600" i="1" kern="100" dirty="0">
                <a:effectLst/>
                <a:latin typeface="Calibri" panose="020F0502020204030204" pitchFamily="34" charset="0"/>
                <a:ea typeface="Aptos" panose="020B0004020202020204" pitchFamily="34" charset="0"/>
                <a:cs typeface="Times New Roman" panose="02020603050405020304" pitchFamily="18" charset="0"/>
              </a:rPr>
              <a:t> 2023, the retail sector saw nearly 32.5 % employee turnover, and 9.5 % of these employees left before completing a year.</a:t>
            </a:r>
            <a:r>
              <a:rPr lang="en-GB" sz="1600" i="1" kern="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600" i="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600" dirty="0"/>
          </a:p>
        </p:txBody>
      </p:sp>
      <p:pic>
        <p:nvPicPr>
          <p:cNvPr id="4098" name="Picture 2" descr="Organizational Challenges and How to Overcome Them?">
            <a:extLst>
              <a:ext uri="{FF2B5EF4-FFF2-40B4-BE49-F238E27FC236}">
                <a16:creationId xmlns:a16="http://schemas.microsoft.com/office/drawing/2014/main" id="{FD716E02-78F7-EE82-FA3E-8EBC521A88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447" r="6565"/>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384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B0651-8460-541D-84C3-F099D3934060}"/>
              </a:ext>
            </a:extLst>
          </p:cNvPr>
          <p:cNvSpPr>
            <a:spLocks noGrp="1"/>
          </p:cNvSpPr>
          <p:nvPr>
            <p:ph type="title"/>
          </p:nvPr>
        </p:nvSpPr>
        <p:spPr>
          <a:xfrm>
            <a:off x="876694" y="741391"/>
            <a:ext cx="4234393" cy="1616203"/>
          </a:xfrm>
        </p:spPr>
        <p:txBody>
          <a:bodyPr anchor="b">
            <a:normAutofit/>
          </a:bodyPr>
          <a:lstStyle/>
          <a:p>
            <a:r>
              <a:rPr lang="en-GB" sz="3200" b="1" dirty="0"/>
              <a:t>Changing Customer Behaviour </a:t>
            </a:r>
          </a:p>
        </p:txBody>
      </p:sp>
      <p:sp>
        <p:nvSpPr>
          <p:cNvPr id="3" name="Content Placeholder 2">
            <a:extLst>
              <a:ext uri="{FF2B5EF4-FFF2-40B4-BE49-F238E27FC236}">
                <a16:creationId xmlns:a16="http://schemas.microsoft.com/office/drawing/2014/main" id="{708E4B3F-CF36-E33A-C6E9-C00BCAD75A15}"/>
              </a:ext>
            </a:extLst>
          </p:cNvPr>
          <p:cNvSpPr>
            <a:spLocks noGrp="1"/>
          </p:cNvSpPr>
          <p:nvPr>
            <p:ph idx="1"/>
          </p:nvPr>
        </p:nvSpPr>
        <p:spPr>
          <a:xfrm>
            <a:off x="876693" y="2533476"/>
            <a:ext cx="4234394" cy="3447832"/>
          </a:xfrm>
        </p:spPr>
        <p:txBody>
          <a:bodyPr anchor="t">
            <a:normAutofit/>
          </a:bodyPr>
          <a:lstStyle/>
          <a:p>
            <a:pPr marL="0" indent="0">
              <a:buNone/>
            </a:pPr>
            <a:r>
              <a:rPr lang="en-GB" sz="1700" i="1" kern="0" dirty="0" err="1">
                <a:effectLst/>
                <a:latin typeface="Calibri" panose="020F0502020204030204" pitchFamily="34" charset="0"/>
                <a:ea typeface="Times New Roman" panose="02020603050405020304" pitchFamily="18" charset="0"/>
              </a:rPr>
              <a:t>Akram</a:t>
            </a:r>
            <a:r>
              <a:rPr lang="en-GB" sz="1700" i="1" kern="0" dirty="0">
                <a:effectLst/>
                <a:latin typeface="Calibri" panose="020F0502020204030204" pitchFamily="34" charset="0"/>
                <a:ea typeface="Times New Roman" panose="02020603050405020304" pitchFamily="18" charset="0"/>
              </a:rPr>
              <a:t> et al. (2021) mentioned that the COVID-19 pandemic has changed how people shop, especially millennials, with more buying online. Retailers need to adjust to meet these online customers’ needs. Also, </a:t>
            </a:r>
          </a:p>
          <a:p>
            <a:pPr marL="0" indent="0">
              <a:buNone/>
            </a:pPr>
            <a:r>
              <a:rPr lang="en-GB" sz="1700" i="1" kern="0" dirty="0">
                <a:effectLst/>
                <a:latin typeface="Calibri" panose="020F0502020204030204" pitchFamily="34" charset="0"/>
                <a:ea typeface="Times New Roman" panose="02020603050405020304" pitchFamily="18" charset="0"/>
              </a:rPr>
              <a:t>McKinsey (2025) noted that brands need to understand Gen Z’s motivations to ensure long-term success.</a:t>
            </a:r>
            <a:r>
              <a:rPr lang="en-GB" sz="1700" i="1" dirty="0">
                <a:effectLst/>
              </a:rPr>
              <a:t> </a:t>
            </a:r>
          </a:p>
          <a:p>
            <a:pPr marL="0" indent="0">
              <a:buNone/>
            </a:pPr>
            <a:r>
              <a:rPr lang="en-GB" sz="1700" i="1" kern="0" dirty="0">
                <a:effectLst/>
                <a:latin typeface="Calibri" panose="020F0502020204030204" pitchFamily="34" charset="0"/>
                <a:ea typeface="Times New Roman" panose="02020603050405020304" pitchFamily="18" charset="0"/>
                <a:cs typeface="Times New Roman" panose="02020603050405020304" pitchFamily="18" charset="0"/>
              </a:rPr>
              <a:t>According to </a:t>
            </a:r>
            <a:r>
              <a:rPr lang="en-GB" sz="1700" i="1" kern="0" dirty="0" err="1">
                <a:effectLst/>
                <a:latin typeface="Calibri" panose="020F0502020204030204" pitchFamily="34" charset="0"/>
                <a:ea typeface="Times New Roman" panose="02020603050405020304" pitchFamily="18" charset="0"/>
                <a:cs typeface="Times New Roman" panose="02020603050405020304" pitchFamily="18" charset="0"/>
              </a:rPr>
              <a:t>Harshani</a:t>
            </a:r>
            <a:r>
              <a:rPr lang="en-GB" sz="1700" i="1" kern="0" dirty="0">
                <a:effectLst/>
                <a:latin typeface="Calibri" panose="020F0502020204030204" pitchFamily="34" charset="0"/>
                <a:ea typeface="Times New Roman" panose="02020603050405020304" pitchFamily="18" charset="0"/>
                <a:cs typeface="Times New Roman" panose="02020603050405020304" pitchFamily="18" charset="0"/>
              </a:rPr>
              <a:t> et al. (2024) sharing knowledge this way helps people build new skills and creates mutual respect and teamwork between different age groups and positions.</a:t>
            </a:r>
            <a:endParaRPr lang="en-GB" sz="1700" i="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700" dirty="0"/>
          </a:p>
        </p:txBody>
      </p:sp>
      <p:pic>
        <p:nvPicPr>
          <p:cNvPr id="5122" name="Picture 2" descr="How to Adapt to Changes in Consumer Behavior">
            <a:extLst>
              <a:ext uri="{FF2B5EF4-FFF2-40B4-BE49-F238E27FC236}">
                <a16:creationId xmlns:a16="http://schemas.microsoft.com/office/drawing/2014/main" id="{1D1D847B-E73E-4999-EE17-EB00CC2E0E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345" r="8851" b="1"/>
          <a:stretch>
            <a:fillRect/>
          </a:stretch>
        </p:blipFill>
        <p:spPr bwMode="auto">
          <a:xfrm>
            <a:off x="5854890" y="877414"/>
            <a:ext cx="5453545" cy="4984683"/>
          </a:xfrm>
          <a:prstGeom prst="rect">
            <a:avLst/>
          </a:prstGeom>
          <a:noFill/>
          <a:extLst>
            <a:ext uri="{909E8E84-426E-40DD-AFC4-6F175D3DCCD1}">
              <a14:hiddenFill xmlns:a14="http://schemas.microsoft.com/office/drawing/2010/main">
                <a:solidFill>
                  <a:srgbClr val="FFFFFF"/>
                </a:solidFill>
              </a14:hiddenFill>
            </a:ext>
          </a:extLst>
        </p:spPr>
      </p:pic>
      <p:grpSp>
        <p:nvGrpSpPr>
          <p:cNvPr id="5127" name="Group 5126">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5128" name="Rectangle 5127">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23949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23">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25">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27">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039E82-6325-A6AD-F719-1F0EB097A0A2}"/>
              </a:ext>
            </a:extLst>
          </p:cNvPr>
          <p:cNvSpPr>
            <a:spLocks noGrp="1"/>
          </p:cNvSpPr>
          <p:nvPr>
            <p:ph type="title"/>
          </p:nvPr>
        </p:nvSpPr>
        <p:spPr>
          <a:xfrm>
            <a:off x="1616054" y="1261138"/>
            <a:ext cx="8959893" cy="888360"/>
          </a:xfrm>
        </p:spPr>
        <p:txBody>
          <a:bodyPr anchor="b">
            <a:normAutofit/>
          </a:bodyPr>
          <a:lstStyle/>
          <a:p>
            <a:pPr algn="ctr"/>
            <a:r>
              <a:rPr lang="en-GB" sz="3200" b="1">
                <a:solidFill>
                  <a:schemeClr val="bg1">
                    <a:alpha val="60000"/>
                  </a:schemeClr>
                </a:solidFill>
              </a:rPr>
              <a:t>References</a:t>
            </a:r>
            <a:r>
              <a:rPr lang="en-GB" sz="3200">
                <a:solidFill>
                  <a:schemeClr val="bg1">
                    <a:alpha val="60000"/>
                  </a:schemeClr>
                </a:solidFill>
              </a:rPr>
              <a:t> </a:t>
            </a:r>
          </a:p>
        </p:txBody>
      </p:sp>
      <p:sp>
        <p:nvSpPr>
          <p:cNvPr id="3" name="Content Placeholder 2">
            <a:extLst>
              <a:ext uri="{FF2B5EF4-FFF2-40B4-BE49-F238E27FC236}">
                <a16:creationId xmlns:a16="http://schemas.microsoft.com/office/drawing/2014/main" id="{B106F750-34B1-E0EF-E061-68D3EE512F89}"/>
              </a:ext>
            </a:extLst>
          </p:cNvPr>
          <p:cNvSpPr>
            <a:spLocks noGrp="1"/>
          </p:cNvSpPr>
          <p:nvPr>
            <p:ph idx="1"/>
          </p:nvPr>
        </p:nvSpPr>
        <p:spPr>
          <a:xfrm>
            <a:off x="1616054" y="2427383"/>
            <a:ext cx="8959892" cy="3169482"/>
          </a:xfrm>
        </p:spPr>
        <p:txBody>
          <a:bodyPr anchor="t">
            <a:normAutofit/>
          </a:bodyPr>
          <a:lstStyle/>
          <a:p>
            <a:r>
              <a:rPr lang="en-GB" sz="500" dirty="0" err="1">
                <a:solidFill>
                  <a:schemeClr val="bg1"/>
                </a:solidFill>
              </a:rPr>
              <a:t>Akram</a:t>
            </a:r>
            <a:r>
              <a:rPr lang="en-GB" sz="500" dirty="0">
                <a:solidFill>
                  <a:schemeClr val="bg1"/>
                </a:solidFill>
              </a:rPr>
              <a:t>, U. et al., 2021. Impact of digitalization on customers’ well-being in the pandemic period: Challenges and opportunities for the retail industry. </a:t>
            </a:r>
            <a:r>
              <a:rPr lang="en-GB" sz="500" i="1" dirty="0">
                <a:solidFill>
                  <a:schemeClr val="bg1"/>
                </a:solidFill>
              </a:rPr>
              <a:t>International Journal of Environmental Research and Public Health</a:t>
            </a:r>
            <a:r>
              <a:rPr lang="en-GB" sz="500" dirty="0">
                <a:solidFill>
                  <a:schemeClr val="bg1"/>
                </a:solidFill>
              </a:rPr>
              <a:t>, 18(14), p.7533. </a:t>
            </a:r>
            <a:r>
              <a:rPr lang="en-GB" sz="500" dirty="0">
                <a:solidFill>
                  <a:schemeClr val="bg1"/>
                </a:solidFill>
                <a:hlinkClick r:id="rId2">
                  <a:extLst>
                    <a:ext uri="{A12FA001-AC4F-418D-AE19-62706E023703}">
                      <ahyp:hlinkClr xmlns:ahyp="http://schemas.microsoft.com/office/drawing/2018/hyperlinkcolor" val="tx"/>
                    </a:ext>
                  </a:extLst>
                </a:hlinkClick>
              </a:rPr>
              <a:t>https://doi.org/10.3390/ijerph18147533</a:t>
            </a:r>
            <a:endParaRPr lang="en-GB" sz="500" dirty="0">
              <a:solidFill>
                <a:schemeClr val="bg1"/>
              </a:solidFill>
            </a:endParaRPr>
          </a:p>
          <a:p>
            <a:r>
              <a:rPr lang="en-GB" sz="500" dirty="0">
                <a:solidFill>
                  <a:schemeClr val="bg1"/>
                </a:solidFill>
              </a:rPr>
              <a:t>CIPD, 2025. </a:t>
            </a:r>
            <a:r>
              <a:rPr lang="en-GB" sz="500" i="1" dirty="0">
                <a:solidFill>
                  <a:schemeClr val="bg1"/>
                </a:solidFill>
              </a:rPr>
              <a:t>Role of HR in selecting and developing senior leaders</a:t>
            </a:r>
            <a:r>
              <a:rPr lang="en-GB" sz="500" dirty="0">
                <a:solidFill>
                  <a:schemeClr val="bg1"/>
                </a:solidFill>
              </a:rPr>
              <a:t>. London: Chartered Institute of Personnel and Development</a:t>
            </a:r>
          </a:p>
          <a:p>
            <a:r>
              <a:rPr lang="en-GB" sz="500" i="1" kern="100" dirty="0">
                <a:solidFill>
                  <a:schemeClr val="bg1"/>
                </a:solidFill>
                <a:effectLst/>
                <a:latin typeface="Calibri" panose="020F0502020204030204" pitchFamily="34" charset="0"/>
                <a:ea typeface="Aptos" panose="020B0004020202020204" pitchFamily="34" charset="0"/>
                <a:cs typeface="Times New Roman" panose="02020603050405020304" pitchFamily="18" charset="0"/>
              </a:rPr>
              <a:t>CIPD | Benchmarking employee turnover: What are the latest trends and insights?</a:t>
            </a:r>
            <a:r>
              <a:rPr lang="en-GB" sz="500" kern="100" dirty="0">
                <a:solidFill>
                  <a:schemeClr val="bg1"/>
                </a:solidFill>
                <a:effectLst/>
                <a:latin typeface="Calibri" panose="020F0502020204030204" pitchFamily="34" charset="0"/>
                <a:ea typeface="Aptos" panose="020B0004020202020204" pitchFamily="34" charset="0"/>
                <a:cs typeface="Times New Roman" panose="02020603050405020304" pitchFamily="18" charset="0"/>
              </a:rPr>
              <a:t> (2024) </a:t>
            </a:r>
            <a:r>
              <a:rPr lang="en-GB" sz="500" i="1" kern="100" dirty="0">
                <a:solidFill>
                  <a:schemeClr val="bg1"/>
                </a:solidFill>
                <a:effectLst/>
                <a:latin typeface="Calibri" panose="020F0502020204030204" pitchFamily="34" charset="0"/>
                <a:ea typeface="Aptos" panose="020B0004020202020204" pitchFamily="34" charset="0"/>
                <a:cs typeface="Times New Roman" panose="02020603050405020304" pitchFamily="18" charset="0"/>
              </a:rPr>
              <a:t>CIPD</a:t>
            </a:r>
            <a:r>
              <a:rPr lang="en-GB" sz="500" kern="100" dirty="0">
                <a:solidFill>
                  <a:schemeClr val="bg1"/>
                </a:solidFill>
                <a:effectLst/>
                <a:latin typeface="Calibri" panose="020F0502020204030204" pitchFamily="34" charset="0"/>
                <a:ea typeface="Aptos" panose="020B0004020202020204" pitchFamily="34" charset="0"/>
                <a:cs typeface="Times New Roman" panose="02020603050405020304" pitchFamily="18" charset="0"/>
              </a:rPr>
              <a:t>. Available at: https://</a:t>
            </a:r>
            <a:r>
              <a:rPr lang="en-GB" sz="500" kern="100" dirty="0" err="1">
                <a:solidFill>
                  <a:schemeClr val="bg1"/>
                </a:solidFill>
                <a:effectLst/>
                <a:latin typeface="Calibri" panose="020F0502020204030204" pitchFamily="34" charset="0"/>
                <a:ea typeface="Aptos" panose="020B0004020202020204" pitchFamily="34" charset="0"/>
                <a:cs typeface="Times New Roman" panose="02020603050405020304" pitchFamily="18" charset="0"/>
              </a:rPr>
              <a:t>www.cipd.org</a:t>
            </a:r>
            <a:r>
              <a:rPr lang="en-GB" sz="500" kern="100" dirty="0">
                <a:solidFill>
                  <a:schemeClr val="bg1"/>
                </a:solidFill>
                <a:effectLst/>
                <a:latin typeface="Calibri" panose="020F0502020204030204" pitchFamily="34" charset="0"/>
                <a:ea typeface="Aptos" panose="020B0004020202020204" pitchFamily="34" charset="0"/>
                <a:cs typeface="Times New Roman" panose="02020603050405020304" pitchFamily="18" charset="0"/>
              </a:rPr>
              <a:t>/</a:t>
            </a:r>
            <a:r>
              <a:rPr lang="en-GB" sz="500" kern="100" dirty="0" err="1">
                <a:solidFill>
                  <a:schemeClr val="bg1"/>
                </a:solidFill>
                <a:effectLst/>
                <a:latin typeface="Calibri" panose="020F0502020204030204" pitchFamily="34" charset="0"/>
                <a:ea typeface="Aptos" panose="020B0004020202020204" pitchFamily="34" charset="0"/>
                <a:cs typeface="Times New Roman" panose="02020603050405020304" pitchFamily="18" charset="0"/>
              </a:rPr>
              <a:t>uk</a:t>
            </a:r>
            <a:r>
              <a:rPr lang="en-GB" sz="500" kern="100" dirty="0">
                <a:solidFill>
                  <a:schemeClr val="bg1"/>
                </a:solidFill>
                <a:effectLst/>
                <a:latin typeface="Calibri" panose="020F0502020204030204" pitchFamily="34" charset="0"/>
                <a:ea typeface="Aptos" panose="020B0004020202020204" pitchFamily="34" charset="0"/>
                <a:cs typeface="Times New Roman" panose="02020603050405020304" pitchFamily="18" charset="0"/>
              </a:rPr>
              <a:t>/views-and-insights/thought-leadership/</a:t>
            </a:r>
            <a:r>
              <a:rPr lang="en-GB" sz="500" kern="100" dirty="0" err="1">
                <a:solidFill>
                  <a:schemeClr val="bg1"/>
                </a:solidFill>
                <a:effectLst/>
                <a:latin typeface="Calibri" panose="020F0502020204030204" pitchFamily="34" charset="0"/>
                <a:ea typeface="Aptos" panose="020B0004020202020204" pitchFamily="34" charset="0"/>
                <a:cs typeface="Times New Roman" panose="02020603050405020304" pitchFamily="18" charset="0"/>
              </a:rPr>
              <a:t>cipd</a:t>
            </a:r>
            <a:r>
              <a:rPr lang="en-GB" sz="500" kern="100" dirty="0">
                <a:solidFill>
                  <a:schemeClr val="bg1"/>
                </a:solidFill>
                <a:effectLst/>
                <a:latin typeface="Calibri" panose="020F0502020204030204" pitchFamily="34" charset="0"/>
                <a:ea typeface="Aptos" panose="020B0004020202020204" pitchFamily="34" charset="0"/>
                <a:cs typeface="Times New Roman" panose="02020603050405020304" pitchFamily="18" charset="0"/>
              </a:rPr>
              <a:t>-voice/benchmarking-employee-turnover/ (Accessed: 3 November 2025).</a:t>
            </a:r>
            <a:endParaRPr lang="en-GB" sz="5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r>
              <a:rPr lang="en-GB" sz="500" i="1" kern="100" dirty="0">
                <a:solidFill>
                  <a:schemeClr val="bg1"/>
                </a:solidFill>
                <a:effectLst/>
                <a:latin typeface="Calibri" panose="020F0502020204030204" pitchFamily="34" charset="0"/>
                <a:ea typeface="Aptos" panose="020B0004020202020204" pitchFamily="34" charset="0"/>
                <a:cs typeface="Times New Roman" panose="02020603050405020304" pitchFamily="18" charset="0"/>
              </a:rPr>
              <a:t>Frontline retail workers and the Great Attrition | McKinsey</a:t>
            </a:r>
            <a:r>
              <a:rPr lang="en-GB" sz="500" kern="100" dirty="0">
                <a:solidFill>
                  <a:schemeClr val="bg1"/>
                </a:solidFill>
                <a:effectLst/>
                <a:latin typeface="Calibri" panose="020F0502020204030204" pitchFamily="34" charset="0"/>
                <a:ea typeface="Aptos" panose="020B0004020202020204" pitchFamily="34" charset="0"/>
                <a:cs typeface="Times New Roman" panose="02020603050405020304" pitchFamily="18" charset="0"/>
              </a:rPr>
              <a:t> (2025). Available at: https://</a:t>
            </a:r>
            <a:r>
              <a:rPr lang="en-GB" sz="500" kern="100" dirty="0" err="1">
                <a:solidFill>
                  <a:schemeClr val="bg1"/>
                </a:solidFill>
                <a:effectLst/>
                <a:latin typeface="Calibri" panose="020F0502020204030204" pitchFamily="34" charset="0"/>
                <a:ea typeface="Aptos" panose="020B0004020202020204" pitchFamily="34" charset="0"/>
                <a:cs typeface="Times New Roman" panose="02020603050405020304" pitchFamily="18" charset="0"/>
              </a:rPr>
              <a:t>www.mckinsey.com</a:t>
            </a:r>
            <a:r>
              <a:rPr lang="en-GB" sz="500" kern="100" dirty="0">
                <a:solidFill>
                  <a:schemeClr val="bg1"/>
                </a:solidFill>
                <a:effectLst/>
                <a:latin typeface="Calibri" panose="020F0502020204030204" pitchFamily="34" charset="0"/>
                <a:ea typeface="Aptos" panose="020B0004020202020204" pitchFamily="34" charset="0"/>
                <a:cs typeface="Times New Roman" panose="02020603050405020304" pitchFamily="18" charset="0"/>
              </a:rPr>
              <a:t>/industries/retail/our-insights/how-retailers-can-attract-and-retain-frontline-talent-amid-the-great-attrition (Accessed: 3 November 2025).</a:t>
            </a:r>
            <a:endParaRPr lang="en-GB" sz="500" dirty="0">
              <a:solidFill>
                <a:schemeClr val="bg1"/>
              </a:solidFill>
            </a:endParaRPr>
          </a:p>
          <a:p>
            <a:r>
              <a:rPr lang="en-GB" sz="500" dirty="0">
                <a:solidFill>
                  <a:schemeClr val="bg1"/>
                </a:solidFill>
              </a:rPr>
              <a:t>Fullan, M., 2020. </a:t>
            </a:r>
            <a:r>
              <a:rPr lang="en-GB" sz="500" i="1" dirty="0">
                <a:solidFill>
                  <a:schemeClr val="bg1"/>
                </a:solidFill>
              </a:rPr>
              <a:t>Leading in a culture of change</a:t>
            </a:r>
            <a:r>
              <a:rPr lang="en-GB" sz="500" dirty="0">
                <a:solidFill>
                  <a:schemeClr val="bg1"/>
                </a:solidFill>
              </a:rPr>
              <a:t>. 2nd ed. Hoboken, NJ: Jossey-Bass.</a:t>
            </a:r>
          </a:p>
          <a:p>
            <a:r>
              <a:rPr lang="en-GB" sz="500" dirty="0" err="1">
                <a:solidFill>
                  <a:schemeClr val="bg1"/>
                </a:solidFill>
              </a:rPr>
              <a:t>MacKenzie</a:t>
            </a:r>
            <a:r>
              <a:rPr lang="en-GB" sz="500" dirty="0">
                <a:solidFill>
                  <a:schemeClr val="bg1"/>
                </a:solidFill>
              </a:rPr>
              <a:t>, M.K., 2025. Democratic leadership revisited. </a:t>
            </a:r>
            <a:r>
              <a:rPr lang="en-GB" sz="500" i="1" dirty="0">
                <a:solidFill>
                  <a:schemeClr val="bg1"/>
                </a:solidFill>
              </a:rPr>
              <a:t>Politics and Governance</a:t>
            </a:r>
            <a:r>
              <a:rPr lang="en-GB" sz="500" dirty="0">
                <a:solidFill>
                  <a:schemeClr val="bg1"/>
                </a:solidFill>
              </a:rPr>
              <a:t>, 13. </a:t>
            </a:r>
            <a:r>
              <a:rPr lang="en-GB" sz="500" dirty="0">
                <a:solidFill>
                  <a:schemeClr val="bg1"/>
                </a:solidFill>
                <a:hlinkClick r:id="rId3">
                  <a:extLst>
                    <a:ext uri="{A12FA001-AC4F-418D-AE19-62706E023703}">
                      <ahyp:hlinkClr xmlns:ahyp="http://schemas.microsoft.com/office/drawing/2018/hyperlinkcolor" val="tx"/>
                    </a:ext>
                  </a:extLst>
                </a:hlinkClick>
              </a:rPr>
              <a:t>https://doi.org/10.17645/pag.9440</a:t>
            </a:r>
            <a:endParaRPr lang="en-GB" sz="500" dirty="0">
              <a:solidFill>
                <a:schemeClr val="bg1"/>
              </a:solidFill>
            </a:endParaRPr>
          </a:p>
          <a:p>
            <a:r>
              <a:rPr lang="en-GB" sz="500" dirty="0" err="1">
                <a:solidFill>
                  <a:schemeClr val="bg1"/>
                </a:solidFill>
              </a:rPr>
              <a:t>Megheirkouni</a:t>
            </a:r>
            <a:r>
              <a:rPr lang="en-GB" sz="500" dirty="0">
                <a:solidFill>
                  <a:schemeClr val="bg1"/>
                </a:solidFill>
              </a:rPr>
              <a:t>, M., </a:t>
            </a:r>
            <a:r>
              <a:rPr lang="en-GB" sz="500" dirty="0" err="1">
                <a:solidFill>
                  <a:schemeClr val="bg1"/>
                </a:solidFill>
              </a:rPr>
              <a:t>Amaugo</a:t>
            </a:r>
            <a:r>
              <a:rPr lang="en-GB" sz="500" dirty="0">
                <a:solidFill>
                  <a:schemeClr val="bg1"/>
                </a:solidFill>
              </a:rPr>
              <a:t>, A. and </a:t>
            </a:r>
            <a:r>
              <a:rPr lang="en-GB" sz="500" dirty="0" err="1">
                <a:solidFill>
                  <a:schemeClr val="bg1"/>
                </a:solidFill>
              </a:rPr>
              <a:t>Jallo</a:t>
            </a:r>
            <a:r>
              <a:rPr lang="en-GB" sz="500" dirty="0">
                <a:solidFill>
                  <a:schemeClr val="bg1"/>
                </a:solidFill>
              </a:rPr>
              <a:t>, S., 2018. Transformational and transactional leadership and skills approach: Insights on stadium management. </a:t>
            </a:r>
            <a:r>
              <a:rPr lang="en-GB" sz="500" i="1" dirty="0">
                <a:solidFill>
                  <a:schemeClr val="bg1"/>
                </a:solidFill>
              </a:rPr>
              <a:t>International Journal of Public Leadership</a:t>
            </a:r>
            <a:r>
              <a:rPr lang="en-GB" sz="500" dirty="0">
                <a:solidFill>
                  <a:schemeClr val="bg1"/>
                </a:solidFill>
              </a:rPr>
              <a:t>, 14, pp.245–259. </a:t>
            </a:r>
            <a:r>
              <a:rPr lang="en-GB" sz="500" dirty="0">
                <a:solidFill>
                  <a:schemeClr val="bg1"/>
                </a:solidFill>
                <a:hlinkClick r:id="rId4">
                  <a:extLst>
                    <a:ext uri="{A12FA001-AC4F-418D-AE19-62706E023703}">
                      <ahyp:hlinkClr xmlns:ahyp="http://schemas.microsoft.com/office/drawing/2018/hyperlinkcolor" val="tx"/>
                    </a:ext>
                  </a:extLst>
                </a:hlinkClick>
              </a:rPr>
              <a:t>https://doi.org/10.1108/IJPL-06-2018-0029</a:t>
            </a:r>
            <a:endParaRPr lang="en-GB" sz="500" dirty="0">
              <a:solidFill>
                <a:schemeClr val="bg1"/>
              </a:solidFill>
            </a:endParaRPr>
          </a:p>
          <a:p>
            <a:r>
              <a:rPr lang="en-GB" sz="500" dirty="0" err="1">
                <a:solidFill>
                  <a:schemeClr val="bg1"/>
                </a:solidFill>
              </a:rPr>
              <a:t>Mohd</a:t>
            </a:r>
            <a:r>
              <a:rPr lang="en-GB" sz="500" dirty="0">
                <a:solidFill>
                  <a:schemeClr val="bg1"/>
                </a:solidFill>
              </a:rPr>
              <a:t> </a:t>
            </a:r>
            <a:r>
              <a:rPr lang="en-GB" sz="500" dirty="0" err="1">
                <a:solidFill>
                  <a:schemeClr val="bg1"/>
                </a:solidFill>
              </a:rPr>
              <a:t>Ariffin</a:t>
            </a:r>
            <a:r>
              <a:rPr lang="en-GB" sz="500" dirty="0">
                <a:solidFill>
                  <a:schemeClr val="bg1"/>
                </a:solidFill>
              </a:rPr>
              <a:t>, J.A., Md Rami, A.A., Muhamad </a:t>
            </a:r>
            <a:r>
              <a:rPr lang="en-GB" sz="500" dirty="0" err="1">
                <a:solidFill>
                  <a:schemeClr val="bg1"/>
                </a:solidFill>
              </a:rPr>
              <a:t>Nasharudin</a:t>
            </a:r>
            <a:r>
              <a:rPr lang="en-GB" sz="500" dirty="0">
                <a:solidFill>
                  <a:schemeClr val="bg1"/>
                </a:solidFill>
              </a:rPr>
              <a:t>, N.A. and </a:t>
            </a:r>
            <a:r>
              <a:rPr lang="en-GB" sz="500" dirty="0" err="1">
                <a:solidFill>
                  <a:schemeClr val="bg1"/>
                </a:solidFill>
              </a:rPr>
              <a:t>Zaremohzzabieh</a:t>
            </a:r>
            <a:r>
              <a:rPr lang="en-GB" sz="500" dirty="0">
                <a:solidFill>
                  <a:schemeClr val="bg1"/>
                </a:solidFill>
              </a:rPr>
              <a:t>, Z., 2024. Crucial competencies for crisis management: the importance of middle leaders’ conceptual skills in navigating turbulent times. </a:t>
            </a:r>
            <a:r>
              <a:rPr lang="en-GB" sz="500" i="1" dirty="0">
                <a:solidFill>
                  <a:schemeClr val="bg1"/>
                </a:solidFill>
              </a:rPr>
              <a:t>International Journal of Leadership in Education</a:t>
            </a:r>
            <a:r>
              <a:rPr lang="en-GB" sz="500" dirty="0">
                <a:solidFill>
                  <a:schemeClr val="bg1"/>
                </a:solidFill>
              </a:rPr>
              <a:t>, pp.1–20. </a:t>
            </a:r>
            <a:r>
              <a:rPr lang="en-GB" sz="500" dirty="0">
                <a:solidFill>
                  <a:schemeClr val="bg1"/>
                </a:solidFill>
                <a:hlinkClick r:id="rId5">
                  <a:extLst>
                    <a:ext uri="{A12FA001-AC4F-418D-AE19-62706E023703}">
                      <ahyp:hlinkClr xmlns:ahyp="http://schemas.microsoft.com/office/drawing/2018/hyperlinkcolor" val="tx"/>
                    </a:ext>
                  </a:extLst>
                </a:hlinkClick>
              </a:rPr>
              <a:t>https://doi.org/10.1080/13603124.2024.2387551</a:t>
            </a:r>
            <a:endParaRPr lang="en-GB" sz="500" dirty="0">
              <a:solidFill>
                <a:schemeClr val="bg1"/>
              </a:solidFill>
            </a:endParaRPr>
          </a:p>
          <a:p>
            <a:r>
              <a:rPr lang="en-GB" sz="500" dirty="0" err="1">
                <a:solidFill>
                  <a:schemeClr val="bg1"/>
                </a:solidFill>
              </a:rPr>
              <a:t>Mphaluwa</a:t>
            </a:r>
            <a:r>
              <a:rPr lang="en-GB" sz="500" dirty="0">
                <a:solidFill>
                  <a:schemeClr val="bg1"/>
                </a:solidFill>
              </a:rPr>
              <a:t>, G., Hui, L., </a:t>
            </a:r>
            <a:r>
              <a:rPr lang="en-GB" sz="500" dirty="0" err="1">
                <a:solidFill>
                  <a:schemeClr val="bg1"/>
                </a:solidFill>
              </a:rPr>
              <a:t>Marere</a:t>
            </a:r>
            <a:r>
              <a:rPr lang="en-GB" sz="500" dirty="0">
                <a:solidFill>
                  <a:schemeClr val="bg1"/>
                </a:solidFill>
              </a:rPr>
              <a:t>, R.S. and Banda, L.O.L., 2025. How do leadership styles influence employee engagement and performance in SMEs? </a:t>
            </a:r>
            <a:r>
              <a:rPr lang="en-GB" sz="500" i="1" dirty="0">
                <a:solidFill>
                  <a:schemeClr val="bg1"/>
                </a:solidFill>
              </a:rPr>
              <a:t>Humanities and Social Sciences Communications</a:t>
            </a:r>
            <a:r>
              <a:rPr lang="en-GB" sz="500" dirty="0">
                <a:solidFill>
                  <a:schemeClr val="bg1"/>
                </a:solidFill>
              </a:rPr>
              <a:t>, 12, pp.1381–14. </a:t>
            </a:r>
            <a:r>
              <a:rPr lang="en-GB" sz="500" dirty="0">
                <a:solidFill>
                  <a:schemeClr val="bg1"/>
                </a:solidFill>
                <a:hlinkClick r:id="rId6">
                  <a:extLst>
                    <a:ext uri="{A12FA001-AC4F-418D-AE19-62706E023703}">
                      <ahyp:hlinkClr xmlns:ahyp="http://schemas.microsoft.com/office/drawing/2018/hyperlinkcolor" val="tx"/>
                    </a:ext>
                  </a:extLst>
                </a:hlinkClick>
              </a:rPr>
              <a:t>https://doi.org/10.1057/s41599-025-05707-w</a:t>
            </a:r>
            <a:endParaRPr lang="en-GB" sz="500" dirty="0">
              <a:solidFill>
                <a:schemeClr val="bg1"/>
              </a:solidFill>
            </a:endParaRPr>
          </a:p>
          <a:p>
            <a:r>
              <a:rPr lang="en-GB" sz="500" dirty="0">
                <a:solidFill>
                  <a:schemeClr val="bg1"/>
                </a:solidFill>
              </a:rPr>
              <a:t>Rosing, F., Boer, D. and </a:t>
            </a:r>
            <a:r>
              <a:rPr lang="en-GB" sz="500" dirty="0" err="1">
                <a:solidFill>
                  <a:schemeClr val="bg1"/>
                </a:solidFill>
              </a:rPr>
              <a:t>Buengeler</a:t>
            </a:r>
            <a:r>
              <a:rPr lang="en-GB" sz="500" dirty="0">
                <a:solidFill>
                  <a:schemeClr val="bg1"/>
                </a:solidFill>
              </a:rPr>
              <a:t>, C., 2022. When timing is key: How autocratic and democratic leadership relate to follower trust in emergency contexts. </a:t>
            </a:r>
            <a:r>
              <a:rPr lang="en-GB" sz="500" i="1" dirty="0">
                <a:solidFill>
                  <a:schemeClr val="bg1"/>
                </a:solidFill>
              </a:rPr>
              <a:t>Frontiers in Psychology</a:t>
            </a:r>
            <a:r>
              <a:rPr lang="en-GB" sz="500" dirty="0">
                <a:solidFill>
                  <a:schemeClr val="bg1"/>
                </a:solidFill>
              </a:rPr>
              <a:t>, 13, p.904605. </a:t>
            </a:r>
            <a:r>
              <a:rPr lang="en-GB" sz="500" dirty="0">
                <a:solidFill>
                  <a:schemeClr val="bg1"/>
                </a:solidFill>
                <a:hlinkClick r:id="rId7">
                  <a:extLst>
                    <a:ext uri="{A12FA001-AC4F-418D-AE19-62706E023703}">
                      <ahyp:hlinkClr xmlns:ahyp="http://schemas.microsoft.com/office/drawing/2018/hyperlinkcolor" val="tx"/>
                    </a:ext>
                  </a:extLst>
                </a:hlinkClick>
              </a:rPr>
              <a:t>https://doi.org/10.3389/fpsyg.2022.904605</a:t>
            </a:r>
            <a:endParaRPr lang="en-GB" sz="500" dirty="0">
              <a:solidFill>
                <a:schemeClr val="bg1"/>
              </a:solidFill>
            </a:endParaRPr>
          </a:p>
          <a:p>
            <a:r>
              <a:rPr lang="en-GB" sz="500" dirty="0">
                <a:solidFill>
                  <a:schemeClr val="bg1"/>
                </a:solidFill>
              </a:rPr>
              <a:t>Steinberg, S., 2023. </a:t>
            </a:r>
            <a:r>
              <a:rPr lang="en-GB" sz="500" i="1" dirty="0">
                <a:solidFill>
                  <a:schemeClr val="bg1"/>
                </a:solidFill>
              </a:rPr>
              <a:t>Managing millennials, Gen Y, Gen Z: Recruiting and retaining tomorrow’s workforce</a:t>
            </a:r>
            <a:r>
              <a:rPr lang="en-GB" sz="500" dirty="0">
                <a:solidFill>
                  <a:schemeClr val="bg1"/>
                </a:solidFill>
              </a:rPr>
              <a:t>. </a:t>
            </a:r>
            <a:r>
              <a:rPr lang="en-GB" sz="500" dirty="0" err="1">
                <a:solidFill>
                  <a:schemeClr val="bg1"/>
                </a:solidFill>
              </a:rPr>
              <a:t>BenefitsPRO</a:t>
            </a:r>
            <a:r>
              <a:rPr lang="en-GB" sz="500" dirty="0">
                <a:solidFill>
                  <a:schemeClr val="bg1"/>
                </a:solidFill>
              </a:rPr>
              <a:t>.</a:t>
            </a:r>
          </a:p>
          <a:p>
            <a:r>
              <a:rPr lang="en-GB" sz="500" dirty="0">
                <a:solidFill>
                  <a:schemeClr val="bg1"/>
                </a:solidFill>
              </a:rPr>
              <a:t>State of the Consumer trends report 2025 | McKinsey [WWW Document], n.d. Available at: </a:t>
            </a:r>
            <a:r>
              <a:rPr lang="en-GB" sz="500" dirty="0">
                <a:solidFill>
                  <a:schemeClr val="bg1"/>
                </a:solidFill>
                <a:hlinkClick r:id="rId8">
                  <a:extLst>
                    <a:ext uri="{A12FA001-AC4F-418D-AE19-62706E023703}">
                      <ahyp:hlinkClr xmlns:ahyp="http://schemas.microsoft.com/office/drawing/2018/hyperlinkcolor" val="tx"/>
                    </a:ext>
                  </a:extLst>
                </a:hlinkClick>
              </a:rPr>
              <a:t>https://www.mckinsey.com/industries/consumer-packaged-goods/our-insights/state-of-consumer</a:t>
            </a:r>
            <a:r>
              <a:rPr lang="en-GB" sz="500" dirty="0">
                <a:solidFill>
                  <a:schemeClr val="bg1"/>
                </a:solidFill>
              </a:rPr>
              <a:t> (Accessed: 18 October 2025).</a:t>
            </a:r>
          </a:p>
          <a:p>
            <a:r>
              <a:rPr lang="en-GB" sz="500" dirty="0" err="1">
                <a:solidFill>
                  <a:schemeClr val="bg1"/>
                </a:solidFill>
              </a:rPr>
              <a:t>Sukhonthachit</a:t>
            </a:r>
            <a:r>
              <a:rPr lang="en-GB" sz="500" dirty="0">
                <a:solidFill>
                  <a:schemeClr val="bg1"/>
                </a:solidFill>
              </a:rPr>
              <a:t>, P., </a:t>
            </a:r>
            <a:r>
              <a:rPr lang="en-GB" sz="500" dirty="0" err="1">
                <a:solidFill>
                  <a:schemeClr val="bg1"/>
                </a:solidFill>
              </a:rPr>
              <a:t>Thongsuk</a:t>
            </a:r>
            <a:r>
              <a:rPr lang="en-GB" sz="500" dirty="0">
                <a:solidFill>
                  <a:schemeClr val="bg1"/>
                </a:solidFill>
              </a:rPr>
              <a:t>, P., </a:t>
            </a:r>
            <a:r>
              <a:rPr lang="en-GB" sz="500" dirty="0" err="1">
                <a:solidFill>
                  <a:schemeClr val="bg1"/>
                </a:solidFill>
              </a:rPr>
              <a:t>Phongpaiboon</a:t>
            </a:r>
            <a:r>
              <a:rPr lang="en-GB" sz="500" dirty="0">
                <a:solidFill>
                  <a:schemeClr val="bg1"/>
                </a:solidFill>
              </a:rPr>
              <a:t>, T., </a:t>
            </a:r>
            <a:r>
              <a:rPr lang="en-GB" sz="500" dirty="0" err="1">
                <a:solidFill>
                  <a:schemeClr val="bg1"/>
                </a:solidFill>
              </a:rPr>
              <a:t>Chainet</a:t>
            </a:r>
            <a:r>
              <a:rPr lang="en-GB" sz="500" dirty="0">
                <a:solidFill>
                  <a:schemeClr val="bg1"/>
                </a:solidFill>
              </a:rPr>
              <a:t>, S. and </a:t>
            </a:r>
            <a:r>
              <a:rPr lang="en-GB" sz="500" dirty="0" err="1">
                <a:solidFill>
                  <a:schemeClr val="bg1"/>
                </a:solidFill>
              </a:rPr>
              <a:t>Chanthanet</a:t>
            </a:r>
            <a:r>
              <a:rPr lang="en-GB" sz="500" dirty="0">
                <a:solidFill>
                  <a:schemeClr val="bg1"/>
                </a:solidFill>
              </a:rPr>
              <a:t>, W., 2024. Leadership skills for the 21st. </a:t>
            </a:r>
            <a:r>
              <a:rPr lang="en-GB" sz="500" i="1" dirty="0" err="1">
                <a:solidFill>
                  <a:schemeClr val="bg1"/>
                </a:solidFill>
              </a:rPr>
              <a:t>Euromentor</a:t>
            </a:r>
            <a:r>
              <a:rPr lang="en-GB" sz="500" i="1" dirty="0">
                <a:solidFill>
                  <a:schemeClr val="bg1"/>
                </a:solidFill>
              </a:rPr>
              <a:t> Journal</a:t>
            </a:r>
            <a:r>
              <a:rPr lang="en-GB" sz="500" dirty="0">
                <a:solidFill>
                  <a:schemeClr val="bg1"/>
                </a:solidFill>
              </a:rPr>
              <a:t>, 15, pp.73–86.</a:t>
            </a:r>
          </a:p>
          <a:p>
            <a:r>
              <a:rPr lang="en-GB" sz="500" dirty="0">
                <a:solidFill>
                  <a:schemeClr val="bg1"/>
                </a:solidFill>
              </a:rPr>
              <a:t>Wang, X. et al., 2024. Situational leadership theory in nursing management: a scoping review. </a:t>
            </a:r>
            <a:r>
              <a:rPr lang="en-GB" sz="500" i="1" dirty="0">
                <a:solidFill>
                  <a:schemeClr val="bg1"/>
                </a:solidFill>
              </a:rPr>
              <a:t>BMC Nursing</a:t>
            </a:r>
            <a:r>
              <a:rPr lang="en-GB" sz="500" dirty="0">
                <a:solidFill>
                  <a:schemeClr val="bg1"/>
                </a:solidFill>
              </a:rPr>
              <a:t>, 23(1), pp.930–16. </a:t>
            </a:r>
            <a:r>
              <a:rPr lang="en-GB" sz="500" dirty="0">
                <a:solidFill>
                  <a:schemeClr val="bg1"/>
                </a:solidFill>
                <a:hlinkClick r:id="rId9">
                  <a:extLst>
                    <a:ext uri="{A12FA001-AC4F-418D-AE19-62706E023703}">
                      <ahyp:hlinkClr xmlns:ahyp="http://schemas.microsoft.com/office/drawing/2018/hyperlinkcolor" val="tx"/>
                    </a:ext>
                  </a:extLst>
                </a:hlinkClick>
              </a:rPr>
              <a:t>https://doi.org/10.1186/s12912-024-02582-9</a:t>
            </a:r>
            <a:endParaRPr lang="en-GB" sz="500" dirty="0">
              <a:solidFill>
                <a:schemeClr val="bg1"/>
              </a:solidFill>
            </a:endParaRPr>
          </a:p>
          <a:p>
            <a:r>
              <a:rPr lang="en-GB" sz="500" dirty="0">
                <a:solidFill>
                  <a:schemeClr val="bg1"/>
                </a:solidFill>
              </a:rPr>
              <a:t>Wellington, P., 2011. </a:t>
            </a:r>
            <a:r>
              <a:rPr lang="en-GB" sz="500" i="1" dirty="0">
                <a:solidFill>
                  <a:schemeClr val="bg1"/>
                </a:solidFill>
              </a:rPr>
              <a:t>Effective people management</a:t>
            </a:r>
            <a:r>
              <a:rPr lang="en-GB" sz="500" dirty="0">
                <a:solidFill>
                  <a:schemeClr val="bg1"/>
                </a:solidFill>
              </a:rPr>
              <a:t>. 1st ed. London: Kogan Page.</a:t>
            </a:r>
          </a:p>
          <a:p>
            <a:pPr marL="0" indent="0">
              <a:buNone/>
            </a:pPr>
            <a:endParaRPr lang="en-GB" sz="500" dirty="0">
              <a:solidFill>
                <a:schemeClr val="bg1"/>
              </a:solidFill>
            </a:endParaRPr>
          </a:p>
        </p:txBody>
      </p:sp>
    </p:spTree>
    <p:extLst>
      <p:ext uri="{BB962C8B-B14F-4D97-AF65-F5344CB8AC3E}">
        <p14:creationId xmlns:p14="http://schemas.microsoft.com/office/powerpoint/2010/main" val="693146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3040</TotalTime>
  <Words>1129</Words>
  <Application>Microsoft Macintosh PowerPoint</Application>
  <PresentationFormat>Widescreen</PresentationFormat>
  <Paragraphs>49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Calibri</vt:lpstr>
      <vt:lpstr>Calibri Light</vt:lpstr>
      <vt:lpstr>Office Theme</vt:lpstr>
      <vt:lpstr>Democratic Leadership and Skills for Team Engagement and Future Challenges</vt:lpstr>
      <vt:lpstr>Democratic Leadership Style </vt:lpstr>
      <vt:lpstr>Situational Leadership Model </vt:lpstr>
      <vt:lpstr>Motivation and Trust</vt:lpstr>
      <vt:lpstr>Skills  “Great managers and leaders succeed by aligning self-awareness, relationships and organizational goals around a shared purpose.” (CIPD, 2025). </vt:lpstr>
      <vt:lpstr>Future Organisation Challenges </vt:lpstr>
      <vt:lpstr>Changing Customer Behaviour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Democratic Leadership and Skills for Team Engagement and Future Challenges</dc:title>
  <dc:creator>Aleksandra Szczecinska (2231076)</dc:creator>
  <cp:lastModifiedBy>Aleksandra Szczecinska (2231076)</cp:lastModifiedBy>
  <cp:revision>3</cp:revision>
  <dcterms:created xsi:type="dcterms:W3CDTF">2025-10-25T17:25:05Z</dcterms:created>
  <dcterms:modified xsi:type="dcterms:W3CDTF">2025-11-06T19:33:40Z</dcterms:modified>
</cp:coreProperties>
</file>