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6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1050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4CDE76-5DA5-45A7-BEE5-5A3868FCD28C}" type="datetimeFigureOut">
              <a:rPr lang="en-GB" smtClean="0"/>
              <a:t>09/12/2015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F9ACF8-AC1D-4601-A223-E27BA71B9F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65854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F9ACF8-AC1D-4601-A223-E27BA71B9FA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23034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A67CCB8C-BDC2-479B-95B4-04FBC0325F92}" type="datetimeFigureOut">
              <a:rPr lang="en-GB" smtClean="0"/>
              <a:t>09/12/2015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026E85-C4C1-4F1C-A075-2AAA1260C61B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/>
          <p:cNvSpPr/>
          <p:nvPr/>
        </p:nvSpPr>
        <p:spPr>
          <a:xfrm>
            <a:off x="0" y="-1"/>
            <a:ext cx="9144000" cy="45720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6805183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CCB8C-BDC2-479B-95B4-04FBC0325F92}" type="datetimeFigureOut">
              <a:rPr lang="en-GB" smtClean="0"/>
              <a:t>09/12/2015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026E85-C4C1-4F1C-A075-2AAA1260C6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32874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b="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CCB8C-BDC2-479B-95B4-04FBC0325F92}" type="datetimeFigureOut">
              <a:rPr lang="en-GB" smtClean="0"/>
              <a:t>09/12/2015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026E85-C4C1-4F1C-A075-2AAA1260C61B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0" y="-1"/>
            <a:ext cx="9144000" cy="4572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146278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8096" y="2286000"/>
            <a:ext cx="356616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1990" y="2286000"/>
            <a:ext cx="356616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CCB8C-BDC2-479B-95B4-04FBC0325F92}" type="datetimeFigureOut">
              <a:rPr lang="en-GB" smtClean="0"/>
              <a:t>09/12/2015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026E85-C4C1-4F1C-A075-2AAA1260C6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6726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200" b="0" cap="none" baseline="0">
                <a:solidFill>
                  <a:schemeClr val="accent2">
                    <a:lumMod val="75000"/>
                  </a:schemeClr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8096" y="2967788"/>
            <a:ext cx="3566160" cy="33415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1990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200" b="0" kern="1200" cap="none" baseline="0" dirty="0">
                <a:solidFill>
                  <a:schemeClr val="accent2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1990" y="2967788"/>
            <a:ext cx="3566160" cy="33415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CCB8C-BDC2-479B-95B4-04FBC0325F92}" type="datetimeFigureOut">
              <a:rPr lang="en-GB" smtClean="0"/>
              <a:t>09/12/2015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026E85-C4C1-4F1C-A075-2AAA1260C6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63841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CCB8C-BDC2-479B-95B4-04FBC0325F92}" type="datetimeFigureOut">
              <a:rPr lang="en-GB" smtClean="0"/>
              <a:t>09/12/2015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026E85-C4C1-4F1C-A075-2AAA1260C6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06379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CCB8C-BDC2-479B-95B4-04FBC0325F92}" type="datetimeFigureOut">
              <a:rPr lang="en-GB" smtClean="0"/>
              <a:t>09/12/2015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026E85-C4C1-4F1C-A075-2AAA1260C6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56613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768096" y="471509"/>
            <a:ext cx="329184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6250" y="822960"/>
            <a:ext cx="4258818" cy="518464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6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8096" y="2257506"/>
            <a:ext cx="329184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CCB8C-BDC2-479B-95B4-04FBC0325F92}" type="datetimeFigureOut">
              <a:rPr lang="en-GB" smtClean="0"/>
              <a:t>09/12/2015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026E85-C4C1-4F1C-A075-2AAA1260C6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8387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8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9141714" cy="4572000"/>
          </a:xfrm>
          <a:solidFill>
            <a:schemeClr val="accent2">
              <a:lumMod val="60000"/>
              <a:lumOff val="40000"/>
            </a:schemeClr>
          </a:solidFill>
        </p:spPr>
        <p:txBody>
          <a:bodyPr lIns="457200" tIns="365760"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57950" y="4960138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CCB8C-BDC2-479B-95B4-04FBC0325F92}" type="datetimeFigureOut">
              <a:rPr lang="en-GB" smtClean="0"/>
              <a:t>09/12/2015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026E85-C4C1-4F1C-A075-2AAA1260C61B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804714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CCB8C-BDC2-479B-95B4-04FBC0325F92}" type="datetimeFigureOut">
              <a:rPr lang="en-GB" smtClean="0"/>
              <a:t>09/12/2015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026E85-C4C1-4F1C-A075-2AAA1260C6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96445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762000"/>
            <a:ext cx="1971675" cy="5410200"/>
          </a:xfrm>
        </p:spPr>
        <p:txBody>
          <a:bodyPr vert="eaVert" lIns="45720" tIns="91440" rIns="45720" bIns="9144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42951" y="762000"/>
            <a:ext cx="5686425" cy="54102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CCB8C-BDC2-479B-95B4-04FBC0325F92}" type="datetimeFigureOut">
              <a:rPr lang="en-GB" smtClean="0"/>
              <a:t>09/12/2015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026E85-C4C1-4F1C-A075-2AAA1260C61B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rot="5400000" flipV="1">
            <a:off x="7543800" y="173563"/>
            <a:ext cx="0" cy="6858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92799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286000"/>
            <a:ext cx="7290055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8097" y="6470704"/>
            <a:ext cx="161560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A67CCB8C-BDC2-479B-95B4-04FBC0325F92}" type="datetimeFigureOut">
              <a:rPr lang="en-GB" smtClean="0"/>
              <a:t>09/12/2015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32200" y="6470704"/>
            <a:ext cx="4426094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128000" y="6470704"/>
            <a:ext cx="73025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9A026E85-C4C1-4F1C-A075-2AAA1260C61B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0066810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4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2"/>
        </a:buClr>
        <a:buSzPct val="100000"/>
        <a:buFont typeface="Tw Cen MT" panose="020B0602020104020603" pitchFamily="34" charset="0"/>
        <a:buChar char=" 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On the borders of medieval </a:t>
            </a:r>
            <a:r>
              <a:rPr lang="en-GB" dirty="0" smtClean="0"/>
              <a:t>Europe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Byzantium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31367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/>
              <a:t>Why Byzantium?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Exterior benchmark </a:t>
            </a:r>
          </a:p>
          <a:p>
            <a:r>
              <a:rPr lang="en-GB" sz="2800" dirty="0" smtClean="0"/>
              <a:t>Comparison of </a:t>
            </a:r>
          </a:p>
          <a:p>
            <a:pPr lvl="1"/>
            <a:r>
              <a:rPr lang="en-GB" sz="2800" dirty="0" err="1" smtClean="0"/>
              <a:t>Rulership</a:t>
            </a:r>
            <a:endParaRPr lang="en-GB" sz="2800" dirty="0" smtClean="0"/>
          </a:p>
          <a:p>
            <a:pPr lvl="1"/>
            <a:r>
              <a:rPr lang="en-GB" sz="2800" dirty="0" smtClean="0"/>
              <a:t>Religion</a:t>
            </a:r>
          </a:p>
          <a:p>
            <a:pPr lvl="1"/>
            <a:r>
              <a:rPr lang="en-GB" sz="2800" dirty="0" smtClean="0"/>
              <a:t>Society</a:t>
            </a:r>
          </a:p>
          <a:p>
            <a:pPr lvl="1"/>
            <a:r>
              <a:rPr lang="en-GB" sz="2800" dirty="0" smtClean="0"/>
              <a:t>Power</a:t>
            </a:r>
          </a:p>
          <a:p>
            <a:pPr lvl="1"/>
            <a:r>
              <a:rPr lang="en-GB" sz="2800" dirty="0" smtClean="0"/>
              <a:t>The other – Muslim/Byzantine</a:t>
            </a:r>
            <a:endParaRPr lang="en-GB" sz="28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-4475"/>
            <a:ext cx="4572000" cy="6862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202272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/>
              <a:t>Contact with the East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Pilgrimage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Crusade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 smtClean="0"/>
              <a:t>Trade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 smtClean="0"/>
              <a:t>Diplomacy</a:t>
            </a:r>
            <a:endParaRPr lang="en-GB" sz="2800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Armed conflict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8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400" y="1503272"/>
            <a:ext cx="3657600" cy="53547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730431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Byzantine Identity: Roman Past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400" dirty="0" smtClean="0"/>
              <a:t>Direct descendants from ancient Roman civilisation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400" dirty="0" smtClean="0"/>
              <a:t>New capital founded by ‘Roman’ Emperor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400" dirty="0" smtClean="0"/>
              <a:t>Kept the title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400" dirty="0" smtClean="0"/>
              <a:t>1453 saw the only ‘true’ break </a:t>
            </a:r>
            <a:endParaRPr lang="en-GB" sz="2400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48400" y="1720707"/>
            <a:ext cx="2974223" cy="51372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690252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‘Roman’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GB" sz="2400" dirty="0" smtClean="0"/>
              <a:t>Actually pretty Greek</a:t>
            </a:r>
          </a:p>
          <a:p>
            <a:pPr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GB" sz="2400" dirty="0" smtClean="0"/>
              <a:t>Christian not Pagan</a:t>
            </a:r>
          </a:p>
          <a:p>
            <a:pPr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GB" sz="2400" dirty="0" smtClean="0"/>
              <a:t>Much smaller!</a:t>
            </a:r>
          </a:p>
          <a:p>
            <a:pPr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GB" sz="2400" dirty="0" smtClean="0"/>
              <a:t>Mostly rhetoric . . .</a:t>
            </a:r>
            <a:endParaRPr lang="en-GB" sz="2400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5274" y="1905000"/>
            <a:ext cx="5329233" cy="4038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842422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62000"/>
            <a:ext cx="9408454" cy="5286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937074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/>
              <a:t>Byzantine Identity: Politics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dirty="0" smtClean="0"/>
              <a:t>Differences</a:t>
            </a:r>
          </a:p>
          <a:p>
            <a:pPr lvl="1"/>
            <a:r>
              <a:rPr lang="en-GB" sz="2400" dirty="0" smtClean="0"/>
              <a:t>Centred on Emperor (only real one)</a:t>
            </a:r>
          </a:p>
          <a:p>
            <a:pPr lvl="1"/>
            <a:r>
              <a:rPr lang="en-GB" sz="2400" dirty="0" smtClean="0"/>
              <a:t>Concept of </a:t>
            </a:r>
            <a:r>
              <a:rPr lang="en-GB" sz="2400" i="1" dirty="0" err="1" smtClean="0"/>
              <a:t>princeps</a:t>
            </a:r>
            <a:endParaRPr lang="en-GB" sz="2400" i="1" dirty="0" smtClean="0"/>
          </a:p>
          <a:p>
            <a:pPr lvl="1"/>
            <a:r>
              <a:rPr lang="en-GB" sz="2400" dirty="0" smtClean="0"/>
              <a:t>Sacred status</a:t>
            </a:r>
          </a:p>
          <a:p>
            <a:pPr lvl="1"/>
            <a:r>
              <a:rPr lang="en-GB" sz="2400" dirty="0" smtClean="0"/>
              <a:t>Hierarchy</a:t>
            </a:r>
          </a:p>
          <a:p>
            <a:r>
              <a:rPr lang="en-GB" sz="2400" dirty="0" smtClean="0"/>
              <a:t>Similarities</a:t>
            </a:r>
          </a:p>
          <a:p>
            <a:pPr lvl="1"/>
            <a:r>
              <a:rPr lang="en-GB" sz="2400" dirty="0" smtClean="0"/>
              <a:t>The Oath</a:t>
            </a:r>
          </a:p>
          <a:p>
            <a:pPr lvl="1"/>
            <a:r>
              <a:rPr lang="en-GB" sz="2400" dirty="0" smtClean="0"/>
              <a:t>Physical perfection</a:t>
            </a:r>
          </a:p>
          <a:p>
            <a:pPr lvl="1"/>
            <a:r>
              <a:rPr lang="en-GB" sz="2400" dirty="0" smtClean="0"/>
              <a:t>Dynastic dreams </a:t>
            </a:r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02221" y="1807795"/>
            <a:ext cx="4241779" cy="50448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661287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Byzantine Identity: Admin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800" dirty="0" smtClean="0"/>
              <a:t>Civilian and </a:t>
            </a:r>
            <a:r>
              <a:rPr lang="en-GB" sz="2800" dirty="0"/>
              <a:t>m</a:t>
            </a:r>
            <a:r>
              <a:rPr lang="en-GB" sz="2800" dirty="0" smtClean="0"/>
              <a:t>ilitary administrations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 smtClean="0"/>
              <a:t>Militarised society ready for war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 smtClean="0"/>
              <a:t>Centred on </a:t>
            </a:r>
            <a:r>
              <a:rPr lang="en-GB" sz="2800" i="1" dirty="0" err="1" smtClean="0"/>
              <a:t>civitas</a:t>
            </a:r>
            <a:endParaRPr lang="en-GB" sz="2800" i="1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 smtClean="0"/>
              <a:t>Effect on urbanisation</a:t>
            </a:r>
            <a:endParaRPr lang="en-GB" sz="2800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400" y="1890412"/>
            <a:ext cx="4387702" cy="23990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400" y="4502353"/>
            <a:ext cx="4419600" cy="23556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114568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Byzantine Identity: Constantinople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8096" y="2286000"/>
            <a:ext cx="2737104" cy="402336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400" dirty="0" smtClean="0"/>
              <a:t>Vast size</a:t>
            </a:r>
            <a:endParaRPr lang="en-GB" sz="2400" dirty="0"/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400" dirty="0" smtClean="0"/>
              <a:t>Centre of all powers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400" dirty="0" smtClean="0"/>
              <a:t>Site of heritage and reminders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400" dirty="0" smtClean="0"/>
              <a:t>Site of ritual performance</a:t>
            </a:r>
            <a:endParaRPr lang="en-GB" sz="2400" dirty="0"/>
          </a:p>
        </p:txBody>
      </p:sp>
      <p:pic>
        <p:nvPicPr>
          <p:cNvPr id="8196" name="Picture 4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3771" y="4442377"/>
            <a:ext cx="5900229" cy="24156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6892" y="1880153"/>
            <a:ext cx="3226982" cy="25622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753638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Relations with the West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dirty="0" smtClean="0"/>
              <a:t>Ritual intended to make the west feel inferior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 err="1"/>
              <a:t>Luitprand</a:t>
            </a:r>
            <a:r>
              <a:rPr lang="en-GB" sz="2400" dirty="0"/>
              <a:t> of </a:t>
            </a:r>
            <a:r>
              <a:rPr lang="en-GB" sz="2400" dirty="0" smtClean="0"/>
              <a:t>Cremona’s view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Ibn </a:t>
            </a:r>
            <a:r>
              <a:rPr lang="en-GB" sz="2400" dirty="0" err="1" smtClean="0"/>
              <a:t>Battutah’s</a:t>
            </a:r>
            <a:r>
              <a:rPr lang="en-GB" sz="2400" dirty="0" smtClean="0"/>
              <a:t> view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 smtClean="0"/>
              <a:t>Defining the other using your values</a:t>
            </a:r>
            <a:endParaRPr lang="en-GB" sz="2400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5376" y="3429000"/>
            <a:ext cx="4888149" cy="342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2775" y="0"/>
            <a:ext cx="2190750" cy="3295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6798567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rgbClr val="2E2B21"/>
      </a:dk1>
      <a:lt1>
        <a:srgbClr val="FFFFFF"/>
      </a:lt1>
      <a:dk2>
        <a:srgbClr val="605B4F"/>
      </a:dk2>
      <a:lt2>
        <a:srgbClr val="D8D6BE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4825F1AF-8DBC-4E3D-9F3D-688338DA83F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46</TotalTime>
  <Words>170</Words>
  <Application>Microsoft Office PowerPoint</Application>
  <PresentationFormat>On-screen Show (4:3)</PresentationFormat>
  <Paragraphs>52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Calibri</vt:lpstr>
      <vt:lpstr>Tw Cen MT</vt:lpstr>
      <vt:lpstr>Tw Cen MT Condensed</vt:lpstr>
      <vt:lpstr>Wingdings</vt:lpstr>
      <vt:lpstr>Wingdings 3</vt:lpstr>
      <vt:lpstr>Integral</vt:lpstr>
      <vt:lpstr>On the borders of medieval Europe</vt:lpstr>
      <vt:lpstr>Why Byzantium?</vt:lpstr>
      <vt:lpstr>Contact with the East</vt:lpstr>
      <vt:lpstr>Byzantine Identity: Roman Past</vt:lpstr>
      <vt:lpstr>‘Roman’ issues</vt:lpstr>
      <vt:lpstr>PowerPoint Presentation</vt:lpstr>
      <vt:lpstr>Byzantine Identity: Politics</vt:lpstr>
      <vt:lpstr>Byzantine Identity: Admin</vt:lpstr>
      <vt:lpstr>Byzantine Identity: Constantinople</vt:lpstr>
      <vt:lpstr>Relations with the West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On the borders of medieval Europe: Byzantium</dc:title>
  <dc:creator>Harriett</dc:creator>
  <cp:lastModifiedBy>Harriet Webster</cp:lastModifiedBy>
  <cp:revision>6</cp:revision>
  <dcterms:created xsi:type="dcterms:W3CDTF">2015-12-07T15:30:08Z</dcterms:created>
  <dcterms:modified xsi:type="dcterms:W3CDTF">2015-12-09T08:47:36Z</dcterms:modified>
</cp:coreProperties>
</file>