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32"/>
  </p:notesMasterIdLst>
  <p:handoutMasterIdLst>
    <p:handoutMasterId r:id="rId33"/>
  </p:handoutMasterIdLst>
  <p:sldIdLst>
    <p:sldId id="25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7" r:id="rId26"/>
    <p:sldId id="282" r:id="rId27"/>
    <p:sldId id="283" r:id="rId28"/>
    <p:sldId id="284" r:id="rId29"/>
    <p:sldId id="285" r:id="rId30"/>
    <p:sldId id="286" r:id="rId31"/>
  </p:sldIdLst>
  <p:sldSz cx="9144000" cy="6858000" type="screen4x3"/>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46"/>
    <a:srgbClr val="00CC00"/>
    <a:srgbClr val="FF9900"/>
    <a:srgbClr val="FFFF66"/>
    <a:srgbClr val="800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0850" autoAdjust="0"/>
  </p:normalViewPr>
  <p:slideViewPr>
    <p:cSldViewPr>
      <p:cViewPr varScale="1">
        <p:scale>
          <a:sx n="97" d="100"/>
          <a:sy n="97" d="100"/>
        </p:scale>
        <p:origin x="2196" y="78"/>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ags" Target="tags/tag1.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22/09/2025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22/09/2025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3A1FA-96EE-DC3D-3737-F1B8B53D3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A0FED2-4A6E-95D4-4E18-CF5EDA9329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F91E81-D97E-CCA4-2042-9407FA2667F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B7C74D9-7746-F59A-95DC-B4E013BC4FBE}"/>
              </a:ext>
            </a:extLst>
          </p:cNvPr>
          <p:cNvSpPr>
            <a:spLocks noGrp="1"/>
          </p:cNvSpPr>
          <p:nvPr>
            <p:ph type="sldNum" sz="quarter" idx="5"/>
          </p:nvPr>
        </p:nvSpPr>
        <p:spPr/>
        <p:txBody>
          <a:bodyPr/>
          <a:lstStyle/>
          <a:p>
            <a:fld id="{0E94F88D-5672-4D13-9F93-5210D3BC47F3}" type="slidenum">
              <a:rPr lang="en-GB" smtClean="0"/>
              <a:t>2</a:t>
            </a:fld>
            <a:endParaRPr lang="en-GB"/>
          </a:p>
        </p:txBody>
      </p:sp>
    </p:spTree>
    <p:extLst>
      <p:ext uri="{BB962C8B-B14F-4D97-AF65-F5344CB8AC3E}">
        <p14:creationId xmlns:p14="http://schemas.microsoft.com/office/powerpoint/2010/main" val="777774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September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September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September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September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22/09/2025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22/09/2025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22/09/2025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September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September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22/09/2025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22/09/2025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22/09/2025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September 22,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September 22,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September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September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September 22,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dirty="0"/>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5144700"/>
          </a:xfrm>
        </p:spPr>
        <p:txBody>
          <a:bodyPr vert="horz">
            <a:normAutofit/>
          </a:bodyPr>
          <a:lstStyle>
            <a:lvl1pPr>
              <a:lnSpc>
                <a:spcPct val="100000"/>
              </a:lnSpc>
              <a:defRPr sz="3200"/>
            </a:lvl1pPr>
            <a:lvl2pPr marL="548640" indent="-228600">
              <a:lnSpc>
                <a:spcPct val="100000"/>
              </a:lnSpc>
              <a:buSzPct val="75000"/>
              <a:buFont typeface="Wingdings" panose="05000000000000000000" pitchFamily="2" charset="2"/>
              <a:buChar char="Ø"/>
              <a:defRPr sz="2800"/>
            </a:lvl2pPr>
            <a:lvl3pPr marL="822960" indent="-228600">
              <a:lnSpc>
                <a:spcPct val="100000"/>
              </a:lnSpc>
              <a:buClr>
                <a:schemeClr val="accent2">
                  <a:lumMod val="60000"/>
                  <a:lumOff val="40000"/>
                </a:schemeClr>
              </a:buClr>
              <a:buSzPct val="70000"/>
              <a:buFont typeface="Wingdings" panose="05000000000000000000" pitchFamily="2" charset="2"/>
              <a:buChar char="ü"/>
              <a:defRPr sz="2400"/>
            </a:lvl3pPr>
            <a:lvl4pPr marL="1097280" indent="-228600">
              <a:lnSpc>
                <a:spcPct val="100000"/>
              </a:lnSpc>
              <a:buSzPct val="65000"/>
              <a:buFont typeface="Courier New" panose="02070309020205020404" pitchFamily="49" charset="0"/>
              <a:buChar char="o"/>
              <a:defRPr sz="2400"/>
            </a:lvl4pPr>
            <a:lvl5pPr>
              <a:lnSpc>
                <a:spcPct val="100000"/>
              </a:lnSpc>
              <a:defRPr sz="24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September 22,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September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September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September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September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September 22,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September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September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September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22/09/2025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September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22/09/2025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September 22,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September 22,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September 22,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5219700"/>
          </a:xfrm>
          <a:prstGeom prst="rect">
            <a:avLst/>
          </a:prstGeom>
        </p:spPr>
        <p:txBody>
          <a:bodyPr>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September 22,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spcAft>
          <a:spcPts val="300"/>
        </a:spcAft>
        <a:buClr>
          <a:schemeClr val="accent1"/>
        </a:buClr>
        <a:buSzPct val="85000"/>
        <a:buFont typeface="Wingdings 2"/>
        <a:buChar char=""/>
        <a:defRPr kumimoji="0" sz="32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8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4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4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4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Week 4 - Avoiding Competition</a:t>
            </a:r>
            <a:endParaRPr lang="en-GB" sz="4800" i="1" dirty="0"/>
          </a:p>
        </p:txBody>
      </p:sp>
      <p:sp>
        <p:nvSpPr>
          <p:cNvPr id="6" name="Subtitle 2"/>
          <p:cNvSpPr>
            <a:spLocks noGrp="1"/>
          </p:cNvSpPr>
          <p:nvPr>
            <p:ph type="subTitle" idx="1"/>
          </p:nvPr>
        </p:nvSpPr>
        <p:spPr>
          <a:xfrm>
            <a:off x="1295400" y="3200400"/>
            <a:ext cx="6400800" cy="2892896"/>
          </a:xfrm>
        </p:spPr>
        <p:txBody>
          <a:bodyPr>
            <a:normAutofit/>
          </a:bodyPr>
          <a:lstStyle/>
          <a:p>
            <a:endParaRPr lang="en-GB" dirty="0"/>
          </a:p>
          <a:p>
            <a:r>
              <a:rPr lang="en-GB" dirty="0"/>
              <a:t>The Cornerstone of "Complete Victory"</a:t>
            </a:r>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8EF43-1582-B036-1603-9CC23ACBA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9C1D8-5A93-CF5E-690F-F2462CBB8C60}"/>
              </a:ext>
            </a:extLst>
          </p:cNvPr>
          <p:cNvSpPr>
            <a:spLocks noGrp="1"/>
          </p:cNvSpPr>
          <p:nvPr>
            <p:ph type="title"/>
          </p:nvPr>
        </p:nvSpPr>
        <p:spPr>
          <a:xfrm>
            <a:off x="457200" y="152718"/>
            <a:ext cx="8435280" cy="1371600"/>
          </a:xfrm>
        </p:spPr>
        <p:txBody>
          <a:bodyPr/>
          <a:lstStyle/>
          <a:p>
            <a:r>
              <a:rPr lang="en-GB" dirty="0"/>
              <a:t>Introduction: A Counterintuitive Idea</a:t>
            </a:r>
          </a:p>
        </p:txBody>
      </p:sp>
      <p:sp>
        <p:nvSpPr>
          <p:cNvPr id="4" name="Slide Number Placeholder 3">
            <a:extLst>
              <a:ext uri="{FF2B5EF4-FFF2-40B4-BE49-F238E27FC236}">
                <a16:creationId xmlns:a16="http://schemas.microsoft.com/office/drawing/2014/main" id="{BCBC82DD-FD64-4AA8-0C7E-E06E7807A5F7}"/>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
        <p:nvSpPr>
          <p:cNvPr id="6" name="Content Placeholder 5">
            <a:extLst>
              <a:ext uri="{FF2B5EF4-FFF2-40B4-BE49-F238E27FC236}">
                <a16:creationId xmlns:a16="http://schemas.microsoft.com/office/drawing/2014/main" id="{1A67A791-55F2-EBA1-121E-705F95476263}"/>
              </a:ext>
            </a:extLst>
          </p:cNvPr>
          <p:cNvSpPr>
            <a:spLocks noGrp="1"/>
          </p:cNvSpPr>
          <p:nvPr>
            <p:ph sz="quarter" idx="1"/>
          </p:nvPr>
        </p:nvSpPr>
        <p:spPr>
          <a:xfrm>
            <a:off x="914400" y="1524318"/>
            <a:ext cx="7772400" cy="5145042"/>
          </a:xfrm>
        </p:spPr>
        <p:txBody>
          <a:bodyPr>
            <a:normAutofit/>
          </a:bodyPr>
          <a:lstStyle/>
          <a:p>
            <a:r>
              <a:rPr lang="en-GB" dirty="0"/>
              <a:t>Today's topic is </a:t>
            </a:r>
            <a:r>
              <a:rPr lang="en-GB" b="1" dirty="0"/>
              <a:t>avoiding competition</a:t>
            </a:r>
            <a:r>
              <a:rPr lang="en-GB" dirty="0"/>
              <a:t>, a concept that might seem counterintuitive in our competitive world.</a:t>
            </a:r>
          </a:p>
          <a:p>
            <a:r>
              <a:rPr lang="en-GB" dirty="0"/>
              <a:t>We will explore why this is actually a cornerstone of achieving "complete victory" in both military and business strategy.</a:t>
            </a:r>
          </a:p>
          <a:p>
            <a:r>
              <a:rPr lang="en-GB" dirty="0"/>
              <a:t>The core idea: Is fighting really the </a:t>
            </a:r>
            <a:r>
              <a:rPr lang="en-GB" i="1" dirty="0"/>
              <a:t>best</a:t>
            </a:r>
            <a:r>
              <a:rPr lang="en-GB" dirty="0"/>
              <a:t> way to win?</a:t>
            </a:r>
            <a:endParaRPr lang="en-GB" altLang="en-US" dirty="0"/>
          </a:p>
        </p:txBody>
      </p:sp>
    </p:spTree>
    <p:extLst>
      <p:ext uri="{BB962C8B-B14F-4D97-AF65-F5344CB8AC3E}">
        <p14:creationId xmlns:p14="http://schemas.microsoft.com/office/powerpoint/2010/main" val="210781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D96C-C815-FB60-38FE-FD40AC0FAC3B}"/>
              </a:ext>
            </a:extLst>
          </p:cNvPr>
          <p:cNvSpPr>
            <a:spLocks noGrp="1"/>
          </p:cNvSpPr>
          <p:nvPr>
            <p:ph type="title"/>
          </p:nvPr>
        </p:nvSpPr>
        <p:spPr/>
        <p:txBody>
          <a:bodyPr/>
          <a:lstStyle/>
          <a:p>
            <a:r>
              <a:rPr lang="en-GB" dirty="0"/>
              <a:t>The High Cost of Conflict</a:t>
            </a:r>
          </a:p>
        </p:txBody>
      </p:sp>
      <p:sp>
        <p:nvSpPr>
          <p:cNvPr id="3" name="Slide Number Placeholder 2">
            <a:extLst>
              <a:ext uri="{FF2B5EF4-FFF2-40B4-BE49-F238E27FC236}">
                <a16:creationId xmlns:a16="http://schemas.microsoft.com/office/drawing/2014/main" id="{E70C0030-F2A8-537D-C265-AB99F32211F7}"/>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0085DF3C-9988-80B8-9C71-77A2018F0B3F}"/>
              </a:ext>
            </a:extLst>
          </p:cNvPr>
          <p:cNvSpPr>
            <a:spLocks noGrp="1"/>
          </p:cNvSpPr>
          <p:nvPr>
            <p:ph sz="quarter" idx="1"/>
          </p:nvPr>
        </p:nvSpPr>
        <p:spPr/>
        <p:txBody>
          <a:bodyPr>
            <a:normAutofit/>
          </a:bodyPr>
          <a:lstStyle/>
          <a:p>
            <a:r>
              <a:rPr lang="en-GB" dirty="0"/>
              <a:t>Violent campaigns, in war or business, inevitably harm everyone involved—winners and losers alike.</a:t>
            </a:r>
          </a:p>
          <a:p>
            <a:pPr lvl="1"/>
            <a:r>
              <a:rPr lang="en-GB" dirty="0"/>
              <a:t>Costs include lives lost, money spent, and resources depleted.</a:t>
            </a:r>
          </a:p>
          <a:p>
            <a:r>
              <a:rPr lang="en-GB" dirty="0"/>
              <a:t>Even the "victor" often requires expensive rehabilitation just to return to their pre-conflict state of stability and welfare.</a:t>
            </a:r>
          </a:p>
          <a:p>
            <a:r>
              <a:rPr lang="en-GB" b="1" dirty="0"/>
              <a:t>Key Question:</a:t>
            </a:r>
            <a:r>
              <a:rPr lang="en-GB" dirty="0"/>
              <a:t> If you win but are too exhausted to profit from the peace, was it truly a victory?</a:t>
            </a:r>
          </a:p>
        </p:txBody>
      </p:sp>
    </p:spTree>
    <p:extLst>
      <p:ext uri="{BB962C8B-B14F-4D97-AF65-F5344CB8AC3E}">
        <p14:creationId xmlns:p14="http://schemas.microsoft.com/office/powerpoint/2010/main" val="4249854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9E001-167A-1C0F-2A08-5DF042F76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36C2A3-00A8-D8D0-8039-62D506FC1A94}"/>
              </a:ext>
            </a:extLst>
          </p:cNvPr>
          <p:cNvSpPr>
            <a:spLocks noGrp="1"/>
          </p:cNvSpPr>
          <p:nvPr>
            <p:ph type="title"/>
          </p:nvPr>
        </p:nvSpPr>
        <p:spPr/>
        <p:txBody>
          <a:bodyPr/>
          <a:lstStyle/>
          <a:p>
            <a:r>
              <a:rPr lang="en-GB" dirty="0"/>
              <a:t>The Path to "Complete Victory"</a:t>
            </a:r>
          </a:p>
        </p:txBody>
      </p:sp>
      <p:sp>
        <p:nvSpPr>
          <p:cNvPr id="3" name="Slide Number Placeholder 2">
            <a:extLst>
              <a:ext uri="{FF2B5EF4-FFF2-40B4-BE49-F238E27FC236}">
                <a16:creationId xmlns:a16="http://schemas.microsoft.com/office/drawing/2014/main" id="{71686A0F-F8D8-70FE-900D-1C6EC7FC175D}"/>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F8711FFA-A32C-C6FE-E787-58748CBB835B}"/>
              </a:ext>
            </a:extLst>
          </p:cNvPr>
          <p:cNvSpPr>
            <a:spLocks noGrp="1"/>
          </p:cNvSpPr>
          <p:nvPr>
            <p:ph sz="quarter" idx="1"/>
          </p:nvPr>
        </p:nvSpPr>
        <p:spPr/>
        <p:txBody>
          <a:bodyPr>
            <a:normAutofit fontScale="92500" lnSpcReduction="10000"/>
          </a:bodyPr>
          <a:lstStyle/>
          <a:p>
            <a:r>
              <a:rPr lang="en-GB" dirty="0"/>
              <a:t>A wise leader should always seek to achieve goals through nonviolent means.</a:t>
            </a:r>
          </a:p>
          <a:p>
            <a:r>
              <a:rPr lang="en-GB" dirty="0"/>
              <a:t>The ideal situation is to win without exhausting your capacity, even if you have superior resources.</a:t>
            </a:r>
          </a:p>
          <a:p>
            <a:r>
              <a:rPr lang="en-GB" dirty="0"/>
              <a:t>This concept was articulated by ancient military strategist </a:t>
            </a:r>
            <a:r>
              <a:rPr lang="en-GB" b="1" dirty="0"/>
              <a:t>Sun Tzu</a:t>
            </a:r>
            <a:r>
              <a:rPr lang="en-GB" dirty="0"/>
              <a:t>.</a:t>
            </a:r>
          </a:p>
          <a:p>
            <a:pPr lvl="1"/>
            <a:r>
              <a:rPr lang="en-GB" dirty="0"/>
              <a:t>He called it "subduing the enemy without destroying them".</a:t>
            </a:r>
          </a:p>
          <a:p>
            <a:pPr lvl="1"/>
            <a:r>
              <a:rPr lang="en-GB" dirty="0"/>
              <a:t>This is the definition of a </a:t>
            </a:r>
            <a:r>
              <a:rPr lang="en-GB" b="1" dirty="0"/>
              <a:t>"complete victory"</a:t>
            </a:r>
            <a:r>
              <a:rPr lang="en-GB" dirty="0"/>
              <a:t> (true pinnacle of excellence) and should be the ultimate goal in all conflicts.</a:t>
            </a:r>
          </a:p>
        </p:txBody>
      </p:sp>
    </p:spTree>
    <p:extLst>
      <p:ext uri="{BB962C8B-B14F-4D97-AF65-F5344CB8AC3E}">
        <p14:creationId xmlns:p14="http://schemas.microsoft.com/office/powerpoint/2010/main" val="3168563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6D6C1-FC6B-BB63-B5BD-19A375D069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F9AA8D-1264-4243-D002-32A5EC1A462A}"/>
              </a:ext>
            </a:extLst>
          </p:cNvPr>
          <p:cNvSpPr>
            <a:spLocks noGrp="1"/>
          </p:cNvSpPr>
          <p:nvPr>
            <p:ph type="title"/>
          </p:nvPr>
        </p:nvSpPr>
        <p:spPr/>
        <p:txBody>
          <a:bodyPr/>
          <a:lstStyle/>
          <a:p>
            <a:r>
              <a:rPr lang="en-GB" dirty="0"/>
              <a:t>Contrasting Philosophies: Sun Tzu vs. Clausewitz</a:t>
            </a:r>
          </a:p>
        </p:txBody>
      </p:sp>
      <p:sp>
        <p:nvSpPr>
          <p:cNvPr id="3" name="Slide Number Placeholder 2">
            <a:extLst>
              <a:ext uri="{FF2B5EF4-FFF2-40B4-BE49-F238E27FC236}">
                <a16:creationId xmlns:a16="http://schemas.microsoft.com/office/drawing/2014/main" id="{B5700FA9-9C9C-C762-9757-22D7DBAD9C08}"/>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6BE51FAD-8ADB-2394-A9FB-158F500D547D}"/>
              </a:ext>
            </a:extLst>
          </p:cNvPr>
          <p:cNvSpPr>
            <a:spLocks noGrp="1"/>
          </p:cNvSpPr>
          <p:nvPr>
            <p:ph sz="quarter" idx="1"/>
          </p:nvPr>
        </p:nvSpPr>
        <p:spPr/>
        <p:txBody>
          <a:bodyPr>
            <a:normAutofit fontScale="70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i="1" dirty="0"/>
              <a:t>Scholar Liddell Hart argued that Sun Tzu's strategy is superior to Clausewitz's "win at all costs" approach</a:t>
            </a:r>
          </a:p>
        </p:txBody>
      </p:sp>
      <p:graphicFrame>
        <p:nvGraphicFramePr>
          <p:cNvPr id="6" name="Table 5">
            <a:extLst>
              <a:ext uri="{FF2B5EF4-FFF2-40B4-BE49-F238E27FC236}">
                <a16:creationId xmlns:a16="http://schemas.microsoft.com/office/drawing/2014/main" id="{11601D3A-53E9-B23D-EA54-AA8CB30A0EBF}"/>
              </a:ext>
            </a:extLst>
          </p:cNvPr>
          <p:cNvGraphicFramePr>
            <a:graphicFrameLocks noGrp="1"/>
          </p:cNvGraphicFramePr>
          <p:nvPr>
            <p:extLst>
              <p:ext uri="{D42A27DB-BD31-4B8C-83A1-F6EECF244321}">
                <p14:modId xmlns:p14="http://schemas.microsoft.com/office/powerpoint/2010/main" val="2712773303"/>
              </p:ext>
            </p:extLst>
          </p:nvPr>
        </p:nvGraphicFramePr>
        <p:xfrm>
          <a:off x="457200" y="1522800"/>
          <a:ext cx="8290800" cy="4024159"/>
        </p:xfrm>
        <a:graphic>
          <a:graphicData uri="http://schemas.openxmlformats.org/drawingml/2006/table">
            <a:tbl>
              <a:tblPr firstRow="1" bandRow="1">
                <a:tableStyleId>{5C22544A-7EE6-4342-B048-85BDC9FD1C3A}</a:tableStyleId>
              </a:tblPr>
              <a:tblGrid>
                <a:gridCol w="4145400">
                  <a:extLst>
                    <a:ext uri="{9D8B030D-6E8A-4147-A177-3AD203B41FA5}">
                      <a16:colId xmlns:a16="http://schemas.microsoft.com/office/drawing/2014/main" val="3922082507"/>
                    </a:ext>
                  </a:extLst>
                </a:gridCol>
                <a:gridCol w="4145400">
                  <a:extLst>
                    <a:ext uri="{9D8B030D-6E8A-4147-A177-3AD203B41FA5}">
                      <a16:colId xmlns:a16="http://schemas.microsoft.com/office/drawing/2014/main" val="630106487"/>
                    </a:ext>
                  </a:extLst>
                </a:gridCol>
              </a:tblGrid>
              <a:tr h="457999">
                <a:tc>
                  <a:txBody>
                    <a:bodyPr/>
                    <a:lstStyle/>
                    <a:p>
                      <a:pPr algn="l">
                        <a:buNone/>
                      </a:pPr>
                      <a:r>
                        <a:rPr lang="en-GB" sz="2400" b="1" dirty="0">
                          <a:effectLst/>
                        </a:rPr>
                        <a:t>Sun Tzu</a:t>
                      </a:r>
                      <a:endParaRPr lang="en-GB" sz="2400" dirty="0">
                        <a:effectLst/>
                      </a:endParaRPr>
                    </a:p>
                  </a:txBody>
                  <a:tcPr anchor="ctr"/>
                </a:tc>
                <a:tc>
                  <a:txBody>
                    <a:bodyPr/>
                    <a:lstStyle/>
                    <a:p>
                      <a:pPr algn="l">
                        <a:buNone/>
                      </a:pPr>
                      <a:r>
                        <a:rPr lang="en-GB" sz="2400" b="1">
                          <a:effectLst/>
                        </a:rPr>
                        <a:t>Clausewitz</a:t>
                      </a:r>
                      <a:endParaRPr lang="en-GB" sz="2400">
                        <a:effectLst/>
                      </a:endParaRPr>
                    </a:p>
                  </a:txBody>
                  <a:tcPr anchor="ctr"/>
                </a:tc>
                <a:extLst>
                  <a:ext uri="{0D108BD9-81ED-4DB2-BD59-A6C34878D82A}">
                    <a16:rowId xmlns:a16="http://schemas.microsoft.com/office/drawing/2014/main" val="4291025500"/>
                  </a:ext>
                </a:extLst>
              </a:tr>
              <a:tr h="790520">
                <a:tc>
                  <a:txBody>
                    <a:bodyPr/>
                    <a:lstStyle/>
                    <a:p>
                      <a:pPr algn="l">
                        <a:buNone/>
                      </a:pPr>
                      <a:r>
                        <a:rPr lang="en-GB" sz="2400" b="1" dirty="0">
                          <a:effectLst/>
                        </a:rPr>
                        <a:t>Goal:</a:t>
                      </a:r>
                      <a:r>
                        <a:rPr lang="en-GB" sz="2400" dirty="0">
                          <a:effectLst/>
                        </a:rPr>
                        <a:t> "Complete Victory" - subduing the enemy without destroying them.</a:t>
                      </a:r>
                    </a:p>
                  </a:txBody>
                  <a:tcPr anchor="ctr"/>
                </a:tc>
                <a:tc>
                  <a:txBody>
                    <a:bodyPr/>
                    <a:lstStyle/>
                    <a:p>
                      <a:pPr algn="l">
                        <a:buNone/>
                      </a:pPr>
                      <a:r>
                        <a:rPr lang="en-GB" sz="2400" b="1" dirty="0">
                          <a:effectLst/>
                        </a:rPr>
                        <a:t>Goal:</a:t>
                      </a:r>
                      <a:r>
                        <a:rPr lang="en-GB" sz="2400" dirty="0">
                          <a:effectLst/>
                        </a:rPr>
                        <a:t> Destruction of the enemy's army and occupation of their territory.</a:t>
                      </a:r>
                    </a:p>
                  </a:txBody>
                  <a:tcPr anchor="ctr"/>
                </a:tc>
                <a:extLst>
                  <a:ext uri="{0D108BD9-81ED-4DB2-BD59-A6C34878D82A}">
                    <a16:rowId xmlns:a16="http://schemas.microsoft.com/office/drawing/2014/main" val="1819978424"/>
                  </a:ext>
                </a:extLst>
              </a:tr>
              <a:tr h="790520">
                <a:tc>
                  <a:txBody>
                    <a:bodyPr/>
                    <a:lstStyle/>
                    <a:p>
                      <a:pPr algn="l">
                        <a:buNone/>
                      </a:pPr>
                      <a:r>
                        <a:rPr lang="en-GB" sz="2400" b="1" dirty="0">
                          <a:effectLst/>
                        </a:rPr>
                        <a:t>Method:</a:t>
                      </a:r>
                      <a:r>
                        <a:rPr lang="en-GB" sz="2400" dirty="0">
                          <a:effectLst/>
                        </a:rPr>
                        <a:t> Achieve objectives with minimal cost and destruction. Win without fighting.</a:t>
                      </a:r>
                    </a:p>
                  </a:txBody>
                  <a:tcPr anchor="ctr"/>
                </a:tc>
                <a:tc>
                  <a:txBody>
                    <a:bodyPr/>
                    <a:lstStyle/>
                    <a:p>
                      <a:pPr algn="l">
                        <a:buNone/>
                      </a:pPr>
                      <a:r>
                        <a:rPr lang="en-GB" sz="2400" b="1" dirty="0">
                          <a:effectLst/>
                        </a:rPr>
                        <a:t>Method:</a:t>
                      </a:r>
                      <a:r>
                        <a:rPr lang="en-GB" sz="2400" dirty="0">
                          <a:effectLst/>
                        </a:rPr>
                        <a:t> Dominate through force and combat operations.</a:t>
                      </a:r>
                    </a:p>
                  </a:txBody>
                  <a:tcPr anchor="ctr"/>
                </a:tc>
                <a:extLst>
                  <a:ext uri="{0D108BD9-81ED-4DB2-BD59-A6C34878D82A}">
                    <a16:rowId xmlns:a16="http://schemas.microsoft.com/office/drawing/2014/main" val="573273075"/>
                  </a:ext>
                </a:extLst>
              </a:tr>
              <a:tr h="1129314">
                <a:tc>
                  <a:txBody>
                    <a:bodyPr/>
                    <a:lstStyle/>
                    <a:p>
                      <a:pPr algn="l">
                        <a:buNone/>
                      </a:pPr>
                      <a:r>
                        <a:rPr lang="en-GB" sz="2400" b="1" dirty="0">
                          <a:effectLst/>
                        </a:rPr>
                        <a:t>Modern Application:</a:t>
                      </a:r>
                      <a:r>
                        <a:rPr lang="en-GB" sz="2400" dirty="0">
                          <a:effectLst/>
                        </a:rPr>
                        <a:t> Win-win situations in business between a firm and its stakeholders.</a:t>
                      </a:r>
                    </a:p>
                  </a:txBody>
                  <a:tcPr anchor="ctr"/>
                </a:tc>
                <a:tc>
                  <a:txBody>
                    <a:bodyPr/>
                    <a:lstStyle/>
                    <a:p>
                      <a:pPr algn="l">
                        <a:buNone/>
                      </a:pPr>
                      <a:r>
                        <a:rPr lang="en-GB" sz="2400" b="1" dirty="0">
                          <a:effectLst/>
                        </a:rPr>
                        <a:t>Historical Example:</a:t>
                      </a:r>
                      <a:r>
                        <a:rPr lang="en-GB" sz="2400" dirty="0">
                          <a:effectLst/>
                        </a:rPr>
                        <a:t> The immense bloodshed of World War I.</a:t>
                      </a:r>
                    </a:p>
                  </a:txBody>
                  <a:tcPr anchor="ctr"/>
                </a:tc>
                <a:extLst>
                  <a:ext uri="{0D108BD9-81ED-4DB2-BD59-A6C34878D82A}">
                    <a16:rowId xmlns:a16="http://schemas.microsoft.com/office/drawing/2014/main" val="187206276"/>
                  </a:ext>
                </a:extLst>
              </a:tr>
            </a:tbl>
          </a:graphicData>
        </a:graphic>
      </p:graphicFrame>
    </p:spTree>
    <p:extLst>
      <p:ext uri="{BB962C8B-B14F-4D97-AF65-F5344CB8AC3E}">
        <p14:creationId xmlns:p14="http://schemas.microsoft.com/office/powerpoint/2010/main" val="1212458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3D546-65CA-15E2-0BB5-BB5C4DD8D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2EBE74-0815-2554-3A9F-DE0365604258}"/>
              </a:ext>
            </a:extLst>
          </p:cNvPr>
          <p:cNvSpPr>
            <a:spLocks noGrp="1"/>
          </p:cNvSpPr>
          <p:nvPr>
            <p:ph type="title"/>
          </p:nvPr>
        </p:nvSpPr>
        <p:spPr/>
        <p:txBody>
          <a:bodyPr/>
          <a:lstStyle/>
          <a:p>
            <a:r>
              <a:rPr lang="en-GB" dirty="0"/>
              <a:t>Lecture Outline</a:t>
            </a:r>
          </a:p>
        </p:txBody>
      </p:sp>
      <p:sp>
        <p:nvSpPr>
          <p:cNvPr id="3" name="Slide Number Placeholder 2">
            <a:extLst>
              <a:ext uri="{FF2B5EF4-FFF2-40B4-BE49-F238E27FC236}">
                <a16:creationId xmlns:a16="http://schemas.microsoft.com/office/drawing/2014/main" id="{23A9C2A3-B72B-B860-191C-89506DED9CC1}"/>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62AF24BB-C65E-5A7A-0FDE-B89A27A688E4}"/>
              </a:ext>
            </a:extLst>
          </p:cNvPr>
          <p:cNvSpPr>
            <a:spLocks noGrp="1"/>
          </p:cNvSpPr>
          <p:nvPr>
            <p:ph sz="quarter" idx="1"/>
          </p:nvPr>
        </p:nvSpPr>
        <p:spPr/>
        <p:txBody>
          <a:bodyPr>
            <a:normAutofit fontScale="92500" lnSpcReduction="20000"/>
          </a:bodyPr>
          <a:lstStyle/>
          <a:p>
            <a:r>
              <a:rPr lang="en-GB" b="1" dirty="0"/>
              <a:t>1. Sun Tzu's Military Concepts:</a:t>
            </a:r>
            <a:r>
              <a:rPr lang="en-GB" dirty="0"/>
              <a:t> A deep dive into “Planning Offensive" and the idea of "Complete Victory".</a:t>
            </a:r>
          </a:p>
          <a:p>
            <a:r>
              <a:rPr lang="en-GB" b="1" dirty="0"/>
              <a:t>2. Michael Porter's Five Forces Model:</a:t>
            </a:r>
            <a:r>
              <a:rPr lang="en-GB" dirty="0"/>
              <a:t> A framework for selecting an attractive industry in business.</a:t>
            </a:r>
          </a:p>
          <a:p>
            <a:r>
              <a:rPr lang="en-GB" b="1" dirty="0"/>
              <a:t>3. Integration and Comparison:</a:t>
            </a:r>
            <a:r>
              <a:rPr lang="en-GB" dirty="0"/>
              <a:t> Combining Sun Tzu's ancient wisdom with Porter's modern business framework.</a:t>
            </a:r>
          </a:p>
          <a:p>
            <a:r>
              <a:rPr lang="en-GB" b="1" dirty="0"/>
              <a:t>4. Business Case Study:</a:t>
            </a:r>
            <a:r>
              <a:rPr lang="en-GB" dirty="0"/>
              <a:t> </a:t>
            </a:r>
            <a:r>
              <a:rPr lang="en-GB" dirty="0" err="1"/>
              <a:t>Analyzing</a:t>
            </a:r>
            <a:r>
              <a:rPr lang="en-GB" dirty="0"/>
              <a:t> Apple's entry into the smartphone industry using these integrated models</a:t>
            </a:r>
          </a:p>
        </p:txBody>
      </p:sp>
    </p:spTree>
    <p:extLst>
      <p:ext uri="{BB962C8B-B14F-4D97-AF65-F5344CB8AC3E}">
        <p14:creationId xmlns:p14="http://schemas.microsoft.com/office/powerpoint/2010/main" val="4290421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316A9-0031-9F75-C08B-B8531A8799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CF97AE-77BA-682D-D4E3-15BD67D179F4}"/>
              </a:ext>
            </a:extLst>
          </p:cNvPr>
          <p:cNvSpPr>
            <a:spLocks noGrp="1"/>
          </p:cNvSpPr>
          <p:nvPr>
            <p:ph type="title"/>
          </p:nvPr>
        </p:nvSpPr>
        <p:spPr/>
        <p:txBody>
          <a:bodyPr/>
          <a:lstStyle/>
          <a:p>
            <a:r>
              <a:rPr lang="en-GB" dirty="0"/>
              <a:t>Sun Tzu: Complete Victory by Planning Offensive</a:t>
            </a:r>
          </a:p>
        </p:txBody>
      </p:sp>
      <p:sp>
        <p:nvSpPr>
          <p:cNvPr id="3" name="Slide Number Placeholder 2">
            <a:extLst>
              <a:ext uri="{FF2B5EF4-FFF2-40B4-BE49-F238E27FC236}">
                <a16:creationId xmlns:a16="http://schemas.microsoft.com/office/drawing/2014/main" id="{132A7069-58A2-0374-FCCA-19EFDFD72425}"/>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9AF72F74-F47F-E2BD-545D-D1244C01764E}"/>
              </a:ext>
            </a:extLst>
          </p:cNvPr>
          <p:cNvSpPr>
            <a:spLocks noGrp="1"/>
          </p:cNvSpPr>
          <p:nvPr>
            <p:ph sz="quarter" idx="1"/>
          </p:nvPr>
        </p:nvSpPr>
        <p:spPr/>
        <p:txBody>
          <a:bodyPr/>
          <a:lstStyle/>
          <a:p>
            <a:r>
              <a:rPr lang="en-GB" dirty="0"/>
              <a:t>This section explores Sun Tzu's philosophy, which remains profoundly relevant today.</a:t>
            </a:r>
          </a:p>
          <a:p>
            <a:r>
              <a:rPr lang="en-GB" dirty="0"/>
              <a:t>We will focus on two core principles:</a:t>
            </a:r>
          </a:p>
          <a:p>
            <a:pPr lvl="1"/>
            <a:r>
              <a:rPr lang="en-GB" dirty="0"/>
              <a:t>1. Winning without Fighting</a:t>
            </a:r>
          </a:p>
          <a:p>
            <a:pPr lvl="1"/>
            <a:r>
              <a:rPr lang="en-GB" dirty="0"/>
              <a:t>2. Knowing the Enemy and Oneself</a:t>
            </a:r>
          </a:p>
        </p:txBody>
      </p:sp>
    </p:spTree>
    <p:extLst>
      <p:ext uri="{BB962C8B-B14F-4D97-AF65-F5344CB8AC3E}">
        <p14:creationId xmlns:p14="http://schemas.microsoft.com/office/powerpoint/2010/main" val="2635385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C97AD-A307-1704-4064-E45F9F43E7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F5926-9173-AC6F-2270-B8A936C1C037}"/>
              </a:ext>
            </a:extLst>
          </p:cNvPr>
          <p:cNvSpPr>
            <a:spLocks noGrp="1"/>
          </p:cNvSpPr>
          <p:nvPr>
            <p:ph type="title"/>
          </p:nvPr>
        </p:nvSpPr>
        <p:spPr/>
        <p:txBody>
          <a:bodyPr/>
          <a:lstStyle/>
          <a:p>
            <a:r>
              <a:rPr lang="en-GB" dirty="0"/>
              <a:t>Principle 1: Winning without Fighting</a:t>
            </a:r>
          </a:p>
        </p:txBody>
      </p:sp>
      <p:sp>
        <p:nvSpPr>
          <p:cNvPr id="3" name="Slide Number Placeholder 2">
            <a:extLst>
              <a:ext uri="{FF2B5EF4-FFF2-40B4-BE49-F238E27FC236}">
                <a16:creationId xmlns:a16="http://schemas.microsoft.com/office/drawing/2014/main" id="{52C7BF81-9A8C-F617-93B9-DAE023687708}"/>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B8C25D2F-C8E5-36ED-0070-6CFDC3EBE3C6}"/>
              </a:ext>
            </a:extLst>
          </p:cNvPr>
          <p:cNvSpPr>
            <a:spLocks noGrp="1"/>
          </p:cNvSpPr>
          <p:nvPr>
            <p:ph sz="quarter" idx="1"/>
          </p:nvPr>
        </p:nvSpPr>
        <p:spPr/>
        <p:txBody>
          <a:bodyPr>
            <a:normAutofit fontScale="85000" lnSpcReduction="20000"/>
          </a:bodyPr>
          <a:lstStyle/>
          <a:p>
            <a:r>
              <a:rPr lang="en-GB" b="1" dirty="0"/>
              <a:t>Sun Tzu's Maxim:</a:t>
            </a:r>
            <a:r>
              <a:rPr lang="en-GB" dirty="0"/>
              <a:t> "To win one hundred victories in one hundred battles is not the acme of skill. To subdue the enemy without fighting is the acme of skill".</a:t>
            </a:r>
          </a:p>
          <a:p>
            <a:r>
              <a:rPr lang="en-GB" b="1" dirty="0"/>
              <a:t>Why?</a:t>
            </a:r>
          </a:p>
          <a:p>
            <a:pPr lvl="1"/>
            <a:r>
              <a:rPr lang="en-GB" dirty="0"/>
              <a:t>Using physical force provokes strong resistance.</a:t>
            </a:r>
          </a:p>
          <a:p>
            <a:pPr lvl="1"/>
            <a:r>
              <a:rPr lang="en-GB" dirty="0"/>
              <a:t>This leads to massive expenditures, loss of life, and suffering.</a:t>
            </a:r>
          </a:p>
          <a:p>
            <a:r>
              <a:rPr lang="en-GB" b="1" dirty="0"/>
              <a:t>Liddell Hart's Insight:</a:t>
            </a:r>
            <a:endParaRPr lang="en-GB" dirty="0"/>
          </a:p>
          <a:p>
            <a:pPr lvl="1"/>
            <a:r>
              <a:rPr lang="en-GB" i="1" dirty="0"/>
              <a:t>"If you concentrate exclusively on victory, with no thought for the after-effect, you may be too exhausted to profit by the peace, while it is almost certain that the peace will be a bad one, containing the germs of another war"</a:t>
            </a:r>
            <a:r>
              <a:rPr lang="en-GB" dirty="0"/>
              <a:t>.</a:t>
            </a:r>
          </a:p>
          <a:p>
            <a:r>
              <a:rPr lang="en-GB" dirty="0"/>
              <a:t>The goal is not just to win the battle, but to </a:t>
            </a:r>
            <a:r>
              <a:rPr lang="en-GB" b="1" dirty="0"/>
              <a:t>win the peace</a:t>
            </a:r>
            <a:r>
              <a:rPr lang="en-GB" dirty="0"/>
              <a:t> for long-term sustainability.</a:t>
            </a:r>
          </a:p>
        </p:txBody>
      </p:sp>
    </p:spTree>
    <p:extLst>
      <p:ext uri="{BB962C8B-B14F-4D97-AF65-F5344CB8AC3E}">
        <p14:creationId xmlns:p14="http://schemas.microsoft.com/office/powerpoint/2010/main" val="503917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5A773-26BF-BD67-B9CB-1FB9B546D3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D12AC4-05FA-79F4-9D76-2CF07C2557A4}"/>
              </a:ext>
            </a:extLst>
          </p:cNvPr>
          <p:cNvSpPr>
            <a:spLocks noGrp="1"/>
          </p:cNvSpPr>
          <p:nvPr>
            <p:ph type="title"/>
          </p:nvPr>
        </p:nvSpPr>
        <p:spPr/>
        <p:txBody>
          <a:bodyPr/>
          <a:lstStyle/>
          <a:p>
            <a:r>
              <a:rPr lang="en-GB" dirty="0"/>
              <a:t>Principle 2: Knowing the Enemy and Oneself</a:t>
            </a:r>
          </a:p>
        </p:txBody>
      </p:sp>
      <p:sp>
        <p:nvSpPr>
          <p:cNvPr id="3" name="Slide Number Placeholder 2">
            <a:extLst>
              <a:ext uri="{FF2B5EF4-FFF2-40B4-BE49-F238E27FC236}">
                <a16:creationId xmlns:a16="http://schemas.microsoft.com/office/drawing/2014/main" id="{AD3EEE34-6968-3333-F8D4-C83E64E27D7F}"/>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90841413-F97F-38EA-9C6A-389C16297E52}"/>
              </a:ext>
            </a:extLst>
          </p:cNvPr>
          <p:cNvSpPr>
            <a:spLocks noGrp="1"/>
          </p:cNvSpPr>
          <p:nvPr>
            <p:ph sz="quarter" idx="1"/>
          </p:nvPr>
        </p:nvSpPr>
        <p:spPr/>
        <p:txBody>
          <a:bodyPr>
            <a:normAutofit lnSpcReduction="10000"/>
          </a:bodyPr>
          <a:lstStyle/>
          <a:p>
            <a:r>
              <a:rPr lang="en-GB" dirty="0"/>
              <a:t>This is the absolute prerequisite for achieving victory, whether fighting or not.</a:t>
            </a:r>
          </a:p>
          <a:p>
            <a:r>
              <a:rPr lang="en-GB" b="1" dirty="0"/>
              <a:t>Sun Tzu's Levels of Knowledge:</a:t>
            </a:r>
            <a:endParaRPr lang="en-GB" dirty="0"/>
          </a:p>
          <a:p>
            <a:pPr lvl="1"/>
            <a:r>
              <a:rPr lang="en-GB" b="1" dirty="0"/>
              <a:t>Know the enemy and oneself: </a:t>
            </a:r>
            <a:r>
              <a:rPr lang="en-GB" dirty="0"/>
              <a:t>You will not be in danger in a hundred battles.</a:t>
            </a:r>
          </a:p>
          <a:p>
            <a:pPr lvl="1"/>
            <a:r>
              <a:rPr lang="en-GB" b="1" dirty="0"/>
              <a:t>Know oneself but not the enemy:</a:t>
            </a:r>
            <a:r>
              <a:rPr lang="en-GB" dirty="0"/>
              <a:t> You will win one and lose another.</a:t>
            </a:r>
          </a:p>
          <a:p>
            <a:pPr lvl="1"/>
            <a:r>
              <a:rPr lang="en-GB" b="1" dirty="0"/>
              <a:t>Know neither the enemy nor oneself:</a:t>
            </a:r>
            <a:r>
              <a:rPr lang="en-GB" dirty="0"/>
              <a:t> You will lose every battle.</a:t>
            </a:r>
          </a:p>
          <a:p>
            <a:r>
              <a:rPr lang="en-GB" dirty="0"/>
              <a:t>"Knowing" involves understanding both physical and psychological strengths and weaknesses.</a:t>
            </a:r>
          </a:p>
        </p:txBody>
      </p:sp>
    </p:spTree>
    <p:extLst>
      <p:ext uri="{BB962C8B-B14F-4D97-AF65-F5344CB8AC3E}">
        <p14:creationId xmlns:p14="http://schemas.microsoft.com/office/powerpoint/2010/main" val="2355091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4CFDA-F082-8E7F-0BCB-18A173938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9B6C9B-2ECA-316B-2242-FB48B5130CCB}"/>
              </a:ext>
            </a:extLst>
          </p:cNvPr>
          <p:cNvSpPr>
            <a:spLocks noGrp="1"/>
          </p:cNvSpPr>
          <p:nvPr>
            <p:ph type="title"/>
          </p:nvPr>
        </p:nvSpPr>
        <p:spPr/>
        <p:txBody>
          <a:bodyPr/>
          <a:lstStyle/>
          <a:p>
            <a:r>
              <a:rPr lang="en-GB" dirty="0"/>
              <a:t>Dimensions of "Knowing"</a:t>
            </a:r>
          </a:p>
        </p:txBody>
      </p:sp>
      <p:sp>
        <p:nvSpPr>
          <p:cNvPr id="3" name="Slide Number Placeholder 2">
            <a:extLst>
              <a:ext uri="{FF2B5EF4-FFF2-40B4-BE49-F238E27FC236}">
                <a16:creationId xmlns:a16="http://schemas.microsoft.com/office/drawing/2014/main" id="{3A4FE083-0575-7212-3DD4-CF24F170B76E}"/>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6A88E483-9BB8-10CE-CE1E-C3FDCD1D005F}"/>
              </a:ext>
            </a:extLst>
          </p:cNvPr>
          <p:cNvSpPr>
            <a:spLocks noGrp="1"/>
          </p:cNvSpPr>
          <p:nvPr>
            <p:ph sz="quarter" idx="1"/>
          </p:nvPr>
        </p:nvSpPr>
        <p:spPr/>
        <p:txBody>
          <a:bodyPr>
            <a:normAutofit/>
          </a:bodyPr>
          <a:lstStyle/>
          <a:p>
            <a:r>
              <a:rPr lang="en-GB" b="1" dirty="0"/>
              <a:t>Physical Assessment:</a:t>
            </a:r>
            <a:endParaRPr lang="en-GB" dirty="0"/>
          </a:p>
          <a:p>
            <a:pPr lvl="1"/>
            <a:r>
              <a:rPr lang="en-GB" b="1" dirty="0"/>
              <a:t>Enemy:</a:t>
            </a:r>
            <a:r>
              <a:rPr lang="en-GB" dirty="0"/>
              <a:t> Size, location, equipment, readiness, logistics.</a:t>
            </a:r>
          </a:p>
          <a:p>
            <a:pPr lvl="1"/>
            <a:r>
              <a:rPr lang="en-GB" b="1" dirty="0"/>
              <a:t>Oneself:</a:t>
            </a:r>
            <a:r>
              <a:rPr lang="en-GB" dirty="0"/>
              <a:t> Accurately assessing your own capabilities, limitations, and location is just as crucial.</a:t>
            </a:r>
          </a:p>
          <a:p>
            <a:r>
              <a:rPr lang="en-GB" b="1" dirty="0"/>
              <a:t>Psychological Assessment (The "Will"):</a:t>
            </a:r>
            <a:endParaRPr lang="en-GB" dirty="0"/>
          </a:p>
          <a:p>
            <a:pPr lvl="1"/>
            <a:r>
              <a:rPr lang="en-GB" b="1" dirty="0"/>
              <a:t>Oneself:</a:t>
            </a:r>
            <a:r>
              <a:rPr lang="en-GB" dirty="0"/>
              <a:t> The ruler must secure public support ("national will") for the campaign to succeed.</a:t>
            </a:r>
          </a:p>
          <a:p>
            <a:pPr lvl="1"/>
            <a:r>
              <a:rPr lang="en-GB" b="1" dirty="0"/>
              <a:t>Enemy:</a:t>
            </a:r>
            <a:r>
              <a:rPr lang="en-GB" dirty="0"/>
              <a:t> Understanding their intentions and motivations, often through intelligence, is vital for a noncombat victory.</a:t>
            </a:r>
          </a:p>
        </p:txBody>
      </p:sp>
    </p:spTree>
    <p:extLst>
      <p:ext uri="{BB962C8B-B14F-4D97-AF65-F5344CB8AC3E}">
        <p14:creationId xmlns:p14="http://schemas.microsoft.com/office/powerpoint/2010/main" val="4043137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B3AE8-8B14-2699-8099-227E1B9A30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96C07F-844B-EEE5-1EFB-DB9938F6CB84}"/>
              </a:ext>
            </a:extLst>
          </p:cNvPr>
          <p:cNvSpPr>
            <a:spLocks noGrp="1"/>
          </p:cNvSpPr>
          <p:nvPr>
            <p:ph type="title"/>
          </p:nvPr>
        </p:nvSpPr>
        <p:spPr/>
        <p:txBody>
          <a:bodyPr/>
          <a:lstStyle/>
          <a:p>
            <a:r>
              <a:rPr lang="en-GB" dirty="0"/>
              <a:t>Porter: Five Forces Model</a:t>
            </a:r>
          </a:p>
        </p:txBody>
      </p:sp>
      <p:sp>
        <p:nvSpPr>
          <p:cNvPr id="3" name="Slide Number Placeholder 2">
            <a:extLst>
              <a:ext uri="{FF2B5EF4-FFF2-40B4-BE49-F238E27FC236}">
                <a16:creationId xmlns:a16="http://schemas.microsoft.com/office/drawing/2014/main" id="{7386272F-BE06-ABB2-ED23-410AD6B83C39}"/>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537C3160-1A18-05DA-5670-5BFA900C5A86}"/>
              </a:ext>
            </a:extLst>
          </p:cNvPr>
          <p:cNvSpPr>
            <a:spLocks noGrp="1"/>
          </p:cNvSpPr>
          <p:nvPr>
            <p:ph sz="quarter" idx="1"/>
          </p:nvPr>
        </p:nvSpPr>
        <p:spPr/>
        <p:txBody>
          <a:bodyPr>
            <a:normAutofit/>
          </a:bodyPr>
          <a:lstStyle/>
          <a:p>
            <a:r>
              <a:rPr lang="en-GB" dirty="0"/>
              <a:t>Let's pivot to the modern business world with Michael Porter's indispensable framework for </a:t>
            </a:r>
            <a:r>
              <a:rPr lang="en-GB" dirty="0" err="1"/>
              <a:t>analyzing</a:t>
            </a:r>
            <a:r>
              <a:rPr lang="en-GB" dirty="0"/>
              <a:t> industry competition.</a:t>
            </a:r>
          </a:p>
          <a:p>
            <a:r>
              <a:rPr lang="en-GB" b="1" dirty="0"/>
              <a:t>Core Idea:</a:t>
            </a:r>
            <a:r>
              <a:rPr lang="en-GB" dirty="0"/>
              <a:t> The structure of an industry determines its profitability.</a:t>
            </a:r>
          </a:p>
          <a:p>
            <a:r>
              <a:rPr lang="en-GB" dirty="0"/>
              <a:t>Competition goes beyond direct rivals; Porter identified five competitive forces, or </a:t>
            </a:r>
            <a:r>
              <a:rPr lang="en-GB" b="1" dirty="0"/>
              <a:t>"extended rivals"</a:t>
            </a:r>
            <a:r>
              <a:rPr lang="en-GB" dirty="0"/>
              <a:t>.</a:t>
            </a:r>
          </a:p>
        </p:txBody>
      </p:sp>
    </p:spTree>
    <p:extLst>
      <p:ext uri="{BB962C8B-B14F-4D97-AF65-F5344CB8AC3E}">
        <p14:creationId xmlns:p14="http://schemas.microsoft.com/office/powerpoint/2010/main" val="1023162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5F1E5-A6C4-2EA2-DE08-36D1D4DF16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52B2F1-B279-BCA5-5063-BABDE7E26C0C}"/>
              </a:ext>
            </a:extLst>
          </p:cNvPr>
          <p:cNvSpPr>
            <a:spLocks noGrp="1"/>
          </p:cNvSpPr>
          <p:nvPr>
            <p:ph type="title"/>
          </p:nvPr>
        </p:nvSpPr>
        <p:spPr/>
        <p:txBody>
          <a:bodyPr/>
          <a:lstStyle/>
          <a:p>
            <a:r>
              <a:rPr lang="en-GB" dirty="0"/>
              <a:t>The Five Competitive Forces</a:t>
            </a:r>
          </a:p>
        </p:txBody>
      </p:sp>
      <p:sp>
        <p:nvSpPr>
          <p:cNvPr id="3" name="Slide Number Placeholder 2">
            <a:extLst>
              <a:ext uri="{FF2B5EF4-FFF2-40B4-BE49-F238E27FC236}">
                <a16:creationId xmlns:a16="http://schemas.microsoft.com/office/drawing/2014/main" id="{28E608E3-BD38-29FC-14AB-691BB84D9906}"/>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5D3AA6ED-1EF7-13A4-6E4E-EA825BF8E856}"/>
              </a:ext>
            </a:extLst>
          </p:cNvPr>
          <p:cNvSpPr>
            <a:spLocks noGrp="1"/>
          </p:cNvSpPr>
          <p:nvPr>
            <p:ph sz="quarter" idx="1"/>
          </p:nvPr>
        </p:nvSpPr>
        <p:spPr/>
        <p:txBody>
          <a:bodyPr>
            <a:normAutofit fontScale="77500" lnSpcReduction="20000"/>
          </a:bodyPr>
          <a:lstStyle/>
          <a:p>
            <a:r>
              <a:rPr lang="en-GB" b="1" dirty="0"/>
              <a:t>1. Bargaining Power of Suppliers:</a:t>
            </a:r>
            <a:r>
              <a:rPr lang="en-GB" dirty="0"/>
              <a:t> Powerful suppliers can demand higher prices, reducing industry profitability.</a:t>
            </a:r>
          </a:p>
          <a:p>
            <a:r>
              <a:rPr lang="en-GB" b="1" dirty="0"/>
              <a:t>2. Bargaining Power of Buyers: </a:t>
            </a:r>
            <a:r>
              <a:rPr lang="en-GB" dirty="0"/>
              <a:t>Powerful buyers can force prices down and demand more services, reducing profitability.</a:t>
            </a:r>
          </a:p>
          <a:p>
            <a:r>
              <a:rPr lang="en-GB" b="1" dirty="0"/>
              <a:t>3. Threat of New Entrants:</a:t>
            </a:r>
            <a:r>
              <a:rPr lang="en-GB" dirty="0"/>
              <a:t> New players increase competition. High "entry barriers" (e.g., high capital requirements) make an industry more attractive.</a:t>
            </a:r>
          </a:p>
          <a:p>
            <a:r>
              <a:rPr lang="en-GB" b="1" dirty="0"/>
              <a:t>4. Rivalry Among Existing Firms:</a:t>
            </a:r>
            <a:r>
              <a:rPr lang="en-GB" dirty="0"/>
              <a:t> Intense rivalry (e.g., price wars) drives down profits for everyone.</a:t>
            </a:r>
          </a:p>
          <a:p>
            <a:r>
              <a:rPr lang="en-GB" b="1" dirty="0"/>
              <a:t>5. Threat of Substitute Products or Services:</a:t>
            </a:r>
            <a:r>
              <a:rPr lang="en-GB" dirty="0"/>
              <a:t> Products from outside the industry that meet the same need can limit pricing power.</a:t>
            </a:r>
          </a:p>
          <a:p>
            <a:r>
              <a:rPr lang="en-GB" i="1" dirty="0"/>
              <a:t>The goal is to find an industry where a firm can defend against these forces or minimize their threats.</a:t>
            </a:r>
            <a:endParaRPr lang="en-GB" dirty="0"/>
          </a:p>
        </p:txBody>
      </p:sp>
    </p:spTree>
    <p:extLst>
      <p:ext uri="{BB962C8B-B14F-4D97-AF65-F5344CB8AC3E}">
        <p14:creationId xmlns:p14="http://schemas.microsoft.com/office/powerpoint/2010/main" val="1412354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B6191-E58B-34ED-505D-F083891C63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CAEB90-1EEE-5E10-22F3-C18341105352}"/>
              </a:ext>
            </a:extLst>
          </p:cNvPr>
          <p:cNvSpPr>
            <a:spLocks noGrp="1"/>
          </p:cNvSpPr>
          <p:nvPr>
            <p:ph type="title"/>
          </p:nvPr>
        </p:nvSpPr>
        <p:spPr/>
        <p:txBody>
          <a:bodyPr/>
          <a:lstStyle/>
          <a:p>
            <a:r>
              <a:rPr lang="en-GB" dirty="0"/>
              <a:t>Extending Porter's Model</a:t>
            </a:r>
          </a:p>
        </p:txBody>
      </p:sp>
      <p:sp>
        <p:nvSpPr>
          <p:cNvPr id="3" name="Slide Number Placeholder 2">
            <a:extLst>
              <a:ext uri="{FF2B5EF4-FFF2-40B4-BE49-F238E27FC236}">
                <a16:creationId xmlns:a16="http://schemas.microsoft.com/office/drawing/2014/main" id="{4173D4AF-52B2-8563-097E-5AA4EA8CD2F1}"/>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56047987-583F-ADA1-2014-1ED0A95EEC0B}"/>
              </a:ext>
            </a:extLst>
          </p:cNvPr>
          <p:cNvSpPr>
            <a:spLocks noGrp="1"/>
          </p:cNvSpPr>
          <p:nvPr>
            <p:ph sz="quarter" idx="1"/>
          </p:nvPr>
        </p:nvSpPr>
        <p:spPr/>
        <p:txBody>
          <a:bodyPr>
            <a:normAutofit fontScale="85000" lnSpcReduction="20000"/>
          </a:bodyPr>
          <a:lstStyle/>
          <a:p>
            <a:r>
              <a:rPr lang="en-GB" dirty="0"/>
              <a:t>Porter's model is powerful, but the modern landscape requires an extension due to two key trends:</a:t>
            </a:r>
          </a:p>
          <a:p>
            <a:pPr lvl="1"/>
            <a:r>
              <a:rPr lang="en-GB" b="1" dirty="0"/>
              <a:t>1. Convergence:</a:t>
            </a:r>
            <a:r>
              <a:rPr lang="en-GB" dirty="0"/>
              <a:t> The blurring of boundaries between technologies, products, and industries.</a:t>
            </a:r>
          </a:p>
          <a:p>
            <a:pPr lvl="1"/>
            <a:r>
              <a:rPr lang="en-GB" b="1" dirty="0"/>
              <a:t>2. Collaboration:</a:t>
            </a:r>
            <a:r>
              <a:rPr lang="en-GB" dirty="0"/>
              <a:t> The growing importance of interfirm collaborative relationships.</a:t>
            </a:r>
          </a:p>
          <a:p>
            <a:r>
              <a:rPr lang="en-GB" b="1" dirty="0"/>
              <a:t>Fading Boundaries:</a:t>
            </a:r>
            <a:endParaRPr lang="en-GB" dirty="0"/>
          </a:p>
          <a:p>
            <a:pPr lvl="1"/>
            <a:r>
              <a:rPr lang="en-GB" dirty="0"/>
              <a:t>Industry boundaries are determined by the scope of products or services and the geographic scope, but…</a:t>
            </a:r>
          </a:p>
          <a:p>
            <a:pPr lvl="1"/>
            <a:r>
              <a:rPr lang="en-GB" dirty="0"/>
              <a:t>Industry boundaries are becoming harder to define.</a:t>
            </a:r>
          </a:p>
          <a:p>
            <a:pPr lvl="1"/>
            <a:r>
              <a:rPr lang="en-GB" dirty="0"/>
              <a:t>Evidence: Today, ~90% of U.S. patents combine codes from at least two different categories, up from 50% in the 19th century.</a:t>
            </a:r>
          </a:p>
          <a:p>
            <a:pPr lvl="1"/>
            <a:r>
              <a:rPr lang="en-GB" dirty="0"/>
              <a:t>Example: IT firms like Apple and Google are expanding into non-IT industries like automobiles and watches.</a:t>
            </a:r>
          </a:p>
        </p:txBody>
      </p:sp>
    </p:spTree>
    <p:extLst>
      <p:ext uri="{BB962C8B-B14F-4D97-AF65-F5344CB8AC3E}">
        <p14:creationId xmlns:p14="http://schemas.microsoft.com/office/powerpoint/2010/main" val="2771272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8C3FB-AA5B-6836-E51F-84952D164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56B6A1-DAAD-5025-6DE7-BB29E5BBF155}"/>
              </a:ext>
            </a:extLst>
          </p:cNvPr>
          <p:cNvSpPr>
            <a:spLocks noGrp="1"/>
          </p:cNvSpPr>
          <p:nvPr>
            <p:ph type="title"/>
          </p:nvPr>
        </p:nvSpPr>
        <p:spPr/>
        <p:txBody>
          <a:bodyPr/>
          <a:lstStyle/>
          <a:p>
            <a:r>
              <a:rPr lang="en-GB" dirty="0"/>
              <a:t>The Role of Cooperation</a:t>
            </a:r>
          </a:p>
        </p:txBody>
      </p:sp>
      <p:sp>
        <p:nvSpPr>
          <p:cNvPr id="3" name="Slide Number Placeholder 2">
            <a:extLst>
              <a:ext uri="{FF2B5EF4-FFF2-40B4-BE49-F238E27FC236}">
                <a16:creationId xmlns:a16="http://schemas.microsoft.com/office/drawing/2014/main" id="{38D5A1C6-6B1B-D6E0-197B-C2A293DE7C48}"/>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B79EB5E8-39C5-1A33-8969-1CD8D7442A37}"/>
              </a:ext>
            </a:extLst>
          </p:cNvPr>
          <p:cNvSpPr>
            <a:spLocks noGrp="1"/>
          </p:cNvSpPr>
          <p:nvPr>
            <p:ph sz="quarter" idx="1"/>
          </p:nvPr>
        </p:nvSpPr>
        <p:spPr/>
        <p:txBody>
          <a:bodyPr>
            <a:normAutofit fontScale="92500"/>
          </a:bodyPr>
          <a:lstStyle/>
          <a:p>
            <a:r>
              <a:rPr lang="en-GB" dirty="0"/>
              <a:t>Competitive forces (like powerful suppliers/buyers) don't always have to be a threat.</a:t>
            </a:r>
          </a:p>
          <a:p>
            <a:r>
              <a:rPr lang="en-GB" dirty="0"/>
              <a:t>They can be sources of </a:t>
            </a:r>
            <a:r>
              <a:rPr lang="en-GB" b="1" dirty="0"/>
              <a:t>innovation and competitiveness</a:t>
            </a:r>
            <a:r>
              <a:rPr lang="en-GB" dirty="0"/>
              <a:t>.</a:t>
            </a:r>
          </a:p>
          <a:p>
            <a:r>
              <a:rPr lang="en-GB" dirty="0"/>
              <a:t>Profitability can depend on attracting a broad range of contributors, including competitors.</a:t>
            </a:r>
          </a:p>
          <a:p>
            <a:r>
              <a:rPr lang="en-GB" b="1" dirty="0"/>
              <a:t>Cooperative relationships</a:t>
            </a:r>
            <a:r>
              <a:rPr lang="en-GB" dirty="0"/>
              <a:t> are critical for a healthy business ecosystem. Cooperation can increase the overall benefits for everyone involved.</a:t>
            </a:r>
          </a:p>
          <a:p>
            <a:r>
              <a:rPr lang="en-GB"/>
              <a:t>For example: Alliance </a:t>
            </a:r>
            <a:r>
              <a:rPr lang="en-GB" dirty="0"/>
              <a:t>between Starbucks and Nestle.</a:t>
            </a:r>
          </a:p>
        </p:txBody>
      </p:sp>
    </p:spTree>
    <p:extLst>
      <p:ext uri="{BB962C8B-B14F-4D97-AF65-F5344CB8AC3E}">
        <p14:creationId xmlns:p14="http://schemas.microsoft.com/office/powerpoint/2010/main" val="303772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91863-2A5C-1911-2E23-2AB6967298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FB79EE-53E6-D35A-AA36-E54013D6D075}"/>
              </a:ext>
            </a:extLst>
          </p:cNvPr>
          <p:cNvSpPr>
            <a:spLocks noGrp="1"/>
          </p:cNvSpPr>
          <p:nvPr>
            <p:ph type="title"/>
          </p:nvPr>
        </p:nvSpPr>
        <p:spPr/>
        <p:txBody>
          <a:bodyPr/>
          <a:lstStyle/>
          <a:p>
            <a:r>
              <a:rPr lang="en-GB" dirty="0"/>
              <a:t>The Integration of Sun Tzu and Porter</a:t>
            </a:r>
          </a:p>
        </p:txBody>
      </p:sp>
      <p:sp>
        <p:nvSpPr>
          <p:cNvPr id="3" name="Slide Number Placeholder 2">
            <a:extLst>
              <a:ext uri="{FF2B5EF4-FFF2-40B4-BE49-F238E27FC236}">
                <a16:creationId xmlns:a16="http://schemas.microsoft.com/office/drawing/2014/main" id="{0844EEE8-9344-85ED-AE53-05423D29C9FA}"/>
              </a:ext>
            </a:extLst>
          </p:cNvPr>
          <p:cNvSpPr>
            <a:spLocks noGrp="1"/>
          </p:cNvSpPr>
          <p:nvPr>
            <p:ph type="sldNum" sz="quarter" idx="12"/>
          </p:nvPr>
        </p:nvSpPr>
        <p:spPr/>
        <p:txBody>
          <a:bodyPr/>
          <a:lstStyle/>
          <a:p>
            <a:fld id="{F38DF745-7D3F-47F4-83A3-874385CFAA69}" type="slidenum">
              <a:rPr lang="en-US" smtClean="0"/>
              <a:pPr/>
              <a:t>15</a:t>
            </a:fld>
            <a:endParaRPr lang="en-US"/>
          </a:p>
        </p:txBody>
      </p:sp>
      <p:sp>
        <p:nvSpPr>
          <p:cNvPr id="4" name="Content Placeholder 3">
            <a:extLst>
              <a:ext uri="{FF2B5EF4-FFF2-40B4-BE49-F238E27FC236}">
                <a16:creationId xmlns:a16="http://schemas.microsoft.com/office/drawing/2014/main" id="{F7B5C80A-8675-A9D8-8B36-A81A95E7ED10}"/>
              </a:ext>
            </a:extLst>
          </p:cNvPr>
          <p:cNvSpPr>
            <a:spLocks noGrp="1"/>
          </p:cNvSpPr>
          <p:nvPr>
            <p:ph sz="quarter" idx="1"/>
          </p:nvPr>
        </p:nvSpPr>
        <p:spPr/>
        <p:txBody>
          <a:bodyPr>
            <a:normAutofit fontScale="92500" lnSpcReduction="20000"/>
          </a:bodyPr>
          <a:lstStyle/>
          <a:p>
            <a:r>
              <a:rPr lang="en-GB" dirty="0"/>
              <a:t>Now, let's combine these two powerful frameworks to gain a richer understanding of strategy.</a:t>
            </a:r>
          </a:p>
          <a:p>
            <a:r>
              <a:rPr lang="en-GB" dirty="0"/>
              <a:t>Competition is inevitable; “avoid fighting” means </a:t>
            </a:r>
            <a:r>
              <a:rPr lang="en-GB" b="1" dirty="0"/>
              <a:t>value creation</a:t>
            </a:r>
            <a:r>
              <a:rPr lang="en-GB" dirty="0"/>
              <a:t>.</a:t>
            </a:r>
            <a:endParaRPr lang="en-GB" b="1" dirty="0"/>
          </a:p>
          <a:p>
            <a:r>
              <a:rPr lang="en-GB" b="1" dirty="0"/>
              <a:t>Sun Tzu's "Complete Victory"</a:t>
            </a:r>
            <a:r>
              <a:rPr lang="en-GB" dirty="0"/>
              <a:t> can improve </a:t>
            </a:r>
            <a:r>
              <a:rPr lang="en-GB" b="1" dirty="0"/>
              <a:t>Porter's "Entering an Attractive Industry"</a:t>
            </a:r>
            <a:r>
              <a:rPr lang="en-GB" dirty="0"/>
              <a:t> by adding a focus on sustainability:</a:t>
            </a:r>
          </a:p>
          <a:p>
            <a:pPr lvl="1"/>
            <a:r>
              <a:rPr lang="en-GB" dirty="0"/>
              <a:t>In a fast-changing world, an industry's attractiveness can be transitory. A "complete victory" strategy aims for more permanence.</a:t>
            </a:r>
          </a:p>
          <a:p>
            <a:pPr lvl="1"/>
            <a:r>
              <a:rPr lang="en-GB" b="1" dirty="0"/>
              <a:t>Example:</a:t>
            </a:r>
            <a:r>
              <a:rPr lang="en-GB" dirty="0"/>
              <a:t> Creating a platform that incorporates complementary products and services can lead to a more sustainable victory.</a:t>
            </a:r>
          </a:p>
        </p:txBody>
      </p:sp>
    </p:spTree>
    <p:extLst>
      <p:ext uri="{BB962C8B-B14F-4D97-AF65-F5344CB8AC3E}">
        <p14:creationId xmlns:p14="http://schemas.microsoft.com/office/powerpoint/2010/main" val="1200469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828C9-FA52-E11E-AA64-3830A92D84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16D709-5756-95E5-D13F-15A552E0BE24}"/>
              </a:ext>
            </a:extLst>
          </p:cNvPr>
          <p:cNvSpPr>
            <a:spLocks noGrp="1"/>
          </p:cNvSpPr>
          <p:nvPr>
            <p:ph type="title"/>
          </p:nvPr>
        </p:nvSpPr>
        <p:spPr/>
        <p:txBody>
          <a:bodyPr/>
          <a:lstStyle/>
          <a:p>
            <a:r>
              <a:rPr lang="en-GB" dirty="0"/>
              <a:t>Competitors in War vs. Business</a:t>
            </a:r>
          </a:p>
        </p:txBody>
      </p:sp>
      <p:sp>
        <p:nvSpPr>
          <p:cNvPr id="3" name="Slide Number Placeholder 2">
            <a:extLst>
              <a:ext uri="{FF2B5EF4-FFF2-40B4-BE49-F238E27FC236}">
                <a16:creationId xmlns:a16="http://schemas.microsoft.com/office/drawing/2014/main" id="{38E66605-274C-550C-E2C7-2B8EED6D0635}"/>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CA036483-9166-9862-FC7E-390A32EAACEC}"/>
              </a:ext>
            </a:extLst>
          </p:cNvPr>
          <p:cNvSpPr>
            <a:spLocks noGrp="1"/>
          </p:cNvSpPr>
          <p:nvPr>
            <p:ph sz="quarter" idx="1"/>
          </p:nvPr>
        </p:nvSpPr>
        <p:spPr/>
        <p:txBody>
          <a:bodyPr>
            <a:normAutofit fontScale="77500" lnSpcReduction="20000"/>
          </a:bodyPr>
          <a:lstStyle/>
          <a:p>
            <a:r>
              <a:rPr lang="en-GB" dirty="0"/>
              <a:t>We can extend Sun Tzu's concept of the "enemy" by borrowing from Porter's "five forces".</a:t>
            </a:r>
          </a:p>
          <a:p>
            <a:r>
              <a:rPr lang="en-GB" dirty="0"/>
              <a:t>If five forces determine an industry's attractiveness, then </a:t>
            </a:r>
            <a:r>
              <a:rPr lang="en-GB" b="1" dirty="0"/>
              <a:t>five military forces</a:t>
            </a:r>
            <a:r>
              <a:rPr lang="en-GB" dirty="0"/>
              <a:t> can determine the potential cost of war.</a:t>
            </a:r>
          </a:p>
          <a:p>
            <a:endParaRPr lang="en-GB" dirty="0"/>
          </a:p>
          <a:p>
            <a:endParaRPr lang="en-GB" dirty="0"/>
          </a:p>
          <a:p>
            <a:endParaRPr lang="en-GB" dirty="0"/>
          </a:p>
          <a:p>
            <a:endParaRPr lang="en-GB" dirty="0"/>
          </a:p>
          <a:p>
            <a:endParaRPr lang="en-GB" dirty="0"/>
          </a:p>
          <a:p>
            <a:endParaRPr lang="en-GB" dirty="0"/>
          </a:p>
          <a:p>
            <a:endParaRPr lang="en-GB" dirty="0"/>
          </a:p>
          <a:p>
            <a:r>
              <a:rPr lang="en-GB" i="1" dirty="0"/>
              <a:t>This integrated view provides a richer understanding of the entire competitive landscape</a:t>
            </a:r>
          </a:p>
        </p:txBody>
      </p:sp>
      <p:graphicFrame>
        <p:nvGraphicFramePr>
          <p:cNvPr id="5" name="Table 4">
            <a:extLst>
              <a:ext uri="{FF2B5EF4-FFF2-40B4-BE49-F238E27FC236}">
                <a16:creationId xmlns:a16="http://schemas.microsoft.com/office/drawing/2014/main" id="{4C9F8036-4232-A0E3-AC0D-C8B0C291B7EA}"/>
              </a:ext>
            </a:extLst>
          </p:cNvPr>
          <p:cNvGraphicFramePr>
            <a:graphicFrameLocks noGrp="1"/>
          </p:cNvGraphicFramePr>
          <p:nvPr>
            <p:extLst>
              <p:ext uri="{D42A27DB-BD31-4B8C-83A1-F6EECF244321}">
                <p14:modId xmlns:p14="http://schemas.microsoft.com/office/powerpoint/2010/main" val="1872217947"/>
              </p:ext>
            </p:extLst>
          </p:nvPr>
        </p:nvGraphicFramePr>
        <p:xfrm>
          <a:off x="1752600" y="3068960"/>
          <a:ext cx="6096000" cy="22250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045392649"/>
                    </a:ext>
                  </a:extLst>
                </a:gridCol>
                <a:gridCol w="3048000">
                  <a:extLst>
                    <a:ext uri="{9D8B030D-6E8A-4147-A177-3AD203B41FA5}">
                      <a16:colId xmlns:a16="http://schemas.microsoft.com/office/drawing/2014/main" val="1041284831"/>
                    </a:ext>
                  </a:extLst>
                </a:gridCol>
              </a:tblGrid>
              <a:tr h="370840">
                <a:tc>
                  <a:txBody>
                    <a:bodyPr/>
                    <a:lstStyle/>
                    <a:p>
                      <a:pPr algn="l">
                        <a:buNone/>
                      </a:pPr>
                      <a:r>
                        <a:rPr lang="en-GB" b="1" dirty="0">
                          <a:effectLst/>
                        </a:rPr>
                        <a:t>Porter's Business Force</a:t>
                      </a:r>
                      <a:endParaRPr lang="en-GB" dirty="0">
                        <a:effectLst/>
                      </a:endParaRPr>
                    </a:p>
                  </a:txBody>
                  <a:tcPr anchor="ctr"/>
                </a:tc>
                <a:tc>
                  <a:txBody>
                    <a:bodyPr/>
                    <a:lstStyle/>
                    <a:p>
                      <a:pPr algn="l">
                        <a:buNone/>
                      </a:pPr>
                      <a:r>
                        <a:rPr lang="en-GB" b="1">
                          <a:effectLst/>
                        </a:rPr>
                        <a:t>Extended Military Analogy</a:t>
                      </a:r>
                      <a:endParaRPr lang="en-GB">
                        <a:effectLst/>
                      </a:endParaRPr>
                    </a:p>
                  </a:txBody>
                  <a:tcPr anchor="ctr"/>
                </a:tc>
                <a:extLst>
                  <a:ext uri="{0D108BD9-81ED-4DB2-BD59-A6C34878D82A}">
                    <a16:rowId xmlns:a16="http://schemas.microsoft.com/office/drawing/2014/main" val="1705134954"/>
                  </a:ext>
                </a:extLst>
              </a:tr>
              <a:tr h="370840">
                <a:tc>
                  <a:txBody>
                    <a:bodyPr/>
                    <a:lstStyle/>
                    <a:p>
                      <a:pPr algn="l">
                        <a:buNone/>
                      </a:pPr>
                      <a:r>
                        <a:rPr lang="en-GB" dirty="0">
                          <a:effectLst/>
                        </a:rPr>
                        <a:t>Existing Competitors</a:t>
                      </a:r>
                    </a:p>
                  </a:txBody>
                  <a:tcPr anchor="ctr"/>
                </a:tc>
                <a:tc>
                  <a:txBody>
                    <a:bodyPr/>
                    <a:lstStyle/>
                    <a:p>
                      <a:pPr algn="l">
                        <a:buNone/>
                      </a:pPr>
                      <a:r>
                        <a:rPr lang="en-GB" dirty="0">
                          <a:effectLst/>
                        </a:rPr>
                        <a:t>Existing Enemies</a:t>
                      </a:r>
                    </a:p>
                  </a:txBody>
                  <a:tcPr anchor="ctr"/>
                </a:tc>
                <a:extLst>
                  <a:ext uri="{0D108BD9-81ED-4DB2-BD59-A6C34878D82A}">
                    <a16:rowId xmlns:a16="http://schemas.microsoft.com/office/drawing/2014/main" val="2830262648"/>
                  </a:ext>
                </a:extLst>
              </a:tr>
              <a:tr h="370840">
                <a:tc>
                  <a:txBody>
                    <a:bodyPr/>
                    <a:lstStyle/>
                    <a:p>
                      <a:pPr algn="l">
                        <a:buNone/>
                      </a:pPr>
                      <a:r>
                        <a:rPr lang="en-GB">
                          <a:effectLst/>
                        </a:rPr>
                        <a:t>Potential Entrants</a:t>
                      </a:r>
                    </a:p>
                  </a:txBody>
                  <a:tcPr anchor="ctr"/>
                </a:tc>
                <a:tc>
                  <a:txBody>
                    <a:bodyPr/>
                    <a:lstStyle/>
                    <a:p>
                      <a:pPr algn="l">
                        <a:buNone/>
                      </a:pPr>
                      <a:r>
                        <a:rPr lang="en-GB" dirty="0">
                          <a:effectLst/>
                        </a:rPr>
                        <a:t>Potential Enemies</a:t>
                      </a:r>
                    </a:p>
                  </a:txBody>
                  <a:tcPr anchor="ctr"/>
                </a:tc>
                <a:extLst>
                  <a:ext uri="{0D108BD9-81ED-4DB2-BD59-A6C34878D82A}">
                    <a16:rowId xmlns:a16="http://schemas.microsoft.com/office/drawing/2014/main" val="898617145"/>
                  </a:ext>
                </a:extLst>
              </a:tr>
              <a:tr h="370840">
                <a:tc>
                  <a:txBody>
                    <a:bodyPr/>
                    <a:lstStyle/>
                    <a:p>
                      <a:pPr algn="l">
                        <a:buNone/>
                      </a:pPr>
                      <a:r>
                        <a:rPr lang="en-GB">
                          <a:effectLst/>
                        </a:rPr>
                        <a:t>Suppliers</a:t>
                      </a:r>
                    </a:p>
                  </a:txBody>
                  <a:tcPr anchor="ctr"/>
                </a:tc>
                <a:tc>
                  <a:txBody>
                    <a:bodyPr/>
                    <a:lstStyle/>
                    <a:p>
                      <a:pPr algn="l">
                        <a:buNone/>
                      </a:pPr>
                      <a:r>
                        <a:rPr lang="en-GB">
                          <a:effectLst/>
                        </a:rPr>
                        <a:t>Soldiers and Generals</a:t>
                      </a:r>
                    </a:p>
                  </a:txBody>
                  <a:tcPr anchor="ctr"/>
                </a:tc>
                <a:extLst>
                  <a:ext uri="{0D108BD9-81ED-4DB2-BD59-A6C34878D82A}">
                    <a16:rowId xmlns:a16="http://schemas.microsoft.com/office/drawing/2014/main" val="3209736022"/>
                  </a:ext>
                </a:extLst>
              </a:tr>
              <a:tr h="370840">
                <a:tc>
                  <a:txBody>
                    <a:bodyPr/>
                    <a:lstStyle/>
                    <a:p>
                      <a:pPr algn="l">
                        <a:buNone/>
                      </a:pPr>
                      <a:r>
                        <a:rPr lang="en-GB">
                          <a:effectLst/>
                        </a:rPr>
                        <a:t>Buyers</a:t>
                      </a:r>
                    </a:p>
                  </a:txBody>
                  <a:tcPr anchor="ctr"/>
                </a:tc>
                <a:tc>
                  <a:txBody>
                    <a:bodyPr/>
                    <a:lstStyle/>
                    <a:p>
                      <a:pPr algn="l">
                        <a:buNone/>
                      </a:pPr>
                      <a:r>
                        <a:rPr lang="en-GB">
                          <a:effectLst/>
                        </a:rPr>
                        <a:t>The Public</a:t>
                      </a:r>
                    </a:p>
                  </a:txBody>
                  <a:tcPr anchor="ctr"/>
                </a:tc>
                <a:extLst>
                  <a:ext uri="{0D108BD9-81ED-4DB2-BD59-A6C34878D82A}">
                    <a16:rowId xmlns:a16="http://schemas.microsoft.com/office/drawing/2014/main" val="4182443035"/>
                  </a:ext>
                </a:extLst>
              </a:tr>
              <a:tr h="370840">
                <a:tc>
                  <a:txBody>
                    <a:bodyPr/>
                    <a:lstStyle/>
                    <a:p>
                      <a:pPr algn="l">
                        <a:buNone/>
                      </a:pPr>
                      <a:r>
                        <a:rPr lang="en-GB">
                          <a:effectLst/>
                        </a:rPr>
                        <a:t>Substitutes</a:t>
                      </a:r>
                    </a:p>
                  </a:txBody>
                  <a:tcPr anchor="ctr"/>
                </a:tc>
                <a:tc>
                  <a:txBody>
                    <a:bodyPr/>
                    <a:lstStyle/>
                    <a:p>
                      <a:pPr algn="l">
                        <a:buNone/>
                      </a:pPr>
                      <a:r>
                        <a:rPr lang="en-GB" dirty="0">
                          <a:effectLst/>
                        </a:rPr>
                        <a:t>Alternative Solutions</a:t>
                      </a:r>
                    </a:p>
                  </a:txBody>
                  <a:tcPr anchor="ctr"/>
                </a:tc>
                <a:extLst>
                  <a:ext uri="{0D108BD9-81ED-4DB2-BD59-A6C34878D82A}">
                    <a16:rowId xmlns:a16="http://schemas.microsoft.com/office/drawing/2014/main" val="2288055713"/>
                  </a:ext>
                </a:extLst>
              </a:tr>
            </a:tbl>
          </a:graphicData>
        </a:graphic>
      </p:graphicFrame>
    </p:spTree>
    <p:extLst>
      <p:ext uri="{BB962C8B-B14F-4D97-AF65-F5344CB8AC3E}">
        <p14:creationId xmlns:p14="http://schemas.microsoft.com/office/powerpoint/2010/main" val="2828975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E41CDF-DFEA-AB59-3D3F-C863F90DD837}"/>
              </a:ext>
            </a:extLst>
          </p:cNvPr>
          <p:cNvSpPr>
            <a:spLocks noGrp="1"/>
          </p:cNvSpPr>
          <p:nvPr>
            <p:ph type="sldNum" sz="quarter" idx="12"/>
          </p:nvPr>
        </p:nvSpPr>
        <p:spPr/>
        <p:txBody>
          <a:bodyPr/>
          <a:lstStyle/>
          <a:p>
            <a:fld id="{F38DF745-7D3F-47F4-83A3-874385CFAA69}" type="slidenum">
              <a:rPr lang="en-US" smtClean="0"/>
              <a:pPr/>
              <a:t>17</a:t>
            </a:fld>
            <a:endParaRPr lang="en-US"/>
          </a:p>
        </p:txBody>
      </p:sp>
      <p:pic>
        <p:nvPicPr>
          <p:cNvPr id="4" name="Picture 3">
            <a:extLst>
              <a:ext uri="{FF2B5EF4-FFF2-40B4-BE49-F238E27FC236}">
                <a16:creationId xmlns:a16="http://schemas.microsoft.com/office/drawing/2014/main" id="{A4CBC2BA-1D06-AD64-6847-AB259AF5BA2F}"/>
              </a:ext>
            </a:extLst>
          </p:cNvPr>
          <p:cNvPicPr>
            <a:picLocks noChangeAspect="1"/>
          </p:cNvPicPr>
          <p:nvPr/>
        </p:nvPicPr>
        <p:blipFill>
          <a:blip r:embed="rId2"/>
          <a:srcRect t="1205"/>
          <a:stretch>
            <a:fillRect/>
          </a:stretch>
        </p:blipFill>
        <p:spPr>
          <a:xfrm rot="5400000">
            <a:off x="2411315" y="-1189792"/>
            <a:ext cx="4320482" cy="8949548"/>
          </a:xfrm>
          <a:prstGeom prst="rect">
            <a:avLst/>
          </a:prstGeom>
        </p:spPr>
      </p:pic>
    </p:spTree>
    <p:extLst>
      <p:ext uri="{BB962C8B-B14F-4D97-AF65-F5344CB8AC3E}">
        <p14:creationId xmlns:p14="http://schemas.microsoft.com/office/powerpoint/2010/main" val="1291724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FC5C8-04A8-45E4-A555-9CB07808D5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95AA57-48D1-4701-2766-64ABB0831648}"/>
              </a:ext>
            </a:extLst>
          </p:cNvPr>
          <p:cNvSpPr>
            <a:spLocks noGrp="1"/>
          </p:cNvSpPr>
          <p:nvPr>
            <p:ph type="title"/>
          </p:nvPr>
        </p:nvSpPr>
        <p:spPr/>
        <p:txBody>
          <a:bodyPr/>
          <a:lstStyle/>
          <a:p>
            <a:r>
              <a:rPr lang="en-GB" dirty="0"/>
              <a:t>Business Case: The Mobile Phone Industry</a:t>
            </a:r>
          </a:p>
        </p:txBody>
      </p:sp>
      <p:sp>
        <p:nvSpPr>
          <p:cNvPr id="3" name="Slide Number Placeholder 2">
            <a:extLst>
              <a:ext uri="{FF2B5EF4-FFF2-40B4-BE49-F238E27FC236}">
                <a16:creationId xmlns:a16="http://schemas.microsoft.com/office/drawing/2014/main" id="{94F2B044-088B-D06A-B0E8-EAD7AC5E5991}"/>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3D4C0EBD-40FF-8522-0C73-A89731D89ECD}"/>
              </a:ext>
            </a:extLst>
          </p:cNvPr>
          <p:cNvSpPr>
            <a:spLocks noGrp="1"/>
          </p:cNvSpPr>
          <p:nvPr>
            <p:ph sz="quarter" idx="1"/>
          </p:nvPr>
        </p:nvSpPr>
        <p:spPr/>
        <p:txBody>
          <a:bodyPr/>
          <a:lstStyle/>
          <a:p>
            <a:r>
              <a:rPr lang="en-GB" dirty="0"/>
              <a:t>Let's apply these concepts to Apple's revolutionary entry into the mobile phone market.</a:t>
            </a:r>
          </a:p>
          <a:p>
            <a:r>
              <a:rPr lang="en-GB" b="1" dirty="0"/>
              <a:t>The Question:</a:t>
            </a:r>
            <a:r>
              <a:rPr lang="en-GB" dirty="0"/>
              <a:t> How did Apple, a computer company, successfully enter the fiercely competitive mobile phone market without facing severe resistance?</a:t>
            </a:r>
          </a:p>
        </p:txBody>
      </p:sp>
    </p:spTree>
    <p:extLst>
      <p:ext uri="{BB962C8B-B14F-4D97-AF65-F5344CB8AC3E}">
        <p14:creationId xmlns:p14="http://schemas.microsoft.com/office/powerpoint/2010/main" val="3974354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5D4E0-F241-DD5B-FD9B-625DDE13BA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E38137-1557-9F3D-B448-CD44F4B49A37}"/>
              </a:ext>
            </a:extLst>
          </p:cNvPr>
          <p:cNvSpPr>
            <a:spLocks noGrp="1"/>
          </p:cNvSpPr>
          <p:nvPr>
            <p:ph type="title"/>
          </p:nvPr>
        </p:nvSpPr>
        <p:spPr/>
        <p:txBody>
          <a:bodyPr/>
          <a:lstStyle/>
          <a:p>
            <a:r>
              <a:rPr lang="en-GB" dirty="0"/>
              <a:t>Industry Rivalry: Before and After the iPhone</a:t>
            </a:r>
          </a:p>
        </p:txBody>
      </p:sp>
      <p:sp>
        <p:nvSpPr>
          <p:cNvPr id="3" name="Slide Number Placeholder 2">
            <a:extLst>
              <a:ext uri="{FF2B5EF4-FFF2-40B4-BE49-F238E27FC236}">
                <a16:creationId xmlns:a16="http://schemas.microsoft.com/office/drawing/2014/main" id="{27C1A314-EB7A-6553-A4C5-6A238C1EA0A1}"/>
              </a:ext>
            </a:extLst>
          </p:cNvPr>
          <p:cNvSpPr>
            <a:spLocks noGrp="1"/>
          </p:cNvSpPr>
          <p:nvPr>
            <p:ph type="sldNum" sz="quarter" idx="12"/>
          </p:nvPr>
        </p:nvSpPr>
        <p:spPr/>
        <p:txBody>
          <a:bodyPr/>
          <a:lstStyle/>
          <a:p>
            <a:fld id="{F38DF745-7D3F-47F4-83A3-874385CFAA69}" type="slidenum">
              <a:rPr lang="en-US" smtClean="0"/>
              <a:pPr/>
              <a:t>19</a:t>
            </a:fld>
            <a:endParaRPr lang="en-US"/>
          </a:p>
        </p:txBody>
      </p:sp>
      <p:sp>
        <p:nvSpPr>
          <p:cNvPr id="4" name="Content Placeholder 3">
            <a:extLst>
              <a:ext uri="{FF2B5EF4-FFF2-40B4-BE49-F238E27FC236}">
                <a16:creationId xmlns:a16="http://schemas.microsoft.com/office/drawing/2014/main" id="{26AF07A2-C448-7645-6487-AF6A40F97209}"/>
              </a:ext>
            </a:extLst>
          </p:cNvPr>
          <p:cNvSpPr>
            <a:spLocks noGrp="1"/>
          </p:cNvSpPr>
          <p:nvPr>
            <p:ph sz="quarter" idx="1"/>
          </p:nvPr>
        </p:nvSpPr>
        <p:spPr/>
        <p:txBody>
          <a:bodyPr>
            <a:normAutofit/>
          </a:bodyPr>
          <a:lstStyle/>
          <a:p>
            <a:r>
              <a:rPr lang="en-GB" b="1" dirty="0"/>
              <a:t>Pre-Smartphone Era:</a:t>
            </a:r>
            <a:endParaRPr lang="en-GB" dirty="0"/>
          </a:p>
          <a:p>
            <a:pPr lvl="1"/>
            <a:r>
              <a:rPr lang="en-GB" dirty="0"/>
              <a:t>Rivalry was </a:t>
            </a:r>
            <a:r>
              <a:rPr lang="en-GB" b="1" dirty="0"/>
              <a:t>fierce</a:t>
            </a:r>
            <a:r>
              <a:rPr lang="en-GB" dirty="0"/>
              <a:t> and brutal.</a:t>
            </a:r>
          </a:p>
          <a:p>
            <a:pPr lvl="1"/>
            <a:r>
              <a:rPr lang="en-GB" dirty="0"/>
              <a:t>Characterized by short product life cycles, changing tastes, and heavy R&amp;D investment.</a:t>
            </a:r>
          </a:p>
          <a:p>
            <a:r>
              <a:rPr lang="en-GB" b="1" dirty="0"/>
              <a:t>Post-iPhone Era:</a:t>
            </a:r>
            <a:endParaRPr lang="en-GB" dirty="0"/>
          </a:p>
          <a:p>
            <a:pPr lvl="1"/>
            <a:r>
              <a:rPr lang="en-GB" dirty="0"/>
              <a:t>The industry shifted to a </a:t>
            </a:r>
            <a:r>
              <a:rPr lang="en-GB" b="1" dirty="0"/>
              <a:t>"bipolar order"</a:t>
            </a:r>
            <a:r>
              <a:rPr lang="en-GB" dirty="0"/>
              <a:t> dominated by Apple and Samsung.</a:t>
            </a:r>
          </a:p>
          <a:p>
            <a:pPr lvl="1"/>
            <a:r>
              <a:rPr lang="en-GB" dirty="0"/>
              <a:t>The market transformed from niche to mass market.</a:t>
            </a:r>
          </a:p>
          <a:p>
            <a:pPr lvl="1"/>
            <a:r>
              <a:rPr lang="en-GB" dirty="0"/>
              <a:t>Rivalry is now considered </a:t>
            </a:r>
            <a:r>
              <a:rPr lang="en-GB" b="1" dirty="0"/>
              <a:t>medium</a:t>
            </a:r>
            <a:r>
              <a:rPr lang="en-GB" dirty="0"/>
              <a:t>—intense, but not the extreme price wars of the past.</a:t>
            </a:r>
          </a:p>
        </p:txBody>
      </p:sp>
    </p:spTree>
    <p:extLst>
      <p:ext uri="{BB962C8B-B14F-4D97-AF65-F5344CB8AC3E}">
        <p14:creationId xmlns:p14="http://schemas.microsoft.com/office/powerpoint/2010/main" val="2160638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F3E46-6C34-C0FF-0E36-15E61C7200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61A017-FC14-941C-4AB9-9639D391C656}"/>
              </a:ext>
            </a:extLst>
          </p:cNvPr>
          <p:cNvSpPr>
            <a:spLocks noGrp="1"/>
          </p:cNvSpPr>
          <p:nvPr>
            <p:ph type="title"/>
          </p:nvPr>
        </p:nvSpPr>
        <p:spPr/>
        <p:txBody>
          <a:bodyPr/>
          <a:lstStyle/>
          <a:p>
            <a:r>
              <a:rPr lang="en-GB" dirty="0"/>
              <a:t>Apple's Strategy: A "Complete Victory"</a:t>
            </a:r>
          </a:p>
        </p:txBody>
      </p:sp>
      <p:sp>
        <p:nvSpPr>
          <p:cNvPr id="3" name="Slide Number Placeholder 2">
            <a:extLst>
              <a:ext uri="{FF2B5EF4-FFF2-40B4-BE49-F238E27FC236}">
                <a16:creationId xmlns:a16="http://schemas.microsoft.com/office/drawing/2014/main" id="{3AD8147F-564D-2454-BB68-4A713723DC07}"/>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F7C6441F-C655-84BA-422C-1DFC1C685DC2}"/>
              </a:ext>
            </a:extLst>
          </p:cNvPr>
          <p:cNvSpPr>
            <a:spLocks noGrp="1"/>
          </p:cNvSpPr>
          <p:nvPr>
            <p:ph sz="quarter" idx="1"/>
          </p:nvPr>
        </p:nvSpPr>
        <p:spPr/>
        <p:txBody>
          <a:bodyPr>
            <a:normAutofit fontScale="92500" lnSpcReduction="10000"/>
          </a:bodyPr>
          <a:lstStyle/>
          <a:p>
            <a:r>
              <a:rPr lang="en-GB" dirty="0"/>
              <a:t>Apple's success wasn't just about choosing an attractive industry or reducing competitive forces.</a:t>
            </a:r>
          </a:p>
          <a:p>
            <a:r>
              <a:rPr lang="en-GB" dirty="0"/>
              <a:t>Apple succeeded by </a:t>
            </a:r>
            <a:r>
              <a:rPr lang="en-GB" b="1" dirty="0"/>
              <a:t>creating a </a:t>
            </a:r>
            <a:r>
              <a:rPr lang="en-GB" b="1" i="1" dirty="0"/>
              <a:t>new</a:t>
            </a:r>
            <a:r>
              <a:rPr lang="en-GB" b="1" dirty="0"/>
              <a:t> attractive industry</a:t>
            </a:r>
            <a:r>
              <a:rPr lang="en-GB" dirty="0"/>
              <a:t> where partners could co-develop (e.g., the App Store).</a:t>
            </a:r>
          </a:p>
          <a:p>
            <a:r>
              <a:rPr lang="en-GB" dirty="0"/>
              <a:t>The profitability model shifted from being </a:t>
            </a:r>
            <a:r>
              <a:rPr lang="en-GB" i="1" dirty="0"/>
              <a:t>competition-only</a:t>
            </a:r>
            <a:r>
              <a:rPr lang="en-GB" dirty="0"/>
              <a:t> to one that embraces </a:t>
            </a:r>
            <a:r>
              <a:rPr lang="en-GB" b="1" dirty="0"/>
              <a:t>both competition and cooperation</a:t>
            </a:r>
            <a:r>
              <a:rPr lang="en-GB" dirty="0"/>
              <a:t>.</a:t>
            </a:r>
          </a:p>
          <a:p>
            <a:r>
              <a:rPr lang="en-GB" dirty="0"/>
              <a:t>This is a perfect example of Sun Tzu's "complete victory"—winning without fighting head-on by redefining the terms of engagement.</a:t>
            </a:r>
          </a:p>
        </p:txBody>
      </p:sp>
    </p:spTree>
    <p:extLst>
      <p:ext uri="{BB962C8B-B14F-4D97-AF65-F5344CB8AC3E}">
        <p14:creationId xmlns:p14="http://schemas.microsoft.com/office/powerpoint/2010/main" val="2141675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33A90-159F-DD96-7644-2323E1FF8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65869-9C6C-B4FD-F524-40B3E876365E}"/>
              </a:ext>
            </a:extLst>
          </p:cNvPr>
          <p:cNvSpPr>
            <a:spLocks noGrp="1"/>
          </p:cNvSpPr>
          <p:nvPr>
            <p:ph type="title"/>
          </p:nvPr>
        </p:nvSpPr>
        <p:spPr/>
        <p:txBody>
          <a:bodyPr/>
          <a:lstStyle/>
          <a:p>
            <a:r>
              <a:rPr lang="en-GB" dirty="0"/>
              <a:t>Conclusion &amp; Key Takeaways</a:t>
            </a:r>
          </a:p>
        </p:txBody>
      </p:sp>
      <p:sp>
        <p:nvSpPr>
          <p:cNvPr id="3" name="Slide Number Placeholder 2">
            <a:extLst>
              <a:ext uri="{FF2B5EF4-FFF2-40B4-BE49-F238E27FC236}">
                <a16:creationId xmlns:a16="http://schemas.microsoft.com/office/drawing/2014/main" id="{D9D6AEAF-CFC6-8F47-6B09-DF38A527584E}"/>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CC4664BE-2291-401E-B9CE-62FBBD29521F}"/>
              </a:ext>
            </a:extLst>
          </p:cNvPr>
          <p:cNvSpPr>
            <a:spLocks noGrp="1"/>
          </p:cNvSpPr>
          <p:nvPr>
            <p:ph sz="quarter" idx="1"/>
          </p:nvPr>
        </p:nvSpPr>
        <p:spPr/>
        <p:txBody>
          <a:bodyPr>
            <a:normAutofit fontScale="92500" lnSpcReduction="20000"/>
          </a:bodyPr>
          <a:lstStyle/>
          <a:p>
            <a:r>
              <a:rPr lang="en-GB" b="1" dirty="0"/>
              <a:t>1. Shared Goal:</a:t>
            </a:r>
            <a:r>
              <a:rPr lang="en-GB" dirty="0"/>
              <a:t> Both Sun Tzu's "complete victory" (pinnacle of excellence) and Porter's strategy share the fundamental goal of </a:t>
            </a:r>
            <a:r>
              <a:rPr lang="en-GB" b="1" dirty="0"/>
              <a:t>achieving maximum output with minimum input</a:t>
            </a:r>
            <a:r>
              <a:rPr lang="en-GB" dirty="0"/>
              <a:t>.</a:t>
            </a:r>
          </a:p>
          <a:p>
            <a:r>
              <a:rPr lang="en-GB" b="1" dirty="0"/>
              <a:t>2. Extended "Enemy":</a:t>
            </a:r>
            <a:r>
              <a:rPr lang="en-GB" dirty="0"/>
              <a:t> Porter's comprehensive view of rivals can extend Sun Tzu's concept of the enemy, leading to a more robust strategic analysis in any conflict.</a:t>
            </a:r>
          </a:p>
          <a:p>
            <a:r>
              <a:rPr lang="en-GB" b="1" dirty="0"/>
              <a:t>3. Cooperation is Key:</a:t>
            </a:r>
            <a:r>
              <a:rPr lang="en-GB" dirty="0"/>
              <a:t> True, sustainable success (a "complete victory") in the modern world is often achieved not just by competing, but by creating a new ecosystem where partners, and even rivals, can co-develop and thrive.</a:t>
            </a:r>
          </a:p>
        </p:txBody>
      </p:sp>
    </p:spTree>
    <p:extLst>
      <p:ext uri="{BB962C8B-B14F-4D97-AF65-F5344CB8AC3E}">
        <p14:creationId xmlns:p14="http://schemas.microsoft.com/office/powerpoint/2010/main" val="641558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CB19A-FD5F-E309-64BF-1F98B6711A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B04A8-546C-DC7B-4C56-ED9D366524B6}"/>
              </a:ext>
            </a:extLst>
          </p:cNvPr>
          <p:cNvSpPr>
            <a:spLocks noGrp="1"/>
          </p:cNvSpPr>
          <p:nvPr>
            <p:ph type="title"/>
          </p:nvPr>
        </p:nvSpPr>
        <p:spPr/>
        <p:txBody>
          <a:bodyPr/>
          <a:lstStyle/>
          <a:p>
            <a:r>
              <a:rPr lang="en-GB" dirty="0"/>
              <a:t>Final Thought</a:t>
            </a:r>
          </a:p>
        </p:txBody>
      </p:sp>
      <p:sp>
        <p:nvSpPr>
          <p:cNvPr id="3" name="Slide Number Placeholder 2">
            <a:extLst>
              <a:ext uri="{FF2B5EF4-FFF2-40B4-BE49-F238E27FC236}">
                <a16:creationId xmlns:a16="http://schemas.microsoft.com/office/drawing/2014/main" id="{8FFEDFFB-A887-C10D-B5D1-D8EBF22F8B10}"/>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4" name="Content Placeholder 3">
            <a:extLst>
              <a:ext uri="{FF2B5EF4-FFF2-40B4-BE49-F238E27FC236}">
                <a16:creationId xmlns:a16="http://schemas.microsoft.com/office/drawing/2014/main" id="{CE61F8B6-83B8-B02C-87CC-D74829510843}"/>
              </a:ext>
            </a:extLst>
          </p:cNvPr>
          <p:cNvSpPr>
            <a:spLocks noGrp="1"/>
          </p:cNvSpPr>
          <p:nvPr>
            <p:ph sz="quarter" idx="1"/>
          </p:nvPr>
        </p:nvSpPr>
        <p:spPr/>
        <p:txBody>
          <a:bodyPr/>
          <a:lstStyle/>
          <a:p>
            <a:r>
              <a:rPr lang="en-GB" dirty="0"/>
              <a:t>True strategic brilliance lies not in brute force, but in understanding the broad competitive landscape, knowing yourself and your opponents, and finding ways to achieve your goals with minimal cost and maximum sustainability.</a:t>
            </a:r>
          </a:p>
          <a:p>
            <a:r>
              <a:rPr lang="en-GB" dirty="0"/>
              <a:t>Sometimes, the best way to win is to avoid the fight altogether.</a:t>
            </a:r>
          </a:p>
        </p:txBody>
      </p:sp>
    </p:spTree>
    <p:extLst>
      <p:ext uri="{BB962C8B-B14F-4D97-AF65-F5344CB8AC3E}">
        <p14:creationId xmlns:p14="http://schemas.microsoft.com/office/powerpoint/2010/main" val="937632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32431</TotalTime>
  <Words>1732</Words>
  <Application>Microsoft Office PowerPoint</Application>
  <PresentationFormat>On-screen Show (4:3)</PresentationFormat>
  <Paragraphs>174</Paragraphs>
  <Slides>22</Slides>
  <Notes>1</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22</vt:i4>
      </vt:variant>
    </vt:vector>
  </HeadingPairs>
  <TitlesOfParts>
    <vt:vector size="40"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Week 4 - Avoiding Competition</vt:lpstr>
      <vt:lpstr>Introduction: A Counterintuitive Idea</vt:lpstr>
      <vt:lpstr>The High Cost of Conflict</vt:lpstr>
      <vt:lpstr>The Path to "Complete Victory"</vt:lpstr>
      <vt:lpstr>Contrasting Philosophies: Sun Tzu vs. Clausewitz</vt:lpstr>
      <vt:lpstr>Lecture Outline</vt:lpstr>
      <vt:lpstr>Sun Tzu: Complete Victory by Planning Offensive</vt:lpstr>
      <vt:lpstr>Principle 1: Winning without Fighting</vt:lpstr>
      <vt:lpstr>Principle 2: Knowing the Enemy and Oneself</vt:lpstr>
      <vt:lpstr>Dimensions of "Knowing"</vt:lpstr>
      <vt:lpstr>Porter: Five Forces Model</vt:lpstr>
      <vt:lpstr>The Five Competitive Forces</vt:lpstr>
      <vt:lpstr>Extending Porter's Model</vt:lpstr>
      <vt:lpstr>The Role of Cooperation</vt:lpstr>
      <vt:lpstr>The Integration of Sun Tzu and Porter</vt:lpstr>
      <vt:lpstr>Competitors in War vs. Business</vt:lpstr>
      <vt:lpstr>PowerPoint Presentation</vt:lpstr>
      <vt:lpstr>Business Case: The Mobile Phone Industry</vt:lpstr>
      <vt:lpstr>Industry Rivalry: Before and After the iPhone</vt:lpstr>
      <vt:lpstr>Apple's Strategy: A "Complete Victory"</vt:lpstr>
      <vt:lpstr>Conclusion &amp; Key Takeaways</vt:lpstr>
      <vt:lpstr>Final Thought</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2281</cp:revision>
  <dcterms:created xsi:type="dcterms:W3CDTF">2014-09-10T15:36:00Z</dcterms:created>
  <dcterms:modified xsi:type="dcterms:W3CDTF">2025-09-22T07:20:06Z</dcterms:modified>
</cp:coreProperties>
</file>