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255" r:id="rId1"/>
    <p:sldMasterId id="2147484259" r:id="rId2"/>
  </p:sldMasterIdLst>
  <p:notesMasterIdLst>
    <p:notesMasterId r:id="rId20"/>
  </p:notesMasterIdLst>
  <p:sldIdLst>
    <p:sldId id="257" r:id="rId3"/>
    <p:sldId id="259" r:id="rId4"/>
    <p:sldId id="270" r:id="rId5"/>
    <p:sldId id="339" r:id="rId6"/>
    <p:sldId id="354" r:id="rId7"/>
    <p:sldId id="351" r:id="rId8"/>
    <p:sldId id="352" r:id="rId9"/>
    <p:sldId id="353" r:id="rId10"/>
    <p:sldId id="340" r:id="rId11"/>
    <p:sldId id="355" r:id="rId12"/>
    <p:sldId id="356" r:id="rId13"/>
    <p:sldId id="357" r:id="rId14"/>
    <p:sldId id="358" r:id="rId15"/>
    <p:sldId id="359" r:id="rId16"/>
    <p:sldId id="360" r:id="rId17"/>
    <p:sldId id="361" r:id="rId18"/>
    <p:sldId id="348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0" autoAdjust="0"/>
    <p:restoredTop sz="94660"/>
  </p:normalViewPr>
  <p:slideViewPr>
    <p:cSldViewPr snapToGrid="0">
      <p:cViewPr varScale="1">
        <p:scale>
          <a:sx n="93" d="100"/>
          <a:sy n="93" d="100"/>
        </p:scale>
        <p:origin x="92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presProps" Target="presProps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5" Type="http://schemas.microsoft.com/office/2016/11/relationships/changesInfo" Target="changesInfos/changesInfo1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openxmlformats.org/officeDocument/2006/relationships/tableStyles" Target="tableStyles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openxmlformats.org/officeDocument/2006/relationships/theme" Target="theme/theme1.xml"/><Relationship Id="rId10" Type="http://schemas.openxmlformats.org/officeDocument/2006/relationships/slide" Target="slides/slide8.xml"/><Relationship Id="rId19" Type="http://schemas.openxmlformats.org/officeDocument/2006/relationships/slide" Target="slides/slide17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ian Felices" userId="8e38ee09-c2ff-4103-943a-2518637016e9" providerId="ADAL" clId="{891DCF9A-8764-452C-9249-527E2494B11E}"/>
    <pc:docChg chg="modSld">
      <pc:chgData name="Christian Felices" userId="8e38ee09-c2ff-4103-943a-2518637016e9" providerId="ADAL" clId="{891DCF9A-8764-452C-9249-527E2494B11E}" dt="2025-09-11T12:22:14.943" v="1" actId="20577"/>
      <pc:docMkLst>
        <pc:docMk/>
      </pc:docMkLst>
      <pc:sldChg chg="modSp mod">
        <pc:chgData name="Christian Felices" userId="8e38ee09-c2ff-4103-943a-2518637016e9" providerId="ADAL" clId="{891DCF9A-8764-452C-9249-527E2494B11E}" dt="2025-09-11T12:22:14.943" v="1" actId="20577"/>
        <pc:sldMkLst>
          <pc:docMk/>
          <pc:sldMk cId="1370600217" sldId="257"/>
        </pc:sldMkLst>
        <pc:spChg chg="mod">
          <ac:chgData name="Christian Felices" userId="8e38ee09-c2ff-4103-943a-2518637016e9" providerId="ADAL" clId="{891DCF9A-8764-452C-9249-527E2494B11E}" dt="2025-09-11T12:22:14.943" v="1" actId="20577"/>
          <ac:spMkLst>
            <pc:docMk/>
            <pc:sldMk cId="1370600217" sldId="257"/>
            <ac:spMk id="5" creationId="{C651EB77-20F7-46E6-B3C4-8AAFCDB63936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0837BF9-78A5-48BB-8B0E-7B6B0292DD58}" type="datetimeFigureOut">
              <a:rPr lang="en-GB" smtClean="0"/>
              <a:t>11/09/2025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FE46027-5F92-4D58-96BF-7A3C0D83958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207432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E413E5A-0393-7DBE-341E-A91A6E6E334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72C73FAE-EEEC-AB48-96FA-2D7CD7D12A57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225497AC-1759-3662-96B8-3F4A79FBE92B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AC0CB10-0A9E-CA9B-F2B2-8D0B9866615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7771099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D25F3BF-9E55-8B34-AAA9-3CBF5FD78AE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6DE73E73-5D31-1E79-7CBA-FA29531AAA4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>
          <a:xfrm>
            <a:off x="381000" y="685800"/>
            <a:ext cx="6096000" cy="3429000"/>
          </a:xfrm>
        </p:spPr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4586F9BB-9EF0-DDC3-7979-74D94A937E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F77A391-67D6-6FA8-51C8-E178C45B9C3A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598A92F-BDCD-473B-BE0B-F5CB5A8456A0}" type="slidenum">
              <a:rPr lang="en-GB" altLang="en-US" smtClean="0"/>
              <a:pPr/>
              <a:t>17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729411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D77E0C-7BD5-5549-A375-8247A38932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383" y="1516015"/>
            <a:ext cx="5173716" cy="3607785"/>
          </a:xfrm>
          <a:prstGeom prst="rect">
            <a:avLst/>
          </a:prstGeom>
        </p:spPr>
        <p:txBody>
          <a:bodyPr/>
          <a:lstStyle>
            <a:lvl1pPr>
              <a:defRPr sz="1055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26301334"/>
      </p:ext>
    </p:extLst>
  </p:cSld>
  <p:clrMapOvr>
    <a:masterClrMapping/>
  </p:clrMapOvr>
  <p:hf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>
  <p:cSld name="Comparis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761F02E-4691-5B41-A12D-981090D63C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D1E9276-A334-1C45-89B5-AFFBF6C4008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0318" y="1681163"/>
            <a:ext cx="5158316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1D23CB-DB39-5E49-8879-CDF04F0B271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40318" y="2505075"/>
            <a:ext cx="5158316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129C764-0FD9-284A-AA8E-1E42341CBD5A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717" cy="82391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7EF579A-02C9-B04A-8635-505C0117E5E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717" cy="3684588"/>
          </a:xfrm>
          <a:prstGeom prst="rect">
            <a:avLst/>
          </a:prstGeo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8696C75-4933-9F45-BD25-8DD70AA361F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pPr>
              <a:defRPr/>
            </a:pPr>
            <a:fld id="{7A89CB09-5555-401E-BDE5-53F7958168D3}" type="datetime1">
              <a:rPr lang="en-GB" smtClean="0"/>
              <a:pPr>
                <a:defRPr/>
              </a:pPr>
              <a:t>11/09/2025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B3C18E0-AF7C-1142-916D-865075531B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038600" y="6356351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87EDA83-2DBB-A142-9D6A-029E84283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610600" y="6356351"/>
            <a:ext cx="2743200" cy="365125"/>
          </a:xfrm>
          <a:prstGeom prst="rect">
            <a:avLst/>
          </a:prstGeom>
        </p:spPr>
        <p:txBody>
          <a:bodyPr/>
          <a:lstStyle/>
          <a:p>
            <a:fld id="{CFD545AD-4DAF-44B5-82E5-5B2C6F7177EA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80728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text, sky, outdoor, sign&#10;&#10;Description automatically generated">
            <a:extLst>
              <a:ext uri="{FF2B5EF4-FFF2-40B4-BE49-F238E27FC236}">
                <a16:creationId xmlns:a16="http://schemas.microsoft.com/office/drawing/2014/main" id="{B11DD05D-E9D6-9843-8D15-F038D77E742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86373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256" r:id="rId1"/>
  </p:sldLayoutIdLst>
  <p:hf hdr="0" ftr="0" dt="0"/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526107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322" r:id="rId1"/>
  </p:sldLayoutIdLst>
  <p:txStyles>
    <p:titleStyle>
      <a:lvl1pPr algn="l" defTabSz="385763" rtl="0" eaLnBrk="1" latinLnBrk="0" hangingPunct="1">
        <a:lnSpc>
          <a:spcPct val="90000"/>
        </a:lnSpc>
        <a:spcBef>
          <a:spcPct val="0"/>
        </a:spcBef>
        <a:buNone/>
        <a:defRPr sz="1856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96441" indent="-96441" algn="l" defTabSz="385763" rtl="0" eaLnBrk="1" latinLnBrk="0" hangingPunct="1">
        <a:lnSpc>
          <a:spcPct val="90000"/>
        </a:lnSpc>
        <a:spcBef>
          <a:spcPts val="422"/>
        </a:spcBef>
        <a:buFont typeface="Arial" panose="020B0604020202020204" pitchFamily="34" charset="0"/>
        <a:buChar char="•"/>
        <a:defRPr sz="1181" kern="1200">
          <a:solidFill>
            <a:schemeClr val="tx1"/>
          </a:solidFill>
          <a:latin typeface="+mn-lt"/>
          <a:ea typeface="+mn-ea"/>
          <a:cs typeface="+mn-cs"/>
        </a:defRPr>
      </a:lvl1pPr>
      <a:lvl2pPr marL="289322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482204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844" kern="1200">
          <a:solidFill>
            <a:schemeClr val="tx1"/>
          </a:solidFill>
          <a:latin typeface="+mn-lt"/>
          <a:ea typeface="+mn-ea"/>
          <a:cs typeface="+mn-cs"/>
        </a:defRPr>
      </a:lvl3pPr>
      <a:lvl4pPr marL="675085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867966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1060847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253729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446610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639491" indent="-96441" algn="l" defTabSz="385763" rtl="0" eaLnBrk="1" latinLnBrk="0" hangingPunct="1">
        <a:lnSpc>
          <a:spcPct val="90000"/>
        </a:lnSpc>
        <a:spcBef>
          <a:spcPts val="211"/>
        </a:spcBef>
        <a:buFont typeface="Arial" panose="020B0604020202020204" pitchFamily="34" charset="0"/>
        <a:buChar char="•"/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1pPr>
      <a:lvl2pPr marL="192881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2pPr>
      <a:lvl3pPr marL="385763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3pPr>
      <a:lvl4pPr marL="578644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4pPr>
      <a:lvl5pPr marL="771525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5pPr>
      <a:lvl6pPr marL="964406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6pPr>
      <a:lvl7pPr marL="1157288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7pPr>
      <a:lvl8pPr marL="1350169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8pPr>
      <a:lvl9pPr marL="1543050" algn="l" defTabSz="385763" rtl="0" eaLnBrk="1" latinLnBrk="0" hangingPunct="1">
        <a:defRPr sz="76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mBDULN6Jtn0?feature=oembed" TargetMode="Externa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sociologydictionary.org/society/" TargetMode="External"/><Relationship Id="rId2" Type="http://schemas.openxmlformats.org/officeDocument/2006/relationships/hyperlink" Target="https://sociologydictionary.org/theory/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sociologydictionary.org/functionalism/" TargetMode="External"/><Relationship Id="rId4" Type="http://schemas.openxmlformats.org/officeDocument/2006/relationships/hyperlink" Target="https://sociologydictionary.org/individual/" TargetMode="Externa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LPYTndFFTko?feature=oembed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651EB77-20F7-46E6-B3C4-8AAFCDB639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14276" y="2320054"/>
            <a:ext cx="4098845" cy="2394823"/>
          </a:xfrm>
        </p:spPr>
        <p:txBody>
          <a:bodyPr>
            <a:noAutofit/>
          </a:bodyPr>
          <a:lstStyle/>
          <a:p>
            <a:pPr eaLnBrk="1" hangingPunct="1">
              <a:defRPr/>
            </a:pPr>
            <a:br>
              <a:rPr lang="en-GB" sz="1800" b="1" dirty="0">
                <a:ea typeface="Calibri" panose="020F0502020204030204" pitchFamily="34" charset="0"/>
              </a:rPr>
            </a:br>
            <a:br>
              <a:rPr lang="en-GB" altLang="en-US" sz="1800" dirty="0"/>
            </a:br>
            <a:br>
              <a:rPr lang="en-GB" altLang="en-US" sz="1800" dirty="0"/>
            </a:br>
            <a:r>
              <a:rPr lang="en-GB" altLang="en-US" sz="1800" dirty="0"/>
              <a:t>Module: BMSE4004D</a:t>
            </a:r>
            <a:br>
              <a:rPr lang="en-GB" altLang="en-US" sz="1800" dirty="0"/>
            </a:br>
            <a:r>
              <a:rPr lang="en-GB" sz="1800" dirty="0"/>
              <a:t>Community Development</a:t>
            </a:r>
            <a:br>
              <a:rPr lang="en-GB" sz="1800" dirty="0"/>
            </a:br>
            <a:br>
              <a:rPr lang="en-GB" sz="1800" dirty="0"/>
            </a:br>
            <a:r>
              <a:rPr lang="en-GB" sz="1800"/>
              <a:t>Session 6: </a:t>
            </a:r>
            <a:r>
              <a:rPr lang="en-GB" sz="1800" dirty="0"/>
              <a:t>Social Theory &amp; Community Development</a:t>
            </a:r>
            <a:br>
              <a:rPr lang="en-GB" sz="1800" dirty="0"/>
            </a:br>
            <a:br>
              <a:rPr lang="en-GB" sz="1800" dirty="0"/>
            </a:br>
            <a:br>
              <a:rPr lang="en-GB" sz="1800" b="1" dirty="0"/>
            </a:br>
            <a:endParaRPr lang="en-GB" altLang="en-US" sz="1800" dirty="0"/>
          </a:p>
        </p:txBody>
      </p:sp>
    </p:spTree>
    <p:extLst>
      <p:ext uri="{BB962C8B-B14F-4D97-AF65-F5344CB8AC3E}">
        <p14:creationId xmlns:p14="http://schemas.microsoft.com/office/powerpoint/2010/main" val="13706002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FD65B34-8659-5636-1D62-B3190E00039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8A0B1C-323B-FE02-A3F7-0FC5F5E811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762000"/>
            <a:ext cx="10515600" cy="1325563"/>
          </a:xfrm>
        </p:spPr>
        <p:txBody>
          <a:bodyPr/>
          <a:lstStyle/>
          <a:p>
            <a:r>
              <a:rPr lang="en-GB" sz="3600" dirty="0"/>
              <a:t>Agenda:</a:t>
            </a:r>
          </a:p>
        </p:txBody>
      </p:sp>
      <p:sp>
        <p:nvSpPr>
          <p:cNvPr id="12" name="Text Placeholder 11">
            <a:extLst>
              <a:ext uri="{FF2B5EF4-FFF2-40B4-BE49-F238E27FC236}">
                <a16:creationId xmlns:a16="http://schemas.microsoft.com/office/drawing/2014/main" id="{A1C6728F-6495-CA97-612E-6809487A542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79226" y="2605088"/>
            <a:ext cx="8832465" cy="823912"/>
          </a:xfrm>
        </p:spPr>
        <p:txBody>
          <a:bodyPr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dirty="0"/>
              <a:t>In this session we will start exploring different theories that can impact or influence community development. This section explores Social Theories</a:t>
            </a:r>
          </a:p>
        </p:txBody>
      </p:sp>
    </p:spTree>
    <p:extLst>
      <p:ext uri="{BB962C8B-B14F-4D97-AF65-F5344CB8AC3E}">
        <p14:creationId xmlns:p14="http://schemas.microsoft.com/office/powerpoint/2010/main" val="290215532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D8DD3B-4F69-9B0B-1D16-F43B613B5A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Importance of Theoretical Development</a:t>
            </a: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FAA95C75-587A-68E2-7B59-8CED6276B34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74646" y="437967"/>
            <a:ext cx="6084771" cy="4388677"/>
          </a:xfrm>
        </p:spPr>
        <p:txBody>
          <a:bodyPr/>
          <a:lstStyle/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Theories provide a framework for understanding human behaviour, thought, and development. </a:t>
            </a:r>
          </a:p>
          <a:p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Behaviour change is often a goal for staff working directly with constituents, organizations, governments, or communities. </a:t>
            </a:r>
          </a:p>
          <a:p>
            <a:endParaRPr lang="en-GB" b="0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C68EA29F-0AE6-C411-DD6B-A00024335C0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 rotWithShape="1">
          <a:blip r:embed="rId2"/>
          <a:srcRect l="66537" t="39405" r="14018" b="35272"/>
          <a:stretch/>
        </p:blipFill>
        <p:spPr>
          <a:xfrm>
            <a:off x="6809159" y="1251896"/>
            <a:ext cx="4132636" cy="40365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2189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0C60DA0-0F57-4AB1-4ED1-143B860E786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E5FCD9-EAD0-0EBD-DD82-A78A23A1C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Socia Identity Theory (SIT)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1C30EF4A-2802-D5E6-112A-780721CDA539}"/>
              </a:ext>
            </a:extLst>
          </p:cNvPr>
          <p:cNvSpPr txBox="1">
            <a:spLocks/>
          </p:cNvSpPr>
          <p:nvPr/>
        </p:nvSpPr>
        <p:spPr>
          <a:xfrm>
            <a:off x="838200" y="2044005"/>
            <a:ext cx="10515600" cy="2769989"/>
          </a:xfrm>
          <a:prstGeom prst="rect">
            <a:avLst/>
          </a:prstGeom>
        </p:spPr>
        <p:txBody>
          <a:bodyPr anchor="b"/>
          <a:lstStyle>
            <a:lvl1pPr marL="0" indent="0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0" dirty="0">
                <a:latin typeface="Arial" panose="020B0604020202020204" pitchFamily="34" charset="0"/>
                <a:cs typeface="Arial" panose="020B0604020202020204" pitchFamily="34" charset="0"/>
              </a:rPr>
              <a:t>SIT </a:t>
            </a:r>
            <a:r>
              <a:rPr lang="en-GB" sz="2200" b="0" dirty="0">
                <a:solidFill>
                  <a:srgbClr val="2E2E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refers to the ways that people's self-concepts are based on their membership in social groups. So… the way we see ourselves (and others) depends on which groups we belong to</a:t>
            </a:r>
          </a:p>
          <a:p>
            <a:r>
              <a:rPr lang="en-GB" sz="2200" b="0" dirty="0">
                <a:solidFill>
                  <a:srgbClr val="2E2E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For example, sports teams, religions, occupations, sexual orientation etc.</a:t>
            </a:r>
          </a:p>
          <a:p>
            <a:r>
              <a:rPr lang="en-GB" sz="2200" b="0" dirty="0">
                <a:solidFill>
                  <a:srgbClr val="2E2E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SIT looks at the ways that social identities affect people's attitudes and behaviours regarding their group and those outside their group</a:t>
            </a:r>
          </a:p>
          <a:p>
            <a:r>
              <a:rPr lang="en-GB" sz="2200" b="0" dirty="0">
                <a:solidFill>
                  <a:srgbClr val="2E2E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Group membership influences our behaviour</a:t>
            </a:r>
          </a:p>
          <a:p>
            <a:r>
              <a:rPr lang="en-GB" sz="2200" b="0" dirty="0">
                <a:solidFill>
                  <a:srgbClr val="2E2E2E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3 Stages- Social Categorisation- Social Identification and Social Comparison</a:t>
            </a:r>
          </a:p>
        </p:txBody>
      </p:sp>
    </p:spTree>
    <p:extLst>
      <p:ext uri="{BB962C8B-B14F-4D97-AF65-F5344CB8AC3E}">
        <p14:creationId xmlns:p14="http://schemas.microsoft.com/office/powerpoint/2010/main" val="33919407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AFC110E-62F0-B13E-52E4-B4501DAA398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CE6281-5AA3-22B3-FC63-671911D3E7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Socia Identity Theory (SIT)</a:t>
            </a:r>
          </a:p>
        </p:txBody>
      </p:sp>
      <p:sp>
        <p:nvSpPr>
          <p:cNvPr id="6" name="Content Placeholder 2">
            <a:extLst>
              <a:ext uri="{FF2B5EF4-FFF2-40B4-BE49-F238E27FC236}">
                <a16:creationId xmlns:a16="http://schemas.microsoft.com/office/drawing/2014/main" id="{6E1D8E00-E5F1-478D-9B0D-83116A51E4B2}"/>
              </a:ext>
            </a:extLst>
          </p:cNvPr>
          <p:cNvSpPr txBox="1">
            <a:spLocks/>
          </p:cNvSpPr>
          <p:nvPr/>
        </p:nvSpPr>
        <p:spPr>
          <a:xfrm>
            <a:off x="5431465" y="4954771"/>
            <a:ext cx="10515600" cy="901213"/>
          </a:xfrm>
          <a:prstGeom prst="rect">
            <a:avLst/>
          </a:prstGeom>
        </p:spPr>
        <p:txBody>
          <a:bodyPr anchor="b"/>
          <a:lstStyle>
            <a:lvl1pPr marL="0" indent="0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200" b="0" dirty="0">
                <a:latin typeface="Arial" panose="020B0604020202020204" pitchFamily="34" charset="0"/>
                <a:cs typeface="Arial" panose="020B0604020202020204" pitchFamily="34" charset="0"/>
              </a:rPr>
              <a:t>https://www.youtube.com/watch?v=mBDULN6Jtn0</a:t>
            </a:r>
          </a:p>
          <a:p>
            <a:endParaRPr lang="en-GB" sz="2200" b="0" dirty="0">
              <a:solidFill>
                <a:srgbClr val="2E2E2E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Online Media 2" title="Social Identity Theory - Definition + 3 Components">
            <a:hlinkClick r:id="" action="ppaction://media"/>
            <a:extLst>
              <a:ext uri="{FF2B5EF4-FFF2-40B4-BE49-F238E27FC236}">
                <a16:creationId xmlns:a16="http://schemas.microsoft.com/office/drawing/2014/main" id="{6B4A0537-9E0E-C159-5859-4D15FD5F46D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7579" y="1254642"/>
            <a:ext cx="6548901" cy="37001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747942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BA17FDC-A5EF-711A-5A39-DE309D9A19E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FEC9B6-C4E0-0003-95FB-60F8ADA7EC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89173" y="2406577"/>
            <a:ext cx="10515600" cy="1325563"/>
          </a:xfrm>
        </p:spPr>
        <p:txBody>
          <a:bodyPr/>
          <a:lstStyle/>
          <a:p>
            <a:r>
              <a:rPr lang="en-GB" sz="3600" dirty="0"/>
              <a:t>How does Social Identity Theory fit within Community Development?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9FF01FF-DD3B-9120-1A0D-40F7889166C3}"/>
              </a:ext>
            </a:extLst>
          </p:cNvPr>
          <p:cNvSpPr txBox="1">
            <a:spLocks/>
          </p:cNvSpPr>
          <p:nvPr/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3227524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92AD3A76-ADF9-4F67-C63E-BC607170596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F1C046-0697-B78F-DC8E-51764191FAB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Theoretical Perspectives and assumptions:</a:t>
            </a: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D2479349-3230-3053-5020-AF4265D40E64}"/>
              </a:ext>
            </a:extLst>
          </p:cNvPr>
          <p:cNvSpPr txBox="1">
            <a:spLocks/>
          </p:cNvSpPr>
          <p:nvPr/>
        </p:nvSpPr>
        <p:spPr>
          <a:xfrm>
            <a:off x="840317" y="365126"/>
            <a:ext cx="10515600" cy="1325563"/>
          </a:xfrm>
          <a:prstGeom prst="rect">
            <a:avLst/>
          </a:prstGeom>
        </p:spPr>
        <p:txBody>
          <a:bodyPr/>
          <a:lstStyle>
            <a:lvl1pPr algn="l" defTabSz="385763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1856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sz="3600" dirty="0"/>
          </a:p>
        </p:txBody>
      </p:sp>
      <p:graphicFrame>
        <p:nvGraphicFramePr>
          <p:cNvPr id="5" name="Table 6">
            <a:extLst>
              <a:ext uri="{FF2B5EF4-FFF2-40B4-BE49-F238E27FC236}">
                <a16:creationId xmlns:a16="http://schemas.microsoft.com/office/drawing/2014/main" id="{73A175F9-401D-F7E5-2AED-01D65F443DD4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687795657"/>
              </p:ext>
            </p:extLst>
          </p:nvPr>
        </p:nvGraphicFramePr>
        <p:xfrm>
          <a:off x="2088107" y="1160060"/>
          <a:ext cx="7820168" cy="4312693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63238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665693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</a:tblGrid>
              <a:tr h="622025">
                <a:tc>
                  <a:txBody>
                    <a:bodyPr/>
                    <a:lstStyle/>
                    <a:p>
                      <a:r>
                        <a:rPr lang="en-GB" sz="1100" dirty="0"/>
                        <a:t>Theoretical perspective</a:t>
                      </a:r>
                    </a:p>
                    <a:p>
                      <a:endParaRPr lang="en-GB" sz="1100" dirty="0"/>
                    </a:p>
                  </a:txBody>
                  <a:tcPr marL="68581" marR="68581" marT="34292" marB="34292"/>
                </a:tc>
                <a:tc>
                  <a:txBody>
                    <a:bodyPr/>
                    <a:lstStyle/>
                    <a:p>
                      <a:r>
                        <a:rPr lang="en-GB" sz="1100" dirty="0"/>
                        <a:t>                          Major assumptions</a:t>
                      </a:r>
                    </a:p>
                    <a:p>
                      <a:endParaRPr lang="en-GB" sz="1100" dirty="0"/>
                    </a:p>
                  </a:txBody>
                  <a:tcPr marL="68581" marR="68581" marT="34292" marB="34292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1351862">
                <a:tc>
                  <a:txBody>
                    <a:bodyPr/>
                    <a:lstStyle/>
                    <a:p>
                      <a:r>
                        <a:rPr lang="en-GB" sz="1100" dirty="0"/>
                        <a:t>Functionalism</a:t>
                      </a:r>
                    </a:p>
                    <a:p>
                      <a:endParaRPr lang="en-GB" sz="1100" dirty="0"/>
                    </a:p>
                  </a:txBody>
                  <a:tcPr marL="68581" marR="68581" marT="34292" marB="34292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100" dirty="0"/>
                        <a:t>Good health and effective medical care are essential for the smooth functioning of society.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100" dirty="0"/>
                        <a:t>Patients must perform the “sick role” in order to be perceived as legitimately ill and to be exempt from their normal obligations.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100" dirty="0"/>
                        <a:t>The physician-patient relationship is hierarchical: The physician provides instructions, and the patient needs to follow them.</a:t>
                      </a:r>
                    </a:p>
                    <a:p>
                      <a:endParaRPr lang="en-GB" sz="1100" dirty="0"/>
                    </a:p>
                  </a:txBody>
                  <a:tcPr marL="68581" marR="68581" marT="34292" marB="34292"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1169403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100" dirty="0"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Conflict theory</a:t>
                      </a:r>
                    </a:p>
                    <a:p>
                      <a:endParaRPr lang="en-GB" sz="1100" dirty="0"/>
                    </a:p>
                  </a:txBody>
                  <a:tcPr marL="68581" marR="68581" marT="34292" marB="34292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100" dirty="0"/>
                        <a:t>Social inequality characterizes the quality of health and the quality of health care.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100" dirty="0"/>
                        <a:t>People from disadvantaged social backgrounds are more likely to become ill and to receive inadequate health care.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100" dirty="0"/>
                        <a:t>Partly to increase their incomes, physicians have tried to control the practice of medicine and to define social problems as medical problems.</a:t>
                      </a:r>
                    </a:p>
                    <a:p>
                      <a:endParaRPr lang="en-GB" sz="1100" dirty="0"/>
                    </a:p>
                  </a:txBody>
                  <a:tcPr marL="68581" marR="68581" marT="34292" marB="34292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1169403">
                <a:tc>
                  <a:txBody>
                    <a:bodyPr/>
                    <a:lstStyle/>
                    <a:p>
                      <a:r>
                        <a:rPr lang="en-GB" sz="1100" dirty="0"/>
                        <a:t>Symbolic interactionism</a:t>
                      </a:r>
                    </a:p>
                    <a:p>
                      <a:endParaRPr lang="en-GB" sz="1100" dirty="0"/>
                    </a:p>
                  </a:txBody>
                  <a:tcPr marL="68581" marR="68581" marT="34292" marB="34292"/>
                </a:tc>
                <a:tc>
                  <a:txBody>
                    <a:bodyPr/>
                    <a:lstStyle/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100" dirty="0"/>
                        <a:t>Health and illness are social constructions: Physical and mental conditions have little or no objective reality but instead are considered healthy or ill conditions only if they are defined as such by a society. </a:t>
                      </a:r>
                    </a:p>
                    <a:p>
                      <a:pPr marL="285750" indent="-285750">
                        <a:buFont typeface="Arial" panose="020B0604020202020204" pitchFamily="34" charset="0"/>
                        <a:buChar char="•"/>
                      </a:pPr>
                      <a:r>
                        <a:rPr lang="en-US" sz="1100" dirty="0"/>
                        <a:t>Physicians “manage the situation” to display their authority and medical knowledge.</a:t>
                      </a:r>
                    </a:p>
                    <a:p>
                      <a:endParaRPr lang="en-GB" sz="1100" dirty="0"/>
                    </a:p>
                  </a:txBody>
                  <a:tcPr marL="68581" marR="68581" marT="34292" marB="34292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64853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9EB8040-5351-6C77-8B5D-7EE4629F0F3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DCD2F-BBBF-0CFB-1F92-F80C7C10CF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Functionalism</a:t>
            </a:r>
          </a:p>
        </p:txBody>
      </p:sp>
      <p:sp>
        <p:nvSpPr>
          <p:cNvPr id="7" name="Text Placeholder 2">
            <a:extLst>
              <a:ext uri="{FF2B5EF4-FFF2-40B4-BE49-F238E27FC236}">
                <a16:creationId xmlns:a16="http://schemas.microsoft.com/office/drawing/2014/main" id="{F6267D52-D726-35A4-8837-40FE7682D94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37563" y="1027907"/>
            <a:ext cx="10316873" cy="4388677"/>
          </a:xfrm>
        </p:spPr>
        <p:txBody>
          <a:bodyPr/>
          <a:lstStyle/>
          <a:p>
            <a:pPr>
              <a:defRPr/>
            </a:pPr>
            <a:r>
              <a:rPr lang="en-GB" b="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 </a:t>
            </a:r>
            <a:r>
              <a:rPr lang="en-GB" b="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theory</a:t>
            </a:r>
            <a:r>
              <a:rPr lang="en-GB" b="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that views </a:t>
            </a:r>
            <a:r>
              <a:rPr lang="en-GB" b="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society</a:t>
            </a:r>
            <a:r>
              <a:rPr lang="en-GB" b="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as a complex but orderly and stable system with interconnected structures and functions or social patterns that operate to meet the needs of </a:t>
            </a:r>
            <a:r>
              <a:rPr lang="en-GB" b="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individuals</a:t>
            </a:r>
            <a:r>
              <a:rPr lang="en-GB" b="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in a </a:t>
            </a:r>
            <a:r>
              <a:rPr lang="en-GB" b="0" dirty="0">
                <a:solidFill>
                  <a:srgbClr val="0000FF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society</a:t>
            </a:r>
            <a:r>
              <a:rPr lang="en-GB" b="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>
              <a:defRPr/>
            </a:pPr>
            <a:r>
              <a:rPr lang="en-GB" b="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All structures within society serve a purpose or function which contribute to the stability of a society.</a:t>
            </a:r>
          </a:p>
          <a:p>
            <a:pPr>
              <a:defRPr/>
            </a:pPr>
            <a:endParaRPr lang="en-GB" b="0" dirty="0">
              <a:solidFill>
                <a:srgbClr val="3A3A3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b="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https://sociologydictionary.org/functionalism/</a:t>
            </a:r>
            <a:r>
              <a:rPr lang="en-GB" b="0" dirty="0">
                <a:solidFill>
                  <a:srgbClr val="3A3A3A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defRPr/>
            </a:pPr>
            <a:endParaRPr lang="en-GB" b="0" dirty="0">
              <a:solidFill>
                <a:srgbClr val="3A3A3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br>
              <a:rPr lang="en-GB" b="0" dirty="0"/>
            </a:br>
            <a:endParaRPr lang="en-GB" altLang="en-US" b="0" dirty="0"/>
          </a:p>
        </p:txBody>
      </p:sp>
    </p:spTree>
    <p:extLst>
      <p:ext uri="{BB962C8B-B14F-4D97-AF65-F5344CB8AC3E}">
        <p14:creationId xmlns:p14="http://schemas.microsoft.com/office/powerpoint/2010/main" val="3507902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DB41869-AEFD-B329-1AC5-E971743209D9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0B64DD-C6D3-81EB-021B-37F5609415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Functionalism cont..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D734BA0-C65C-0BA1-945C-E91D934EBB5D}"/>
              </a:ext>
            </a:extLst>
          </p:cNvPr>
          <p:cNvSpPr txBox="1">
            <a:spLocks/>
          </p:cNvSpPr>
          <p:nvPr/>
        </p:nvSpPr>
        <p:spPr>
          <a:xfrm>
            <a:off x="889423" y="494666"/>
            <a:ext cx="9964837" cy="4083908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Society is likened to an organism such as the human body (Parsons)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Made up of interlocking systems like the skeleton and circulatory system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All work together to keep the body functioning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Society is comprised of cohesive groups or institutions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Share common norms and values and have a definitive culture</a:t>
            </a:r>
          </a:p>
          <a:p>
            <a:pPr marL="342900" indent="-342900">
              <a:buFont typeface="Arial" panose="020B0604020202020204" pitchFamily="34" charset="0"/>
              <a:buChar char="•"/>
              <a:defRPr/>
            </a:pPr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All work together to keep society functioning- </a:t>
            </a:r>
            <a:r>
              <a:rPr lang="en-GB" b="0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EQUILIBRIUM/ balance/ Harmony</a:t>
            </a:r>
          </a:p>
        </p:txBody>
      </p:sp>
    </p:spTree>
    <p:extLst>
      <p:ext uri="{BB962C8B-B14F-4D97-AF65-F5344CB8AC3E}">
        <p14:creationId xmlns:p14="http://schemas.microsoft.com/office/powerpoint/2010/main" val="337213146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64A802C-F008-359D-35D5-D240682D9D3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14B9481-FA14-4F2C-CAE6-F844597CE5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Functionalism cont..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FBE530-FCD3-0F85-E1B9-817DFC4521EB}"/>
              </a:ext>
            </a:extLst>
          </p:cNvPr>
          <p:cNvSpPr txBox="1">
            <a:spLocks/>
          </p:cNvSpPr>
          <p:nvPr/>
        </p:nvSpPr>
        <p:spPr>
          <a:xfrm>
            <a:off x="935143" y="1027907"/>
            <a:ext cx="9964837" cy="4083908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en-US" b="0" dirty="0">
                <a:latin typeface="Arial" panose="020B0604020202020204" pitchFamily="34" charset="0"/>
                <a:cs typeface="Arial" panose="020B0604020202020204" pitchFamily="34" charset="0"/>
              </a:rPr>
              <a:t>Recurring behaviors (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structures</a:t>
            </a:r>
            <a:r>
              <a:rPr lang="en-US" altLang="en-US" b="0" dirty="0">
                <a:latin typeface="Arial" panose="020B0604020202020204" pitchFamily="34" charset="0"/>
                <a:cs typeface="Arial" panose="020B0604020202020204" pitchFamily="34" charset="0"/>
              </a:rPr>
              <a:t>) exist because they contribute to the maintenance of the system (</a:t>
            </a:r>
            <a:r>
              <a:rPr lang="en-US" altLang="en-US" dirty="0">
                <a:latin typeface="Arial" panose="020B0604020202020204" pitchFamily="34" charset="0"/>
                <a:cs typeface="Arial" panose="020B0604020202020204" pitchFamily="34" charset="0"/>
              </a:rPr>
              <a:t>function</a:t>
            </a:r>
            <a:r>
              <a:rPr lang="en-US" altLang="en-US" b="0" dirty="0">
                <a:latin typeface="Arial" panose="020B0604020202020204" pitchFamily="34" charset="0"/>
                <a:cs typeface="Arial" panose="020B0604020202020204" pitchFamily="34" charset="0"/>
              </a:rPr>
              <a:t>)</a:t>
            </a:r>
          </a:p>
          <a:p>
            <a:endParaRPr lang="en-US" altLang="en-US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b="0" dirty="0">
                <a:latin typeface="Arial" panose="020B0604020202020204" pitchFamily="34" charset="0"/>
                <a:cs typeface="Arial" panose="020B0604020202020204" pitchFamily="34" charset="0"/>
              </a:rPr>
              <a:t>Society is thought to maintain a balanced state and if forced out of that state will adjust in ways that tend to reinstate balance (though not necessarily the original one)</a:t>
            </a:r>
          </a:p>
          <a:p>
            <a:endParaRPr lang="en-GB" altLang="en-US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b="0" dirty="0">
                <a:latin typeface="Arial" panose="020B0604020202020204" pitchFamily="34" charset="0"/>
                <a:cs typeface="Arial" panose="020B0604020202020204" pitchFamily="34" charset="0"/>
              </a:rPr>
              <a:t>This is how this perspective explains societal change</a:t>
            </a:r>
          </a:p>
          <a:p>
            <a:endParaRPr lang="en-US" altLang="en-US" b="0" dirty="0"/>
          </a:p>
        </p:txBody>
      </p:sp>
    </p:spTree>
    <p:extLst>
      <p:ext uri="{BB962C8B-B14F-4D97-AF65-F5344CB8AC3E}">
        <p14:creationId xmlns:p14="http://schemas.microsoft.com/office/powerpoint/2010/main" val="130896866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F82DAD0-C127-BE0F-885E-EF9CEADEACA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CA2F85C-E7EE-6C3B-DF1D-2A958F3D93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Functionalism cont..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F60466-41BD-0A69-A70D-1C77ABEB949E}"/>
              </a:ext>
            </a:extLst>
          </p:cNvPr>
          <p:cNvSpPr txBox="1">
            <a:spLocks/>
          </p:cNvSpPr>
          <p:nvPr/>
        </p:nvSpPr>
        <p:spPr>
          <a:xfrm>
            <a:off x="630343" y="2080259"/>
            <a:ext cx="4840817" cy="2277175"/>
          </a:xfrm>
          <a:prstGeom prst="rect">
            <a:avLst/>
          </a:prstGeom>
        </p:spPr>
        <p:txBody>
          <a:bodyPr anchor="b">
            <a:noAutofit/>
          </a:bodyPr>
          <a:lstStyle>
            <a:lvl1pPr marL="0" indent="0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altLang="en-US" b="0" dirty="0">
                <a:latin typeface="Arial" panose="020B0604020202020204" pitchFamily="34" charset="0"/>
                <a:cs typeface="Arial" panose="020B0604020202020204" pitchFamily="34" charset="0"/>
              </a:rPr>
              <a:t>Social order cannot be achieved without shared beliefs, ideas, attitudes and knowledge</a:t>
            </a:r>
          </a:p>
          <a:p>
            <a:endParaRPr lang="en-GB" altLang="en-US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altLang="en-US" b="0" dirty="0">
                <a:latin typeface="Arial" panose="020B0604020202020204" pitchFamily="34" charset="0"/>
                <a:cs typeface="Arial" panose="020B0604020202020204" pitchFamily="34" charset="0"/>
              </a:rPr>
              <a:t>Well-being of society cannot be achieved without social order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5BB9B1-D0F7-88FB-9DB0-4BC9E08B4540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1229" t="22581" r="13322" b="28012"/>
          <a:stretch>
            <a:fillRect/>
          </a:stretch>
        </p:blipFill>
        <p:spPr bwMode="auto">
          <a:xfrm>
            <a:off x="5597366" y="1027907"/>
            <a:ext cx="5885974" cy="40285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6411147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4683243-6D64-D5C5-35D4-806E0DD4644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B07E24-F240-EAFF-39D7-E303F37D0E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Functionalism cont..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B9D42D85-CD78-D7E6-7169-EA3C66D59F7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26565580"/>
              </p:ext>
            </p:extLst>
          </p:nvPr>
        </p:nvGraphicFramePr>
        <p:xfrm>
          <a:off x="2085788" y="1441965"/>
          <a:ext cx="8128000" cy="36880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194219">
                  <a:extLst>
                    <a:ext uri="{9D8B030D-6E8A-4147-A177-3AD203B41FA5}">
                      <a16:colId xmlns:a16="http://schemas.microsoft.com/office/drawing/2014/main" val="1770968662"/>
                    </a:ext>
                  </a:extLst>
                </a:gridCol>
                <a:gridCol w="5933781">
                  <a:extLst>
                    <a:ext uri="{9D8B030D-6E8A-4147-A177-3AD203B41FA5}">
                      <a16:colId xmlns:a16="http://schemas.microsoft.com/office/drawing/2014/main" val="421132025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Institution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Function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746953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Family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Reproduce and socialise children to maintain the society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3034574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School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Educate, teach life skills and prepare for workforce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52421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Workplace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Contribute to the economy, produce goods and services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120412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Religion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Create a sense of social solidarity (not so evident now…?)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5492248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Health Service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Enables population to be productive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4912881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sz="2000" dirty="0"/>
                        <a:t>Justice System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000" dirty="0"/>
                        <a:t>Resolve and deal with conflict and punish deviants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7363566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16830248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3450664-617D-3000-07E3-35A0C7FC96D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2E9BAB-CEE3-E953-3C7E-EE42D2E8112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Conflict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D1C43E9-3C14-D167-1E63-EDE227B8AAE2}"/>
              </a:ext>
            </a:extLst>
          </p:cNvPr>
          <p:cNvSpPr txBox="1">
            <a:spLocks/>
          </p:cNvSpPr>
          <p:nvPr/>
        </p:nvSpPr>
        <p:spPr>
          <a:xfrm>
            <a:off x="781896" y="2511491"/>
            <a:ext cx="10029540" cy="2723823"/>
          </a:xfrm>
          <a:prstGeom prst="rect">
            <a:avLst/>
          </a:prstGeom>
        </p:spPr>
        <p:txBody>
          <a:bodyPr anchor="b"/>
          <a:lstStyle>
            <a:lvl1pPr marL="0" indent="0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altLang="en-US" b="0" dirty="0">
                <a:latin typeface="Arial" panose="020B0604020202020204" pitchFamily="34" charset="0"/>
                <a:cs typeface="Arial" panose="020B0604020202020204" pitchFamily="34" charset="0"/>
              </a:rPr>
              <a:t>Society is made of Power Struggles and this theory </a:t>
            </a:r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suggests that conflict is an integral part of social life. There are conflicts between economic classes, ethnic groups, young and old, male and female, etc. </a:t>
            </a:r>
            <a:endParaRPr lang="en-GB" altLang="en-US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altLang="en-US" b="0" dirty="0">
                <a:latin typeface="Arial" panose="020B0604020202020204" pitchFamily="34" charset="0"/>
                <a:cs typeface="Arial" panose="020B0604020202020204" pitchFamily="34" charset="0"/>
              </a:rPr>
              <a:t>Tensions and conflicts arise when resources, status, and power are unevenly distributed between groups in society</a:t>
            </a:r>
          </a:p>
          <a:p>
            <a:pPr>
              <a:defRPr/>
            </a:pPr>
            <a:r>
              <a:rPr lang="en-GB" altLang="en-US" b="0" dirty="0">
                <a:latin typeface="Arial" panose="020B0604020202020204" pitchFamily="34" charset="0"/>
                <a:cs typeface="Arial" panose="020B0604020202020204" pitchFamily="34" charset="0"/>
              </a:rPr>
              <a:t>Conflicts are the catalyst for social change</a:t>
            </a:r>
          </a:p>
          <a:p>
            <a:pPr>
              <a:defRPr/>
            </a:pPr>
            <a:r>
              <a:rPr lang="en-GB" b="0" dirty="0"/>
              <a:t>Therefore one party has power over the other and it is assumed that whoever holds this power will protect their own interests at the expense of others causing conflict</a:t>
            </a:r>
          </a:p>
          <a:p>
            <a:pPr>
              <a:defRPr/>
            </a:pPr>
            <a:endParaRPr lang="en-GB" altLang="en-US" b="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770387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053577-6013-B662-19FF-34B03C6B1B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9BDD3-5B37-1409-7F28-E50917C72B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3600" dirty="0"/>
              <a:t>Conflict Theory</a:t>
            </a:r>
          </a:p>
        </p:txBody>
      </p:sp>
      <p:pic>
        <p:nvPicPr>
          <p:cNvPr id="4" name="Online Media 3" title="Conflict theory | Society and Culture | MCAT | Khan Academy">
            <a:hlinkClick r:id="" action="ppaction://media"/>
            <a:extLst>
              <a:ext uri="{FF2B5EF4-FFF2-40B4-BE49-F238E27FC236}">
                <a16:creationId xmlns:a16="http://schemas.microsoft.com/office/drawing/2014/main" id="{D60C7B6A-0FF7-95E4-869B-AB5270F24796}"/>
              </a:ext>
            </a:extLst>
          </p:cNvPr>
          <p:cNvPicPr>
            <a:picLocks noRot="1" noChangeAspect="1"/>
          </p:cNvPicPr>
          <p:nvPr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4851187" y="215153"/>
            <a:ext cx="7074434" cy="53058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67666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A053577-6013-B662-19FF-34B03C6B1B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A9BDD3-5B37-1409-7F28-E50917C72B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833583"/>
          </a:xfrm>
        </p:spPr>
        <p:txBody>
          <a:bodyPr/>
          <a:lstStyle/>
          <a:p>
            <a:r>
              <a:rPr lang="en-GB" sz="3600" dirty="0"/>
              <a:t>Conflict Theory: Class conflict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0D44F4-FD90-E6AA-E6EF-E9F8FA4027CF}"/>
              </a:ext>
            </a:extLst>
          </p:cNvPr>
          <p:cNvSpPr txBox="1">
            <a:spLocks/>
          </p:cNvSpPr>
          <p:nvPr/>
        </p:nvSpPr>
        <p:spPr>
          <a:xfrm>
            <a:off x="1483518" y="1863328"/>
            <a:ext cx="9389389" cy="2937272"/>
          </a:xfrm>
          <a:prstGeom prst="rect">
            <a:avLst/>
          </a:prstGeom>
        </p:spPr>
        <p:txBody>
          <a:bodyPr anchor="b">
            <a:normAutofit fontScale="92500" lnSpcReduction="20000"/>
          </a:bodyPr>
          <a:lstStyle>
            <a:lvl1pPr marL="0" indent="0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defRPr/>
            </a:pPr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The struggle between groups occupying different socioeconomic positions in the same society c</a:t>
            </a:r>
            <a:r>
              <a:rPr lang="en-GB" sz="2400" b="0" dirty="0">
                <a:latin typeface="Arial" panose="020B0604020202020204" pitchFamily="34" charset="0"/>
                <a:cs typeface="Arial" panose="020B0604020202020204" pitchFamily="34" charset="0"/>
              </a:rPr>
              <a:t>ompete for control of:</a:t>
            </a:r>
          </a:p>
          <a:p>
            <a:pPr>
              <a:defRPr/>
            </a:pPr>
            <a:endParaRPr lang="en-GB" sz="24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257300" lvl="2" indent="-342900">
              <a:buFont typeface="Arial" panose="020B0604020202020204" pitchFamily="34" charset="0"/>
              <a:buChar char="•"/>
              <a:defRPr/>
            </a:pPr>
            <a:r>
              <a:rPr lang="en-GB" sz="2400" b="0" dirty="0">
                <a:latin typeface="Arial" panose="020B0604020202020204" pitchFamily="34" charset="0"/>
                <a:cs typeface="Arial" panose="020B0604020202020204" pitchFamily="34" charset="0"/>
              </a:rPr>
              <a:t>Economic</a:t>
            </a:r>
          </a:p>
          <a:p>
            <a:pPr marL="1257300" lvl="2" indent="-342900">
              <a:buFont typeface="Arial" panose="020B0604020202020204" pitchFamily="34" charset="0"/>
              <a:buChar char="•"/>
              <a:defRPr/>
            </a:pPr>
            <a:r>
              <a:rPr lang="en-GB" sz="2400" b="0" dirty="0">
                <a:latin typeface="Arial" panose="020B0604020202020204" pitchFamily="34" charset="0"/>
                <a:cs typeface="Arial" panose="020B0604020202020204" pitchFamily="34" charset="0"/>
              </a:rPr>
              <a:t>political </a:t>
            </a:r>
          </a:p>
          <a:p>
            <a:pPr marL="1257300" lvl="2" indent="-342900">
              <a:buFont typeface="Arial" panose="020B0604020202020204" pitchFamily="34" charset="0"/>
              <a:buChar char="•"/>
              <a:defRPr/>
            </a:pPr>
            <a:r>
              <a:rPr lang="en-GB" sz="2400" b="0" dirty="0">
                <a:latin typeface="Arial" panose="020B0604020202020204" pitchFamily="34" charset="0"/>
                <a:cs typeface="Arial" panose="020B0604020202020204" pitchFamily="34" charset="0"/>
              </a:rPr>
              <a:t>and social resources</a:t>
            </a:r>
          </a:p>
          <a:p>
            <a:pPr lvl="2">
              <a:defRPr/>
            </a:pPr>
            <a:endParaRPr lang="en-GB" sz="2400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defRPr/>
            </a:pPr>
            <a:r>
              <a:rPr lang="en-GB" b="0" dirty="0">
                <a:latin typeface="Arial" panose="020B0604020202020204" pitchFamily="34" charset="0"/>
                <a:cs typeface="Arial" panose="020B0604020202020204" pitchFamily="34" charset="0"/>
              </a:rPr>
              <a:t>Class Conflict:</a:t>
            </a:r>
          </a:p>
          <a:p>
            <a:pPr>
              <a:defRPr/>
            </a:pPr>
            <a:endParaRPr lang="en-GB" b="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800100" lvl="1" indent="-342900">
              <a:buFont typeface="Arial" panose="020B0604020202020204" pitchFamily="34" charset="0"/>
              <a:buChar char="•"/>
              <a:defRPr/>
            </a:pPr>
            <a:r>
              <a:rPr lang="en-GB" sz="2400" b="0" dirty="0">
                <a:latin typeface="Arial" panose="020B0604020202020204" pitchFamily="34" charset="0"/>
                <a:cs typeface="Arial" panose="020B0604020202020204" pitchFamily="34" charset="0"/>
              </a:rPr>
              <a:t>physical violence	</a:t>
            </a:r>
          </a:p>
          <a:p>
            <a:pPr marL="205740" lvl="1" algn="r">
              <a:defRPr/>
            </a:pPr>
            <a:endParaRPr lang="en-GB" sz="2400" b="0" dirty="0"/>
          </a:p>
        </p:txBody>
      </p:sp>
    </p:spTree>
    <p:extLst>
      <p:ext uri="{BB962C8B-B14F-4D97-AF65-F5344CB8AC3E}">
        <p14:creationId xmlns:p14="http://schemas.microsoft.com/office/powerpoint/2010/main" val="12148002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20F1AB3-85B9-04F6-C6F1-058589771D5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208D9D-3FEE-79AE-1875-AA60D5B1A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0317" y="365126"/>
            <a:ext cx="10515600" cy="833583"/>
          </a:xfrm>
        </p:spPr>
        <p:txBody>
          <a:bodyPr/>
          <a:lstStyle/>
          <a:p>
            <a:r>
              <a:rPr lang="en-GB" sz="3600" dirty="0"/>
              <a:t>Criticisms of Conflict Theory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2DEC61-D271-5F68-23DD-AE6A78714BDB}"/>
              </a:ext>
            </a:extLst>
          </p:cNvPr>
          <p:cNvSpPr txBox="1">
            <a:spLocks/>
          </p:cNvSpPr>
          <p:nvPr/>
        </p:nvSpPr>
        <p:spPr>
          <a:xfrm>
            <a:off x="1260681" y="2224477"/>
            <a:ext cx="9389389" cy="2937272"/>
          </a:xfrm>
          <a:prstGeom prst="rect">
            <a:avLst/>
          </a:prstGeom>
        </p:spPr>
        <p:txBody>
          <a:bodyPr anchor="b">
            <a:normAutofit/>
          </a:bodyPr>
          <a:lstStyle>
            <a:lvl1pPr marL="0" indent="0" algn="l" defTabSz="385763" rtl="0" eaLnBrk="1" latinLnBrk="0" hangingPunct="1">
              <a:lnSpc>
                <a:spcPct val="90000"/>
              </a:lnSpc>
              <a:spcBef>
                <a:spcPts val="422"/>
              </a:spcBef>
              <a:buFont typeface="Arial" panose="020B0604020202020204" pitchFamily="34" charset="0"/>
              <a:buNone/>
              <a:defRPr sz="24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20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8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385763" rtl="0" eaLnBrk="1" latinLnBrk="0" hangingPunct="1">
              <a:lnSpc>
                <a:spcPct val="90000"/>
              </a:lnSpc>
              <a:spcBef>
                <a:spcPts val="211"/>
              </a:spcBef>
              <a:buFont typeface="Arial" panose="020B0604020202020204" pitchFamily="34" charset="0"/>
              <a:buNone/>
              <a:defRPr sz="1600" b="1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457200" indent="-457200">
              <a:buFont typeface="+mj-lt"/>
              <a:buAutoNum type="arabicPeriod"/>
            </a:pPr>
            <a:r>
              <a:rPr lang="en-GB" altLang="en-US" b="0" dirty="0">
                <a:cs typeface="Arial" panose="020B0604020202020204" pitchFamily="34" charset="0"/>
              </a:rPr>
              <a:t>Focusses on explaining social change and neglects an explanation of stability</a:t>
            </a:r>
          </a:p>
          <a:p>
            <a:pPr marL="457200" indent="-457200">
              <a:buFont typeface="+mj-lt"/>
              <a:buAutoNum type="arabicPeriod"/>
            </a:pPr>
            <a:r>
              <a:rPr lang="en-GB" altLang="en-US" b="0" dirty="0">
                <a:cs typeface="Arial" panose="020B0604020202020204" pitchFamily="34" charset="0"/>
              </a:rPr>
              <a:t>Not all change is revolutionary!</a:t>
            </a:r>
          </a:p>
          <a:p>
            <a:pPr marL="457200" indent="-457200" algn="just">
              <a:buFont typeface="+mj-lt"/>
              <a:buAutoNum type="arabicPeriod"/>
            </a:pPr>
            <a:r>
              <a:rPr lang="en-GB" altLang="en-US" b="0" dirty="0">
                <a:cs typeface="Arial" panose="020B0604020202020204" pitchFamily="34" charset="0"/>
              </a:rPr>
              <a:t>It assumes, without argument, that human nature is generally good but corrupted by “civilization” in its varied forms. Hence, once “domination” is eliminated, people will then begin to cooperate</a:t>
            </a:r>
          </a:p>
          <a:p>
            <a:endParaRPr lang="en-GB" altLang="en-US" b="0" dirty="0"/>
          </a:p>
          <a:p>
            <a:endParaRPr lang="en-GB" altLang="en-US" b="0" dirty="0"/>
          </a:p>
        </p:txBody>
      </p:sp>
    </p:spTree>
    <p:extLst>
      <p:ext uri="{BB962C8B-B14F-4D97-AF65-F5344CB8AC3E}">
        <p14:creationId xmlns:p14="http://schemas.microsoft.com/office/powerpoint/2010/main" val="3734885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EEE97182-A9A7-BDB2-4E50-DD8118D5BD8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CC2B08-A3B2-6271-CDC4-56551BA4DB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825" y="428625"/>
            <a:ext cx="10515600" cy="1325563"/>
          </a:xfrm>
        </p:spPr>
        <p:txBody>
          <a:bodyPr/>
          <a:lstStyle/>
          <a:p>
            <a:r>
              <a:rPr lang="en-GB" sz="3600" dirty="0"/>
              <a:t>Summary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49B12F2F-3A1D-C57A-5D30-90B1C0AFDF5B}"/>
              </a:ext>
            </a:extLst>
          </p:cNvPr>
          <p:cNvSpPr txBox="1"/>
          <p:nvPr/>
        </p:nvSpPr>
        <p:spPr>
          <a:xfrm>
            <a:off x="828675" y="2447151"/>
            <a:ext cx="11163300" cy="113877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In this session, we looked at Social theories, and how they shape community</a:t>
            </a:r>
            <a:endParaRPr lang="en-GB" sz="2400" dirty="0"/>
          </a:p>
          <a:p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235900670"/>
      </p:ext>
    </p:extLst>
  </p:cSld>
  <p:clrMapOvr>
    <a:masterClrMapping/>
  </p:clrMapOvr>
</p:sld>
</file>

<file path=ppt/theme/theme1.xml><?xml version="1.0" encoding="utf-8"?>
<a:theme xmlns:a="http://schemas.openxmlformats.org/drawingml/2006/main" name="Title Slid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83AD108B-BD82-4BEC-8384-78803B4C51ED}"/>
    </a:ext>
  </a:extLst>
</a:theme>
</file>

<file path=ppt/theme/theme2.xml><?xml version="1.0" encoding="utf-8"?>
<a:theme xmlns:a="http://schemas.openxmlformats.org/drawingml/2006/main" name="ALAMO2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Custom 1">
      <a:majorFont>
        <a:latin typeface="Arial Rounded MT Bold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resentation1" id="{24F1A7B5-F957-4D8C-B4DE-CB241DB4BF60}" vid="{2A1E32B8-695C-459D-B16C-89FE870095C9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869</Words>
  <Application>Microsoft Office PowerPoint</Application>
  <PresentationFormat>Widescreen</PresentationFormat>
  <Paragraphs>92</Paragraphs>
  <Slides>17</Slides>
  <Notes>2</Notes>
  <HiddenSlides>0</HiddenSlides>
  <MMClips>2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Aptos</vt:lpstr>
      <vt:lpstr>Arial</vt:lpstr>
      <vt:lpstr>Calibri</vt:lpstr>
      <vt:lpstr>Title Slide 1</vt:lpstr>
      <vt:lpstr>ALAMO22</vt:lpstr>
      <vt:lpstr>   Module: BMSE4004D Community Development  Session 6: Social Theory &amp; Community Development   </vt:lpstr>
      <vt:lpstr>Agenda:</vt:lpstr>
      <vt:lpstr>Importance of Theoretical Development</vt:lpstr>
      <vt:lpstr>Socia Identity Theory (SIT)</vt:lpstr>
      <vt:lpstr>Socia Identity Theory (SIT)</vt:lpstr>
      <vt:lpstr>How does Social Identity Theory fit within Community Development?</vt:lpstr>
      <vt:lpstr>Theoretical Perspectives and assumptions:</vt:lpstr>
      <vt:lpstr>Functionalism</vt:lpstr>
      <vt:lpstr>Functionalism cont..</vt:lpstr>
      <vt:lpstr>Functionalism cont..</vt:lpstr>
      <vt:lpstr>Functionalism cont..</vt:lpstr>
      <vt:lpstr>Functionalism cont..</vt:lpstr>
      <vt:lpstr>Conflict Theory</vt:lpstr>
      <vt:lpstr>Conflict Theory</vt:lpstr>
      <vt:lpstr>Conflict Theory: Class conflict</vt:lpstr>
      <vt:lpstr>Criticisms of Conflict Theory</vt:lpstr>
      <vt:lpstr>Summary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Christian Felices</dc:creator>
  <cp:lastModifiedBy>Christian Felices</cp:lastModifiedBy>
  <cp:revision>5</cp:revision>
  <dcterms:created xsi:type="dcterms:W3CDTF">2025-09-08T10:01:36Z</dcterms:created>
  <dcterms:modified xsi:type="dcterms:W3CDTF">2025-09-11T12:22:18Z</dcterms:modified>
</cp:coreProperties>
</file>