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0"/>
  </p:notesMasterIdLst>
  <p:sldIdLst>
    <p:sldId id="304" r:id="rId3"/>
    <p:sldId id="257" r:id="rId4"/>
    <p:sldId id="565" r:id="rId5"/>
    <p:sldId id="261" r:id="rId6"/>
    <p:sldId id="260" r:id="rId7"/>
    <p:sldId id="259"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p:cViewPr varScale="1">
        <p:scale>
          <a:sx n="78" d="100"/>
          <a:sy n="78" d="100"/>
        </p:scale>
        <p:origin x="86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BDF937-920C-402E-B248-DDC80FA91A26}"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0CD608-5091-43CA-B2D5-0E8EFA6C8CF6}" type="slidenum">
              <a:rPr lang="en-GB" smtClean="0"/>
              <a:t>‹#›</a:t>
            </a:fld>
            <a:endParaRPr lang="en-GB"/>
          </a:p>
        </p:txBody>
      </p:sp>
    </p:spTree>
    <p:extLst>
      <p:ext uri="{BB962C8B-B14F-4D97-AF65-F5344CB8AC3E}">
        <p14:creationId xmlns:p14="http://schemas.microsoft.com/office/powerpoint/2010/main" val="919386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0CD608-5091-43CA-B2D5-0E8EFA6C8CF6}" type="slidenum">
              <a:rPr lang="en-GB" smtClean="0"/>
              <a:t>2</a:t>
            </a:fld>
            <a:endParaRPr lang="en-GB"/>
          </a:p>
        </p:txBody>
      </p:sp>
    </p:spTree>
    <p:extLst>
      <p:ext uri="{BB962C8B-B14F-4D97-AF65-F5344CB8AC3E}">
        <p14:creationId xmlns:p14="http://schemas.microsoft.com/office/powerpoint/2010/main" val="2124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90EF-9579-89FE-6510-36B9D25F152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BE813EF-77A6-1A7B-2D81-E81907A730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9B17C96-4DF2-90EA-0255-39E80BA7F9E3}"/>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5" name="Footer Placeholder 4">
            <a:extLst>
              <a:ext uri="{FF2B5EF4-FFF2-40B4-BE49-F238E27FC236}">
                <a16:creationId xmlns:a16="http://schemas.microsoft.com/office/drawing/2014/main" id="{1000A208-9D90-3360-A747-F9513CCBD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756655-ACF0-9711-E09C-7E26743B4389}"/>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336382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4EC0F-EE1B-0168-5FCE-6AFDD7344D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6FF538-1973-958B-ACF9-4474D5B671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015638-11FF-3D18-547F-E56D36B9625B}"/>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5" name="Footer Placeholder 4">
            <a:extLst>
              <a:ext uri="{FF2B5EF4-FFF2-40B4-BE49-F238E27FC236}">
                <a16:creationId xmlns:a16="http://schemas.microsoft.com/office/drawing/2014/main" id="{652F9302-D582-B0D8-85AB-3FD1218A2B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8C940-256D-7BC9-B946-38C1AEF925E0}"/>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648329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4ED2-C9A0-AF3C-1A16-456596C9EF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73D443E-608C-A22D-1AFF-3FE84A7685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FA4AB6-23C7-8844-0B0D-8187A164A576}"/>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5" name="Footer Placeholder 4">
            <a:extLst>
              <a:ext uri="{FF2B5EF4-FFF2-40B4-BE49-F238E27FC236}">
                <a16:creationId xmlns:a16="http://schemas.microsoft.com/office/drawing/2014/main" id="{2A9A8144-681B-EF84-363E-DF1D75B50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B9C88F-14F9-8B45-6096-FEB52DE1F6C6}"/>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1367977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82FD-2A40-8851-2A7C-BECD7081CB6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48AF767-2869-C4B5-228E-A2FB47B53C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48B1113-F302-DB5C-4F27-1299C6FDAA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798AE81-962E-3FF6-05ED-F45EB213049F}"/>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6" name="Footer Placeholder 5">
            <a:extLst>
              <a:ext uri="{FF2B5EF4-FFF2-40B4-BE49-F238E27FC236}">
                <a16:creationId xmlns:a16="http://schemas.microsoft.com/office/drawing/2014/main" id="{6E0D6E4E-D7AC-0F58-6FCD-B4D2A48F0D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1C0339-7FBE-CDBA-E11A-E54CF4306917}"/>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87588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2B711-887E-EA00-935A-09D2970341D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B7DE031-B637-3C1F-4088-E242B9DBD8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9694770-8DBF-AA99-E3A0-7C89934388D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7617A19-38ED-6C7C-9FE1-495E652CE2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1D3DA2-1995-E467-3EBE-08F91684FD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278C0D8-C15F-2D43-B923-C977DD85B4A8}"/>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8" name="Footer Placeholder 7">
            <a:extLst>
              <a:ext uri="{FF2B5EF4-FFF2-40B4-BE49-F238E27FC236}">
                <a16:creationId xmlns:a16="http://schemas.microsoft.com/office/drawing/2014/main" id="{EB9C4EEE-CCB0-7CEC-DA08-0FA4C0FDEB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620913-7A6B-1136-A948-0045889195A2}"/>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504791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A83FB-D738-B087-9B92-143934F1CFB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0B4827F-28F4-8B44-FD72-5CCFB7DBF29D}"/>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4" name="Footer Placeholder 3">
            <a:extLst>
              <a:ext uri="{FF2B5EF4-FFF2-40B4-BE49-F238E27FC236}">
                <a16:creationId xmlns:a16="http://schemas.microsoft.com/office/drawing/2014/main" id="{7504D932-DB1C-BD80-780A-D3F45C92A7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05E121-D404-090F-19EE-D0E4C6F11294}"/>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237104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686418-75D8-DFFF-7214-64DC3691323A}"/>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3" name="Footer Placeholder 2">
            <a:extLst>
              <a:ext uri="{FF2B5EF4-FFF2-40B4-BE49-F238E27FC236}">
                <a16:creationId xmlns:a16="http://schemas.microsoft.com/office/drawing/2014/main" id="{AEF20D2D-3888-56AF-3AE8-ABE75FAA10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0CA938-2118-7357-615E-D38CEF08C60F}"/>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364253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96092-72E3-137A-01B9-7BEE570BCD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DD36FE3-0A57-B093-40C1-0EAD9DCA12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4C93BD1-8865-50B2-ED16-5A0DC731F5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FB85C7-AD01-0617-545B-739FD7EC6EF8}"/>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6" name="Footer Placeholder 5">
            <a:extLst>
              <a:ext uri="{FF2B5EF4-FFF2-40B4-BE49-F238E27FC236}">
                <a16:creationId xmlns:a16="http://schemas.microsoft.com/office/drawing/2014/main" id="{274A6B65-FD41-BB9E-F07D-7546F242AC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6F5A94-4932-8752-1780-8BC25995E366}"/>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630224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0F03F-27D2-1B8A-0385-87AD96F8FE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3671C58-1164-D8F1-7499-716499A990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32CFB9-8193-50F1-E575-EB884A6B6A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FB113D-402B-3C23-0A9F-075AAEC5D613}"/>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6" name="Footer Placeholder 5">
            <a:extLst>
              <a:ext uri="{FF2B5EF4-FFF2-40B4-BE49-F238E27FC236}">
                <a16:creationId xmlns:a16="http://schemas.microsoft.com/office/drawing/2014/main" id="{8A5353F7-419D-8214-0AED-6C62A82EB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A27DC5-DFD1-F08E-1721-8A2872DA1C2B}"/>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1599423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AE04A-C265-2C83-DB7D-829CC1D4D28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46655BE-46B0-1EC1-5A97-0F82B31322B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4A459E-A95C-9BA5-37FD-AB8FBE6E7FF0}"/>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5" name="Footer Placeholder 4">
            <a:extLst>
              <a:ext uri="{FF2B5EF4-FFF2-40B4-BE49-F238E27FC236}">
                <a16:creationId xmlns:a16="http://schemas.microsoft.com/office/drawing/2014/main" id="{7A102FC6-AA74-1470-92D8-00B38AA00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92AA88-D4E5-8513-8AD0-97B27A436C1F}"/>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036470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337499-6C10-E7D1-D287-452524FEFB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3B0C70-DD4F-DBCC-8D91-3A34521ED7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34F7A9-7572-7C1C-942E-000C37F5155B}"/>
              </a:ext>
            </a:extLst>
          </p:cNvPr>
          <p:cNvSpPr>
            <a:spLocks noGrp="1"/>
          </p:cNvSpPr>
          <p:nvPr>
            <p:ph type="dt" sz="half" idx="10"/>
          </p:nvPr>
        </p:nvSpPr>
        <p:spPr/>
        <p:txBody>
          <a:bodyPr/>
          <a:lstStyle/>
          <a:p>
            <a:fld id="{FB3155B1-484A-44F3-95B2-E9CE1A908BE4}" type="datetimeFigureOut">
              <a:rPr lang="en-GB" smtClean="0"/>
              <a:t>08/06/2026</a:t>
            </a:fld>
            <a:endParaRPr lang="en-GB"/>
          </a:p>
        </p:txBody>
      </p:sp>
      <p:sp>
        <p:nvSpPr>
          <p:cNvPr id="5" name="Footer Placeholder 4">
            <a:extLst>
              <a:ext uri="{FF2B5EF4-FFF2-40B4-BE49-F238E27FC236}">
                <a16:creationId xmlns:a16="http://schemas.microsoft.com/office/drawing/2014/main" id="{DAE4E0D2-63E9-CB16-2533-1B8392074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83EEB5-8524-62AB-ACCA-3F5F9BC26E49}"/>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3893264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3F54D9F0-04AB-9943-BD88-2F95519E01A9}" type="datetimeFigureOut">
              <a:rPr lang="en-US" smtClean="0"/>
              <a:t>6/8/2026</a:t>
            </a:fld>
            <a:endParaRPr lang="en-US"/>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455628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6/8/2026</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85785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6/8/2026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6704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6/8/2026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7997998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6/8/2026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525597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6/8/2026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3199740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6/8/2026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7594781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6/8/2026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6388579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6/8/2026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4458610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6/8/2026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739854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6/8/2026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75782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3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D8FD4D-C064-B937-A8CF-1914A454FA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68AF05-C7B0-C4AE-B062-99066C33D2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11EB7D-AF44-5B63-9E49-E51243079E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3155B1-484A-44F3-95B2-E9CE1A908BE4}" type="datetimeFigureOut">
              <a:rPr lang="en-GB" smtClean="0"/>
              <a:t>08/06/2026</a:t>
            </a:fld>
            <a:endParaRPr lang="en-GB"/>
          </a:p>
        </p:txBody>
      </p:sp>
      <p:sp>
        <p:nvSpPr>
          <p:cNvPr id="5" name="Footer Placeholder 4">
            <a:extLst>
              <a:ext uri="{FF2B5EF4-FFF2-40B4-BE49-F238E27FC236}">
                <a16:creationId xmlns:a16="http://schemas.microsoft.com/office/drawing/2014/main" id="{E950802E-9BDC-B889-E271-FC4DEB1EC2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1296CBF-6F33-DBBF-97AF-2610F2EC6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3502CC-B51E-4B8A-8471-6FBD2520F870}" type="slidenum">
              <a:rPr lang="en-GB" smtClean="0"/>
              <a:t>‹#›</a:t>
            </a:fld>
            <a:endParaRPr lang="en-GB"/>
          </a:p>
        </p:txBody>
      </p:sp>
    </p:spTree>
    <p:extLst>
      <p:ext uri="{BB962C8B-B14F-4D97-AF65-F5344CB8AC3E}">
        <p14:creationId xmlns:p14="http://schemas.microsoft.com/office/powerpoint/2010/main" val="3892343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6/8/2026</a:t>
            </a:fld>
            <a:endParaRPr lang="en-US"/>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13333120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908720"/>
            <a:ext cx="12192000" cy="4824536"/>
          </a:xfrm>
        </p:spPr>
        <p:txBody>
          <a:bodyPr>
            <a:normAutofit/>
          </a:bodyPr>
          <a:lstStyle/>
          <a:p>
            <a:r>
              <a:rPr lang="en-GB" altLang="en-US" sz="3600" b="1" dirty="0">
                <a:latin typeface="Aptos" panose="020B0004020202020204" pitchFamily="34" charset="0"/>
              </a:rPr>
              <a:t>Doctor of Business Administration</a:t>
            </a:r>
            <a:br>
              <a:rPr lang="en-GB" altLang="en-US" sz="3200" b="1" dirty="0">
                <a:latin typeface="Aptos" panose="020B0004020202020204" pitchFamily="34" charset="0"/>
              </a:rPr>
            </a:br>
            <a:br>
              <a:rPr lang="en-GB" altLang="en-US" sz="4000" b="1" dirty="0">
                <a:latin typeface="Aptos" panose="020B0004020202020204" pitchFamily="34" charset="0"/>
              </a:rPr>
            </a:br>
            <a:r>
              <a:rPr lang="en-GB" altLang="en-US" sz="4000" b="1" dirty="0">
                <a:solidFill>
                  <a:schemeClr val="bg1"/>
                </a:solidFill>
                <a:latin typeface="Aptos" panose="020B0004020202020204" pitchFamily="34" charset="0"/>
              </a:rPr>
              <a:t>Completing your DBA Proposal</a:t>
            </a:r>
            <a:br>
              <a:rPr lang="en-GB" sz="4000" b="1" dirty="0">
                <a:solidFill>
                  <a:schemeClr val="accent2">
                    <a:lumMod val="20000"/>
                    <a:lumOff val="80000"/>
                  </a:schemeClr>
                </a:solidFill>
                <a:latin typeface="Aptos" panose="020B0004020202020204" pitchFamily="34" charset="0"/>
              </a:rPr>
            </a:br>
            <a:br>
              <a:rPr lang="en-GB" sz="4000" b="1" dirty="0">
                <a:solidFill>
                  <a:schemeClr val="accent2">
                    <a:lumMod val="60000"/>
                    <a:lumOff val="40000"/>
                  </a:schemeClr>
                </a:solidFill>
                <a:latin typeface="Aptos" panose="020B0004020202020204" pitchFamily="34" charset="0"/>
              </a:rPr>
            </a:br>
            <a:r>
              <a:rPr lang="en-GB" sz="2200" b="1" dirty="0">
                <a:solidFill>
                  <a:schemeClr val="accent2">
                    <a:lumMod val="60000"/>
                    <a:lumOff val="40000"/>
                  </a:schemeClr>
                </a:solidFill>
                <a:latin typeface="Aptos" panose="020B0004020202020204" pitchFamily="34" charset="0"/>
              </a:rPr>
              <a:t>Today, you would be focused on a transition into Deep Work, the ability to focus without distraction to complete your research proposal, the introduction, the Literature Review, the Conceptual Framework, Your methodology (the Systematic Literature Review) parts of your Proposal.</a:t>
            </a:r>
            <a:br>
              <a:rPr lang="en-GB" sz="4000" b="1" dirty="0">
                <a:solidFill>
                  <a:schemeClr val="accent2">
                    <a:lumMod val="60000"/>
                    <a:lumOff val="40000"/>
                  </a:schemeClr>
                </a:solidFill>
                <a:latin typeface="Aptos" panose="020B0004020202020204" pitchFamily="34" charset="0"/>
              </a:rPr>
            </a:br>
            <a:endParaRPr lang="en-GB" altLang="en-US" sz="3600" b="1" dirty="0">
              <a:solidFill>
                <a:schemeClr val="accent2">
                  <a:lumMod val="60000"/>
                  <a:lumOff val="40000"/>
                </a:schemeClr>
              </a:solidFill>
              <a:latin typeface="Aptos" panose="020B0004020202020204" pitchFamily="34" charset="0"/>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6C541-2781-471E-672D-006C553DFC6E}"/>
              </a:ext>
            </a:extLst>
          </p:cNvPr>
          <p:cNvSpPr>
            <a:spLocks noGrp="1"/>
          </p:cNvSpPr>
          <p:nvPr>
            <p:ph type="title"/>
          </p:nvPr>
        </p:nvSpPr>
        <p:spPr>
          <a:xfrm>
            <a:off x="0" y="1"/>
            <a:ext cx="12192000" cy="757083"/>
          </a:xfrm>
        </p:spPr>
        <p:txBody>
          <a:bodyPr>
            <a:normAutofit fontScale="90000"/>
          </a:bodyPr>
          <a:lstStyle/>
          <a:p>
            <a:pPr algn="ctr"/>
            <a:br>
              <a:rPr lang="en-GB" b="1" dirty="0"/>
            </a:br>
            <a:r>
              <a:rPr lang="en-GB" b="1" dirty="0"/>
              <a:t>Structure of the 2,000-Word DBA Proposal</a:t>
            </a:r>
            <a:br>
              <a:rPr lang="en-GB" dirty="0"/>
            </a:br>
            <a:endParaRPr lang="en-GB" dirty="0"/>
          </a:p>
        </p:txBody>
      </p:sp>
      <p:sp>
        <p:nvSpPr>
          <p:cNvPr id="3" name="Content Placeholder 2">
            <a:extLst>
              <a:ext uri="{FF2B5EF4-FFF2-40B4-BE49-F238E27FC236}">
                <a16:creationId xmlns:a16="http://schemas.microsoft.com/office/drawing/2014/main" id="{99A719D0-B8BC-CDF1-83BE-846AE52FC7C8}"/>
              </a:ext>
            </a:extLst>
          </p:cNvPr>
          <p:cNvSpPr>
            <a:spLocks noGrp="1"/>
          </p:cNvSpPr>
          <p:nvPr>
            <p:ph idx="1"/>
          </p:nvPr>
        </p:nvSpPr>
        <p:spPr>
          <a:xfrm>
            <a:off x="0" y="757084"/>
            <a:ext cx="12192000" cy="6204155"/>
          </a:xfrm>
        </p:spPr>
        <p:txBody>
          <a:bodyPr>
            <a:normAutofit fontScale="32500" lnSpcReduction="20000"/>
          </a:bodyPr>
          <a:lstStyle/>
          <a:p>
            <a:pPr marL="0" indent="0">
              <a:buNone/>
            </a:pPr>
            <a:r>
              <a:rPr lang="en-GB" sz="6200" dirty="0"/>
              <a:t>1. Introduction and Background (300–400 words). Context of the research problem (industry, sector, organisational challenge), Why the topic is important for business, management, or practice, Brief overview of key themes from the literature, Clear articulation of a real business problem, Research gap, Evidence of reading beyond textbooks (academic journals, practitioner reports)</a:t>
            </a:r>
          </a:p>
          <a:p>
            <a:pPr marL="0" indent="0">
              <a:buNone/>
            </a:pPr>
            <a:r>
              <a:rPr lang="en-GB" sz="6200" dirty="0"/>
              <a:t>2. Research Aim, Objectives, and Questions (200–300 words) - One clear research aim (what the study seeks to achieve), 3–4 research objectives (specific steps to achieve the aim), 2–4 research questions aligned to the objectives, Logical alignment between aim, objectives, and questions, Business-focused and researchable questions (not operational tasks)</a:t>
            </a:r>
          </a:p>
          <a:p>
            <a:pPr marL="0" indent="0">
              <a:buNone/>
            </a:pPr>
            <a:r>
              <a:rPr lang="en-GB" sz="6200" dirty="0"/>
              <a:t>3. Systematic Literature Review and proposed methodology (700–900 words): Explanation of your SLR approach (databases, keywords, inclusion/exclusion criteria, Boolean Operators, selection criteria), Evidence of systematic searching (not random reading), Critical synthesis (compare, contrast, critique authors), PRISMA, Research philosophy (e.g., positivist, interpretivist, pragmatic), Research design (qualitative, quantitative), Data collection methods (documents, case studies, reports), Sampling approach &amp; data analysis techniques. </a:t>
            </a:r>
          </a:p>
          <a:p>
            <a:pPr marL="0" indent="0">
              <a:buNone/>
            </a:pPr>
            <a:r>
              <a:rPr lang="en-GB" sz="6200" dirty="0"/>
              <a:t>4. Literature Review and Theoretical or Conceptual Framework (500–700 words) - Critical synthesis of key themes, debates (compare, contrast, critique authors), and gaps in the literature, Integration of academic and practitioner sources (e.g., journals, industry reports), Key theories/models guiding your study (e.g. Fraud Diamond Model, institutional theory, governance frameworks), Explanation of how these theories inform your research questions, A simple conceptual framework diagram, Explicit linkage between theory and your research focus, and justification for your study.</a:t>
            </a:r>
          </a:p>
          <a:p>
            <a:pPr marL="0" indent="0">
              <a:buNone/>
            </a:pPr>
            <a:r>
              <a:rPr lang="en-GB" sz="6200" dirty="0"/>
              <a:t>5. Expected Contributions and Managerial Implications 100–200 words) - Academic contributions (theory, literature gaps), Practical contributions (managers, organisations, policy), There should be clear articulation of how findings will inform business practice and decision-making</a:t>
            </a:r>
          </a:p>
          <a:p>
            <a:pPr marL="0" indent="0">
              <a:buNone/>
            </a:pPr>
            <a:r>
              <a:rPr lang="en-GB" sz="6200" dirty="0"/>
              <a:t>6. References (Harvard Style) - Minimum of 20–30 academic and practitioner sources, Accurate in-text citations and reference list, Use of peer-reviewed journals and credible industry sources</a:t>
            </a:r>
          </a:p>
          <a:p>
            <a:endParaRPr lang="en-GB" dirty="0"/>
          </a:p>
        </p:txBody>
      </p:sp>
    </p:spTree>
    <p:extLst>
      <p:ext uri="{BB962C8B-B14F-4D97-AF65-F5344CB8AC3E}">
        <p14:creationId xmlns:p14="http://schemas.microsoft.com/office/powerpoint/2010/main" val="3808546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9562-0094-398B-5C51-95D2B0D5D385}"/>
              </a:ext>
            </a:extLst>
          </p:cNvPr>
          <p:cNvSpPr>
            <a:spLocks noGrp="1"/>
          </p:cNvSpPr>
          <p:nvPr>
            <p:ph type="title"/>
          </p:nvPr>
        </p:nvSpPr>
        <p:spPr>
          <a:xfrm>
            <a:off x="0" y="0"/>
            <a:ext cx="12268200" cy="402771"/>
          </a:xfrm>
        </p:spPr>
        <p:txBody>
          <a:bodyPr>
            <a:normAutofit fontScale="90000"/>
          </a:bodyPr>
          <a:lstStyle/>
          <a:p>
            <a:br>
              <a:rPr lang="en-GB" b="1" dirty="0"/>
            </a:br>
            <a:r>
              <a:rPr lang="en-GB" sz="3600" b="1" dirty="0"/>
              <a:t>Deep Work to Complete Parts of your Research Proposal</a:t>
            </a:r>
            <a:br>
              <a:rPr lang="en-GB" sz="3600" dirty="0"/>
            </a:br>
            <a:endParaRPr lang="en-GB" dirty="0"/>
          </a:p>
        </p:txBody>
      </p:sp>
      <p:sp>
        <p:nvSpPr>
          <p:cNvPr id="3" name="Content Placeholder 2">
            <a:extLst>
              <a:ext uri="{FF2B5EF4-FFF2-40B4-BE49-F238E27FC236}">
                <a16:creationId xmlns:a16="http://schemas.microsoft.com/office/drawing/2014/main" id="{926D7EA5-EC8D-DA83-3084-A0A6AB796F12}"/>
              </a:ext>
            </a:extLst>
          </p:cNvPr>
          <p:cNvSpPr>
            <a:spLocks noGrp="1"/>
          </p:cNvSpPr>
          <p:nvPr>
            <p:ph idx="1"/>
          </p:nvPr>
        </p:nvSpPr>
        <p:spPr>
          <a:xfrm>
            <a:off x="0" y="402772"/>
            <a:ext cx="12192000" cy="5312228"/>
          </a:xfrm>
        </p:spPr>
        <p:txBody>
          <a:bodyPr>
            <a:normAutofit fontScale="55000" lnSpcReduction="20000"/>
          </a:bodyPr>
          <a:lstStyle/>
          <a:p>
            <a:pPr marL="0" indent="0">
              <a:buNone/>
            </a:pPr>
            <a:r>
              <a:rPr lang="en-GB" sz="3600" dirty="0">
                <a:latin typeface="Aptos" panose="020B0004020202020204" pitchFamily="34" charset="0"/>
              </a:rPr>
              <a:t>Today, you would be focused on a transition into </a:t>
            </a:r>
            <a:r>
              <a:rPr lang="en-GB" sz="3600" b="1" dirty="0">
                <a:latin typeface="Aptos" panose="020B0004020202020204" pitchFamily="34" charset="0"/>
              </a:rPr>
              <a:t>Deep Work, </a:t>
            </a:r>
            <a:r>
              <a:rPr lang="en-GB" sz="3600" dirty="0">
                <a:latin typeface="Aptos" panose="020B0004020202020204" pitchFamily="34" charset="0"/>
              </a:rPr>
              <a:t>the ability to focus without distraction to complete your research proposal, the introduction, the Literature Review, the Conceptual Framework, Your methodology (the Systematic Literature Review) parts of your Proposal.</a:t>
            </a:r>
          </a:p>
          <a:p>
            <a:pPr marL="0" indent="0">
              <a:buNone/>
            </a:pPr>
            <a:endParaRPr lang="en-GB" sz="3600" dirty="0">
              <a:latin typeface="Aptos" panose="020B0004020202020204" pitchFamily="34" charset="0"/>
            </a:endParaRPr>
          </a:p>
          <a:p>
            <a:pPr marL="742950" lvl="0" indent="-742950">
              <a:buAutoNum type="arabicPeriod"/>
            </a:pPr>
            <a:r>
              <a:rPr lang="en-GB" sz="3600" b="1" dirty="0">
                <a:latin typeface="Aptos" panose="020B0004020202020204" pitchFamily="34" charset="0"/>
              </a:rPr>
              <a:t>You would begin with the Protocol: </a:t>
            </a:r>
          </a:p>
          <a:p>
            <a:pPr marL="0" lvl="0" indent="0">
              <a:buNone/>
            </a:pPr>
            <a:r>
              <a:rPr lang="en-GB" sz="3600" dirty="0">
                <a:latin typeface="Aptos" panose="020B0004020202020204" pitchFamily="34" charset="0"/>
              </a:rPr>
              <a:t>Rigor Over Routine, which involves the meticulous mapping of:</a:t>
            </a:r>
          </a:p>
          <a:p>
            <a:pPr lvl="0"/>
            <a:r>
              <a:rPr lang="en-GB" sz="3600" b="1" dirty="0">
                <a:latin typeface="Aptos" panose="020B0004020202020204" pitchFamily="34" charset="0"/>
              </a:rPr>
              <a:t>Search Strategies:</a:t>
            </a:r>
            <a:r>
              <a:rPr lang="en-GB" sz="3600" dirty="0">
                <a:latin typeface="Aptos" panose="020B0004020202020204" pitchFamily="34" charset="0"/>
              </a:rPr>
              <a:t> The precise use of Boolean operators and databases like Scopus or Web of Science.</a:t>
            </a:r>
          </a:p>
          <a:p>
            <a:pPr lvl="0"/>
            <a:r>
              <a:rPr lang="en-GB" sz="3600" b="1" dirty="0">
                <a:latin typeface="Aptos" panose="020B0004020202020204" pitchFamily="34" charset="0"/>
              </a:rPr>
              <a:t>Selection Criteria:</a:t>
            </a:r>
            <a:r>
              <a:rPr lang="en-GB" sz="3600" dirty="0">
                <a:latin typeface="Aptos" panose="020B0004020202020204" pitchFamily="34" charset="0"/>
              </a:rPr>
              <a:t> The disciplined application of Inclusion and Exclusion (I/E) criteria.</a:t>
            </a:r>
          </a:p>
          <a:p>
            <a:pPr lvl="0"/>
            <a:r>
              <a:rPr lang="en-GB" sz="3600" b="1" dirty="0">
                <a:latin typeface="Aptos" panose="020B0004020202020204" pitchFamily="34" charset="0"/>
              </a:rPr>
              <a:t>Visual Transparency:</a:t>
            </a:r>
            <a:r>
              <a:rPr lang="en-GB" sz="3600" dirty="0">
                <a:latin typeface="Aptos" panose="020B0004020202020204" pitchFamily="34" charset="0"/>
              </a:rPr>
              <a:t> The use of PRISMA flow diagrams to map the journey from data noise to clear insight.</a:t>
            </a:r>
          </a:p>
          <a:p>
            <a:pPr marL="0" indent="0">
              <a:buNone/>
            </a:pPr>
            <a:r>
              <a:rPr lang="en-GB" sz="3600" b="1" dirty="0">
                <a:latin typeface="Aptos" panose="020B0004020202020204" pitchFamily="34" charset="0"/>
              </a:rPr>
              <a:t>2. Synthesis: Moving Beyond Descriptive Summaries</a:t>
            </a:r>
            <a:endParaRPr lang="en-GB" sz="3600" dirty="0">
              <a:latin typeface="Aptos" panose="020B0004020202020204" pitchFamily="34" charset="0"/>
            </a:endParaRPr>
          </a:p>
          <a:p>
            <a:r>
              <a:rPr lang="en-GB" sz="3600" dirty="0">
                <a:latin typeface="Aptos" panose="020B0004020202020204" pitchFamily="34" charset="0"/>
              </a:rPr>
              <a:t>You would move from the collection of data from the literature to Critical Synthesis. This is the most cognitively taxing part of the proposal, requiring 700–900 words of deep analysis. You must compare and critique authors to identify the Research Gap. It is here that you integrate academic journals with practitioner reports to justify why your study matters.</a:t>
            </a:r>
          </a:p>
          <a:p>
            <a:pPr marL="0" indent="0">
              <a:buNone/>
            </a:pPr>
            <a:r>
              <a:rPr lang="en-GB" sz="3600" b="1" dirty="0">
                <a:latin typeface="Aptos" panose="020B0004020202020204" pitchFamily="34" charset="0"/>
              </a:rPr>
              <a:t>3. The Theoretical Lens/Framework</a:t>
            </a:r>
            <a:endParaRPr lang="en-GB" sz="3600" dirty="0">
              <a:latin typeface="Aptos" panose="020B0004020202020204" pitchFamily="34" charset="0"/>
            </a:endParaRPr>
          </a:p>
          <a:p>
            <a:r>
              <a:rPr lang="en-GB" sz="3600" dirty="0">
                <a:latin typeface="Aptos" panose="020B0004020202020204" pitchFamily="34" charset="0"/>
              </a:rPr>
              <a:t>Here you would provide the structural integrity for your research. This section (300–400 words) requires you to explicitly link your theories to your specific research focus, often visualized through a conceptual framework diagram</a:t>
            </a:r>
          </a:p>
          <a:p>
            <a:pPr marL="0" indent="0">
              <a:buNone/>
            </a:pPr>
            <a:r>
              <a:rPr lang="en-GB" dirty="0"/>
              <a:t> </a:t>
            </a:r>
          </a:p>
          <a:p>
            <a:endParaRPr lang="en-GB" b="1" dirty="0"/>
          </a:p>
        </p:txBody>
      </p:sp>
    </p:spTree>
    <p:extLst>
      <p:ext uri="{BB962C8B-B14F-4D97-AF65-F5344CB8AC3E}">
        <p14:creationId xmlns:p14="http://schemas.microsoft.com/office/powerpoint/2010/main" val="3274394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A39F2-BE72-E70E-4FF8-E66B3E8C2C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755E4C-B9A9-80D7-D082-0965031CD78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3779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2EE7A-D50D-4C78-E524-6162A853F8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B0D2E4-969D-02B8-DFF9-3B6B68542D0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93302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E6534-7C63-7DC0-CF0D-8C9AA7F15A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CF8F94-A812-2EC3-5B45-99F6AB9BBD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10607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51CCB-AE6E-2132-82E9-75B38C960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0D0D32-F3D9-35B5-26AF-4C8D1D28B91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801626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720</Words>
  <Application>Microsoft Office PowerPoint</Application>
  <PresentationFormat>Widescreen</PresentationFormat>
  <Paragraphs>22</Paragraphs>
  <Slides>7</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7</vt:i4>
      </vt:variant>
    </vt:vector>
  </HeadingPairs>
  <TitlesOfParts>
    <vt:vector size="13" baseType="lpstr">
      <vt:lpstr>Aptos</vt:lpstr>
      <vt:lpstr>Aptos Display</vt:lpstr>
      <vt:lpstr>Arial</vt:lpstr>
      <vt:lpstr>Myriad Pro</vt:lpstr>
      <vt:lpstr>Office Theme</vt:lpstr>
      <vt:lpstr>20140311PresentationUWTSDTemplate</vt:lpstr>
      <vt:lpstr>Doctor of Business Administration  Completing your DBA Proposal  Today, you would be focused on a transition into Deep Work, the ability to focus without distraction to complete your research proposal, the introduction, the Literature Review, the Conceptual Framework, Your methodology (the Systematic Literature Review) parts of your Proposal. </vt:lpstr>
      <vt:lpstr> Structure of the 2,000-Word DBA Proposal </vt:lpstr>
      <vt:lpstr> Deep Work to Complete Parts of your Research Proposal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Eno Maycock</dc:creator>
  <cp:lastModifiedBy>Eno Maycock</cp:lastModifiedBy>
  <cp:revision>1</cp:revision>
  <dcterms:created xsi:type="dcterms:W3CDTF">2026-06-08T07:45:14Z</dcterms:created>
  <dcterms:modified xsi:type="dcterms:W3CDTF">2026-06-08T08:04:05Z</dcterms:modified>
</cp:coreProperties>
</file>