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1" r:id="rId3"/>
    <p:sldId id="282" r:id="rId4"/>
    <p:sldId id="258" r:id="rId5"/>
    <p:sldId id="259" r:id="rId6"/>
    <p:sldId id="260" r:id="rId7"/>
    <p:sldId id="264" r:id="rId8"/>
    <p:sldId id="265" r:id="rId9"/>
    <p:sldId id="283" r:id="rId10"/>
    <p:sldId id="286" r:id="rId11"/>
    <p:sldId id="284" r:id="rId12"/>
    <p:sldId id="285"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B56E41C-9086-4685-9FB8-9057DDE153E2}">
          <p14:sldIdLst>
            <p14:sldId id="256"/>
            <p14:sldId id="281"/>
            <p14:sldId id="282"/>
          </p14:sldIdLst>
        </p14:section>
        <p14:section name="Untitled Section" id="{F6EB7284-DA9D-4021-9A93-2CD02E38A3CD}">
          <p14:sldIdLst>
            <p14:sldId id="258"/>
            <p14:sldId id="259"/>
            <p14:sldId id="260"/>
            <p14:sldId id="264"/>
            <p14:sldId id="265"/>
            <p14:sldId id="283"/>
            <p14:sldId id="286"/>
            <p14:sldId id="284"/>
            <p14:sldId id="285"/>
            <p14:sldId id="26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281CC-632A-3CB6-0FBE-BD0B65F5F1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28F3E46-C068-F940-14E3-DCED2C2210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8F3DE57-D8E0-2D47-6908-E6E1BD01A9E9}"/>
              </a:ext>
            </a:extLst>
          </p:cNvPr>
          <p:cNvSpPr>
            <a:spLocks noGrp="1"/>
          </p:cNvSpPr>
          <p:nvPr>
            <p:ph type="dt" sz="half" idx="10"/>
          </p:nvPr>
        </p:nvSpPr>
        <p:spPr/>
        <p:txBody>
          <a:bodyPr/>
          <a:lstStyle/>
          <a:p>
            <a:fld id="{63B5E152-E955-4D60-B3D3-5AE6FED29EF9}" type="datetimeFigureOut">
              <a:rPr lang="en-GB" smtClean="0"/>
              <a:t>15/11/2022</a:t>
            </a:fld>
            <a:endParaRPr lang="en-GB"/>
          </a:p>
        </p:txBody>
      </p:sp>
      <p:sp>
        <p:nvSpPr>
          <p:cNvPr id="5" name="Footer Placeholder 4">
            <a:extLst>
              <a:ext uri="{FF2B5EF4-FFF2-40B4-BE49-F238E27FC236}">
                <a16:creationId xmlns:a16="http://schemas.microsoft.com/office/drawing/2014/main" id="{CA57274B-8C21-DE1C-9ADC-A1A96353E4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8CD44F-F4A0-EC9D-A913-231A071A696C}"/>
              </a:ext>
            </a:extLst>
          </p:cNvPr>
          <p:cNvSpPr>
            <a:spLocks noGrp="1"/>
          </p:cNvSpPr>
          <p:nvPr>
            <p:ph type="sldNum" sz="quarter" idx="12"/>
          </p:nvPr>
        </p:nvSpPr>
        <p:spPr/>
        <p:txBody>
          <a:bodyPr/>
          <a:lstStyle/>
          <a:p>
            <a:fld id="{00E9A140-F6A4-4137-96D0-AFFFB668CD0E}" type="slidenum">
              <a:rPr lang="en-GB" smtClean="0"/>
              <a:t>‹#›</a:t>
            </a:fld>
            <a:endParaRPr lang="en-GB"/>
          </a:p>
        </p:txBody>
      </p:sp>
    </p:spTree>
    <p:extLst>
      <p:ext uri="{BB962C8B-B14F-4D97-AF65-F5344CB8AC3E}">
        <p14:creationId xmlns:p14="http://schemas.microsoft.com/office/powerpoint/2010/main" val="2674965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F915D-98A1-2C56-298C-011F5DFBB0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015330-EDE1-AE66-3620-E4A0CEE5746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6A8717-2A8F-3275-1A03-5A8DA7A97911}"/>
              </a:ext>
            </a:extLst>
          </p:cNvPr>
          <p:cNvSpPr>
            <a:spLocks noGrp="1"/>
          </p:cNvSpPr>
          <p:nvPr>
            <p:ph type="dt" sz="half" idx="10"/>
          </p:nvPr>
        </p:nvSpPr>
        <p:spPr/>
        <p:txBody>
          <a:bodyPr/>
          <a:lstStyle/>
          <a:p>
            <a:fld id="{63B5E152-E955-4D60-B3D3-5AE6FED29EF9}" type="datetimeFigureOut">
              <a:rPr lang="en-GB" smtClean="0"/>
              <a:t>15/11/2022</a:t>
            </a:fld>
            <a:endParaRPr lang="en-GB"/>
          </a:p>
        </p:txBody>
      </p:sp>
      <p:sp>
        <p:nvSpPr>
          <p:cNvPr id="5" name="Footer Placeholder 4">
            <a:extLst>
              <a:ext uri="{FF2B5EF4-FFF2-40B4-BE49-F238E27FC236}">
                <a16:creationId xmlns:a16="http://schemas.microsoft.com/office/drawing/2014/main" id="{ADE549C7-9BFE-AA3C-DCB7-35F5D9BCCF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6D873-C8DA-ACE2-AD5E-01DD15C6E023}"/>
              </a:ext>
            </a:extLst>
          </p:cNvPr>
          <p:cNvSpPr>
            <a:spLocks noGrp="1"/>
          </p:cNvSpPr>
          <p:nvPr>
            <p:ph type="sldNum" sz="quarter" idx="12"/>
          </p:nvPr>
        </p:nvSpPr>
        <p:spPr/>
        <p:txBody>
          <a:bodyPr/>
          <a:lstStyle/>
          <a:p>
            <a:fld id="{00E9A140-F6A4-4137-96D0-AFFFB668CD0E}" type="slidenum">
              <a:rPr lang="en-GB" smtClean="0"/>
              <a:t>‹#›</a:t>
            </a:fld>
            <a:endParaRPr lang="en-GB"/>
          </a:p>
        </p:txBody>
      </p:sp>
    </p:spTree>
    <p:extLst>
      <p:ext uri="{BB962C8B-B14F-4D97-AF65-F5344CB8AC3E}">
        <p14:creationId xmlns:p14="http://schemas.microsoft.com/office/powerpoint/2010/main" val="604859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A2A0E-7C6B-2708-BE44-0F1BE459C9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4C8186-E845-22BB-3315-21F5AD7B2A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6BE1A8-1809-7D10-11A7-33C0A69E66E9}"/>
              </a:ext>
            </a:extLst>
          </p:cNvPr>
          <p:cNvSpPr>
            <a:spLocks noGrp="1"/>
          </p:cNvSpPr>
          <p:nvPr>
            <p:ph type="dt" sz="half" idx="10"/>
          </p:nvPr>
        </p:nvSpPr>
        <p:spPr/>
        <p:txBody>
          <a:bodyPr/>
          <a:lstStyle/>
          <a:p>
            <a:fld id="{63B5E152-E955-4D60-B3D3-5AE6FED29EF9}" type="datetimeFigureOut">
              <a:rPr lang="en-GB" smtClean="0"/>
              <a:t>15/11/2022</a:t>
            </a:fld>
            <a:endParaRPr lang="en-GB"/>
          </a:p>
        </p:txBody>
      </p:sp>
      <p:sp>
        <p:nvSpPr>
          <p:cNvPr id="5" name="Footer Placeholder 4">
            <a:extLst>
              <a:ext uri="{FF2B5EF4-FFF2-40B4-BE49-F238E27FC236}">
                <a16:creationId xmlns:a16="http://schemas.microsoft.com/office/drawing/2014/main" id="{8DA52D86-9291-A1F8-5F61-A0824C537B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7652DF-985E-C073-F9E3-7DC96650259F}"/>
              </a:ext>
            </a:extLst>
          </p:cNvPr>
          <p:cNvSpPr>
            <a:spLocks noGrp="1"/>
          </p:cNvSpPr>
          <p:nvPr>
            <p:ph type="sldNum" sz="quarter" idx="12"/>
          </p:nvPr>
        </p:nvSpPr>
        <p:spPr/>
        <p:txBody>
          <a:bodyPr/>
          <a:lstStyle/>
          <a:p>
            <a:fld id="{00E9A140-F6A4-4137-96D0-AFFFB668CD0E}" type="slidenum">
              <a:rPr lang="en-GB" smtClean="0"/>
              <a:t>‹#›</a:t>
            </a:fld>
            <a:endParaRPr lang="en-GB"/>
          </a:p>
        </p:txBody>
      </p:sp>
    </p:spTree>
    <p:extLst>
      <p:ext uri="{BB962C8B-B14F-4D97-AF65-F5344CB8AC3E}">
        <p14:creationId xmlns:p14="http://schemas.microsoft.com/office/powerpoint/2010/main" val="1873200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A6CFD-08D1-A02F-7B49-C693F78C0F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8E4017-FFF6-9617-A5BC-995C1322778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ED115E-8580-35CE-8B8B-FBD89F8E36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8A2524-011D-A9D3-93B9-5DAEE61ECEBE}"/>
              </a:ext>
            </a:extLst>
          </p:cNvPr>
          <p:cNvSpPr>
            <a:spLocks noGrp="1"/>
          </p:cNvSpPr>
          <p:nvPr>
            <p:ph type="dt" sz="half" idx="10"/>
          </p:nvPr>
        </p:nvSpPr>
        <p:spPr/>
        <p:txBody>
          <a:bodyPr/>
          <a:lstStyle/>
          <a:p>
            <a:fld id="{63B5E152-E955-4D60-B3D3-5AE6FED29EF9}" type="datetimeFigureOut">
              <a:rPr lang="en-GB" smtClean="0"/>
              <a:t>15/11/2022</a:t>
            </a:fld>
            <a:endParaRPr lang="en-GB"/>
          </a:p>
        </p:txBody>
      </p:sp>
      <p:sp>
        <p:nvSpPr>
          <p:cNvPr id="6" name="Footer Placeholder 5">
            <a:extLst>
              <a:ext uri="{FF2B5EF4-FFF2-40B4-BE49-F238E27FC236}">
                <a16:creationId xmlns:a16="http://schemas.microsoft.com/office/drawing/2014/main" id="{79B166B9-410A-02C1-0665-C6C73EB684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15682B-22ED-D7A3-D735-59EAD29C1C5D}"/>
              </a:ext>
            </a:extLst>
          </p:cNvPr>
          <p:cNvSpPr>
            <a:spLocks noGrp="1"/>
          </p:cNvSpPr>
          <p:nvPr>
            <p:ph type="sldNum" sz="quarter" idx="12"/>
          </p:nvPr>
        </p:nvSpPr>
        <p:spPr/>
        <p:txBody>
          <a:bodyPr/>
          <a:lstStyle/>
          <a:p>
            <a:fld id="{00E9A140-F6A4-4137-96D0-AFFFB668CD0E}" type="slidenum">
              <a:rPr lang="en-GB" smtClean="0"/>
              <a:t>‹#›</a:t>
            </a:fld>
            <a:endParaRPr lang="en-GB"/>
          </a:p>
        </p:txBody>
      </p:sp>
    </p:spTree>
    <p:extLst>
      <p:ext uri="{BB962C8B-B14F-4D97-AF65-F5344CB8AC3E}">
        <p14:creationId xmlns:p14="http://schemas.microsoft.com/office/powerpoint/2010/main" val="10328568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3395E-A704-E9B0-39BA-4430D04946F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9ABE0D-320C-82F2-ADDF-399557CC1B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91FA033-B010-A2AA-B3AB-0A556A0C16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B17767-D2EF-7C5D-BD28-532BA5499B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C2098C-9B4F-C142-6E44-4E910072EE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733CE0-FB6C-DA5E-7A0C-29D4157CE962}"/>
              </a:ext>
            </a:extLst>
          </p:cNvPr>
          <p:cNvSpPr>
            <a:spLocks noGrp="1"/>
          </p:cNvSpPr>
          <p:nvPr>
            <p:ph type="dt" sz="half" idx="10"/>
          </p:nvPr>
        </p:nvSpPr>
        <p:spPr/>
        <p:txBody>
          <a:bodyPr/>
          <a:lstStyle/>
          <a:p>
            <a:fld id="{63B5E152-E955-4D60-B3D3-5AE6FED29EF9}" type="datetimeFigureOut">
              <a:rPr lang="en-GB" smtClean="0"/>
              <a:t>15/11/2022</a:t>
            </a:fld>
            <a:endParaRPr lang="en-GB"/>
          </a:p>
        </p:txBody>
      </p:sp>
      <p:sp>
        <p:nvSpPr>
          <p:cNvPr id="8" name="Footer Placeholder 7">
            <a:extLst>
              <a:ext uri="{FF2B5EF4-FFF2-40B4-BE49-F238E27FC236}">
                <a16:creationId xmlns:a16="http://schemas.microsoft.com/office/drawing/2014/main" id="{5BB0CDA6-C49A-B99B-F957-9BDFA6B7F7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9CE0C64-314E-26D7-1460-0BFBCF818812}"/>
              </a:ext>
            </a:extLst>
          </p:cNvPr>
          <p:cNvSpPr>
            <a:spLocks noGrp="1"/>
          </p:cNvSpPr>
          <p:nvPr>
            <p:ph type="sldNum" sz="quarter" idx="12"/>
          </p:nvPr>
        </p:nvSpPr>
        <p:spPr/>
        <p:txBody>
          <a:bodyPr/>
          <a:lstStyle/>
          <a:p>
            <a:fld id="{00E9A140-F6A4-4137-96D0-AFFFB668CD0E}" type="slidenum">
              <a:rPr lang="en-GB" smtClean="0"/>
              <a:t>‹#›</a:t>
            </a:fld>
            <a:endParaRPr lang="en-GB"/>
          </a:p>
        </p:txBody>
      </p:sp>
    </p:spTree>
    <p:extLst>
      <p:ext uri="{BB962C8B-B14F-4D97-AF65-F5344CB8AC3E}">
        <p14:creationId xmlns:p14="http://schemas.microsoft.com/office/powerpoint/2010/main" val="11166253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4608F-7BB0-39E1-E9F7-40C9CD70891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A2FC9F-E3CC-DD7C-6185-46553B76C8E1}"/>
              </a:ext>
            </a:extLst>
          </p:cNvPr>
          <p:cNvSpPr>
            <a:spLocks noGrp="1"/>
          </p:cNvSpPr>
          <p:nvPr>
            <p:ph type="dt" sz="half" idx="10"/>
          </p:nvPr>
        </p:nvSpPr>
        <p:spPr/>
        <p:txBody>
          <a:bodyPr/>
          <a:lstStyle/>
          <a:p>
            <a:fld id="{63B5E152-E955-4D60-B3D3-5AE6FED29EF9}" type="datetimeFigureOut">
              <a:rPr lang="en-GB" smtClean="0"/>
              <a:t>15/11/2022</a:t>
            </a:fld>
            <a:endParaRPr lang="en-GB"/>
          </a:p>
        </p:txBody>
      </p:sp>
      <p:sp>
        <p:nvSpPr>
          <p:cNvPr id="4" name="Footer Placeholder 3">
            <a:extLst>
              <a:ext uri="{FF2B5EF4-FFF2-40B4-BE49-F238E27FC236}">
                <a16:creationId xmlns:a16="http://schemas.microsoft.com/office/drawing/2014/main" id="{DB6DDD5F-095A-43C6-DED0-976FACB520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F9DDB87-1542-B90A-4883-659612725DD1}"/>
              </a:ext>
            </a:extLst>
          </p:cNvPr>
          <p:cNvSpPr>
            <a:spLocks noGrp="1"/>
          </p:cNvSpPr>
          <p:nvPr>
            <p:ph type="sldNum" sz="quarter" idx="12"/>
          </p:nvPr>
        </p:nvSpPr>
        <p:spPr/>
        <p:txBody>
          <a:bodyPr/>
          <a:lstStyle/>
          <a:p>
            <a:fld id="{00E9A140-F6A4-4137-96D0-AFFFB668CD0E}" type="slidenum">
              <a:rPr lang="en-GB" smtClean="0"/>
              <a:t>‹#›</a:t>
            </a:fld>
            <a:endParaRPr lang="en-GB"/>
          </a:p>
        </p:txBody>
      </p:sp>
    </p:spTree>
    <p:extLst>
      <p:ext uri="{BB962C8B-B14F-4D97-AF65-F5344CB8AC3E}">
        <p14:creationId xmlns:p14="http://schemas.microsoft.com/office/powerpoint/2010/main" val="1813154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C8338B-0AB0-3207-6885-23CBE9F83DBA}"/>
              </a:ext>
            </a:extLst>
          </p:cNvPr>
          <p:cNvSpPr>
            <a:spLocks noGrp="1"/>
          </p:cNvSpPr>
          <p:nvPr>
            <p:ph type="dt" sz="half" idx="10"/>
          </p:nvPr>
        </p:nvSpPr>
        <p:spPr/>
        <p:txBody>
          <a:bodyPr/>
          <a:lstStyle/>
          <a:p>
            <a:fld id="{63B5E152-E955-4D60-B3D3-5AE6FED29EF9}" type="datetimeFigureOut">
              <a:rPr lang="en-GB" smtClean="0"/>
              <a:t>15/11/2022</a:t>
            </a:fld>
            <a:endParaRPr lang="en-GB"/>
          </a:p>
        </p:txBody>
      </p:sp>
      <p:sp>
        <p:nvSpPr>
          <p:cNvPr id="3" name="Footer Placeholder 2">
            <a:extLst>
              <a:ext uri="{FF2B5EF4-FFF2-40B4-BE49-F238E27FC236}">
                <a16:creationId xmlns:a16="http://schemas.microsoft.com/office/drawing/2014/main" id="{5408896B-1B3F-31A4-C76E-F25BCBEA730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2A20931-987A-F0E4-48CE-3BAF15AB1D32}"/>
              </a:ext>
            </a:extLst>
          </p:cNvPr>
          <p:cNvSpPr>
            <a:spLocks noGrp="1"/>
          </p:cNvSpPr>
          <p:nvPr>
            <p:ph type="sldNum" sz="quarter" idx="12"/>
          </p:nvPr>
        </p:nvSpPr>
        <p:spPr/>
        <p:txBody>
          <a:bodyPr/>
          <a:lstStyle/>
          <a:p>
            <a:fld id="{00E9A140-F6A4-4137-96D0-AFFFB668CD0E}" type="slidenum">
              <a:rPr lang="en-GB" smtClean="0"/>
              <a:t>‹#›</a:t>
            </a:fld>
            <a:endParaRPr lang="en-GB"/>
          </a:p>
        </p:txBody>
      </p:sp>
    </p:spTree>
    <p:extLst>
      <p:ext uri="{BB962C8B-B14F-4D97-AF65-F5344CB8AC3E}">
        <p14:creationId xmlns:p14="http://schemas.microsoft.com/office/powerpoint/2010/main" val="32511219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5F916-9144-76F2-D76A-E74F54A6D8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46EF8E6-FCF6-1243-69E2-45F8DE8E7D9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BF98DF-B32F-E7C3-BF62-73C34E460A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B597FA-DE8E-2D6A-F1F1-E08A967134D0}"/>
              </a:ext>
            </a:extLst>
          </p:cNvPr>
          <p:cNvSpPr>
            <a:spLocks noGrp="1"/>
          </p:cNvSpPr>
          <p:nvPr>
            <p:ph type="dt" sz="half" idx="10"/>
          </p:nvPr>
        </p:nvSpPr>
        <p:spPr/>
        <p:txBody>
          <a:bodyPr/>
          <a:lstStyle/>
          <a:p>
            <a:fld id="{63B5E152-E955-4D60-B3D3-5AE6FED29EF9}" type="datetimeFigureOut">
              <a:rPr lang="en-GB" smtClean="0"/>
              <a:t>15/11/2022</a:t>
            </a:fld>
            <a:endParaRPr lang="en-GB"/>
          </a:p>
        </p:txBody>
      </p:sp>
      <p:sp>
        <p:nvSpPr>
          <p:cNvPr id="6" name="Footer Placeholder 5">
            <a:extLst>
              <a:ext uri="{FF2B5EF4-FFF2-40B4-BE49-F238E27FC236}">
                <a16:creationId xmlns:a16="http://schemas.microsoft.com/office/drawing/2014/main" id="{AECE8B1D-387C-DCC1-9853-F453A68B50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A1BD9B-5B51-7598-1669-6AC5884C9287}"/>
              </a:ext>
            </a:extLst>
          </p:cNvPr>
          <p:cNvSpPr>
            <a:spLocks noGrp="1"/>
          </p:cNvSpPr>
          <p:nvPr>
            <p:ph type="sldNum" sz="quarter" idx="12"/>
          </p:nvPr>
        </p:nvSpPr>
        <p:spPr/>
        <p:txBody>
          <a:bodyPr/>
          <a:lstStyle/>
          <a:p>
            <a:fld id="{00E9A140-F6A4-4137-96D0-AFFFB668CD0E}" type="slidenum">
              <a:rPr lang="en-GB" smtClean="0"/>
              <a:t>‹#›</a:t>
            </a:fld>
            <a:endParaRPr lang="en-GB"/>
          </a:p>
        </p:txBody>
      </p:sp>
    </p:spTree>
    <p:extLst>
      <p:ext uri="{BB962C8B-B14F-4D97-AF65-F5344CB8AC3E}">
        <p14:creationId xmlns:p14="http://schemas.microsoft.com/office/powerpoint/2010/main" val="1421616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0D87C-8747-94F0-584C-11A4AAF749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BB07AD-0F4F-0552-9729-0F47473B11A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B1D6CD-46C4-EFB0-5CA1-1013E35B74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040266-0250-A115-362A-ECF247E4E9B1}"/>
              </a:ext>
            </a:extLst>
          </p:cNvPr>
          <p:cNvSpPr>
            <a:spLocks noGrp="1"/>
          </p:cNvSpPr>
          <p:nvPr>
            <p:ph type="dt" sz="half" idx="10"/>
          </p:nvPr>
        </p:nvSpPr>
        <p:spPr/>
        <p:txBody>
          <a:bodyPr/>
          <a:lstStyle/>
          <a:p>
            <a:fld id="{63B5E152-E955-4D60-B3D3-5AE6FED29EF9}" type="datetimeFigureOut">
              <a:rPr lang="en-GB" smtClean="0"/>
              <a:t>15/11/2022</a:t>
            </a:fld>
            <a:endParaRPr lang="en-GB"/>
          </a:p>
        </p:txBody>
      </p:sp>
      <p:sp>
        <p:nvSpPr>
          <p:cNvPr id="6" name="Footer Placeholder 5">
            <a:extLst>
              <a:ext uri="{FF2B5EF4-FFF2-40B4-BE49-F238E27FC236}">
                <a16:creationId xmlns:a16="http://schemas.microsoft.com/office/drawing/2014/main" id="{DE334444-8967-4E3F-71B9-9B529F675D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B4B06A-751C-921D-1DB5-B8AD793D17BF}"/>
              </a:ext>
            </a:extLst>
          </p:cNvPr>
          <p:cNvSpPr>
            <a:spLocks noGrp="1"/>
          </p:cNvSpPr>
          <p:nvPr>
            <p:ph type="sldNum" sz="quarter" idx="12"/>
          </p:nvPr>
        </p:nvSpPr>
        <p:spPr/>
        <p:txBody>
          <a:bodyPr/>
          <a:lstStyle/>
          <a:p>
            <a:fld id="{00E9A140-F6A4-4137-96D0-AFFFB668CD0E}" type="slidenum">
              <a:rPr lang="en-GB" smtClean="0"/>
              <a:t>‹#›</a:t>
            </a:fld>
            <a:endParaRPr lang="en-GB"/>
          </a:p>
        </p:txBody>
      </p:sp>
    </p:spTree>
    <p:extLst>
      <p:ext uri="{BB962C8B-B14F-4D97-AF65-F5344CB8AC3E}">
        <p14:creationId xmlns:p14="http://schemas.microsoft.com/office/powerpoint/2010/main" val="3923011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345F6-1778-A913-7E16-6FF2F04FFC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12E19F-0774-6784-517C-81DC0810D7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85F5CB-745F-FAFF-F045-87DBAB0E7D89}"/>
              </a:ext>
            </a:extLst>
          </p:cNvPr>
          <p:cNvSpPr>
            <a:spLocks noGrp="1"/>
          </p:cNvSpPr>
          <p:nvPr>
            <p:ph type="dt" sz="half" idx="10"/>
          </p:nvPr>
        </p:nvSpPr>
        <p:spPr/>
        <p:txBody>
          <a:bodyPr/>
          <a:lstStyle/>
          <a:p>
            <a:fld id="{63B5E152-E955-4D60-B3D3-5AE6FED29EF9}" type="datetimeFigureOut">
              <a:rPr lang="en-GB" smtClean="0"/>
              <a:t>15/11/2022</a:t>
            </a:fld>
            <a:endParaRPr lang="en-GB"/>
          </a:p>
        </p:txBody>
      </p:sp>
      <p:sp>
        <p:nvSpPr>
          <p:cNvPr id="5" name="Footer Placeholder 4">
            <a:extLst>
              <a:ext uri="{FF2B5EF4-FFF2-40B4-BE49-F238E27FC236}">
                <a16:creationId xmlns:a16="http://schemas.microsoft.com/office/drawing/2014/main" id="{BFC80B48-E6F0-CCA9-8251-58259BDA3A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2E084C-1AAA-C60C-218F-084E2882C1CB}"/>
              </a:ext>
            </a:extLst>
          </p:cNvPr>
          <p:cNvSpPr>
            <a:spLocks noGrp="1"/>
          </p:cNvSpPr>
          <p:nvPr>
            <p:ph type="sldNum" sz="quarter" idx="12"/>
          </p:nvPr>
        </p:nvSpPr>
        <p:spPr/>
        <p:txBody>
          <a:bodyPr/>
          <a:lstStyle/>
          <a:p>
            <a:fld id="{00E9A140-F6A4-4137-96D0-AFFFB668CD0E}" type="slidenum">
              <a:rPr lang="en-GB" smtClean="0"/>
              <a:t>‹#›</a:t>
            </a:fld>
            <a:endParaRPr lang="en-GB"/>
          </a:p>
        </p:txBody>
      </p:sp>
    </p:spTree>
    <p:extLst>
      <p:ext uri="{BB962C8B-B14F-4D97-AF65-F5344CB8AC3E}">
        <p14:creationId xmlns:p14="http://schemas.microsoft.com/office/powerpoint/2010/main" val="594118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F059233-5164-6061-AFC3-0AC1013C5E1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F752A1-E57D-79F6-6BB5-11316E0B7FF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47A981-6F9D-B94D-060C-4F41991DB117}"/>
              </a:ext>
            </a:extLst>
          </p:cNvPr>
          <p:cNvSpPr>
            <a:spLocks noGrp="1"/>
          </p:cNvSpPr>
          <p:nvPr>
            <p:ph type="dt" sz="half" idx="10"/>
          </p:nvPr>
        </p:nvSpPr>
        <p:spPr/>
        <p:txBody>
          <a:bodyPr/>
          <a:lstStyle/>
          <a:p>
            <a:fld id="{63B5E152-E955-4D60-B3D3-5AE6FED29EF9}" type="datetimeFigureOut">
              <a:rPr lang="en-GB" smtClean="0"/>
              <a:t>15/11/2022</a:t>
            </a:fld>
            <a:endParaRPr lang="en-GB"/>
          </a:p>
        </p:txBody>
      </p:sp>
      <p:sp>
        <p:nvSpPr>
          <p:cNvPr id="5" name="Footer Placeholder 4">
            <a:extLst>
              <a:ext uri="{FF2B5EF4-FFF2-40B4-BE49-F238E27FC236}">
                <a16:creationId xmlns:a16="http://schemas.microsoft.com/office/drawing/2014/main" id="{FD5DBEF3-9C91-4A61-C183-8A129E0806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A5238D-A8B4-8C83-6A6D-A342A410C5E6}"/>
              </a:ext>
            </a:extLst>
          </p:cNvPr>
          <p:cNvSpPr>
            <a:spLocks noGrp="1"/>
          </p:cNvSpPr>
          <p:nvPr>
            <p:ph type="sldNum" sz="quarter" idx="12"/>
          </p:nvPr>
        </p:nvSpPr>
        <p:spPr/>
        <p:txBody>
          <a:bodyPr/>
          <a:lstStyle/>
          <a:p>
            <a:fld id="{00E9A140-F6A4-4137-96D0-AFFFB668CD0E}" type="slidenum">
              <a:rPr lang="en-GB" smtClean="0"/>
              <a:t>‹#›</a:t>
            </a:fld>
            <a:endParaRPr lang="en-GB"/>
          </a:p>
        </p:txBody>
      </p:sp>
    </p:spTree>
    <p:extLst>
      <p:ext uri="{BB962C8B-B14F-4D97-AF65-F5344CB8AC3E}">
        <p14:creationId xmlns:p14="http://schemas.microsoft.com/office/powerpoint/2010/main" val="1400742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56B1B4-986C-7445-9925-DE45DA7E82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4E7BBB-A591-1CE8-8FCD-B5D6B9299EB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F1528B-15B7-CE95-1C7C-7FD3A7E34A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B5E152-E955-4D60-B3D3-5AE6FED29EF9}" type="datetimeFigureOut">
              <a:rPr lang="en-GB" smtClean="0"/>
              <a:t>15/11/2022</a:t>
            </a:fld>
            <a:endParaRPr lang="en-GB"/>
          </a:p>
        </p:txBody>
      </p:sp>
      <p:sp>
        <p:nvSpPr>
          <p:cNvPr id="5" name="Footer Placeholder 4">
            <a:extLst>
              <a:ext uri="{FF2B5EF4-FFF2-40B4-BE49-F238E27FC236}">
                <a16:creationId xmlns:a16="http://schemas.microsoft.com/office/drawing/2014/main" id="{17DBD93E-F9D5-67D7-3F6B-07438D24BA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A4157F-72CE-4008-3899-65D459D18F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E9A140-F6A4-4137-96D0-AFFFB668CD0E}" type="slidenum">
              <a:rPr lang="en-GB" smtClean="0"/>
              <a:t>‹#›</a:t>
            </a:fld>
            <a:endParaRPr lang="en-GB"/>
          </a:p>
        </p:txBody>
      </p:sp>
    </p:spTree>
    <p:extLst>
      <p:ext uri="{BB962C8B-B14F-4D97-AF65-F5344CB8AC3E}">
        <p14:creationId xmlns:p14="http://schemas.microsoft.com/office/powerpoint/2010/main" val="16119884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peoplemattersglobal.com/blog/employee-relations/covid-19-why-companies-may-need-to-relook-at-employee-health-policies-25168" TargetMode="External"/><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www.flickr.com/photos/kevandotorg/6229660191/" TargetMode="External"/><Relationship Id="rId2" Type="http://schemas.openxmlformats.org/officeDocument/2006/relationships/image" Target="../media/image6.jpg"/><Relationship Id="rId1" Type="http://schemas.openxmlformats.org/officeDocument/2006/relationships/slideLayout" Target="../slideLayouts/slideLayout4.xml"/><Relationship Id="rId4" Type="http://schemas.openxmlformats.org/officeDocument/2006/relationships/hyperlink" Target="https://creativecommons.org/licenses/by/3.0/"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www.hrmorning.com/news/10-most-effective-employee-retention-method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D1FB6-4D18-6228-B9A8-83B46F82CA1B}"/>
              </a:ext>
            </a:extLst>
          </p:cNvPr>
          <p:cNvSpPr>
            <a:spLocks noGrp="1"/>
          </p:cNvSpPr>
          <p:nvPr>
            <p:ph type="ctrTitle"/>
          </p:nvPr>
        </p:nvSpPr>
        <p:spPr>
          <a:xfrm>
            <a:off x="1524000" y="1122363"/>
            <a:ext cx="9144000" cy="1090864"/>
          </a:xfrm>
        </p:spPr>
        <p:txBody>
          <a:bodyPr>
            <a:normAutofit/>
          </a:bodyPr>
          <a:lstStyle/>
          <a:p>
            <a:r>
              <a:rPr lang="en-GB" sz="4000" b="1" dirty="0">
                <a:latin typeface="Arial"/>
                <a:cs typeface="Arial"/>
              </a:rPr>
              <a:t>BMSK6007</a:t>
            </a:r>
          </a:p>
        </p:txBody>
      </p:sp>
      <p:sp>
        <p:nvSpPr>
          <p:cNvPr id="3" name="Subtitle 2">
            <a:extLst>
              <a:ext uri="{FF2B5EF4-FFF2-40B4-BE49-F238E27FC236}">
                <a16:creationId xmlns:a16="http://schemas.microsoft.com/office/drawing/2014/main" id="{19582F90-356B-CE9C-911D-A3C6A9BBFF4D}"/>
              </a:ext>
            </a:extLst>
          </p:cNvPr>
          <p:cNvSpPr>
            <a:spLocks noGrp="1"/>
          </p:cNvSpPr>
          <p:nvPr>
            <p:ph type="subTitle" idx="1"/>
          </p:nvPr>
        </p:nvSpPr>
        <p:spPr>
          <a:xfrm>
            <a:off x="1229895" y="2599407"/>
            <a:ext cx="9865894" cy="3407024"/>
          </a:xfrm>
        </p:spPr>
        <p:txBody>
          <a:bodyPr vert="horz" lIns="91440" tIns="45720" rIns="91440" bIns="45720" rtlCol="0" anchor="t">
            <a:normAutofit/>
          </a:bodyPr>
          <a:lstStyle/>
          <a:p>
            <a:r>
              <a:rPr lang="en-GB" sz="2800" b="1" dirty="0">
                <a:latin typeface="Arial"/>
                <a:cs typeface="Arial"/>
              </a:rPr>
              <a:t>Louise Puresevic 2005324 </a:t>
            </a:r>
            <a:endParaRPr lang="en-GB" b="1" dirty="0">
              <a:latin typeface="Arial"/>
              <a:cs typeface="Arial"/>
            </a:endParaRPr>
          </a:p>
          <a:p>
            <a:r>
              <a:rPr lang="en-GB" b="1" dirty="0">
                <a:latin typeface="Arial"/>
                <a:cs typeface="Calibri"/>
              </a:rPr>
              <a:t>Independent Project </a:t>
            </a:r>
            <a:endParaRPr lang="en-GB" b="1" dirty="0">
              <a:latin typeface="Arial"/>
              <a:cs typeface="Arial"/>
            </a:endParaRPr>
          </a:p>
          <a:p>
            <a:endParaRPr lang="en-GB" dirty="0">
              <a:latin typeface="Arial"/>
              <a:cs typeface="Calibri"/>
            </a:endParaRPr>
          </a:p>
          <a:p>
            <a:endParaRPr lang="en-GB" dirty="0">
              <a:latin typeface="Arial"/>
              <a:cs typeface="Calibri"/>
            </a:endParaRPr>
          </a:p>
          <a:p>
            <a:r>
              <a:rPr lang="en-GB" b="1" dirty="0">
                <a:latin typeface="Arial"/>
                <a:cs typeface="Calibri"/>
              </a:rPr>
              <a:t>Investigation into root causes of retention of staff problems within </a:t>
            </a:r>
            <a:endParaRPr lang="en-GB" b="1" dirty="0">
              <a:latin typeface="Arial"/>
              <a:cs typeface="Arial"/>
            </a:endParaRPr>
          </a:p>
          <a:p>
            <a:r>
              <a:rPr lang="en-GB" b="1" dirty="0">
                <a:latin typeface="Arial"/>
                <a:cs typeface="Calibri"/>
              </a:rPr>
              <a:t>Cwm Taf NHS UHB with a view to identifying potential solutions</a:t>
            </a:r>
            <a:endParaRPr lang="en-GB" b="1" dirty="0">
              <a:latin typeface="Arial"/>
              <a:cs typeface="Arial"/>
            </a:endParaRPr>
          </a:p>
        </p:txBody>
      </p:sp>
    </p:spTree>
    <p:extLst>
      <p:ext uri="{BB962C8B-B14F-4D97-AF65-F5344CB8AC3E}">
        <p14:creationId xmlns:p14="http://schemas.microsoft.com/office/powerpoint/2010/main" val="2586969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5D9FC6AC-4A12-4825-8ABE-0732B8EF4D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air of headphones on a blue surface&#10;&#10;Description automatically generated with low confidence">
            <a:extLst>
              <a:ext uri="{FF2B5EF4-FFF2-40B4-BE49-F238E27FC236}">
                <a16:creationId xmlns:a16="http://schemas.microsoft.com/office/drawing/2014/main" id="{B136E291-DF0A-964A-352A-AB11775B7D7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01"/>
          <a:stretch/>
        </p:blipFill>
        <p:spPr>
          <a:xfrm>
            <a:off x="1" y="10"/>
            <a:ext cx="118626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
        <p:nvSpPr>
          <p:cNvPr id="4" name="TextBox 3">
            <a:extLst>
              <a:ext uri="{FF2B5EF4-FFF2-40B4-BE49-F238E27FC236}">
                <a16:creationId xmlns:a16="http://schemas.microsoft.com/office/drawing/2014/main" id="{74EB4E7C-51E9-265F-1CB4-2E184776E09D}"/>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eoplemattersglobal.com/blog/employee-relations/covid-19-why-companies-may-need-to-relook-at-employee-health-policies-2516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232004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0D3A8-F3F2-683E-56F9-21B689E1005A}"/>
              </a:ext>
            </a:extLst>
          </p:cNvPr>
          <p:cNvSpPr>
            <a:spLocks noGrp="1"/>
          </p:cNvSpPr>
          <p:nvPr>
            <p:ph type="title"/>
          </p:nvPr>
        </p:nvSpPr>
        <p:spPr>
          <a:xfrm>
            <a:off x="838200" y="299811"/>
            <a:ext cx="10515600" cy="1325563"/>
          </a:xfrm>
        </p:spPr>
        <p:txBody>
          <a:bodyPr>
            <a:normAutofit/>
          </a:bodyPr>
          <a:lstStyle/>
          <a:p>
            <a:r>
              <a:rPr lang="en-GB" sz="32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5C9D4C9E-A3B1-CCA6-95E7-762773CB0649}"/>
              </a:ext>
            </a:extLst>
          </p:cNvPr>
          <p:cNvSpPr>
            <a:spLocks noGrp="1"/>
          </p:cNvSpPr>
          <p:nvPr>
            <p:ph sz="half" idx="1"/>
          </p:nvPr>
        </p:nvSpPr>
        <p:spPr/>
        <p:txBody>
          <a:bodyPr>
            <a:normAutofit lnSpcReduction="10000"/>
          </a:bodyPr>
          <a:lstStyle/>
          <a:p>
            <a:r>
              <a:rPr lang="en-GB" sz="1800" dirty="0">
                <a:effectLst/>
                <a:latin typeface="Arial" panose="020B0604020202020204" pitchFamily="34" charset="0"/>
                <a:ea typeface="Calibri" panose="020F0502020204030204" pitchFamily="34" charset="0"/>
              </a:rPr>
              <a:t>In such a challenging working environment, a continued focus on recruitment, training, support and encouragement is so important to the security of existing staff.  This can also identify with the staff of the future and make sure the workforce is a team that can grow and remain a positive one.</a:t>
            </a:r>
          </a:p>
          <a:p>
            <a:endParaRPr lang="en-GB" sz="1800" dirty="0">
              <a:effectLst/>
              <a:latin typeface="Arial" panose="020B0604020202020204" pitchFamily="34" charset="0"/>
              <a:ea typeface="Calibri" panose="020F0502020204030204" pitchFamily="34" charset="0"/>
            </a:endParaRPr>
          </a:p>
          <a:p>
            <a:r>
              <a:rPr lang="en-GB" sz="1800" dirty="0">
                <a:latin typeface="Arial" panose="020B0604020202020204" pitchFamily="34" charset="0"/>
                <a:cs typeface="Arial" panose="020B0604020202020204" pitchFamily="34" charset="0"/>
              </a:rPr>
              <a:t>The care of NHS staff must continue to grow in supporting and training them to working together to deliver the best care to patients and to maintain good working practices within teams, working and fostering the culture of inclusion to grow a workforce that can be proud of delivering excellence in all aspects of health care. </a:t>
            </a:r>
          </a:p>
        </p:txBody>
      </p:sp>
      <p:sp>
        <p:nvSpPr>
          <p:cNvPr id="4" name="Content Placeholder 3">
            <a:extLst>
              <a:ext uri="{FF2B5EF4-FFF2-40B4-BE49-F238E27FC236}">
                <a16:creationId xmlns:a16="http://schemas.microsoft.com/office/drawing/2014/main" id="{44639748-286B-C994-CB6A-7D61EECF80C3}"/>
              </a:ext>
            </a:extLst>
          </p:cNvPr>
          <p:cNvSpPr>
            <a:spLocks noGrp="1"/>
          </p:cNvSpPr>
          <p:nvPr>
            <p:ph sz="half" idx="2"/>
          </p:nvPr>
        </p:nvSpPr>
        <p:spPr/>
        <p:txBody>
          <a:bodyPr>
            <a:normAutofit lnSpcReduction="10000"/>
          </a:bodyPr>
          <a:lstStyle/>
          <a:p>
            <a:r>
              <a:rPr lang="en-GB" sz="1800" dirty="0">
                <a:latin typeface="Arial" panose="020B0604020202020204" pitchFamily="34" charset="0"/>
                <a:cs typeface="Arial" panose="020B0604020202020204" pitchFamily="34" charset="0"/>
              </a:rPr>
              <a:t>Employee turnover in general and in the NHS is based upon many aspects (Schappel, 2012).  From an ontological aspect these include:</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Age/Retirement</a:t>
            </a:r>
          </a:p>
          <a:p>
            <a:r>
              <a:rPr lang="en-GB" sz="1800" dirty="0">
                <a:latin typeface="Arial" panose="020B0604020202020204" pitchFamily="34" charset="0"/>
                <a:cs typeface="Arial" panose="020B0604020202020204" pitchFamily="34" charset="0"/>
              </a:rPr>
              <a:t>Promotion/Choice to leave</a:t>
            </a:r>
          </a:p>
          <a:p>
            <a:r>
              <a:rPr lang="en-GB" sz="1800" dirty="0">
                <a:latin typeface="Arial" panose="020B0604020202020204" pitchFamily="34" charset="0"/>
                <a:cs typeface="Arial" panose="020B0604020202020204" pitchFamily="34" charset="0"/>
              </a:rPr>
              <a:t>Locums/Overseas workers</a:t>
            </a:r>
          </a:p>
          <a:p>
            <a:r>
              <a:rPr lang="en-GB" sz="1800" dirty="0">
                <a:latin typeface="Arial" panose="020B0604020202020204" pitchFamily="34" charset="0"/>
                <a:cs typeface="Arial" panose="020B0604020202020204" pitchFamily="34" charset="0"/>
              </a:rPr>
              <a:t>Bank &amp; agency staff</a:t>
            </a:r>
          </a:p>
          <a:p>
            <a:r>
              <a:rPr lang="en-GB" sz="1800" dirty="0">
                <a:latin typeface="Arial" panose="020B0604020202020204" pitchFamily="34" charset="0"/>
                <a:cs typeface="Arial" panose="020B0604020202020204" pitchFamily="34" charset="0"/>
              </a:rPr>
              <a:t>Staff wellbeing</a:t>
            </a:r>
          </a:p>
          <a:p>
            <a:r>
              <a:rPr lang="en-GB" sz="1800" dirty="0">
                <a:latin typeface="Arial" panose="020B0604020202020204" pitchFamily="34" charset="0"/>
                <a:cs typeface="Arial" panose="020B0604020202020204" pitchFamily="34" charset="0"/>
              </a:rPr>
              <a:t>Financial pressures</a:t>
            </a:r>
          </a:p>
          <a:p>
            <a:r>
              <a:rPr lang="en-GB" sz="1800" dirty="0">
                <a:latin typeface="Arial" panose="020B0604020202020204" pitchFamily="34" charset="0"/>
                <a:cs typeface="Arial" panose="020B0604020202020204" pitchFamily="34" charset="0"/>
              </a:rPr>
              <a:t>Sickness</a:t>
            </a:r>
          </a:p>
          <a:p>
            <a:r>
              <a:rPr lang="en-GB" sz="1800" dirty="0">
                <a:latin typeface="Arial" panose="020B0604020202020204" pitchFamily="34" charset="0"/>
                <a:cs typeface="Arial" panose="020B0604020202020204" pitchFamily="34" charset="0"/>
              </a:rPr>
              <a:t>Bullying/peer pressure</a:t>
            </a:r>
          </a:p>
          <a:p>
            <a:r>
              <a:rPr lang="en-GB" sz="1800" dirty="0">
                <a:latin typeface="Arial" panose="020B0604020202020204" pitchFamily="34" charset="0"/>
                <a:cs typeface="Arial" panose="020B0604020202020204" pitchFamily="34" charset="0"/>
              </a:rPr>
              <a:t>Shift patterns</a:t>
            </a:r>
          </a:p>
          <a:p>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14710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8BD91-0170-6E39-2404-E37B7460CE1F}"/>
              </a:ext>
            </a:extLst>
          </p:cNvPr>
          <p:cNvSpPr>
            <a:spLocks noGrp="1"/>
          </p:cNvSpPr>
          <p:nvPr>
            <p:ph type="title"/>
          </p:nvPr>
        </p:nvSpPr>
        <p:spPr/>
        <p:txBody>
          <a:bodyPr>
            <a:normAutofit/>
          </a:bodyPr>
          <a:lstStyle/>
          <a:p>
            <a:r>
              <a:rPr lang="en-GB" sz="3200" b="1" dirty="0">
                <a:latin typeface="Arial"/>
                <a:cs typeface="Calibri Light"/>
              </a:rPr>
              <a:t>Evaluation</a:t>
            </a:r>
            <a:endParaRPr lang="en-GB" sz="3200" b="1" dirty="0">
              <a:latin typeface="Arial"/>
              <a:cs typeface="Arial"/>
            </a:endParaRPr>
          </a:p>
        </p:txBody>
      </p:sp>
      <p:sp>
        <p:nvSpPr>
          <p:cNvPr id="3" name="Content Placeholder 2">
            <a:extLst>
              <a:ext uri="{FF2B5EF4-FFF2-40B4-BE49-F238E27FC236}">
                <a16:creationId xmlns:a16="http://schemas.microsoft.com/office/drawing/2014/main" id="{2A3B444D-3A13-3F02-CB15-EFFEE638F186}"/>
              </a:ext>
            </a:extLst>
          </p:cNvPr>
          <p:cNvSpPr>
            <a:spLocks noGrp="1"/>
          </p:cNvSpPr>
          <p:nvPr>
            <p:ph idx="1"/>
          </p:nvPr>
        </p:nvSpPr>
        <p:spPr/>
        <p:txBody>
          <a:bodyPr vert="horz" lIns="91440" tIns="45720" rIns="91440" bIns="45720" rtlCol="0" anchor="t">
            <a:normAutofit/>
          </a:bodyPr>
          <a:lstStyle/>
          <a:p>
            <a:pPr marL="0" indent="0">
              <a:lnSpc>
                <a:spcPct val="150000"/>
              </a:lnSpc>
              <a:buNone/>
            </a:pPr>
            <a:r>
              <a:rPr lang="en-GB" sz="1800" dirty="0">
                <a:latin typeface="Arial"/>
                <a:cs typeface="Calibri"/>
              </a:rPr>
              <a:t>In a SurveyMonkey questionnaire study, questions were asked regarding the current workplace of the Princess of Wales Hospital.  A total of 40 staff members were asked to complete the study based on 9 questions concerning the workplace environment and their thoughts regarding their workplace conditions and their general feelings.  </a:t>
            </a:r>
          </a:p>
          <a:p>
            <a:pPr marL="0" indent="0">
              <a:lnSpc>
                <a:spcPct val="150000"/>
              </a:lnSpc>
              <a:buNone/>
            </a:pPr>
            <a:r>
              <a:rPr lang="en-GB" sz="1800" dirty="0">
                <a:latin typeface="Arial"/>
                <a:cs typeface="Calibri"/>
              </a:rPr>
              <a:t>The results of the survey have been examined and a small selection are given in this presentation, dictating some of the results that stand out as particularly significant to the study.  The selection of staff was chosen over various departments to gain a wide aspect of each sector and how they felt</a:t>
            </a:r>
            <a:endParaRPr lang="en-US" sz="1800" dirty="0">
              <a:latin typeface="Arial"/>
              <a:cs typeface="Arial"/>
            </a:endParaRPr>
          </a:p>
        </p:txBody>
      </p:sp>
    </p:spTree>
    <p:extLst>
      <p:ext uri="{BB962C8B-B14F-4D97-AF65-F5344CB8AC3E}">
        <p14:creationId xmlns:p14="http://schemas.microsoft.com/office/powerpoint/2010/main" val="2531590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4DBE6146-37AB-ECFF-4850-37442C130E73}"/>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Location of staff</a:t>
            </a:r>
          </a:p>
        </p:txBody>
      </p:sp>
      <p:pic>
        <p:nvPicPr>
          <p:cNvPr id="17" name="Content Placeholder 16">
            <a:extLst>
              <a:ext uri="{FF2B5EF4-FFF2-40B4-BE49-F238E27FC236}">
                <a16:creationId xmlns:a16="http://schemas.microsoft.com/office/drawing/2014/main" id="{C8F0980B-C854-4A9F-79FC-E93B3AAA33C8}"/>
              </a:ext>
            </a:extLst>
          </p:cNvPr>
          <p:cNvPicPr>
            <a:picLocks noGrp="1" noChangeAspect="1"/>
          </p:cNvPicPr>
          <p:nvPr>
            <p:ph sz="half" idx="2"/>
          </p:nvPr>
        </p:nvPicPr>
        <p:blipFill>
          <a:blip r:embed="rId2"/>
          <a:stretch>
            <a:fillRect/>
          </a:stretch>
        </p:blipFill>
        <p:spPr>
          <a:xfrm>
            <a:off x="6583681" y="1778000"/>
            <a:ext cx="4519328" cy="4398963"/>
          </a:xfrm>
          <a:prstGeom prst="rect">
            <a:avLst/>
          </a:prstGeom>
        </p:spPr>
      </p:pic>
      <p:sp>
        <p:nvSpPr>
          <p:cNvPr id="3" name="Content Placeholder 2">
            <a:extLst>
              <a:ext uri="{FF2B5EF4-FFF2-40B4-BE49-F238E27FC236}">
                <a16:creationId xmlns:a16="http://schemas.microsoft.com/office/drawing/2014/main" id="{2A145166-9783-E980-BEE3-91E481C40734}"/>
              </a:ext>
            </a:extLst>
          </p:cNvPr>
          <p:cNvSpPr>
            <a:spLocks noGrp="1"/>
          </p:cNvSpPr>
          <p:nvPr>
            <p:ph sz="half" idx="1"/>
          </p:nvPr>
        </p:nvSpPr>
        <p:spPr/>
        <p:txBody>
          <a:bodyPr/>
          <a:lstStyle/>
          <a:p>
            <a:pPr>
              <a:lnSpc>
                <a:spcPct val="150000"/>
              </a:lnSpc>
            </a:pPr>
            <a:r>
              <a:rPr lang="en-GB" sz="1800" dirty="0">
                <a:latin typeface="Arial" panose="020B0604020202020204" pitchFamily="34" charset="0"/>
                <a:cs typeface="Arial" panose="020B0604020202020204" pitchFamily="34" charset="0"/>
              </a:rPr>
              <a:t>The first question asked was which department the member of staff worked in.  A majority of the staff worked in administration with the remaining staff having a medical background, mainly nursing</a:t>
            </a:r>
          </a:p>
          <a:p>
            <a:endParaRPr lang="en-GB" dirty="0"/>
          </a:p>
        </p:txBody>
      </p:sp>
    </p:spTree>
    <p:extLst>
      <p:ext uri="{BB962C8B-B14F-4D97-AF65-F5344CB8AC3E}">
        <p14:creationId xmlns:p14="http://schemas.microsoft.com/office/powerpoint/2010/main" val="1076882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089A8BD-F584-45B1-5D33-F590F474F90F}"/>
              </a:ext>
            </a:extLst>
          </p:cNvPr>
          <p:cNvSpPr>
            <a:spLocks noGrp="1"/>
          </p:cNvSpPr>
          <p:nvPr>
            <p:ph type="title"/>
          </p:nvPr>
        </p:nvSpPr>
        <p:spPr/>
        <p:txBody>
          <a:bodyPr/>
          <a:lstStyle/>
          <a:p>
            <a:r>
              <a:rPr kumimoji="0" lang="en-GB" sz="3200" b="1" i="0" u="none" strike="noStrike" kern="1200" cap="none" spc="0" normalizeH="0" baseline="0" noProof="0" dirty="0">
                <a:ln>
                  <a:noFill/>
                </a:ln>
                <a:solidFill>
                  <a:prstClr val="black"/>
                </a:solidFill>
                <a:effectLst/>
                <a:uLnTx/>
                <a:uFillTx/>
                <a:latin typeface="Arial"/>
                <a:ea typeface="+mj-ea"/>
                <a:cs typeface="Calibri Light"/>
              </a:rPr>
              <a:t>Age group of staff</a:t>
            </a:r>
            <a:endParaRPr lang="en-GB" dirty="0"/>
          </a:p>
        </p:txBody>
      </p:sp>
      <p:pic>
        <p:nvPicPr>
          <p:cNvPr id="8" name="Content Placeholder 7">
            <a:extLst>
              <a:ext uri="{FF2B5EF4-FFF2-40B4-BE49-F238E27FC236}">
                <a16:creationId xmlns:a16="http://schemas.microsoft.com/office/drawing/2014/main" id="{8262DCF3-3F72-E225-3A7B-02EE10A08EDF}"/>
              </a:ext>
            </a:extLst>
          </p:cNvPr>
          <p:cNvPicPr>
            <a:picLocks noGrp="1" noChangeAspect="1"/>
          </p:cNvPicPr>
          <p:nvPr>
            <p:ph sz="half" idx="2"/>
          </p:nvPr>
        </p:nvPicPr>
        <p:blipFill>
          <a:blip r:embed="rId2"/>
          <a:stretch>
            <a:fillRect/>
          </a:stretch>
        </p:blipFill>
        <p:spPr>
          <a:xfrm>
            <a:off x="6175418" y="1825625"/>
            <a:ext cx="5175164" cy="4351338"/>
          </a:xfrm>
          <a:prstGeom prst="rect">
            <a:avLst/>
          </a:prstGeom>
        </p:spPr>
      </p:pic>
      <p:sp>
        <p:nvSpPr>
          <p:cNvPr id="3" name="Content Placeholder 2">
            <a:extLst>
              <a:ext uri="{FF2B5EF4-FFF2-40B4-BE49-F238E27FC236}">
                <a16:creationId xmlns:a16="http://schemas.microsoft.com/office/drawing/2014/main" id="{B19EDFE8-161A-AAA6-008D-5043F186920B}"/>
              </a:ext>
            </a:extLst>
          </p:cNvPr>
          <p:cNvSpPr>
            <a:spLocks noGrp="1"/>
          </p:cNvSpPr>
          <p:nvPr>
            <p:ph sz="half" idx="1"/>
          </p:nvPr>
        </p:nvSpPr>
        <p:spPr/>
        <p:txBody>
          <a:bodyPr>
            <a:normAutofit fontScale="70000" lnSpcReduction="20000"/>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solidFill>
                  <a:prstClr val="black"/>
                </a:solidFill>
                <a:effectLst/>
                <a:uLnTx/>
                <a:uFillTx/>
                <a:latin typeface="Arial"/>
                <a:ea typeface="+mn-ea"/>
                <a:cs typeface="Calibri"/>
              </a:rPr>
              <a:t>The age question is a particularly significant one, as it depicts that there are many staff who are in the 55-64 age bracket.  The retirement age for many medical staff, especially nurses is 55.  The results are clear that a lot of staff are retiring and returning to work, their choice to return usually being based on financial pressures or just for the love of their jobs.  This result is closely followed by the 35-44 age group and then 45-54 age group.  It is clear to see that there is mainly an older age group of staff</a:t>
            </a:r>
            <a:endParaRPr kumimoji="0" lang="en-US" sz="2600" b="0" i="0" u="none" strike="noStrike" kern="1200" cap="none" spc="0" normalizeH="0" baseline="0" noProof="0" dirty="0">
              <a:ln>
                <a:noFill/>
              </a:ln>
              <a:solidFill>
                <a:prstClr val="black"/>
              </a:solidFill>
              <a:effectLst/>
              <a:uLnTx/>
              <a:uFillTx/>
              <a:latin typeface="Arial"/>
              <a:ea typeface="+mn-ea"/>
              <a:cs typeface="Calibri"/>
            </a:endParaRPr>
          </a:p>
          <a:p>
            <a:endParaRPr lang="en-GB" dirty="0"/>
          </a:p>
        </p:txBody>
      </p:sp>
    </p:spTree>
    <p:extLst>
      <p:ext uri="{BB962C8B-B14F-4D97-AF65-F5344CB8AC3E}">
        <p14:creationId xmlns:p14="http://schemas.microsoft.com/office/powerpoint/2010/main" val="2170900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4C47F-7A57-6281-7BD7-7536718E5C42}"/>
              </a:ext>
            </a:extLst>
          </p:cNvPr>
          <p:cNvSpPr>
            <a:spLocks noGrp="1"/>
          </p:cNvSpPr>
          <p:nvPr>
            <p:ph type="title"/>
          </p:nvPr>
        </p:nvSpPr>
        <p:spPr>
          <a:xfrm>
            <a:off x="838200" y="299811"/>
            <a:ext cx="10515600" cy="1325563"/>
          </a:xfrm>
        </p:spPr>
        <p:txBody>
          <a:bodyPr/>
          <a:lstStyle/>
          <a:p>
            <a:r>
              <a:rPr kumimoji="0" lang="en-GB" sz="3200" b="1" i="0" u="none" strike="noStrike" kern="1200" cap="none" spc="0" normalizeH="0" baseline="0" noProof="0" dirty="0">
                <a:ln>
                  <a:noFill/>
                </a:ln>
                <a:solidFill>
                  <a:prstClr val="black"/>
                </a:solidFill>
                <a:effectLst/>
                <a:uLnTx/>
                <a:uFillTx/>
                <a:latin typeface="Arial"/>
                <a:ea typeface="+mj-ea"/>
                <a:cs typeface="Calibri Light"/>
              </a:rPr>
              <a:t>Staff emotional wellbeing</a:t>
            </a:r>
            <a:endParaRPr lang="en-GB" dirty="0"/>
          </a:p>
        </p:txBody>
      </p:sp>
      <p:pic>
        <p:nvPicPr>
          <p:cNvPr id="6" name="Content Placeholder 5">
            <a:extLst>
              <a:ext uri="{FF2B5EF4-FFF2-40B4-BE49-F238E27FC236}">
                <a16:creationId xmlns:a16="http://schemas.microsoft.com/office/drawing/2014/main" id="{B9824456-BDB3-036C-75FD-3C3EBB809DC6}"/>
              </a:ext>
            </a:extLst>
          </p:cNvPr>
          <p:cNvPicPr>
            <a:picLocks noGrp="1" noChangeAspect="1"/>
          </p:cNvPicPr>
          <p:nvPr>
            <p:ph sz="half" idx="2"/>
          </p:nvPr>
        </p:nvPicPr>
        <p:blipFill>
          <a:blip r:embed="rId2"/>
          <a:stretch>
            <a:fillRect/>
          </a:stretch>
        </p:blipFill>
        <p:spPr>
          <a:xfrm>
            <a:off x="6172200" y="2297006"/>
            <a:ext cx="5181600" cy="3408575"/>
          </a:xfrm>
          <a:prstGeom prst="rect">
            <a:avLst/>
          </a:prstGeom>
        </p:spPr>
      </p:pic>
      <p:sp>
        <p:nvSpPr>
          <p:cNvPr id="4" name="Content Placeholder 3">
            <a:extLst>
              <a:ext uri="{FF2B5EF4-FFF2-40B4-BE49-F238E27FC236}">
                <a16:creationId xmlns:a16="http://schemas.microsoft.com/office/drawing/2014/main" id="{A99B14AF-6DF0-9F17-BFF7-61DEDCA6D0B3}"/>
              </a:ext>
            </a:extLst>
          </p:cNvPr>
          <p:cNvSpPr>
            <a:spLocks noGrp="1"/>
          </p:cNvSpPr>
          <p:nvPr>
            <p:ph sz="half" idx="1"/>
          </p:nvPr>
        </p:nvSpPr>
        <p:spPr/>
        <p:txBody>
          <a:bodyPr>
            <a:normAutofit fontScale="70000" lnSpcReduction="20000"/>
          </a:bodyPr>
          <a:lstStyle/>
          <a:p>
            <a:pPr marL="0" marR="0" lvl="0" indent="0" algn="l" defTabSz="914400" rtl="0" eaLnBrk="1" fontAlgn="auto" latinLnBrk="0" hangingPunct="1">
              <a:lnSpc>
                <a:spcPct val="170000"/>
              </a:lnSpc>
              <a:spcBef>
                <a:spcPts val="1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prstClr val="black"/>
                </a:solidFill>
                <a:effectLst/>
                <a:uLnTx/>
                <a:uFillTx/>
                <a:latin typeface="Arial"/>
                <a:ea typeface="+mn-ea"/>
                <a:cs typeface="Calibri"/>
              </a:rPr>
              <a:t>The question regarding staff emotional wellbeing being taken into consideration proved to be quite an important one.  The results showed that many of the staff that took part had felt let down and unsupported, particularly over the last 3 years during the Covid-19 pandemic.  This will no doubt continue to an extent considering the current financial climate.  Many staff are amongst the millions of people who will struggle to pay bills and support their families.  This is evident in the survey results, 68% of people stating that they felt unsupported, against just 32% who felt that they were happy with the current circumstances</a:t>
            </a:r>
            <a:endParaRPr kumimoji="0" lang="en-US" sz="2600" b="0" i="0" u="none" strike="noStrike" kern="1200" cap="none" spc="0" normalizeH="0" baseline="0" noProof="0" dirty="0">
              <a:ln>
                <a:noFill/>
              </a:ln>
              <a:solidFill>
                <a:prstClr val="black"/>
              </a:solidFill>
              <a:effectLst/>
              <a:uLnTx/>
              <a:uFillTx/>
              <a:latin typeface="Arial"/>
              <a:ea typeface="+mn-ea"/>
              <a:cs typeface="Calibri" panose="020F0502020204030204"/>
            </a:endParaRPr>
          </a:p>
          <a:p>
            <a:endParaRPr lang="en-GB" dirty="0"/>
          </a:p>
        </p:txBody>
      </p:sp>
    </p:spTree>
    <p:extLst>
      <p:ext uri="{BB962C8B-B14F-4D97-AF65-F5344CB8AC3E}">
        <p14:creationId xmlns:p14="http://schemas.microsoft.com/office/powerpoint/2010/main" val="1210811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E541B-DB04-F605-61A5-44F95727379A}"/>
              </a:ext>
            </a:extLst>
          </p:cNvPr>
          <p:cNvSpPr>
            <a:spLocks noGrp="1"/>
          </p:cNvSpPr>
          <p:nvPr>
            <p:ph type="title"/>
          </p:nvPr>
        </p:nvSpPr>
        <p:spPr/>
        <p:txBody>
          <a:bodyPr/>
          <a:lstStyle/>
          <a:p>
            <a:r>
              <a:rPr kumimoji="0" lang="en-GB" sz="3200" b="1" i="0" u="none" strike="noStrike" kern="1200" cap="none" spc="0" normalizeH="0" baseline="0" noProof="0" dirty="0">
                <a:ln>
                  <a:noFill/>
                </a:ln>
                <a:solidFill>
                  <a:prstClr val="black"/>
                </a:solidFill>
                <a:effectLst/>
                <a:uLnTx/>
                <a:uFillTx/>
                <a:latin typeface="Arial"/>
                <a:ea typeface="+mj-ea"/>
                <a:cs typeface="Calibri Light"/>
              </a:rPr>
              <a:t>Staff commitment to care</a:t>
            </a:r>
            <a:endParaRPr lang="en-GB" dirty="0"/>
          </a:p>
        </p:txBody>
      </p:sp>
      <p:pic>
        <p:nvPicPr>
          <p:cNvPr id="6" name="Content Placeholder 5">
            <a:extLst>
              <a:ext uri="{FF2B5EF4-FFF2-40B4-BE49-F238E27FC236}">
                <a16:creationId xmlns:a16="http://schemas.microsoft.com/office/drawing/2014/main" id="{95183BC7-3D8B-52B7-FE88-9C3CB15EEF2F}"/>
              </a:ext>
            </a:extLst>
          </p:cNvPr>
          <p:cNvPicPr>
            <a:picLocks noGrp="1" noChangeAspect="1"/>
          </p:cNvPicPr>
          <p:nvPr>
            <p:ph sz="half" idx="2"/>
          </p:nvPr>
        </p:nvPicPr>
        <p:blipFill>
          <a:blip r:embed="rId2"/>
          <a:stretch>
            <a:fillRect/>
          </a:stretch>
        </p:blipFill>
        <p:spPr>
          <a:xfrm>
            <a:off x="6172200" y="1968481"/>
            <a:ext cx="5181600" cy="4065625"/>
          </a:xfrm>
          <a:prstGeom prst="rect">
            <a:avLst/>
          </a:prstGeom>
        </p:spPr>
      </p:pic>
      <p:sp>
        <p:nvSpPr>
          <p:cNvPr id="4" name="Content Placeholder 3">
            <a:extLst>
              <a:ext uri="{FF2B5EF4-FFF2-40B4-BE49-F238E27FC236}">
                <a16:creationId xmlns:a16="http://schemas.microsoft.com/office/drawing/2014/main" id="{7F001D90-A648-EED3-0017-02F18761E689}"/>
              </a:ext>
            </a:extLst>
          </p:cNvPr>
          <p:cNvSpPr>
            <a:spLocks noGrp="1"/>
          </p:cNvSpPr>
          <p:nvPr>
            <p:ph sz="half" idx="1"/>
          </p:nvPr>
        </p:nvSpPr>
        <p:spPr/>
        <p:txBody>
          <a:bodyPr>
            <a:normAutofit fontScale="70000" lnSpcReduction="20000"/>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200" b="0" i="0" u="none" strike="noStrike" kern="1200" cap="none" spc="0" normalizeH="0" baseline="0" noProof="0" dirty="0">
                <a:ln>
                  <a:noFill/>
                </a:ln>
                <a:solidFill>
                  <a:prstClr val="black"/>
                </a:solidFill>
                <a:effectLst/>
                <a:uLnTx/>
                <a:uFillTx/>
                <a:latin typeface="Arial"/>
                <a:ea typeface="+mn-ea"/>
                <a:cs typeface="Calibri"/>
              </a:rPr>
              <a:t>This question was asked towards the end of the questionnaire.  A relevant question to ask staff, based on whether they felt that their job had been under any additional difficulties and pressures, did they feel that they could give their full support and care to their workplace, colleagues and most importantly their patients.  Surprisingly, the result was a positive one, indicating that despite any failures, downfalls, staff shortages and general overall hospital pressures, the staff were still able to offer their full attention and commitment to their roles.  This however did not show issues such as the health or stress factors that had played a large part in staff pressures in recent months and years</a:t>
            </a:r>
            <a:endParaRPr kumimoji="0" lang="en-US" sz="2200" b="0" i="0" u="none" strike="noStrike" kern="1200" cap="none" spc="0" normalizeH="0" baseline="0" noProof="0" dirty="0">
              <a:ln>
                <a:noFill/>
              </a:ln>
              <a:solidFill>
                <a:prstClr val="black"/>
              </a:solidFill>
              <a:effectLst/>
              <a:uLnTx/>
              <a:uFillTx/>
              <a:latin typeface="Arial"/>
              <a:ea typeface="+mn-ea"/>
              <a:cs typeface="Calibri" panose="020F0502020204030204"/>
            </a:endParaRPr>
          </a:p>
          <a:p>
            <a:endParaRPr lang="en-GB" dirty="0"/>
          </a:p>
        </p:txBody>
      </p:sp>
    </p:spTree>
    <p:extLst>
      <p:ext uri="{BB962C8B-B14F-4D97-AF65-F5344CB8AC3E}">
        <p14:creationId xmlns:p14="http://schemas.microsoft.com/office/powerpoint/2010/main" val="21531992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1D8E0-66AD-CB12-D1CD-FBEB41E3A602}"/>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Change for the future</a:t>
            </a:r>
          </a:p>
        </p:txBody>
      </p:sp>
      <p:sp>
        <p:nvSpPr>
          <p:cNvPr id="3" name="Content Placeholder 2">
            <a:extLst>
              <a:ext uri="{FF2B5EF4-FFF2-40B4-BE49-F238E27FC236}">
                <a16:creationId xmlns:a16="http://schemas.microsoft.com/office/drawing/2014/main" id="{C54E329A-5CB0-A62A-B753-ACDFFC2C9ADA}"/>
              </a:ext>
            </a:extLst>
          </p:cNvPr>
          <p:cNvSpPr>
            <a:spLocks noGrp="1"/>
          </p:cNvSpPr>
          <p:nvPr>
            <p:ph sz="half" idx="1"/>
          </p:nvPr>
        </p:nvSpPr>
        <p:spPr/>
        <p:txBody>
          <a:bodyPr>
            <a:normAutofit fontScale="32500" lnSpcReduction="20000"/>
          </a:bodyPr>
          <a:lstStyle/>
          <a:p>
            <a:pPr>
              <a:lnSpc>
                <a:spcPct val="170000"/>
              </a:lnSpc>
            </a:pPr>
            <a:r>
              <a:rPr lang="en-GB" sz="3500" dirty="0">
                <a:latin typeface="Arial" panose="020B0604020202020204" pitchFamily="34" charset="0"/>
                <a:cs typeface="Arial" panose="020B0604020202020204" pitchFamily="34" charset="0"/>
              </a:rPr>
              <a:t>Changes to be made now, for the current situation and how these changes could be maintained for a better working environment for the future.  People had already shown their dedication, commitment and energy in receiving the full aspect of the pandemic and had given their all.  But now solutions needed to be found to maintain a lasting and workable change for the better.</a:t>
            </a:r>
          </a:p>
          <a:p>
            <a:pPr marL="0" indent="0">
              <a:lnSpc>
                <a:spcPct val="170000"/>
              </a:lnSpc>
              <a:buNone/>
            </a:pPr>
            <a:endParaRPr lang="en-GB" sz="3500" dirty="0">
              <a:latin typeface="Arial" panose="020B0604020202020204" pitchFamily="34" charset="0"/>
              <a:cs typeface="Arial" panose="020B0604020202020204" pitchFamily="34" charset="0"/>
            </a:endParaRPr>
          </a:p>
          <a:p>
            <a:pPr>
              <a:lnSpc>
                <a:spcPct val="170000"/>
              </a:lnSpc>
            </a:pPr>
            <a:r>
              <a:rPr lang="en-GB" sz="3500" dirty="0">
                <a:latin typeface="Arial" panose="020B0604020202020204" pitchFamily="34" charset="0"/>
                <a:cs typeface="Arial" panose="020B0604020202020204" pitchFamily="34" charset="0"/>
              </a:rPr>
              <a:t>Training, recruitment and educational schemes to continue, offering staff the opportunity to continue to offer quality care.</a:t>
            </a:r>
          </a:p>
          <a:p>
            <a:pPr marL="0" indent="0">
              <a:lnSpc>
                <a:spcPct val="170000"/>
              </a:lnSpc>
              <a:buNone/>
            </a:pPr>
            <a:endParaRPr lang="en-GB" sz="3500" dirty="0">
              <a:latin typeface="Arial" panose="020B0604020202020204" pitchFamily="34" charset="0"/>
              <a:cs typeface="Arial" panose="020B0604020202020204" pitchFamily="34" charset="0"/>
            </a:endParaRPr>
          </a:p>
          <a:p>
            <a:pPr>
              <a:lnSpc>
                <a:spcPct val="170000"/>
              </a:lnSpc>
            </a:pPr>
            <a:r>
              <a:rPr lang="en-GB" sz="3500" dirty="0">
                <a:latin typeface="Arial" panose="020B0604020202020204" pitchFamily="34" charset="0"/>
                <a:cs typeface="Arial" panose="020B0604020202020204" pitchFamily="34" charset="0"/>
              </a:rPr>
              <a:t>Making sure various services across the board are appropriately staffed.</a:t>
            </a:r>
          </a:p>
          <a:p>
            <a:endParaRPr lang="en-GB" dirty="0"/>
          </a:p>
        </p:txBody>
      </p:sp>
      <p:sp>
        <p:nvSpPr>
          <p:cNvPr id="4" name="Content Placeholder 3">
            <a:extLst>
              <a:ext uri="{FF2B5EF4-FFF2-40B4-BE49-F238E27FC236}">
                <a16:creationId xmlns:a16="http://schemas.microsoft.com/office/drawing/2014/main" id="{9063C8DF-8220-8DD6-1F73-0B21E83EA778}"/>
              </a:ext>
            </a:extLst>
          </p:cNvPr>
          <p:cNvSpPr>
            <a:spLocks noGrp="1"/>
          </p:cNvSpPr>
          <p:nvPr>
            <p:ph sz="half" idx="2"/>
          </p:nvPr>
        </p:nvSpPr>
        <p:spPr/>
        <p:txBody>
          <a:bodyPr>
            <a:normAutofit fontScale="32500" lnSpcReduction="20000"/>
          </a:bodyPr>
          <a:lstStyle/>
          <a:p>
            <a:pPr>
              <a:lnSpc>
                <a:spcPct val="170000"/>
              </a:lnSpc>
            </a:pPr>
            <a:r>
              <a:rPr lang="en-GB" sz="3500" dirty="0">
                <a:latin typeface="Arial" panose="020B0604020202020204" pitchFamily="34" charset="0"/>
                <a:cs typeface="Arial" panose="020B0604020202020204" pitchFamily="34" charset="0"/>
              </a:rPr>
              <a:t>Growing a workplace that everyone can feel proud of, taking it forward into the future, building and expanding a workforce that can look to retain current and future colleagues’ long term.</a:t>
            </a:r>
          </a:p>
          <a:p>
            <a:pPr marL="0" indent="0">
              <a:lnSpc>
                <a:spcPct val="170000"/>
              </a:lnSpc>
              <a:buNone/>
            </a:pPr>
            <a:endParaRPr lang="en-GB" sz="3500" dirty="0">
              <a:latin typeface="Arial" panose="020B0604020202020204" pitchFamily="34" charset="0"/>
              <a:cs typeface="Arial" panose="020B0604020202020204" pitchFamily="34" charset="0"/>
            </a:endParaRPr>
          </a:p>
          <a:p>
            <a:pPr>
              <a:lnSpc>
                <a:spcPct val="170000"/>
              </a:lnSpc>
            </a:pPr>
            <a:r>
              <a:rPr lang="en-GB" sz="3500" dirty="0">
                <a:latin typeface="Arial" panose="020B0604020202020204" pitchFamily="34" charset="0"/>
                <a:cs typeface="Arial" panose="020B0604020202020204" pitchFamily="34" charset="0"/>
              </a:rPr>
              <a:t>Patient care is priority, but colleague care is just as important.  Offering regular and structured training along with services that care for the staff members such as Wellbeing Services.  Keeping staff safe and well to ensure they are functioning both physically and mentally to offer their full potential.</a:t>
            </a:r>
          </a:p>
          <a:p>
            <a:pPr marL="0" indent="0">
              <a:lnSpc>
                <a:spcPct val="170000"/>
              </a:lnSpc>
              <a:buNone/>
            </a:pPr>
            <a:endParaRPr lang="en-GB" sz="3500" dirty="0">
              <a:latin typeface="Arial" panose="020B0604020202020204" pitchFamily="34" charset="0"/>
              <a:cs typeface="Arial" panose="020B0604020202020204" pitchFamily="34" charset="0"/>
            </a:endParaRPr>
          </a:p>
          <a:p>
            <a:pPr>
              <a:lnSpc>
                <a:spcPct val="170000"/>
              </a:lnSpc>
            </a:pPr>
            <a:r>
              <a:rPr lang="en-GB" sz="3500" dirty="0">
                <a:latin typeface="Arial" panose="020B0604020202020204" pitchFamily="34" charset="0"/>
                <a:cs typeface="Arial" panose="020B0604020202020204" pitchFamily="34" charset="0"/>
              </a:rPr>
              <a:t>Welcoming new working strategies across the sectors of the organisation to develop working techniques and emphasising skillsets to deliver the best possible patient care and experience</a:t>
            </a:r>
          </a:p>
          <a:p>
            <a:pPr marL="0" indent="0">
              <a:buNone/>
            </a:pPr>
            <a:endParaRPr lang="en-GB" dirty="0"/>
          </a:p>
        </p:txBody>
      </p:sp>
    </p:spTree>
    <p:extLst>
      <p:ext uri="{BB962C8B-B14F-4D97-AF65-F5344CB8AC3E}">
        <p14:creationId xmlns:p14="http://schemas.microsoft.com/office/powerpoint/2010/main" val="34310158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90AD8-4CCE-C229-ACA3-D1652257B72C}"/>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The Values of the NHS are key</a:t>
            </a:r>
          </a:p>
        </p:txBody>
      </p:sp>
      <p:sp>
        <p:nvSpPr>
          <p:cNvPr id="3" name="Content Placeholder 2">
            <a:extLst>
              <a:ext uri="{FF2B5EF4-FFF2-40B4-BE49-F238E27FC236}">
                <a16:creationId xmlns:a16="http://schemas.microsoft.com/office/drawing/2014/main" id="{C4ACE24E-8999-3A49-63F6-E9E687BE4D35}"/>
              </a:ext>
            </a:extLst>
          </p:cNvPr>
          <p:cNvSpPr>
            <a:spLocks noGrp="1"/>
          </p:cNvSpPr>
          <p:nvPr>
            <p:ph idx="1"/>
          </p:nvPr>
        </p:nvSpPr>
        <p:spPr/>
        <p:txBody>
          <a:bodyPr/>
          <a:lstStyle/>
          <a:p>
            <a:r>
              <a:rPr lang="en-GB" dirty="0"/>
              <a:t>Motivation, encouragement and continued training and support can create a sense of the word ‘team’.  </a:t>
            </a:r>
          </a:p>
          <a:p>
            <a:r>
              <a:rPr lang="en-GB" dirty="0"/>
              <a:t>Promoting that feeling of belonging, building a workplace that everyone can be proud of and will therefore want to stay working in.</a:t>
            </a:r>
          </a:p>
          <a:p>
            <a:r>
              <a:rPr lang="en-GB" dirty="0"/>
              <a:t> Maintain a workplace that has a sense of belonging.  Working as a team.  Creating a culture that everyone feels they matter and they feel appreciated.</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220930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51D37-7402-6B72-FFD0-DA324E64A081}"/>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In summary</a:t>
            </a:r>
          </a:p>
        </p:txBody>
      </p:sp>
      <p:sp>
        <p:nvSpPr>
          <p:cNvPr id="3" name="Content Placeholder 2">
            <a:extLst>
              <a:ext uri="{FF2B5EF4-FFF2-40B4-BE49-F238E27FC236}">
                <a16:creationId xmlns:a16="http://schemas.microsoft.com/office/drawing/2014/main" id="{05799F02-DFCB-65A3-603F-4BDD9F5F1EBF}"/>
              </a:ext>
            </a:extLst>
          </p:cNvPr>
          <p:cNvSpPr>
            <a:spLocks noGrp="1"/>
          </p:cNvSpPr>
          <p:nvPr>
            <p:ph sz="half" idx="1"/>
          </p:nvPr>
        </p:nvSpPr>
        <p:spPr/>
        <p:txBody>
          <a:bodyPr>
            <a:normAutofit lnSpcReduction="10000"/>
          </a:bodyPr>
          <a:lstStyle/>
          <a:p>
            <a:pPr>
              <a:lnSpc>
                <a:spcPct val="150000"/>
              </a:lnSpc>
            </a:pPr>
            <a:r>
              <a:rPr lang="en-GB" sz="1800" dirty="0">
                <a:latin typeface="Arial" panose="020B0604020202020204" pitchFamily="34" charset="0"/>
                <a:cs typeface="Arial" panose="020B0604020202020204" pitchFamily="34" charset="0"/>
              </a:rPr>
              <a:t>Having a good workplace relationship will encourage a good environment for staff.  Taking a view of Hersey &amp; Blanchard’s situational theory, looking to achieve set goals and take responsibility for outcomes of these goals give the opportunity to take some control in their workspace (Carroll et. Al, 2019).  They will feel welcome and supported and therefore can feel that they are able to contribute in a more positive way to their role.</a:t>
            </a:r>
          </a:p>
        </p:txBody>
      </p:sp>
      <p:sp>
        <p:nvSpPr>
          <p:cNvPr id="4" name="Content Placeholder 3">
            <a:extLst>
              <a:ext uri="{FF2B5EF4-FFF2-40B4-BE49-F238E27FC236}">
                <a16:creationId xmlns:a16="http://schemas.microsoft.com/office/drawing/2014/main" id="{A934B184-8352-BCEB-FA6A-C22404FB651C}"/>
              </a:ext>
            </a:extLst>
          </p:cNvPr>
          <p:cNvSpPr>
            <a:spLocks noGrp="1"/>
          </p:cNvSpPr>
          <p:nvPr>
            <p:ph sz="half" idx="2"/>
          </p:nvPr>
        </p:nvSpPr>
        <p:spPr/>
        <p:txBody>
          <a:bodyPr>
            <a:normAutofit lnSpcReduction="10000"/>
          </a:bodyPr>
          <a:lstStyle/>
          <a:p>
            <a:pPr>
              <a:lnSpc>
                <a:spcPct val="150000"/>
              </a:lnSpc>
            </a:pPr>
            <a:r>
              <a:rPr lang="en-GB" sz="1800" dirty="0">
                <a:latin typeface="Arial" panose="020B0604020202020204" pitchFamily="34" charset="0"/>
                <a:cs typeface="Arial" panose="020B0604020202020204" pitchFamily="34" charset="0"/>
              </a:rPr>
              <a:t>As dictated by the revelations in the SurveyMonkey questionnaire (Puresevic 2022), it is evident that the pressures of Covid-19 and its fallout along with financial aspects, have been a clear factor in many staff not wishing to suggest the Princess of Wales hospital as a career opportunity.  This however may be a thought process across the UK right now, as there are many factors that are causing upset and potential strike action within many sectors of the NHS. </a:t>
            </a:r>
          </a:p>
        </p:txBody>
      </p:sp>
    </p:spTree>
    <p:extLst>
      <p:ext uri="{BB962C8B-B14F-4D97-AF65-F5344CB8AC3E}">
        <p14:creationId xmlns:p14="http://schemas.microsoft.com/office/powerpoint/2010/main" val="1048915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BCE6F-BFE8-DB20-7BD5-F6F4935B92F7}"/>
              </a:ext>
            </a:extLst>
          </p:cNvPr>
          <p:cNvSpPr>
            <a:spLocks noGrp="1"/>
          </p:cNvSpPr>
          <p:nvPr>
            <p:ph type="title"/>
          </p:nvPr>
        </p:nvSpPr>
        <p:spPr>
          <a:xfrm>
            <a:off x="838200" y="299811"/>
            <a:ext cx="10515600" cy="1325563"/>
          </a:xfrm>
        </p:spPr>
        <p:txBody>
          <a:bodyPr/>
          <a:lstStyle/>
          <a:p>
            <a:r>
              <a:rPr lang="en-GB" dirty="0"/>
              <a:t> </a:t>
            </a:r>
            <a:r>
              <a:rPr lang="en-GB" sz="32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B8703DF-5B7A-EB1B-3256-95297E0421E3}"/>
              </a:ext>
            </a:extLst>
          </p:cNvPr>
          <p:cNvSpPr>
            <a:spLocks noGrp="1"/>
          </p:cNvSpPr>
          <p:nvPr>
            <p:ph sz="half" idx="1"/>
          </p:nvPr>
        </p:nvSpPr>
        <p:spPr>
          <a:xfrm>
            <a:off x="838200" y="1857292"/>
            <a:ext cx="5181600" cy="4351338"/>
          </a:xfrm>
        </p:spPr>
        <p:txBody>
          <a:bodyPr>
            <a:normAutofit/>
          </a:bodyPr>
          <a:lstStyle/>
          <a:p>
            <a:pPr>
              <a:lnSpc>
                <a:spcPct val="150000"/>
              </a:lnSpc>
            </a:pPr>
            <a:r>
              <a:rPr lang="en-GB" sz="1800" dirty="0">
                <a:latin typeface="Arial" panose="020B0604020202020204" pitchFamily="34" charset="0"/>
                <a:cs typeface="Arial" panose="020B0604020202020204" pitchFamily="34" charset="0"/>
              </a:rPr>
              <a:t>Staff turnover could be reduced if these factors could be investigated and reviewed in a better way.  The productivity of staff is influenced by the workplace culture.  The management must be strategic in their processes of staff cohesion, listening and working with their employees to stay focused and positive and to support at every level.  It is still a work in progress.</a:t>
            </a:r>
          </a:p>
        </p:txBody>
      </p:sp>
      <p:pic>
        <p:nvPicPr>
          <p:cNvPr id="6" name="Content Placeholder 5" descr="A picture containing text, sign&#10;&#10;Description automatically generated">
            <a:extLst>
              <a:ext uri="{FF2B5EF4-FFF2-40B4-BE49-F238E27FC236}">
                <a16:creationId xmlns:a16="http://schemas.microsoft.com/office/drawing/2014/main" id="{F672F99B-CFAF-8DBB-BCF8-ED65CA4C84D1}"/>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46370" y="2601686"/>
            <a:ext cx="4282773" cy="3212080"/>
          </a:xfrm>
        </p:spPr>
      </p:pic>
      <p:sp>
        <p:nvSpPr>
          <p:cNvPr id="7" name="TextBox 6">
            <a:extLst>
              <a:ext uri="{FF2B5EF4-FFF2-40B4-BE49-F238E27FC236}">
                <a16:creationId xmlns:a16="http://schemas.microsoft.com/office/drawing/2014/main" id="{DA38D998-1AAF-042E-E7E3-796FB1C635A9}"/>
              </a:ext>
            </a:extLst>
          </p:cNvPr>
          <p:cNvSpPr txBox="1"/>
          <p:nvPr/>
        </p:nvSpPr>
        <p:spPr>
          <a:xfrm>
            <a:off x="6346370" y="5977798"/>
            <a:ext cx="4071259" cy="230832"/>
          </a:xfrm>
          <a:prstGeom prst="rect">
            <a:avLst/>
          </a:prstGeom>
          <a:noFill/>
        </p:spPr>
        <p:txBody>
          <a:bodyPr wrap="square" rtlCol="0">
            <a:spAutoFit/>
          </a:bodyPr>
          <a:lstStyle/>
          <a:p>
            <a:r>
              <a:rPr lang="en-GB" sz="900">
                <a:hlinkClick r:id="rId3" tooltip="http://www.flickr.com/photos/kevandotorg/6229660191/"/>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9092058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10EAB-876F-CC2A-9C1F-7266DECE1907}"/>
              </a:ext>
            </a:extLst>
          </p:cNvPr>
          <p:cNvSpPr>
            <a:spLocks noGrp="1"/>
          </p:cNvSpPr>
          <p:nvPr>
            <p:ph type="title"/>
          </p:nvPr>
        </p:nvSpPr>
        <p:spPr>
          <a:xfrm>
            <a:off x="838200" y="299810"/>
            <a:ext cx="10515600" cy="1325563"/>
          </a:xfrm>
        </p:spPr>
        <p:txBody>
          <a:bodyPr>
            <a:normAutofit/>
          </a:bodyPr>
          <a:lstStyle/>
          <a:p>
            <a:r>
              <a:rPr lang="en-GB" sz="32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6F19B646-2626-A7CA-F55D-727D1E8F8FEF}"/>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Carroll, B., Ford, J., &amp; Taylor, S. (2019). Leadership contemporary critical perspectives (2nd ed.). London, England: SAGE.  Accessed 11 November 2022</a:t>
            </a:r>
          </a:p>
          <a:p>
            <a:r>
              <a:rPr lang="en-GB" sz="1800" dirty="0">
                <a:latin typeface="Arial" panose="020B0604020202020204" pitchFamily="34" charset="0"/>
                <a:cs typeface="Arial" panose="020B0604020202020204" pitchFamily="34" charset="0"/>
              </a:rPr>
              <a:t>Schappel, J. (2012, June 28). 10 most effective employee retention methods | HRMorning. Retrieved November 1, 2022, from </a:t>
            </a:r>
            <a:r>
              <a:rPr lang="en-GB" sz="1800" dirty="0">
                <a:latin typeface="Arial" panose="020B0604020202020204" pitchFamily="34" charset="0"/>
                <a:cs typeface="Arial" panose="020B0604020202020204" pitchFamily="34" charset="0"/>
                <a:hlinkClick r:id="rId2"/>
              </a:rPr>
              <a:t>https://www.hrmorning.com/news/10-most-effective-employee-retention-methods/</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SurveyMonkey: The World. Retrieved November 1, 2022, from https://www.surveymonkey.com/</a:t>
            </a:r>
          </a:p>
        </p:txBody>
      </p:sp>
    </p:spTree>
    <p:extLst>
      <p:ext uri="{BB962C8B-B14F-4D97-AF65-F5344CB8AC3E}">
        <p14:creationId xmlns:p14="http://schemas.microsoft.com/office/powerpoint/2010/main" val="4373988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1330</Words>
  <Application>Microsoft Office PowerPoint</Application>
  <PresentationFormat>Widescreen</PresentationFormat>
  <Paragraphs>60</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BMSK6007</vt:lpstr>
      <vt:lpstr>PowerPoint Presentation</vt:lpstr>
      <vt:lpstr>Introduction</vt:lpstr>
      <vt:lpstr>Evaluation</vt:lpstr>
      <vt:lpstr>Location of staff</vt:lpstr>
      <vt:lpstr>Age group of staff</vt:lpstr>
      <vt:lpstr>Staff emotional wellbeing</vt:lpstr>
      <vt:lpstr>Staff commitment to care</vt:lpstr>
      <vt:lpstr>Change for the future</vt:lpstr>
      <vt:lpstr>The Values of the NHS are key</vt:lpstr>
      <vt:lpstr>In summary</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BMSK6007</dc:title>
  <dc:creator>Louise Ackland</dc:creator>
  <cp:lastModifiedBy>Louise Ackland</cp:lastModifiedBy>
  <cp:revision>103</cp:revision>
  <dcterms:created xsi:type="dcterms:W3CDTF">2022-11-03T20:27:49Z</dcterms:created>
  <dcterms:modified xsi:type="dcterms:W3CDTF">2022-11-15T21:45:25Z</dcterms:modified>
</cp:coreProperties>
</file>