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2"/>
  </p:notesMasterIdLst>
  <p:sldIdLst>
    <p:sldId id="269" r:id="rId5"/>
    <p:sldId id="328" r:id="rId6"/>
    <p:sldId id="311" r:id="rId7"/>
    <p:sldId id="315" r:id="rId8"/>
    <p:sldId id="335" r:id="rId9"/>
    <p:sldId id="334" r:id="rId10"/>
    <p:sldId id="310" r:id="rId11"/>
    <p:sldId id="303" r:id="rId12"/>
    <p:sldId id="313" r:id="rId13"/>
    <p:sldId id="324" r:id="rId14"/>
    <p:sldId id="301" r:id="rId15"/>
    <p:sldId id="268" r:id="rId16"/>
    <p:sldId id="306" r:id="rId17"/>
    <p:sldId id="289" r:id="rId18"/>
    <p:sldId id="314" r:id="rId19"/>
    <p:sldId id="290" r:id="rId20"/>
    <p:sldId id="318" r:id="rId21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69"/>
            <p14:sldId id="328"/>
            <p14:sldId id="311"/>
            <p14:sldId id="315"/>
            <p14:sldId id="335"/>
            <p14:sldId id="334"/>
            <p14:sldId id="310"/>
            <p14:sldId id="303"/>
            <p14:sldId id="313"/>
            <p14:sldId id="324"/>
            <p14:sldId id="301"/>
            <p14:sldId id="268"/>
            <p14:sldId id="306"/>
            <p14:sldId id="289"/>
            <p14:sldId id="314"/>
            <p14:sldId id="290"/>
            <p14:sldId id="31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B7DCE6-3FC9-4CD6-A0B3-769C3540167A}" v="3" dt="2020-09-22T09:54:34.8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222" autoAdjust="0"/>
    <p:restoredTop sz="94660"/>
  </p:normalViewPr>
  <p:slideViewPr>
    <p:cSldViewPr snapToGrid="0">
      <p:cViewPr>
        <p:scale>
          <a:sx n="61" d="100"/>
          <a:sy n="61" d="100"/>
        </p:scale>
        <p:origin x="3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17091-69FB-47EF-BC68-1210BCFA3F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0D0C01-5BD9-404B-91AF-9694980FF165}">
      <dgm:prSet custT="1"/>
      <dgm:spPr/>
      <dgm:t>
        <a:bodyPr/>
        <a:lstStyle/>
        <a:p>
          <a:r>
            <a:rPr lang="en-GB" sz="2000" dirty="0"/>
            <a:t>Y</a:t>
          </a:r>
          <a:r>
            <a:rPr lang="en-GB" sz="2000" b="0" i="0" dirty="0"/>
            <a:t>our project should help you to develop new up-to-date skills.</a:t>
          </a:r>
          <a:endParaRPr lang="en-US" sz="2000" dirty="0"/>
        </a:p>
      </dgm:t>
    </dgm:pt>
    <dgm:pt modelId="{AC9B2D14-2181-4D8D-9733-4D7AF06960C9}" type="parTrans" cxnId="{C8512C03-FB01-4B06-A6C3-B6B1FC17AA4F}">
      <dgm:prSet/>
      <dgm:spPr/>
      <dgm:t>
        <a:bodyPr/>
        <a:lstStyle/>
        <a:p>
          <a:endParaRPr lang="en-US" sz="2000"/>
        </a:p>
      </dgm:t>
    </dgm:pt>
    <dgm:pt modelId="{EEBDF1D6-CF30-4C98-9701-9ED73B327715}" type="sibTrans" cxnId="{C8512C03-FB01-4B06-A6C3-B6B1FC17AA4F}">
      <dgm:prSet/>
      <dgm:spPr/>
      <dgm:t>
        <a:bodyPr/>
        <a:lstStyle/>
        <a:p>
          <a:endParaRPr lang="en-US" sz="2000"/>
        </a:p>
      </dgm:t>
    </dgm:pt>
    <dgm:pt modelId="{ACC30149-A0D7-4084-A28A-55DDE8F7A206}">
      <dgm:prSet custT="1"/>
      <dgm:spPr/>
      <dgm:t>
        <a:bodyPr/>
        <a:lstStyle/>
        <a:p>
          <a:r>
            <a:rPr lang="en-GB" sz="2000" dirty="0"/>
            <a:t>Your project should be of interest to you, relevant to your course and your future career.</a:t>
          </a:r>
          <a:endParaRPr lang="en-US" sz="2000" dirty="0"/>
        </a:p>
      </dgm:t>
    </dgm:pt>
    <dgm:pt modelId="{2E31A5D9-3B0F-4EC2-B71C-6AE5A88F227E}" type="parTrans" cxnId="{DCF2021B-4624-4A1A-A008-32890186271B}">
      <dgm:prSet/>
      <dgm:spPr/>
      <dgm:t>
        <a:bodyPr/>
        <a:lstStyle/>
        <a:p>
          <a:endParaRPr lang="en-US" sz="2000"/>
        </a:p>
      </dgm:t>
    </dgm:pt>
    <dgm:pt modelId="{B4956820-6CBC-4F47-8342-8973D7BFE626}" type="sibTrans" cxnId="{DCF2021B-4624-4A1A-A008-32890186271B}">
      <dgm:prSet/>
      <dgm:spPr/>
      <dgm:t>
        <a:bodyPr/>
        <a:lstStyle/>
        <a:p>
          <a:endParaRPr lang="en-US" sz="2000"/>
        </a:p>
      </dgm:t>
    </dgm:pt>
    <dgm:pt modelId="{2F20DD2C-26C9-4B05-8489-7619FF83DB10}">
      <dgm:prSet custT="1"/>
      <dgm:spPr/>
      <dgm:t>
        <a:bodyPr/>
        <a:lstStyle/>
        <a:p>
          <a:r>
            <a:rPr lang="en-GB" sz="1800" dirty="0"/>
            <a:t>In addition to learning new skills, your project will need to have a purpose e.g. to serve the community, to help a group of people, to solve a problem, for an Organisation, to offer a product or service that would add value and benefit society in some way.</a:t>
          </a:r>
          <a:endParaRPr lang="en-US" sz="1800" dirty="0"/>
        </a:p>
      </dgm:t>
    </dgm:pt>
    <dgm:pt modelId="{482A0B00-F1D6-4F91-B2A9-CAE908DF7B47}" type="parTrans" cxnId="{C4C28DA5-2A86-476A-8B8D-EA13D07ECB9A}">
      <dgm:prSet/>
      <dgm:spPr/>
      <dgm:t>
        <a:bodyPr/>
        <a:lstStyle/>
        <a:p>
          <a:endParaRPr lang="en-US" sz="2000"/>
        </a:p>
      </dgm:t>
    </dgm:pt>
    <dgm:pt modelId="{99BB0756-B5AF-49E2-9D31-81F8F09FEDA9}" type="sibTrans" cxnId="{C4C28DA5-2A86-476A-8B8D-EA13D07ECB9A}">
      <dgm:prSet/>
      <dgm:spPr/>
      <dgm:t>
        <a:bodyPr/>
        <a:lstStyle/>
        <a:p>
          <a:endParaRPr lang="en-US" sz="2000"/>
        </a:p>
      </dgm:t>
    </dgm:pt>
    <dgm:pt modelId="{AFB1AC5B-913F-4A29-8F5D-61C2623B7A75}">
      <dgm:prSet custT="1"/>
      <dgm:spPr/>
      <dgm:t>
        <a:bodyPr/>
        <a:lstStyle/>
        <a:p>
          <a:r>
            <a:rPr lang="en-GB" sz="2000" dirty="0"/>
            <a:t>Due to the time limitations, be careful to limit the scope of your project.</a:t>
          </a:r>
          <a:endParaRPr lang="en-US" sz="2000" dirty="0"/>
        </a:p>
      </dgm:t>
    </dgm:pt>
    <dgm:pt modelId="{37C5C664-97C5-4557-BBB9-58CBC17AADEF}" type="parTrans" cxnId="{4D2E29CC-B81D-4241-8B2A-42EDB3B0028D}">
      <dgm:prSet/>
      <dgm:spPr/>
      <dgm:t>
        <a:bodyPr/>
        <a:lstStyle/>
        <a:p>
          <a:endParaRPr lang="en-US" sz="2000"/>
        </a:p>
      </dgm:t>
    </dgm:pt>
    <dgm:pt modelId="{306C3A29-657B-4109-9A33-697B32B0774F}" type="sibTrans" cxnId="{4D2E29CC-B81D-4241-8B2A-42EDB3B0028D}">
      <dgm:prSet/>
      <dgm:spPr/>
      <dgm:t>
        <a:bodyPr/>
        <a:lstStyle/>
        <a:p>
          <a:endParaRPr lang="en-US" sz="2000"/>
        </a:p>
      </dgm:t>
    </dgm:pt>
    <dgm:pt modelId="{4C40C8C8-F352-465D-BC3C-26DA19E54B06}" type="pres">
      <dgm:prSet presAssocID="{03317091-69FB-47EF-BC68-1210BCFA3F67}" presName="root" presStyleCnt="0">
        <dgm:presLayoutVars>
          <dgm:dir/>
          <dgm:resizeHandles val="exact"/>
        </dgm:presLayoutVars>
      </dgm:prSet>
      <dgm:spPr/>
    </dgm:pt>
    <dgm:pt modelId="{05B4030A-3DB3-45CE-9938-950D133027A9}" type="pres">
      <dgm:prSet presAssocID="{170D0C01-5BD9-404B-91AF-9694980FF165}" presName="compNode" presStyleCnt="0"/>
      <dgm:spPr/>
    </dgm:pt>
    <dgm:pt modelId="{309532B1-86CD-46BE-9545-6EC458EF7927}" type="pres">
      <dgm:prSet presAssocID="{170D0C01-5BD9-404B-91AF-9694980FF165}" presName="bgRect" presStyleLbl="bgShp" presStyleIdx="0" presStyleCnt="4"/>
      <dgm:spPr/>
    </dgm:pt>
    <dgm:pt modelId="{629E6293-03AC-4C5A-BCF8-661CD3EE586A}" type="pres">
      <dgm:prSet presAssocID="{170D0C01-5BD9-404B-91AF-9694980FF1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D28E4DE4-A12F-4C6D-923C-7C81FD7617EB}" type="pres">
      <dgm:prSet presAssocID="{170D0C01-5BD9-404B-91AF-9694980FF165}" presName="spaceRect" presStyleCnt="0"/>
      <dgm:spPr/>
    </dgm:pt>
    <dgm:pt modelId="{58C61B08-9578-4EF4-BC93-96DE761DCD32}" type="pres">
      <dgm:prSet presAssocID="{170D0C01-5BD9-404B-91AF-9694980FF165}" presName="parTx" presStyleLbl="revTx" presStyleIdx="0" presStyleCnt="4">
        <dgm:presLayoutVars>
          <dgm:chMax val="0"/>
          <dgm:chPref val="0"/>
        </dgm:presLayoutVars>
      </dgm:prSet>
      <dgm:spPr/>
    </dgm:pt>
    <dgm:pt modelId="{7931A02E-3206-4DCC-8C27-7D70B44F17B7}" type="pres">
      <dgm:prSet presAssocID="{EEBDF1D6-CF30-4C98-9701-9ED73B327715}" presName="sibTrans" presStyleCnt="0"/>
      <dgm:spPr/>
    </dgm:pt>
    <dgm:pt modelId="{91A23104-7CB9-4C64-85CD-94A62E3778A2}" type="pres">
      <dgm:prSet presAssocID="{ACC30149-A0D7-4084-A28A-55DDE8F7A206}" presName="compNode" presStyleCnt="0"/>
      <dgm:spPr/>
    </dgm:pt>
    <dgm:pt modelId="{55A7A872-3C53-4105-9F43-398CD9F6E700}" type="pres">
      <dgm:prSet presAssocID="{ACC30149-A0D7-4084-A28A-55DDE8F7A206}" presName="bgRect" presStyleLbl="bgShp" presStyleIdx="1" presStyleCnt="4"/>
      <dgm:spPr/>
    </dgm:pt>
    <dgm:pt modelId="{FA5DC958-8F99-4944-9A52-B73475C8AB4E}" type="pres">
      <dgm:prSet presAssocID="{ACC30149-A0D7-4084-A28A-55DDE8F7A2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ture"/>
        </a:ext>
      </dgm:extLst>
    </dgm:pt>
    <dgm:pt modelId="{8076DA47-2288-4A69-BF20-318A67E5E857}" type="pres">
      <dgm:prSet presAssocID="{ACC30149-A0D7-4084-A28A-55DDE8F7A206}" presName="spaceRect" presStyleCnt="0"/>
      <dgm:spPr/>
    </dgm:pt>
    <dgm:pt modelId="{8456724A-F6DE-45CD-ABC6-CCB4B7B4874D}" type="pres">
      <dgm:prSet presAssocID="{ACC30149-A0D7-4084-A28A-55DDE8F7A206}" presName="parTx" presStyleLbl="revTx" presStyleIdx="1" presStyleCnt="4">
        <dgm:presLayoutVars>
          <dgm:chMax val="0"/>
          <dgm:chPref val="0"/>
        </dgm:presLayoutVars>
      </dgm:prSet>
      <dgm:spPr/>
    </dgm:pt>
    <dgm:pt modelId="{EA933FD9-2E83-4A4A-9885-F4D01C2315BB}" type="pres">
      <dgm:prSet presAssocID="{B4956820-6CBC-4F47-8342-8973D7BFE626}" presName="sibTrans" presStyleCnt="0"/>
      <dgm:spPr/>
    </dgm:pt>
    <dgm:pt modelId="{7EF59A80-F571-4C8C-B576-A1A0D890F6A7}" type="pres">
      <dgm:prSet presAssocID="{2F20DD2C-26C9-4B05-8489-7619FF83DB10}" presName="compNode" presStyleCnt="0"/>
      <dgm:spPr/>
    </dgm:pt>
    <dgm:pt modelId="{EEAD024D-9F26-4143-9007-7C68A75C3BFF}" type="pres">
      <dgm:prSet presAssocID="{2F20DD2C-26C9-4B05-8489-7619FF83DB10}" presName="bgRect" presStyleLbl="bgShp" presStyleIdx="2" presStyleCnt="4"/>
      <dgm:spPr/>
    </dgm:pt>
    <dgm:pt modelId="{79778344-C0D0-4CF3-ABAD-8905003F5A3A}" type="pres">
      <dgm:prSet presAssocID="{2F20DD2C-26C9-4B05-8489-7619FF83DB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ro Male"/>
        </a:ext>
      </dgm:extLst>
    </dgm:pt>
    <dgm:pt modelId="{BF2FA516-7A74-4631-A22E-188F1E19B090}" type="pres">
      <dgm:prSet presAssocID="{2F20DD2C-26C9-4B05-8489-7619FF83DB10}" presName="spaceRect" presStyleCnt="0"/>
      <dgm:spPr/>
    </dgm:pt>
    <dgm:pt modelId="{631B67DB-803A-4303-8AF0-4328279DC98F}" type="pres">
      <dgm:prSet presAssocID="{2F20DD2C-26C9-4B05-8489-7619FF83DB10}" presName="parTx" presStyleLbl="revTx" presStyleIdx="2" presStyleCnt="4">
        <dgm:presLayoutVars>
          <dgm:chMax val="0"/>
          <dgm:chPref val="0"/>
        </dgm:presLayoutVars>
      </dgm:prSet>
      <dgm:spPr/>
    </dgm:pt>
    <dgm:pt modelId="{A0F4CC81-7A4B-44B6-8FD8-8CEF19680389}" type="pres">
      <dgm:prSet presAssocID="{99BB0756-B5AF-49E2-9D31-81F8F09FEDA9}" presName="sibTrans" presStyleCnt="0"/>
      <dgm:spPr/>
    </dgm:pt>
    <dgm:pt modelId="{51249900-5F49-4A15-B26A-093643FADB22}" type="pres">
      <dgm:prSet presAssocID="{AFB1AC5B-913F-4A29-8F5D-61C2623B7A75}" presName="compNode" presStyleCnt="0"/>
      <dgm:spPr/>
    </dgm:pt>
    <dgm:pt modelId="{6DC8B641-383C-4467-95A7-CA4A365429AD}" type="pres">
      <dgm:prSet presAssocID="{AFB1AC5B-913F-4A29-8F5D-61C2623B7A75}" presName="bgRect" presStyleLbl="bgShp" presStyleIdx="3" presStyleCnt="4"/>
      <dgm:spPr/>
    </dgm:pt>
    <dgm:pt modelId="{BFC61C77-D2FC-41B1-9E7A-E5AB97B89EAE}" type="pres">
      <dgm:prSet presAssocID="{AFB1AC5B-913F-4A29-8F5D-61C2623B7A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BC7A388-3B1C-4971-96E3-219EA1FDBFEE}" type="pres">
      <dgm:prSet presAssocID="{AFB1AC5B-913F-4A29-8F5D-61C2623B7A75}" presName="spaceRect" presStyleCnt="0"/>
      <dgm:spPr/>
    </dgm:pt>
    <dgm:pt modelId="{D54EE6A3-A127-4A29-9118-5524974076A3}" type="pres">
      <dgm:prSet presAssocID="{AFB1AC5B-913F-4A29-8F5D-61C2623B7A7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512C03-FB01-4B06-A6C3-B6B1FC17AA4F}" srcId="{03317091-69FB-47EF-BC68-1210BCFA3F67}" destId="{170D0C01-5BD9-404B-91AF-9694980FF165}" srcOrd="0" destOrd="0" parTransId="{AC9B2D14-2181-4D8D-9733-4D7AF06960C9}" sibTransId="{EEBDF1D6-CF30-4C98-9701-9ED73B327715}"/>
    <dgm:cxn modelId="{DCF2021B-4624-4A1A-A008-32890186271B}" srcId="{03317091-69FB-47EF-BC68-1210BCFA3F67}" destId="{ACC30149-A0D7-4084-A28A-55DDE8F7A206}" srcOrd="1" destOrd="0" parTransId="{2E31A5D9-3B0F-4EC2-B71C-6AE5A88F227E}" sibTransId="{B4956820-6CBC-4F47-8342-8973D7BFE626}"/>
    <dgm:cxn modelId="{C5D29B1F-EDF7-4A98-A037-3DAFE392053E}" type="presOf" srcId="{03317091-69FB-47EF-BC68-1210BCFA3F67}" destId="{4C40C8C8-F352-465D-BC3C-26DA19E54B06}" srcOrd="0" destOrd="0" presId="urn:microsoft.com/office/officeart/2018/2/layout/IconVerticalSolidList"/>
    <dgm:cxn modelId="{839F2385-5AB5-4C4C-9B88-9E6E3344B1C7}" type="presOf" srcId="{ACC30149-A0D7-4084-A28A-55DDE8F7A206}" destId="{8456724A-F6DE-45CD-ABC6-CCB4B7B4874D}" srcOrd="0" destOrd="0" presId="urn:microsoft.com/office/officeart/2018/2/layout/IconVerticalSolidList"/>
    <dgm:cxn modelId="{C4C28DA5-2A86-476A-8B8D-EA13D07ECB9A}" srcId="{03317091-69FB-47EF-BC68-1210BCFA3F67}" destId="{2F20DD2C-26C9-4B05-8489-7619FF83DB10}" srcOrd="2" destOrd="0" parTransId="{482A0B00-F1D6-4F91-B2A9-CAE908DF7B47}" sibTransId="{99BB0756-B5AF-49E2-9D31-81F8F09FEDA9}"/>
    <dgm:cxn modelId="{4D2E29CC-B81D-4241-8B2A-42EDB3B0028D}" srcId="{03317091-69FB-47EF-BC68-1210BCFA3F67}" destId="{AFB1AC5B-913F-4A29-8F5D-61C2623B7A75}" srcOrd="3" destOrd="0" parTransId="{37C5C664-97C5-4557-BBB9-58CBC17AADEF}" sibTransId="{306C3A29-657B-4109-9A33-697B32B0774F}"/>
    <dgm:cxn modelId="{2195FCD0-484D-45EE-958A-7409E85B4E26}" type="presOf" srcId="{170D0C01-5BD9-404B-91AF-9694980FF165}" destId="{58C61B08-9578-4EF4-BC93-96DE761DCD32}" srcOrd="0" destOrd="0" presId="urn:microsoft.com/office/officeart/2018/2/layout/IconVerticalSolidList"/>
    <dgm:cxn modelId="{92230DF3-71F9-4D56-B872-9F7A084DAC50}" type="presOf" srcId="{AFB1AC5B-913F-4A29-8F5D-61C2623B7A75}" destId="{D54EE6A3-A127-4A29-9118-5524974076A3}" srcOrd="0" destOrd="0" presId="urn:microsoft.com/office/officeart/2018/2/layout/IconVerticalSolidList"/>
    <dgm:cxn modelId="{399B51FE-D4FF-428E-9EC0-CE6336101B70}" type="presOf" srcId="{2F20DD2C-26C9-4B05-8489-7619FF83DB10}" destId="{631B67DB-803A-4303-8AF0-4328279DC98F}" srcOrd="0" destOrd="0" presId="urn:microsoft.com/office/officeart/2018/2/layout/IconVerticalSolidList"/>
    <dgm:cxn modelId="{CF1738A0-C30B-4872-863D-FD2C59A1D152}" type="presParOf" srcId="{4C40C8C8-F352-465D-BC3C-26DA19E54B06}" destId="{05B4030A-3DB3-45CE-9938-950D133027A9}" srcOrd="0" destOrd="0" presId="urn:microsoft.com/office/officeart/2018/2/layout/IconVerticalSolidList"/>
    <dgm:cxn modelId="{08DFFF5E-B11D-4F55-8EC8-6185E3F3C8F1}" type="presParOf" srcId="{05B4030A-3DB3-45CE-9938-950D133027A9}" destId="{309532B1-86CD-46BE-9545-6EC458EF7927}" srcOrd="0" destOrd="0" presId="urn:microsoft.com/office/officeart/2018/2/layout/IconVerticalSolidList"/>
    <dgm:cxn modelId="{BDBCE21B-DF03-49E0-9BB8-1BF48602BEE6}" type="presParOf" srcId="{05B4030A-3DB3-45CE-9938-950D133027A9}" destId="{629E6293-03AC-4C5A-BCF8-661CD3EE586A}" srcOrd="1" destOrd="0" presId="urn:microsoft.com/office/officeart/2018/2/layout/IconVerticalSolidList"/>
    <dgm:cxn modelId="{EDF343FF-7447-4879-8135-6EA8CD4652F1}" type="presParOf" srcId="{05B4030A-3DB3-45CE-9938-950D133027A9}" destId="{D28E4DE4-A12F-4C6D-923C-7C81FD7617EB}" srcOrd="2" destOrd="0" presId="urn:microsoft.com/office/officeart/2018/2/layout/IconVerticalSolidList"/>
    <dgm:cxn modelId="{5FDEE399-6D66-4A90-BAE0-758EC59E19D5}" type="presParOf" srcId="{05B4030A-3DB3-45CE-9938-950D133027A9}" destId="{58C61B08-9578-4EF4-BC93-96DE761DCD32}" srcOrd="3" destOrd="0" presId="urn:microsoft.com/office/officeart/2018/2/layout/IconVerticalSolidList"/>
    <dgm:cxn modelId="{7675BBC9-6F04-47AF-82DA-3A743D9630C9}" type="presParOf" srcId="{4C40C8C8-F352-465D-BC3C-26DA19E54B06}" destId="{7931A02E-3206-4DCC-8C27-7D70B44F17B7}" srcOrd="1" destOrd="0" presId="urn:microsoft.com/office/officeart/2018/2/layout/IconVerticalSolidList"/>
    <dgm:cxn modelId="{B5D980BD-3856-4F7C-910D-28A622A7C879}" type="presParOf" srcId="{4C40C8C8-F352-465D-BC3C-26DA19E54B06}" destId="{91A23104-7CB9-4C64-85CD-94A62E3778A2}" srcOrd="2" destOrd="0" presId="urn:microsoft.com/office/officeart/2018/2/layout/IconVerticalSolidList"/>
    <dgm:cxn modelId="{1DFB8675-7D23-4CAA-8E75-0679C3232208}" type="presParOf" srcId="{91A23104-7CB9-4C64-85CD-94A62E3778A2}" destId="{55A7A872-3C53-4105-9F43-398CD9F6E700}" srcOrd="0" destOrd="0" presId="urn:microsoft.com/office/officeart/2018/2/layout/IconVerticalSolidList"/>
    <dgm:cxn modelId="{2AE5D362-9A75-4FDC-8FB2-E2B14DB13A2D}" type="presParOf" srcId="{91A23104-7CB9-4C64-85CD-94A62E3778A2}" destId="{FA5DC958-8F99-4944-9A52-B73475C8AB4E}" srcOrd="1" destOrd="0" presId="urn:microsoft.com/office/officeart/2018/2/layout/IconVerticalSolidList"/>
    <dgm:cxn modelId="{AA24C53F-B38B-492E-AFF0-4E8390E5B7A9}" type="presParOf" srcId="{91A23104-7CB9-4C64-85CD-94A62E3778A2}" destId="{8076DA47-2288-4A69-BF20-318A67E5E857}" srcOrd="2" destOrd="0" presId="urn:microsoft.com/office/officeart/2018/2/layout/IconVerticalSolidList"/>
    <dgm:cxn modelId="{F2B92875-1568-4CFE-AB9C-16B800E12AD4}" type="presParOf" srcId="{91A23104-7CB9-4C64-85CD-94A62E3778A2}" destId="{8456724A-F6DE-45CD-ABC6-CCB4B7B4874D}" srcOrd="3" destOrd="0" presId="urn:microsoft.com/office/officeart/2018/2/layout/IconVerticalSolidList"/>
    <dgm:cxn modelId="{3D755FEB-0380-4592-9229-F0C375A5DA11}" type="presParOf" srcId="{4C40C8C8-F352-465D-BC3C-26DA19E54B06}" destId="{EA933FD9-2E83-4A4A-9885-F4D01C2315BB}" srcOrd="3" destOrd="0" presId="urn:microsoft.com/office/officeart/2018/2/layout/IconVerticalSolidList"/>
    <dgm:cxn modelId="{0B0685B3-F5F7-4963-8D08-6184396DC64E}" type="presParOf" srcId="{4C40C8C8-F352-465D-BC3C-26DA19E54B06}" destId="{7EF59A80-F571-4C8C-B576-A1A0D890F6A7}" srcOrd="4" destOrd="0" presId="urn:microsoft.com/office/officeart/2018/2/layout/IconVerticalSolidList"/>
    <dgm:cxn modelId="{9FB113AC-C58D-4F63-89F7-71CD371DB1CE}" type="presParOf" srcId="{7EF59A80-F571-4C8C-B576-A1A0D890F6A7}" destId="{EEAD024D-9F26-4143-9007-7C68A75C3BFF}" srcOrd="0" destOrd="0" presId="urn:microsoft.com/office/officeart/2018/2/layout/IconVerticalSolidList"/>
    <dgm:cxn modelId="{C6039512-0FC6-407E-9ED9-9B2E572D433C}" type="presParOf" srcId="{7EF59A80-F571-4C8C-B576-A1A0D890F6A7}" destId="{79778344-C0D0-4CF3-ABAD-8905003F5A3A}" srcOrd="1" destOrd="0" presId="urn:microsoft.com/office/officeart/2018/2/layout/IconVerticalSolidList"/>
    <dgm:cxn modelId="{2405E34E-8395-46BA-A76D-1CC89E630233}" type="presParOf" srcId="{7EF59A80-F571-4C8C-B576-A1A0D890F6A7}" destId="{BF2FA516-7A74-4631-A22E-188F1E19B090}" srcOrd="2" destOrd="0" presId="urn:microsoft.com/office/officeart/2018/2/layout/IconVerticalSolidList"/>
    <dgm:cxn modelId="{43C0B699-F549-4DC0-ABF6-F168A9CACB38}" type="presParOf" srcId="{7EF59A80-F571-4C8C-B576-A1A0D890F6A7}" destId="{631B67DB-803A-4303-8AF0-4328279DC98F}" srcOrd="3" destOrd="0" presId="urn:microsoft.com/office/officeart/2018/2/layout/IconVerticalSolidList"/>
    <dgm:cxn modelId="{DB30E9D4-9442-4F90-8AC2-0A1496F80991}" type="presParOf" srcId="{4C40C8C8-F352-465D-BC3C-26DA19E54B06}" destId="{A0F4CC81-7A4B-44B6-8FD8-8CEF19680389}" srcOrd="5" destOrd="0" presId="urn:microsoft.com/office/officeart/2018/2/layout/IconVerticalSolidList"/>
    <dgm:cxn modelId="{ECFFF680-351B-4D79-BE0B-16674501DC78}" type="presParOf" srcId="{4C40C8C8-F352-465D-BC3C-26DA19E54B06}" destId="{51249900-5F49-4A15-B26A-093643FADB22}" srcOrd="6" destOrd="0" presId="urn:microsoft.com/office/officeart/2018/2/layout/IconVerticalSolidList"/>
    <dgm:cxn modelId="{2EBC15D5-38DE-49F0-A65C-8B07335143A4}" type="presParOf" srcId="{51249900-5F49-4A15-B26A-093643FADB22}" destId="{6DC8B641-383C-4467-95A7-CA4A365429AD}" srcOrd="0" destOrd="0" presId="urn:microsoft.com/office/officeart/2018/2/layout/IconVerticalSolidList"/>
    <dgm:cxn modelId="{1BED514D-566E-461D-A023-D1AE9E80450C}" type="presParOf" srcId="{51249900-5F49-4A15-B26A-093643FADB22}" destId="{BFC61C77-D2FC-41B1-9E7A-E5AB97B89EAE}" srcOrd="1" destOrd="0" presId="urn:microsoft.com/office/officeart/2018/2/layout/IconVerticalSolidList"/>
    <dgm:cxn modelId="{02583AF4-4731-45A4-A42D-D3C7AD5A9074}" type="presParOf" srcId="{51249900-5F49-4A15-B26A-093643FADB22}" destId="{1BC7A388-3B1C-4971-96E3-219EA1FDBFEE}" srcOrd="2" destOrd="0" presId="urn:microsoft.com/office/officeart/2018/2/layout/IconVerticalSolidList"/>
    <dgm:cxn modelId="{18728598-0E19-4317-8BD4-3272D8606BAB}" type="presParOf" srcId="{51249900-5F49-4A15-B26A-093643FADB22}" destId="{D54EE6A3-A127-4A29-9118-5524974076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9532B1-86CD-46BE-9545-6EC458EF7927}">
      <dsp:nvSpPr>
        <dsp:cNvPr id="0" name=""/>
        <dsp:cNvSpPr/>
      </dsp:nvSpPr>
      <dsp:spPr>
        <a:xfrm>
          <a:off x="0" y="1902"/>
          <a:ext cx="10506456" cy="96445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E6293-03AC-4C5A-BCF8-661CD3EE586A}">
      <dsp:nvSpPr>
        <dsp:cNvPr id="0" name=""/>
        <dsp:cNvSpPr/>
      </dsp:nvSpPr>
      <dsp:spPr>
        <a:xfrm>
          <a:off x="291746" y="218904"/>
          <a:ext cx="530447" cy="5304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1B08-9578-4EF4-BC93-96DE761DCD32}">
      <dsp:nvSpPr>
        <dsp:cNvPr id="0" name=""/>
        <dsp:cNvSpPr/>
      </dsp:nvSpPr>
      <dsp:spPr>
        <a:xfrm>
          <a:off x="1113940" y="190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</a:t>
          </a:r>
          <a:r>
            <a:rPr lang="en-GB" sz="2000" b="0" i="0" kern="1200" dirty="0"/>
            <a:t>our project should help you to develop new up-to-date skills.</a:t>
          </a:r>
          <a:endParaRPr lang="en-US" sz="2000" kern="1200" dirty="0"/>
        </a:p>
      </dsp:txBody>
      <dsp:txXfrm>
        <a:off x="1113940" y="1902"/>
        <a:ext cx="9392515" cy="964450"/>
      </dsp:txXfrm>
    </dsp:sp>
    <dsp:sp modelId="{55A7A872-3C53-4105-9F43-398CD9F6E700}">
      <dsp:nvSpPr>
        <dsp:cNvPr id="0" name=""/>
        <dsp:cNvSpPr/>
      </dsp:nvSpPr>
      <dsp:spPr>
        <a:xfrm>
          <a:off x="0" y="1207466"/>
          <a:ext cx="10506456" cy="9644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DC958-8F99-4944-9A52-B73475C8AB4E}">
      <dsp:nvSpPr>
        <dsp:cNvPr id="0" name=""/>
        <dsp:cNvSpPr/>
      </dsp:nvSpPr>
      <dsp:spPr>
        <a:xfrm>
          <a:off x="291746" y="1424467"/>
          <a:ext cx="530447" cy="5304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724A-F6DE-45CD-ABC6-CCB4B7B4874D}">
      <dsp:nvSpPr>
        <dsp:cNvPr id="0" name=""/>
        <dsp:cNvSpPr/>
      </dsp:nvSpPr>
      <dsp:spPr>
        <a:xfrm>
          <a:off x="1113940" y="1207466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Your project should be of interest to you, relevant to your course and your future career.</a:t>
          </a:r>
          <a:endParaRPr lang="en-US" sz="2000" kern="1200" dirty="0"/>
        </a:p>
      </dsp:txBody>
      <dsp:txXfrm>
        <a:off x="1113940" y="1207466"/>
        <a:ext cx="9392515" cy="964450"/>
      </dsp:txXfrm>
    </dsp:sp>
    <dsp:sp modelId="{EEAD024D-9F26-4143-9007-7C68A75C3BFF}">
      <dsp:nvSpPr>
        <dsp:cNvPr id="0" name=""/>
        <dsp:cNvSpPr/>
      </dsp:nvSpPr>
      <dsp:spPr>
        <a:xfrm>
          <a:off x="0" y="2413029"/>
          <a:ext cx="10506456" cy="9644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8344-C0D0-4CF3-ABAD-8905003F5A3A}">
      <dsp:nvSpPr>
        <dsp:cNvPr id="0" name=""/>
        <dsp:cNvSpPr/>
      </dsp:nvSpPr>
      <dsp:spPr>
        <a:xfrm>
          <a:off x="291746" y="2630030"/>
          <a:ext cx="530447" cy="5304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B67DB-803A-4303-8AF0-4328279DC98F}">
      <dsp:nvSpPr>
        <dsp:cNvPr id="0" name=""/>
        <dsp:cNvSpPr/>
      </dsp:nvSpPr>
      <dsp:spPr>
        <a:xfrm>
          <a:off x="1113940" y="2413029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 addition to learning new skills, your project will need to have a purpose e.g. to serve the community, to help a group of people, to solve a problem, for an Organisation, to offer a product or service that would add value and benefit society in some way.</a:t>
          </a:r>
          <a:endParaRPr lang="en-US" sz="1800" kern="1200" dirty="0"/>
        </a:p>
      </dsp:txBody>
      <dsp:txXfrm>
        <a:off x="1113940" y="2413029"/>
        <a:ext cx="9392515" cy="964450"/>
      </dsp:txXfrm>
    </dsp:sp>
    <dsp:sp modelId="{6DC8B641-383C-4467-95A7-CA4A365429AD}">
      <dsp:nvSpPr>
        <dsp:cNvPr id="0" name=""/>
        <dsp:cNvSpPr/>
      </dsp:nvSpPr>
      <dsp:spPr>
        <a:xfrm>
          <a:off x="0" y="3618592"/>
          <a:ext cx="10506456" cy="9644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61C77-D2FC-41B1-9E7A-E5AB97B89EAE}">
      <dsp:nvSpPr>
        <dsp:cNvPr id="0" name=""/>
        <dsp:cNvSpPr/>
      </dsp:nvSpPr>
      <dsp:spPr>
        <a:xfrm>
          <a:off x="291746" y="3835593"/>
          <a:ext cx="530447" cy="5304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E6A3-A127-4A29-9118-5524974076A3}">
      <dsp:nvSpPr>
        <dsp:cNvPr id="0" name=""/>
        <dsp:cNvSpPr/>
      </dsp:nvSpPr>
      <dsp:spPr>
        <a:xfrm>
          <a:off x="1113940" y="361859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Due to the time limitations, be careful to limit the scope of your project.</a:t>
          </a:r>
          <a:endParaRPr lang="en-US" sz="2000" kern="1200" dirty="0"/>
        </a:p>
      </dsp:txBody>
      <dsp:txXfrm>
        <a:off x="1113940" y="3618592"/>
        <a:ext cx="9392515" cy="964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01/11/2020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9103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0791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chug.com/post/golang-docker-and-new-tech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Yin_and_yang" TargetMode="Externa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mailto:m4services@me.com" TargetMode="External"/><Relationship Id="rId2" Type="http://schemas.openxmlformats.org/officeDocument/2006/relationships/hyperlink" Target="mailto:info@brdsports.co.uk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0E2F58BF-12E5-4B5A-AD25-4DAAA274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800" b="1"/>
              <a:t>L5: Changemakers: Creativity &amp; Value Creation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dirty="0"/>
              <a:t>Support Tutorial – U3 T3&amp;4.</a:t>
            </a:r>
          </a:p>
        </p:txBody>
      </p:sp>
      <p:sp>
        <p:nvSpPr>
          <p:cNvPr id="90" name="Rectangle 8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1" name="Rectangle 8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53A1EC75-207A-48A6-B549-9EFD13CD14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184" r="16274" b="1"/>
          <a:stretch/>
        </p:blipFill>
        <p:spPr>
          <a:xfrm>
            <a:off x="4868487" y="10"/>
            <a:ext cx="7323513" cy="6857990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340B752-BAEA-46A1-BFCA-42DBE5032596}"/>
              </a:ext>
            </a:extLst>
          </p:cNvPr>
          <p:cNvSpPr txBox="1">
            <a:spLocks/>
          </p:cNvSpPr>
          <p:nvPr/>
        </p:nvSpPr>
        <p:spPr>
          <a:xfrm>
            <a:off x="1599934" y="920753"/>
            <a:ext cx="4921447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New L5 </a:t>
            </a:r>
            <a:r>
              <a:rPr lang="en-GB" sz="2000" b="1" dirty="0"/>
              <a:t>Online</a:t>
            </a:r>
            <a:r>
              <a:rPr lang="en-GB" sz="2000" dirty="0"/>
              <a:t> Learning module.</a:t>
            </a:r>
            <a:r>
              <a:rPr lang="en-US" sz="2000" dirty="0"/>
              <a:t> Enhancing Creativity &amp; Innovation in the 21</a:t>
            </a:r>
            <a:r>
              <a:rPr lang="en-US" sz="2000" baseline="30000" dirty="0"/>
              <a:t>st</a:t>
            </a:r>
            <a:r>
              <a:rPr lang="en-US" sz="2000" dirty="0"/>
              <a:t> Century.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 b="1" dirty="0"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E9D26E-B7A6-48C5-8C36-002D12A90D4D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techug.com/post/golang-docker-and-new-tech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051168" y="658960"/>
            <a:ext cx="10218616" cy="1461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dirty="0">
                <a:latin typeface="+mj-lt"/>
                <a:ea typeface="+mj-ea"/>
                <a:cs typeface="+mj-cs"/>
              </a:rPr>
              <a:t>Last</a:t>
            </a: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week’s Moodle Activities &amp; Assignment task</a:t>
            </a:r>
            <a:endParaRPr lang="en-US" sz="40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51167" y="2188894"/>
            <a:ext cx="7240955" cy="353623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dirty="0"/>
              <a:t>Unit 3: Mobilizing Support</a:t>
            </a:r>
          </a:p>
          <a:p>
            <a:pPr marL="571500" indent="-514350">
              <a:buFont typeface="+mj-lt"/>
              <a:buAutoNum type="arabicPeriod"/>
            </a:pPr>
            <a:r>
              <a:rPr lang="en-US" sz="3200" b="1" dirty="0"/>
              <a:t>Topic 1 -</a:t>
            </a:r>
            <a:r>
              <a:rPr lang="en-US" dirty="0"/>
              <a:t> </a:t>
            </a:r>
            <a:r>
              <a:rPr lang="en-GB" sz="3200" dirty="0"/>
              <a:t>Collaboration not Competition</a:t>
            </a:r>
            <a:endParaRPr lang="en-US" sz="3200" dirty="0"/>
          </a:p>
          <a:p>
            <a:pPr marL="571500" indent="-514350">
              <a:buFont typeface="+mj-lt"/>
              <a:buAutoNum type="arabicPeriod"/>
            </a:pPr>
            <a:r>
              <a:rPr lang="en-US" sz="3200" b="1" dirty="0"/>
              <a:t>Topic 2 -</a:t>
            </a:r>
            <a:r>
              <a:rPr lang="en-US" sz="3200" dirty="0"/>
              <a:t> </a:t>
            </a:r>
            <a:r>
              <a:rPr lang="en-GB" sz="3200" dirty="0"/>
              <a:t>Funding Your Idea</a:t>
            </a:r>
            <a:r>
              <a:rPr lang="en-US" sz="3200" dirty="0"/>
              <a:t>.</a:t>
            </a:r>
          </a:p>
          <a:p>
            <a:pPr marL="571500" indent="-514350">
              <a:buFont typeface="+mj-lt"/>
              <a:buAutoNum type="arabicPeriod"/>
            </a:pPr>
            <a:r>
              <a:rPr lang="en-US" sz="3200" b="1" dirty="0"/>
              <a:t>Start Task 3 - </a:t>
            </a:r>
            <a:r>
              <a:rPr lang="en-US" sz="3200" dirty="0"/>
              <a:t>Assignment 1.</a:t>
            </a:r>
          </a:p>
        </p:txBody>
      </p:sp>
      <p:pic>
        <p:nvPicPr>
          <p:cNvPr id="3" name="Graphic 2" descr="Check List">
            <a:extLst>
              <a:ext uri="{FF2B5EF4-FFF2-40B4-BE49-F238E27FC236}">
                <a16:creationId xmlns:a16="http://schemas.microsoft.com/office/drawing/2014/main" id="{8D828ABE-4F0B-4502-A540-A2AEABCF1B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52451" y="2188894"/>
            <a:ext cx="3217333" cy="321733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BF0E58D-D868-4443-A993-52D08531638D}"/>
              </a:ext>
            </a:extLst>
          </p:cNvPr>
          <p:cNvSpPr/>
          <p:nvPr/>
        </p:nvSpPr>
        <p:spPr>
          <a:xfrm>
            <a:off x="797169" y="658960"/>
            <a:ext cx="10738339" cy="13783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8026696-C5E5-40B1-814F-EB8A216573E7}"/>
              </a:ext>
            </a:extLst>
          </p:cNvPr>
          <p:cNvSpPr/>
          <p:nvPr/>
        </p:nvSpPr>
        <p:spPr>
          <a:xfrm>
            <a:off x="676574" y="905628"/>
            <a:ext cx="258454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4164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Barista making coffee art">
            <a:extLst>
              <a:ext uri="{FF2B5EF4-FFF2-40B4-BE49-F238E27FC236}">
                <a16:creationId xmlns:a16="http://schemas.microsoft.com/office/drawing/2014/main" id="{5152826B-5794-4D70-842A-5A115E95FB1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71" r="-3" b="-3"/>
          <a:stretch/>
        </p:blipFill>
        <p:spPr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5" name="Content Placeholder 4" descr="Fresh homemade delicious mini bundt cakes">
            <a:extLst>
              <a:ext uri="{FF2B5EF4-FFF2-40B4-BE49-F238E27FC236}">
                <a16:creationId xmlns:a16="http://schemas.microsoft.com/office/drawing/2014/main" id="{075C4987-9329-4603-9A3B-80DA7BB5179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206" b="3398"/>
          <a:stretch/>
        </p:blipFill>
        <p:spPr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FF6113C0-9117-4667-BB7F-7F84F062A48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" b="8599"/>
          <a:stretch/>
        </p:blipFill>
        <p:spPr>
          <a:xfrm>
            <a:off x="20" y="10"/>
            <a:ext cx="7503091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F1EAE16-CA78-4AB1-A8AD-4D38A99F4BB9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en.wikipedia.org/wiki/Yin_and_y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878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051168" y="658960"/>
            <a:ext cx="10218616" cy="1461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This week’s Moodle Activities &amp; Assignment task</a:t>
            </a:r>
            <a:endParaRPr lang="en-US" sz="40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51167" y="2188894"/>
            <a:ext cx="7240955" cy="353623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Unit 3: Mobilizing Support</a:t>
            </a:r>
          </a:p>
          <a:p>
            <a:pPr marL="571500" indent="-514350">
              <a:buFont typeface="+mj-lt"/>
              <a:buAutoNum type="arabicPeriod"/>
            </a:pPr>
            <a:r>
              <a:rPr lang="en-GB" sz="3200" b="1" dirty="0"/>
              <a:t>Topic 3 </a:t>
            </a:r>
            <a:r>
              <a:rPr lang="en-GB" sz="3200" dirty="0"/>
              <a:t>- Telling Your Story</a:t>
            </a:r>
          </a:p>
          <a:p>
            <a:pPr marL="571500" indent="-514350">
              <a:buFont typeface="+mj-lt"/>
              <a:buAutoNum type="arabicPeriod"/>
            </a:pPr>
            <a:r>
              <a:rPr lang="en-GB" sz="3200" b="1" dirty="0"/>
              <a:t>Topic 4 </a:t>
            </a:r>
            <a:r>
              <a:rPr lang="en-GB" sz="3200" dirty="0"/>
              <a:t>- Be In It To Win It</a:t>
            </a:r>
            <a:endParaRPr lang="en-US" sz="3200" dirty="0"/>
          </a:p>
          <a:p>
            <a:pPr marL="571500" indent="-514350">
              <a:buFont typeface="+mj-lt"/>
              <a:buAutoNum type="arabicPeriod"/>
            </a:pPr>
            <a:r>
              <a:rPr lang="en-US" sz="3200" dirty="0"/>
              <a:t>Assignment 1</a:t>
            </a:r>
            <a:r>
              <a:rPr lang="en-US" sz="3200" b="1" dirty="0"/>
              <a:t>: Task 3</a:t>
            </a:r>
            <a:r>
              <a:rPr lang="en-US" sz="3200" dirty="0"/>
              <a:t>.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Graphic 2" descr="Check List">
            <a:extLst>
              <a:ext uri="{FF2B5EF4-FFF2-40B4-BE49-F238E27FC236}">
                <a16:creationId xmlns:a16="http://schemas.microsoft.com/office/drawing/2014/main" id="{8D828ABE-4F0B-4502-A540-A2AEABCF1B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BF0E58D-D868-4443-A993-52D08531638D}"/>
              </a:ext>
            </a:extLst>
          </p:cNvPr>
          <p:cNvSpPr/>
          <p:nvPr/>
        </p:nvSpPr>
        <p:spPr>
          <a:xfrm>
            <a:off x="797169" y="658960"/>
            <a:ext cx="10738339" cy="13783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8026696-C5E5-40B1-814F-EB8A216573E7}"/>
              </a:ext>
            </a:extLst>
          </p:cNvPr>
          <p:cNvSpPr/>
          <p:nvPr/>
        </p:nvSpPr>
        <p:spPr>
          <a:xfrm>
            <a:off x="676574" y="905628"/>
            <a:ext cx="258454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329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7404575" cy="1454051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Assignment 1: Task 3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421" y="1379730"/>
            <a:ext cx="10648363" cy="5052686"/>
          </a:xfrm>
        </p:spPr>
        <p:txBody>
          <a:bodyPr anchor="t">
            <a:noAutofit/>
          </a:bodyPr>
          <a:lstStyle/>
          <a:p>
            <a:pPr indent="0">
              <a:lnSpc>
                <a:spcPts val="3400"/>
              </a:lnSpc>
              <a:spcBef>
                <a:spcPts val="0"/>
              </a:spcBef>
              <a:buNone/>
            </a:pPr>
            <a:r>
              <a:rPr lang="en-GB" dirty="0"/>
              <a:t>3. </a:t>
            </a:r>
            <a:r>
              <a:rPr lang="en-GB" b="1" dirty="0"/>
              <a:t>Unit 3 – Video presentation: </a:t>
            </a:r>
            <a:r>
              <a:rPr lang="en-GB" dirty="0"/>
              <a:t>Create a Video presentation that:</a:t>
            </a:r>
          </a:p>
          <a:p>
            <a:pPr marL="571500" indent="-342900">
              <a:lnSpc>
                <a:spcPts val="3400"/>
              </a:lnSpc>
              <a:spcBef>
                <a:spcPts val="0"/>
              </a:spcBef>
            </a:pPr>
            <a:r>
              <a:rPr lang="en-GB" dirty="0"/>
              <a:t>Refers to some of the concepts &amp; some of your answers to activities in Unit 3 (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 decide which concepts &amp; answers to include.).</a:t>
            </a:r>
            <a:endParaRPr lang="en-GB" dirty="0"/>
          </a:p>
          <a:p>
            <a:pPr marL="571500" indent="-342900">
              <a:lnSpc>
                <a:spcPts val="3400"/>
              </a:lnSpc>
              <a:spcBef>
                <a:spcPts val="0"/>
              </a:spcBef>
            </a:pPr>
            <a:r>
              <a:rPr lang="en-GB" dirty="0"/>
              <a:t>Refers to the </a:t>
            </a:r>
            <a:r>
              <a:rPr lang="en-GB" b="1" dirty="0"/>
              <a:t>progress on your project </a:t>
            </a:r>
            <a:r>
              <a:rPr lang="en-GB" dirty="0"/>
              <a:t>to date (</a:t>
            </a:r>
            <a:r>
              <a:rPr lang="en-GB" sz="2800" dirty="0"/>
              <a:t>include Project scope and some initial design work). </a:t>
            </a:r>
          </a:p>
          <a:p>
            <a:pPr marL="539750" indent="-311150">
              <a:lnSpc>
                <a:spcPts val="3400"/>
              </a:lnSpc>
              <a:spcBef>
                <a:spcPts val="0"/>
              </a:spcBef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Include your voice over throughout, citations and a reference list.</a:t>
            </a:r>
          </a:p>
          <a:p>
            <a:pPr indent="0">
              <a:lnSpc>
                <a:spcPts val="3400"/>
              </a:lnSpc>
              <a:spcBef>
                <a:spcPts val="0"/>
              </a:spcBef>
              <a:buNone/>
            </a:pPr>
            <a:endParaRPr lang="en-GB" b="1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indent="0">
              <a:lnSpc>
                <a:spcPts val="3400"/>
              </a:lnSpc>
              <a:spcBef>
                <a:spcPts val="0"/>
              </a:spcBef>
              <a:buNone/>
            </a:pP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Note: See Assignment 1 for full task description.</a:t>
            </a:r>
            <a:endParaRPr lang="en-GB" sz="2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7824779" y="2990737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363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E04A2-F02F-44D0-B4B8-28DB4B831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u="sng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Creating a Video presentation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A1FED-B639-4747-93A4-6ED43764C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833" y="1950977"/>
            <a:ext cx="10826967" cy="4351338"/>
          </a:xfrm>
        </p:spPr>
        <p:txBody>
          <a:bodyPr>
            <a:noAutofit/>
          </a:bodyPr>
          <a:lstStyle/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PowerPoint and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Youtube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can be used. Please note other technologies can be used if preferred (e.g. such as Prezi.com or Adobe Spark).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Whichever method is chosen to produce and display your video presentation, you will need to make sure your tutor can easily view the video online.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Please make sure the video is streamed over the cloud and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via download as video file sizes can be very large. 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following step-by-step guide can help you to easily create a video presentation. Please also use online tutorials for further assistance.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0215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Create PowerPoint slides.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Voice over slides: Record yourself delivering the slides.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Goto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Slide Show &gt; Record Slideshow.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File: Export: Create a Video.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4. Upload to e.g.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Youtube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as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unlisted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Vimeo or Other.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5. Include video / video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url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your e-portfolio.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 IMPORTANT: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receive marks for this task, you must make sure your tutor is able to view the video presentation online.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endParaRPr lang="en-GB" sz="1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E901583-2D8D-4024-9A80-97B761A92147}"/>
              </a:ext>
            </a:extLst>
          </p:cNvPr>
          <p:cNvSpPr/>
          <p:nvPr/>
        </p:nvSpPr>
        <p:spPr>
          <a:xfrm>
            <a:off x="726830" y="365125"/>
            <a:ext cx="10515600" cy="13255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FA635D-326D-44B4-99E5-B2FF2B6C681F}"/>
              </a:ext>
            </a:extLst>
          </p:cNvPr>
          <p:cNvSpPr/>
          <p:nvPr/>
        </p:nvSpPr>
        <p:spPr>
          <a:xfrm>
            <a:off x="614756" y="625414"/>
            <a:ext cx="258454" cy="804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97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BB38A1E2-3BDC-4484-999A-5C61E8E1B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9492"/>
            <a:ext cx="9367203" cy="11887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Next step: Moodle and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77AE73A-B26D-4882-BF0B-0835D6A911B4}"/>
              </a:ext>
            </a:extLst>
          </p:cNvPr>
          <p:cNvSpPr txBox="1">
            <a:spLocks/>
          </p:cNvSpPr>
          <p:nvPr/>
        </p:nvSpPr>
        <p:spPr>
          <a:xfrm>
            <a:off x="2177978" y="2023481"/>
            <a:ext cx="8716668" cy="3814964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indent="-742950">
              <a:buFont typeface="+mj-lt"/>
              <a:buAutoNum type="arabicPeriod"/>
            </a:pPr>
            <a:r>
              <a:rPr lang="en-US" sz="3600" b="1" dirty="0"/>
              <a:t>Unit 3: Topics 3 &amp; 4.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1" dirty="0"/>
              <a:t>Assignment 1: Task 3.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b="1" dirty="0"/>
              <a:t>Initial Project Planning / Scope.</a:t>
            </a:r>
            <a:endParaRPr lang="en-US" sz="36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84051D-2979-4332-8AC9-139DCCD45428}"/>
              </a:ext>
            </a:extLst>
          </p:cNvPr>
          <p:cNvSpPr txBox="1"/>
          <p:nvPr/>
        </p:nvSpPr>
        <p:spPr>
          <a:xfrm>
            <a:off x="330201" y="5382619"/>
            <a:ext cx="56641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  <a:highlight>
                  <a:srgbClr val="FFFF00"/>
                </a:highlight>
              </a:rPr>
              <a:t>Schedule in your diary /\.</a:t>
            </a:r>
          </a:p>
          <a:p>
            <a:endParaRPr lang="en-GB" sz="4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8D3B7B-5634-4D8C-B389-A65F80D849FB}"/>
              </a:ext>
            </a:extLst>
          </p:cNvPr>
          <p:cNvSpPr txBox="1"/>
          <p:nvPr/>
        </p:nvSpPr>
        <p:spPr>
          <a:xfrm>
            <a:off x="0" y="6642556"/>
            <a:ext cx="11314722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>
                <a:solidFill>
                  <a:schemeClr val="tx1">
                    <a:lumMod val="50000"/>
                  </a:schemeClr>
                </a:solidFill>
              </a:rPr>
              <a:t>Typically for a 20c </a:t>
            </a:r>
            <a:r>
              <a:rPr lang="en-GB" sz="400" dirty="0" err="1">
                <a:solidFill>
                  <a:schemeClr val="tx1">
                    <a:lumMod val="50000"/>
                  </a:schemeClr>
                </a:solidFill>
              </a:rPr>
              <a:t>semesterized</a:t>
            </a:r>
            <a:r>
              <a:rPr lang="en-GB" sz="400" dirty="0">
                <a:solidFill>
                  <a:schemeClr val="tx1">
                    <a:lumMod val="50000"/>
                  </a:schemeClr>
                </a:solidFill>
              </a:rPr>
              <a:t> module learners are asked to attend 4hrs of classes and 8-10hrs of private study.</a:t>
            </a:r>
          </a:p>
        </p:txBody>
      </p:sp>
    </p:spTree>
    <p:extLst>
      <p:ext uri="{BB962C8B-B14F-4D97-AF65-F5344CB8AC3E}">
        <p14:creationId xmlns:p14="http://schemas.microsoft.com/office/powerpoint/2010/main" val="654192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41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43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Light Bulb and Gear">
            <a:extLst>
              <a:ext uri="{FF2B5EF4-FFF2-40B4-BE49-F238E27FC236}">
                <a16:creationId xmlns:a16="http://schemas.microsoft.com/office/drawing/2014/main" id="{0B3B46BE-8FDE-4B84-A3B7-BDFC1BDA9E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E982C-D7DD-42A6-9A54-81917DA02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3754" y="1397184"/>
            <a:ext cx="7261295" cy="4413344"/>
          </a:xfrm>
        </p:spPr>
        <p:txBody>
          <a:bodyPr anchor="ctr"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3200" b="1" dirty="0">
                <a:solidFill>
                  <a:schemeClr val="tx2"/>
                </a:solidFill>
                <a:latin typeface="Calibri" panose="020F0502020204030204" pitchFamily="34" charset="0"/>
              </a:rPr>
              <a:t>October: Ideation &amp; Start Design work.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200" b="1" dirty="0">
                <a:solidFill>
                  <a:schemeClr val="tx2"/>
                </a:solidFill>
                <a:latin typeface="Calibri" panose="020F0502020204030204" pitchFamily="34" charset="0"/>
              </a:rPr>
              <a:t>November: Design &amp; Start Dev. work.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200" b="1" dirty="0">
                <a:solidFill>
                  <a:schemeClr val="tx2"/>
                </a:solidFill>
                <a:latin typeface="Calibri" panose="020F0502020204030204" pitchFamily="34" charset="0"/>
              </a:rPr>
              <a:t>December: Development work.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200" b="1" dirty="0">
                <a:solidFill>
                  <a:schemeClr val="tx2"/>
                </a:solidFill>
                <a:latin typeface="Calibri" panose="020F0502020204030204" pitchFamily="34" charset="0"/>
              </a:rPr>
              <a:t>January wk. 1: Project Video presentation</a:t>
            </a:r>
            <a:r>
              <a:rPr lang="en-GB" sz="3200" dirty="0">
                <a:solidFill>
                  <a:schemeClr val="tx2"/>
                </a:solidFill>
                <a:latin typeface="Calibri" panose="020F0502020204030204" pitchFamily="34" charset="0"/>
              </a:rPr>
              <a:t>.</a:t>
            </a:r>
          </a:p>
        </p:txBody>
      </p:sp>
      <p:grpSp>
        <p:nvGrpSpPr>
          <p:cNvPr id="53" name="Group 45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54" name="Freeform: Shape 46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: Shape 47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Freeform: Shape 48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2E7F2C3-1653-4740-8F69-6ED8FF30857A}"/>
              </a:ext>
            </a:extLst>
          </p:cNvPr>
          <p:cNvSpPr txBox="1"/>
          <p:nvPr/>
        </p:nvSpPr>
        <p:spPr>
          <a:xfrm>
            <a:off x="408510" y="767809"/>
            <a:ext cx="11197296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u="sng" dirty="0"/>
              <a:t>Example Timeline for </a:t>
            </a:r>
            <a:r>
              <a:rPr lang="en-GB" sz="4000" b="1" u="sng" dirty="0"/>
              <a:t>Computing Innovation Project</a:t>
            </a:r>
          </a:p>
        </p:txBody>
      </p:sp>
    </p:spTree>
    <p:extLst>
      <p:ext uri="{BB962C8B-B14F-4D97-AF65-F5344CB8AC3E}">
        <p14:creationId xmlns:p14="http://schemas.microsoft.com/office/powerpoint/2010/main" val="3749101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FF8D2E5-2C4E-47B1-930B-6C82B7C3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/>
          </a:bodyPr>
          <a:lstStyle/>
          <a:p>
            <a:r>
              <a:rPr lang="en-GB" u="sng" dirty="0"/>
              <a:t>Bg. Tips for your </a:t>
            </a:r>
            <a:r>
              <a:rPr lang="en-GB" b="1" u="sng" dirty="0"/>
              <a:t>Computing Innovation Project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01E4ADA-0EA9-4930-846E-3C11E8BE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7618"/>
            <a:ext cx="128016" cy="631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38086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17218-1C75-495E-8D6C-225D0049C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7242727"/>
              </p:ext>
            </p:extLst>
          </p:nvPr>
        </p:nvGraphicFramePr>
        <p:xfrm>
          <a:off x="838200" y="1650222"/>
          <a:ext cx="10506456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33964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01B65-6FB7-4178-9075-DCA57080B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Bg. Initial Project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94E62-DC58-4A1F-9CAE-249D938731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lnSpc>
                <a:spcPct val="107000"/>
              </a:lnSpc>
              <a:spcAft>
                <a:spcPts val="0"/>
              </a:spcAft>
              <a:buNone/>
            </a:pPr>
            <a:r>
              <a:rPr lang="en-GB" sz="3600" dirty="0"/>
              <a:t>Consider and state your project’s scope e.g.</a:t>
            </a:r>
          </a:p>
          <a:p>
            <a:pPr lvl="1">
              <a:lnSpc>
                <a:spcPct val="107000"/>
              </a:lnSpc>
            </a:pPr>
            <a:r>
              <a:rPr lang="en-GB" sz="2800" dirty="0"/>
              <a:t>Aim and Objectives.</a:t>
            </a:r>
          </a:p>
          <a:p>
            <a:pPr lvl="2">
              <a:lnSpc>
                <a:spcPct val="107000"/>
              </a:lnSpc>
              <a:buFont typeface="Wingdings" panose="05000000000000000000" pitchFamily="2" charset="2"/>
              <a:buChar char="§"/>
            </a:pPr>
            <a:r>
              <a:rPr lang="en-GB" dirty="0"/>
              <a:t>Aim (1): E.g. To research design and develop a … or … To research test and evaluate a ….</a:t>
            </a:r>
          </a:p>
          <a:p>
            <a:pPr lvl="2">
              <a:lnSpc>
                <a:spcPct val="107000"/>
              </a:lnSpc>
              <a:buFont typeface="Wingdings" panose="05000000000000000000" pitchFamily="2" charset="2"/>
              <a:buChar char="§"/>
            </a:pPr>
            <a:r>
              <a:rPr lang="en-GB" dirty="0"/>
              <a:t>Objectives (3/4): The 1st objective could be to simply </a:t>
            </a:r>
            <a:r>
              <a:rPr lang="en-GB" b="1" dirty="0"/>
              <a:t>research</a:t>
            </a:r>
            <a:r>
              <a:rPr lang="en-GB" dirty="0"/>
              <a:t> appropriate technology to use. The 2</a:t>
            </a:r>
            <a:r>
              <a:rPr lang="en-GB" baseline="30000" dirty="0"/>
              <a:t>nd</a:t>
            </a:r>
            <a:r>
              <a:rPr lang="en-GB" dirty="0"/>
              <a:t> objective to </a:t>
            </a:r>
            <a:r>
              <a:rPr lang="en-GB" b="1" dirty="0"/>
              <a:t>design</a:t>
            </a:r>
            <a:r>
              <a:rPr lang="en-GB" dirty="0"/>
              <a:t> a potential solution. The 3</a:t>
            </a:r>
            <a:r>
              <a:rPr lang="en-GB" baseline="30000" dirty="0"/>
              <a:t>rd</a:t>
            </a:r>
            <a:r>
              <a:rPr lang="en-GB" dirty="0"/>
              <a:t> to </a:t>
            </a:r>
            <a:r>
              <a:rPr lang="en-GB" b="1" dirty="0"/>
              <a:t>develop</a:t>
            </a:r>
            <a:r>
              <a:rPr lang="en-GB" dirty="0"/>
              <a:t> a basic prototype. The 4</a:t>
            </a:r>
            <a:r>
              <a:rPr lang="en-GB" baseline="30000" dirty="0"/>
              <a:t>th</a:t>
            </a:r>
            <a:r>
              <a:rPr lang="en-GB" dirty="0"/>
              <a:t> to test, evaluate and provide recommendations.</a:t>
            </a:r>
          </a:p>
          <a:p>
            <a:pPr lvl="1">
              <a:lnSpc>
                <a:spcPct val="107000"/>
              </a:lnSpc>
            </a:pPr>
            <a:r>
              <a:rPr lang="en-GB" sz="2800" dirty="0"/>
              <a:t>Deliverable / Prototype: What do you intend to create / build / test or simulate.</a:t>
            </a:r>
          </a:p>
          <a:p>
            <a:pPr lvl="1">
              <a:lnSpc>
                <a:spcPct val="107000"/>
              </a:lnSpc>
            </a:pPr>
            <a:r>
              <a:rPr lang="en-GB" sz="2800" dirty="0"/>
              <a:t>Key milestones: State approx. dates for each project stage.</a:t>
            </a:r>
          </a:p>
          <a:p>
            <a:pPr lvl="1">
              <a:lnSpc>
                <a:spcPct val="107000"/>
              </a:lnSpc>
            </a:pPr>
            <a:r>
              <a:rPr lang="en-GB" sz="2800" dirty="0"/>
              <a:t>Project constraints: State the project's limitations.</a:t>
            </a:r>
          </a:p>
          <a:p>
            <a:pPr marL="457200" lvl="1" indent="0">
              <a:lnSpc>
                <a:spcPct val="107000"/>
              </a:lnSpc>
              <a:buNone/>
            </a:pPr>
            <a:r>
              <a:rPr lang="en-GB" sz="2800" dirty="0"/>
              <a:t>Note: If time: start some initial design work.</a:t>
            </a:r>
          </a:p>
        </p:txBody>
      </p:sp>
    </p:spTree>
    <p:extLst>
      <p:ext uri="{BB962C8B-B14F-4D97-AF65-F5344CB8AC3E}">
        <p14:creationId xmlns:p14="http://schemas.microsoft.com/office/powerpoint/2010/main" val="39415071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Download Attendee list.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400" dirty="0">
                <a:solidFill>
                  <a:srgbClr val="FFFFFF"/>
                </a:solidFill>
              </a:rPr>
              <a:t>Any questions?, particularly about the Assignment task or Project</a:t>
            </a:r>
            <a:r>
              <a:rPr lang="en-US" sz="2400" dirty="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80" b="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Social Support.</a:t>
            </a:r>
            <a:b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(Chat &amp; Support each other.)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Industry projects: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err="1"/>
              <a:t>BrdSports</a:t>
            </a:r>
            <a:r>
              <a:rPr lang="en-GB" dirty="0"/>
              <a:t> </a:t>
            </a:r>
            <a:r>
              <a:rPr lang="en-GB" dirty="0" err="1"/>
              <a:t>Lrd</a:t>
            </a:r>
            <a:r>
              <a:rPr lang="en-GB" dirty="0"/>
              <a:t>.: A Downhill boarding/carting sports company looking for someone interested in developing an Augmented Reality (AR) downhill boarding/carting solution. If you are really interested, please contact Ben Room on </a:t>
            </a:r>
            <a:r>
              <a:rPr lang="en-GB" dirty="0">
                <a:hlinkClick r:id="rId2"/>
              </a:rPr>
              <a:t>info@brdsports.co.uk</a:t>
            </a:r>
            <a:r>
              <a:rPr lang="en-GB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DIMAX GYMNASTICS: The club is a not for profit organisation and it has a number of children with different disabilities amongst it’s members. They need a modern website to heighten &amp; improve the profile of the club. Based in Cross Hands. If really interested, please contact Michelle Bury on </a:t>
            </a:r>
            <a:r>
              <a:rPr lang="en-GB" dirty="0">
                <a:hlinkClick r:id="rId3"/>
              </a:rPr>
              <a:t>m4services@me.com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Tip: Start in this module, continue to develop idea in Res. Methods module in Semester 2 and design/development over Summer and in L6 Independent Project or Emerging Trends module.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61476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/>
              <a:t>Weekly Progress</a:t>
            </a:r>
            <a:endParaRPr lang="en-US" sz="60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60162" y="2291415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62425" y="2515313"/>
            <a:ext cx="6324182" cy="25043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THE KEY TO SUCCESS FOR THIS MODULE IS TO MAKE </a:t>
            </a:r>
            <a:r>
              <a:rPr lang="en-US" sz="36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You will not be able to leave it until the end.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2675882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8139090" cy="1454051"/>
          </a:xfrm>
        </p:spPr>
        <p:txBody>
          <a:bodyPr>
            <a:noAutofit/>
          </a:bodyPr>
          <a:lstStyle/>
          <a:p>
            <a:r>
              <a:rPr lang="en-GB" sz="5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Tips for this week: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685" y="1508640"/>
            <a:ext cx="10104040" cy="4782745"/>
          </a:xfrm>
        </p:spPr>
        <p:txBody>
          <a:bodyPr anchor="t">
            <a:noAutofit/>
          </a:bodyPr>
          <a:lstStyle/>
          <a:p>
            <a:pPr marL="57150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Create a </a:t>
            </a: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new slide deck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 presentation software of your choice e.g. PowerPoint. And Label it e.g. L5 Changemakers A1 T3.</a:t>
            </a:r>
          </a:p>
          <a:p>
            <a:pPr marL="57150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 you go through Topics 1 &amp; 2, save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concept notes, images and activity answers to the slide deck.</a:t>
            </a:r>
          </a:p>
          <a:p>
            <a:pPr marL="57150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 Assignment 1 on Moodle for the full task description, task requirements and Video presentation guidelines.</a:t>
            </a:r>
          </a:p>
          <a:p>
            <a:pPr marL="57150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Start some initial design work for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project idea.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7824779" y="2990737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5654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1031</Words>
  <Application>Microsoft Office PowerPoint</Application>
  <PresentationFormat>Widescreen</PresentationFormat>
  <Paragraphs>73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Assignment 1: Task 3 </vt:lpstr>
      <vt:lpstr>Creating a Video presentation</vt:lpstr>
      <vt:lpstr>Next step: Moodle and</vt:lpstr>
      <vt:lpstr>PowerPoint Presentation</vt:lpstr>
      <vt:lpstr>Bg. Tips for your Computing Innovation Project</vt:lpstr>
      <vt:lpstr>Bg. Initial Project Planning</vt:lpstr>
      <vt:lpstr>Register.</vt:lpstr>
      <vt:lpstr> Questions.</vt:lpstr>
      <vt:lpstr>Student Social Support. (Chat &amp; Support each other.)</vt:lpstr>
      <vt:lpstr>The End.</vt:lpstr>
      <vt:lpstr>Industry projects:</vt:lpstr>
      <vt:lpstr>Weekly Progress</vt:lpstr>
      <vt:lpstr>Tips for this week: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James Williams</cp:lastModifiedBy>
  <cp:revision>13</cp:revision>
  <dcterms:created xsi:type="dcterms:W3CDTF">2020-11-01T16:42:00Z</dcterms:created>
  <dcterms:modified xsi:type="dcterms:W3CDTF">2020-11-01T17:17:13Z</dcterms:modified>
</cp:coreProperties>
</file>