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2BF47-6CEF-17B3-1FB8-5AB6622BE9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666BF8-F5B1-20B6-3FE5-71E3D8EF42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F9F66D-6276-A920-73B4-8AE695856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547-B32F-5C4D-820A-E926EEF9A979}" type="datetimeFigureOut">
              <a:rPr lang="en-US" smtClean="0"/>
              <a:t>3/9/26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95CF7A-0ADD-B056-362F-DFC81BEE3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DE8A0-E6E0-57B2-533F-016B1C145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89D50-1B0D-F644-AE73-684E2F98D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886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F4800-88A3-556E-57AA-14AAE1C6F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8FA0A-10E2-08BC-BE6D-49F7A6822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214DC9-C804-21B8-65C9-F9415AC53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547-B32F-5C4D-820A-E926EEF9A979}" type="datetimeFigureOut">
              <a:rPr lang="en-US" smtClean="0"/>
              <a:t>3/9/26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54AFE-0991-7C16-3B72-D805C6DC5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E31BE0-84BD-E911-0A1F-439F62674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89D50-1B0D-F644-AE73-684E2F98D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696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361AC-C5E5-FAE0-D402-A2BB15A97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B7BBE9-EF92-2C19-AE3A-AE482E2833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50DAD-8730-569E-9B86-D2A6133DE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547-B32F-5C4D-820A-E926EEF9A979}" type="datetimeFigureOut">
              <a:rPr lang="en-US" smtClean="0"/>
              <a:t>3/9/26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E80E1-A9CF-411B-229B-B517109F4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135B8B-C9D0-0CC1-4D8E-BFA27717D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89D50-1B0D-F644-AE73-684E2F98D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401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88500-745F-5603-787D-197B63513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9F15E-D4AC-5289-96D0-8EDB5A73F7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90F029-C015-59E4-32B2-699684B0A9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0AF387-FADF-AA10-F5E8-89D198644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547-B32F-5C4D-820A-E926EEF9A979}" type="datetimeFigureOut">
              <a:rPr lang="en-US" smtClean="0"/>
              <a:t>3/9/26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3284DD-4BC8-000D-B292-9626B5D4D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55878F-2228-A929-CE6C-D527E46A6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89D50-1B0D-F644-AE73-684E2F98D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528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B86EF-BB85-7BAD-F958-350D25B17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4D2757-BAF9-BD03-2CC9-12ABA1113D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8FD215-BAA1-4185-C8E1-ECB5904E5C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4A8974-BB89-53CF-0E51-4637370801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EED436-DCA1-1A15-C194-237FC0C10A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8AF135-9AD0-A1FC-1ED3-BF8A0D0F3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547-B32F-5C4D-820A-E926EEF9A979}" type="datetimeFigureOut">
              <a:rPr lang="en-US" smtClean="0"/>
              <a:t>3/9/26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77B2C4-7D93-0A61-8207-992AB6858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610127-4D36-2EA8-FF29-ADA31D939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89D50-1B0D-F644-AE73-684E2F98D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746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E4015-9A00-F1C6-633F-528BA0CB5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FD99A5-437C-774D-C28E-FA4AFD399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547-B32F-5C4D-820A-E926EEF9A979}" type="datetimeFigureOut">
              <a:rPr lang="en-US" smtClean="0"/>
              <a:t>3/9/26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9A84AD-053E-AC00-7872-1D8D7A650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8B8721-6B05-088F-FCD2-BF0C1C493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89D50-1B0D-F644-AE73-684E2F98D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926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7F1E3C-8E76-0182-7ED8-1FE4E5893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547-B32F-5C4D-820A-E926EEF9A979}" type="datetimeFigureOut">
              <a:rPr lang="en-US" smtClean="0"/>
              <a:t>3/9/26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0B723C-A640-F454-5836-2B3102DAD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23DD71-01D9-641C-C9EC-DE7F3BD14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89D50-1B0D-F644-AE73-684E2F98D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040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E58E2-C402-59F9-2658-4774BDA87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F02BA-340F-3E70-1664-8A8D61549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08B058-5A90-6DB7-E0E5-B22304944A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676640-3668-650F-DC7A-D657187FE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547-B32F-5C4D-820A-E926EEF9A979}" type="datetimeFigureOut">
              <a:rPr lang="en-US" smtClean="0"/>
              <a:t>3/9/26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877F37-2D76-42A4-D1B5-773596E32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ED037-E6ED-264B-D023-328782964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89D50-1B0D-F644-AE73-684E2F98D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313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3CC58-2099-CC02-DEE7-07A5E1506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9AD490-ACBD-BFF3-989D-E07EA3D472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1F59B7-F728-7A8E-CDF9-8CD319EA13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31E53D-D8EE-1485-B2CA-8168F14C0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547-B32F-5C4D-820A-E926EEF9A979}" type="datetimeFigureOut">
              <a:rPr lang="en-US" smtClean="0"/>
              <a:t>3/9/26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DDB210-F2A6-35D2-82F4-5BF9031D8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BAE39-D824-9BDC-ED59-1086DA203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89D50-1B0D-F644-AE73-684E2F98D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15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DEBD7-A09D-B15D-4F1C-2DF27D9B2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AC3615-EADE-BAC1-4DCE-AE395D0085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2FA6A-0383-F213-0D60-2EEA13959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547-B32F-5C4D-820A-E926EEF9A979}" type="datetimeFigureOut">
              <a:rPr lang="en-US" smtClean="0"/>
              <a:t>3/9/26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7535B9-0451-AD4B-9B26-04C18A468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5E3F4-D4E4-CDE1-D98B-C1589E82E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89D50-1B0D-F644-AE73-684E2F98D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237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E4FD83-6316-4B1F-1727-3F30817F1D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75250E-872E-C99B-0C06-55109F573C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7EB82D-76EC-2912-835C-A6DB084CB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547-B32F-5C4D-820A-E926EEF9A979}" type="datetimeFigureOut">
              <a:rPr lang="en-US" smtClean="0"/>
              <a:t>3/9/26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6BEA70-8C4B-ED85-B6AF-03C2EF074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047D1-FD0C-1BE2-5845-04F8567B6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89D50-1B0D-F644-AE73-684E2F98D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726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E5659C-D4C6-81EA-916D-D8CB2625D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C261CB-148A-7269-F429-04E83DED55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B9BF83-FB71-E34B-084D-8E6353E7E5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899547-B32F-5C4D-820A-E926EEF9A979}" type="datetimeFigureOut">
              <a:rPr lang="en-US" smtClean="0"/>
              <a:t>3/9/26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EBEBC-9029-4838-32ED-ED598C40C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908719-11CE-A6BE-5694-3F1D8699C1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689D50-1B0D-F644-AE73-684E2F98D0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49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6CDDBB-398F-CFE1-4AD6-34160097B6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1" y="735283"/>
            <a:ext cx="4978399" cy="3165045"/>
          </a:xfrm>
        </p:spPr>
        <p:txBody>
          <a:bodyPr anchor="b">
            <a:normAutofit/>
          </a:bodyPr>
          <a:lstStyle/>
          <a:p>
            <a:pPr algn="l"/>
            <a:r>
              <a:rPr lang="en-GB" sz="2500" b="1" i="0" u="none" strike="noStrike" cap="all" dirty="0">
                <a:effectLst/>
                <a:latin typeface="Arial" panose="020B0604020202020204" pitchFamily="34" charset="0"/>
              </a:rPr>
              <a:t>NAME: </a:t>
            </a:r>
            <a:r>
              <a:rPr lang="en-GB" sz="2500" b="1" i="0" u="none" strike="noStrike" cap="all" dirty="0" err="1">
                <a:effectLst/>
                <a:latin typeface="Arial" panose="020B0604020202020204" pitchFamily="34" charset="0"/>
              </a:rPr>
              <a:t>SHUMAILA</a:t>
            </a:r>
            <a:r>
              <a:rPr lang="en-GB" sz="2500" b="1" i="0" u="none" strike="noStrike" cap="all" dirty="0">
                <a:effectLst/>
                <a:latin typeface="Arial" panose="020B0604020202020204" pitchFamily="34" charset="0"/>
              </a:rPr>
              <a:t> ABRAR</a:t>
            </a:r>
            <a:br>
              <a:rPr lang="en-GB" sz="2500" b="0" i="0" u="none" strike="noStrike" dirty="0">
                <a:effectLst/>
                <a:latin typeface="-webkit-standard"/>
              </a:rPr>
            </a:br>
            <a:r>
              <a:rPr lang="en-GB" sz="2500" b="1" i="0" u="none" strike="noStrike" cap="all" dirty="0">
                <a:effectLst/>
                <a:latin typeface="Arial" panose="020B0604020202020204" pitchFamily="34" charset="0"/>
              </a:rPr>
              <a:t>STUDENT NUMBER: 2028447</a:t>
            </a:r>
            <a:br>
              <a:rPr lang="en-GB" sz="2500" b="0" i="0" u="none" strike="noStrike" dirty="0">
                <a:effectLst/>
                <a:latin typeface="-webkit-standard"/>
              </a:rPr>
            </a:br>
            <a:r>
              <a:rPr lang="en-GB" sz="2500" b="1" i="0" u="none" strike="noStrike" cap="all" dirty="0">
                <a:effectLst/>
                <a:latin typeface="Arial" panose="020B0604020202020204" pitchFamily="34" charset="0"/>
              </a:rPr>
              <a:t>LECTURER NAME: </a:t>
            </a:r>
            <a:r>
              <a:rPr lang="en-GB" sz="2500" b="1" i="0" u="none" strike="noStrike" cap="all" dirty="0" err="1">
                <a:effectLst/>
                <a:latin typeface="Arial" panose="020B0604020202020204" pitchFamily="34" charset="0"/>
              </a:rPr>
              <a:t>naele</a:t>
            </a:r>
            <a:r>
              <a:rPr lang="en-GB" sz="2500" b="1" i="0" u="none" strike="noStrike" cap="all" dirty="0">
                <a:effectLst/>
                <a:latin typeface="Arial" panose="020B0604020202020204" pitchFamily="34" charset="0"/>
              </a:rPr>
              <a:t> </a:t>
            </a:r>
            <a:r>
              <a:rPr lang="en-GB" sz="2500" b="1" i="0" u="none" strike="noStrike" cap="all">
                <a:effectLst/>
                <a:latin typeface="Arial" panose="020B0604020202020204" pitchFamily="34" charset="0"/>
              </a:rPr>
              <a:t>haddon</a:t>
            </a:r>
            <a:br>
              <a:rPr lang="en-GB" sz="2500" b="0" i="0" u="none" strike="noStrike">
                <a:effectLst/>
                <a:latin typeface="-webkit-standard"/>
              </a:rPr>
            </a:br>
            <a:r>
              <a:rPr lang="en-GB" sz="2500" b="1" i="0" u="none" strike="noStrike" cap="all">
                <a:effectLst/>
                <a:latin typeface="Arial" panose="020B0604020202020204" pitchFamily="34" charset="0"/>
              </a:rPr>
              <a:t>MODULE: </a:t>
            </a:r>
            <a:r>
              <a:rPr lang="en-GB" sz="2500" b="1" i="0" u="none" strike="noStrike">
                <a:effectLst/>
                <a:latin typeface="Arial" panose="020B0604020202020204" pitchFamily="34" charset="0"/>
              </a:rPr>
              <a:t>Psychological Classifications and Provisions</a:t>
            </a:r>
            <a:br>
              <a:rPr lang="en-GB" sz="2500" b="1" i="0" u="none" strike="noStrike" cap="all">
                <a:effectLst/>
                <a:latin typeface="Arial" panose="020B0604020202020204" pitchFamily="34" charset="0"/>
              </a:rPr>
            </a:br>
            <a:r>
              <a:rPr lang="en-GB" sz="2500" b="1" i="0" u="none" strike="noStrike" cap="all">
                <a:effectLst/>
                <a:latin typeface="Arial" panose="020B0604020202020204" pitchFamily="34" charset="0"/>
              </a:rPr>
              <a:t>MODULE CODE: BMHP6029</a:t>
            </a:r>
            <a:br>
              <a:rPr lang="en-GB" sz="2500" b="1" i="0" u="none" strike="noStrike" cap="all">
                <a:effectLst/>
                <a:latin typeface="Arial" panose="020B0604020202020204" pitchFamily="34" charset="0"/>
              </a:rPr>
            </a:br>
            <a:endParaRPr lang="en-US" sz="2500" dirty="0"/>
          </a:p>
        </p:txBody>
      </p:sp>
      <p:pic>
        <p:nvPicPr>
          <p:cNvPr id="6" name="Graphic 5" descr="Classroom">
            <a:extLst>
              <a:ext uri="{FF2B5EF4-FFF2-40B4-BE49-F238E27FC236}">
                <a16:creationId xmlns:a16="http://schemas.microsoft.com/office/drawing/2014/main" id="{CB1C3384-E59C-BC0F-E242-A7B7870F1A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8" name="Graphic 7" descr="Classroom">
            <a:extLst>
              <a:ext uri="{FF2B5EF4-FFF2-40B4-BE49-F238E27FC236}">
                <a16:creationId xmlns:a16="http://schemas.microsoft.com/office/drawing/2014/main" id="{22D5EE85-7EC8-465F-BA9C-56825FD84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034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0410229-98B3-D803-28E0-699EE8B131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6200"/>
            <a:ext cx="121920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589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A1E0AB-87F0-2121-9D1B-034BB75D7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References:</a:t>
            </a:r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9A2C3-5A4B-29B1-A57A-9A154E796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1100" dirty="0" err="1"/>
              <a:t>Corrigan</a:t>
            </a:r>
            <a:r>
              <a:rPr lang="en-GB" sz="1100" dirty="0"/>
              <a:t>, P. and Watson, A. (2002) ‘</a:t>
            </a:r>
            <a:r>
              <a:rPr lang="en-GB" sz="1100" i="1" dirty="0"/>
              <a:t>Understanding the impact of stigma on people with mental illness</a:t>
            </a:r>
            <a:r>
              <a:rPr lang="en-GB" sz="1100" dirty="0"/>
              <a:t>’, World Psychiatry, 1(1), pp.16–20.</a:t>
            </a:r>
            <a:br>
              <a:rPr lang="en-GB" sz="1100" dirty="0"/>
            </a:br>
            <a:endParaRPr lang="en-GB" sz="1100" dirty="0"/>
          </a:p>
          <a:p>
            <a:r>
              <a:rPr lang="en-GB" sz="1100" dirty="0"/>
              <a:t>Engel, G. (1977) ‘</a:t>
            </a:r>
            <a:r>
              <a:rPr lang="en-GB" sz="1100" i="1" dirty="0"/>
              <a:t>The need for</a:t>
            </a:r>
            <a:r>
              <a:rPr lang="en-GB" sz="1100" dirty="0"/>
              <a:t> </a:t>
            </a:r>
            <a:r>
              <a:rPr lang="en-GB" sz="1100" i="1" dirty="0"/>
              <a:t>a new medical model: A challenge for biomedicine</a:t>
            </a:r>
            <a:r>
              <a:rPr lang="en-GB" sz="1100" dirty="0"/>
              <a:t>’, Science, 196(4286), pp.129–136.</a:t>
            </a:r>
            <a:br>
              <a:rPr lang="en-GB" sz="1100" dirty="0"/>
            </a:br>
            <a:endParaRPr lang="en-GB" sz="1100" dirty="0"/>
          </a:p>
          <a:p>
            <a:r>
              <a:rPr lang="en-GB" sz="1100" dirty="0"/>
              <a:t>NHS England (2023) </a:t>
            </a:r>
            <a:r>
              <a:rPr lang="en-GB" sz="1100" i="1" dirty="0"/>
              <a:t>Improving Access to Psychological Therapies</a:t>
            </a:r>
            <a:r>
              <a:rPr lang="en-GB" sz="1100" dirty="0"/>
              <a:t> (IAPT). London: NHS England.</a:t>
            </a:r>
            <a:br>
              <a:rPr lang="en-GB" sz="1100" dirty="0"/>
            </a:br>
            <a:endParaRPr lang="en-GB" sz="1100" dirty="0"/>
          </a:p>
          <a:p>
            <a:r>
              <a:rPr lang="en-GB" sz="1100" dirty="0"/>
              <a:t>Pilgrim, D. (2019) </a:t>
            </a:r>
            <a:r>
              <a:rPr lang="en-GB" sz="1100" i="1" dirty="0"/>
              <a:t>Key Concepts in Mental Health</a:t>
            </a:r>
            <a:r>
              <a:rPr lang="en-GB" sz="1100" dirty="0"/>
              <a:t>. 4th </a:t>
            </a:r>
            <a:r>
              <a:rPr lang="en-GB" sz="1100" dirty="0" err="1"/>
              <a:t>edn</a:t>
            </a:r>
            <a:r>
              <a:rPr lang="en-GB" sz="1100" dirty="0"/>
              <a:t>. London: Sage.</a:t>
            </a:r>
            <a:br>
              <a:rPr lang="en-GB" sz="1100" dirty="0"/>
            </a:br>
            <a:endParaRPr lang="en-GB" sz="1100" dirty="0"/>
          </a:p>
          <a:p>
            <a:r>
              <a:rPr lang="en-GB" sz="1100" dirty="0"/>
              <a:t>Porter, R. (2002) Madness</a:t>
            </a:r>
            <a:r>
              <a:rPr lang="en-GB" sz="1100" i="1" dirty="0"/>
              <a:t>: A Brief History.</a:t>
            </a:r>
            <a:r>
              <a:rPr lang="en-GB" sz="1100" dirty="0"/>
              <a:t> Oxford: Oxford University Press.</a:t>
            </a:r>
            <a:br>
              <a:rPr lang="en-GB" sz="1100" dirty="0"/>
            </a:br>
            <a:endParaRPr lang="en-GB" sz="1100" dirty="0"/>
          </a:p>
          <a:p>
            <a:r>
              <a:rPr lang="en-GB" sz="1100" dirty="0" err="1"/>
              <a:t>Thornicroft</a:t>
            </a:r>
            <a:r>
              <a:rPr lang="en-GB" sz="1100" dirty="0"/>
              <a:t>, G. (2006) Shunned: Discrimination against People with Mental Illness. Oxford: Oxford University Press.</a:t>
            </a:r>
            <a:br>
              <a:rPr lang="en-GB" sz="1100" dirty="0"/>
            </a:br>
            <a:endParaRPr lang="en-GB" sz="1100" dirty="0"/>
          </a:p>
          <a:p>
            <a:r>
              <a:rPr lang="en-GB" sz="1100" dirty="0"/>
              <a:t>World Health </a:t>
            </a:r>
            <a:r>
              <a:rPr lang="en-GB" sz="1100" i="1" dirty="0" err="1"/>
              <a:t>Organization</a:t>
            </a:r>
            <a:r>
              <a:rPr lang="en-GB" sz="1100" i="1" dirty="0"/>
              <a:t> (2019) International Classification of Diseases (ICD-11)</a:t>
            </a:r>
            <a:r>
              <a:rPr lang="en-GB" sz="1100" dirty="0"/>
              <a:t>. Geneva: WHO.</a:t>
            </a:r>
            <a:br>
              <a:rPr lang="en-GB" sz="1100" dirty="0"/>
            </a:br>
            <a:endParaRPr lang="en-GB" sz="1100" dirty="0"/>
          </a:p>
          <a:p>
            <a:r>
              <a:rPr lang="en-GB" sz="1100" dirty="0"/>
              <a:t>World Health </a:t>
            </a:r>
            <a:r>
              <a:rPr lang="en-GB" sz="1100" dirty="0" err="1"/>
              <a:t>Organization</a:t>
            </a:r>
            <a:r>
              <a:rPr lang="en-GB" sz="1100" dirty="0"/>
              <a:t> (2022) Depression Fact Sheet. Geneva: WHO.</a:t>
            </a:r>
            <a:br>
              <a:rPr lang="en-GB" sz="1100" dirty="0"/>
            </a:br>
            <a:endParaRPr lang="en-GB" sz="1100" dirty="0"/>
          </a:p>
          <a:p>
            <a:r>
              <a:rPr lang="en-GB" sz="1100" dirty="0"/>
              <a:t>World Health </a:t>
            </a:r>
            <a:r>
              <a:rPr lang="en-GB" sz="1100" dirty="0" err="1"/>
              <a:t>Organization</a:t>
            </a:r>
            <a:r>
              <a:rPr lang="en-GB" sz="1100" dirty="0"/>
              <a:t> (2023) </a:t>
            </a:r>
            <a:r>
              <a:rPr lang="en-GB" sz="1100" i="1" dirty="0"/>
              <a:t>Mental Health Atlas 2023</a:t>
            </a:r>
            <a:r>
              <a:rPr lang="en-GB" sz="1100" dirty="0"/>
              <a:t>. Geneva: WHO.</a:t>
            </a:r>
            <a:br>
              <a:rPr lang="en-GB" sz="1100" dirty="0"/>
            </a:br>
            <a:endParaRPr lang="en-GB" sz="1100" dirty="0"/>
          </a:p>
          <a:p>
            <a:r>
              <a:rPr lang="en-GB" sz="1100" dirty="0"/>
              <a:t>Mental Health Foundation (2022) </a:t>
            </a:r>
            <a:r>
              <a:rPr lang="en-GB" sz="1100" i="1" dirty="0"/>
              <a:t>Mental Health Statistics: Depression</a:t>
            </a:r>
            <a:r>
              <a:rPr lang="en-GB" sz="1100" dirty="0"/>
              <a:t> in the UK. London: Mental Health Foundation.</a:t>
            </a:r>
          </a:p>
        </p:txBody>
      </p:sp>
    </p:spTree>
    <p:extLst>
      <p:ext uri="{BB962C8B-B14F-4D97-AF65-F5344CB8AC3E}">
        <p14:creationId xmlns:p14="http://schemas.microsoft.com/office/powerpoint/2010/main" val="3155812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NAME: SHUMAILA ABRAR STUDENT NUMBER: 2028447 LECTURER NAME: naele haddon MODULE: Psychological Classifications and Provisions MODULE CODE: BMHP6029 </vt:lpstr>
      <vt:lpstr>PowerPoint Presentation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 SHUMAILA ABRAR STUDENT NUMBER: 2028447 LECTURER NAME:  MODULE: Psychological Classifications and Provisions MODULE CODE: BMHP6029 </dc:title>
  <dc:creator>Mohammad Ilyas (2029045)</dc:creator>
  <cp:lastModifiedBy>Mohammad Ilyas (2029045)</cp:lastModifiedBy>
  <cp:revision>2</cp:revision>
  <dcterms:created xsi:type="dcterms:W3CDTF">2026-03-09T11:18:56Z</dcterms:created>
  <dcterms:modified xsi:type="dcterms:W3CDTF">2026-03-09T13:22:46Z</dcterms:modified>
</cp:coreProperties>
</file>