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</p:sldIdLst>
  <p:sldSz cx="14365288" cy="10369550"/>
  <p:notesSz cx="9144000" cy="6858000"/>
  <p:defaultTextStyle>
    <a:defPPr>
      <a:defRPr lang="en-US"/>
    </a:defPPr>
    <a:lvl1pPr marL="0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1pPr>
    <a:lvl2pPr marL="495471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2pPr>
    <a:lvl3pPr marL="990941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3pPr>
    <a:lvl4pPr marL="1486415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4pPr>
    <a:lvl5pPr marL="1981885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5pPr>
    <a:lvl6pPr marL="2477356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6pPr>
    <a:lvl7pPr marL="2972826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7pPr>
    <a:lvl8pPr marL="3468298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8pPr>
    <a:lvl9pPr marL="3963768" algn="l" defTabSz="990941" rtl="0" eaLnBrk="1" latinLnBrk="0" hangingPunct="1">
      <a:defRPr sz="19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snapVertSplitter="1" vertBarState="minimized">
    <p:restoredLeft sz="15556" autoAdjust="0"/>
    <p:restoredTop sz="98734" autoAdjust="0"/>
  </p:normalViewPr>
  <p:slideViewPr>
    <p:cSldViewPr>
      <p:cViewPr>
        <p:scale>
          <a:sx n="70" d="100"/>
          <a:sy n="70" d="100"/>
        </p:scale>
        <p:origin x="-1398" y="1440"/>
      </p:cViewPr>
      <p:guideLst>
        <p:guide orient="horz" pos="3268"/>
        <p:guide pos="452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11923764" y="7906514"/>
            <a:ext cx="2862212" cy="203324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6926" tIns="48463" rIns="96926" bIns="48463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49201" y="1173789"/>
            <a:ext cx="12666890" cy="2222732"/>
          </a:xfrm>
        </p:spPr>
        <p:txBody>
          <a:bodyPr anchor="b">
            <a:normAutofit/>
          </a:bodyPr>
          <a:lstStyle>
            <a:lvl1pPr algn="r">
              <a:defRPr sz="47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49201" y="3402511"/>
            <a:ext cx="12666890" cy="2649995"/>
          </a:xfrm>
        </p:spPr>
        <p:txBody>
          <a:bodyPr/>
          <a:lstStyle>
            <a:lvl1pPr marL="0" marR="38771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84632" indent="0" algn="ctr">
              <a:buNone/>
            </a:lvl2pPr>
            <a:lvl3pPr marL="969264" indent="0" algn="ctr">
              <a:buNone/>
            </a:lvl3pPr>
            <a:lvl4pPr marL="1453896" indent="0" algn="ctr">
              <a:buNone/>
            </a:lvl4pPr>
            <a:lvl5pPr marL="1938528" indent="0" algn="ctr">
              <a:buNone/>
            </a:lvl5pPr>
            <a:lvl6pPr marL="2423160" indent="0" algn="ctr">
              <a:buNone/>
            </a:lvl6pPr>
            <a:lvl7pPr marL="2907792" indent="0" algn="ctr">
              <a:buNone/>
            </a:lvl7pPr>
            <a:lvl8pPr marL="3392424" indent="0" algn="ctr">
              <a:buNone/>
            </a:lvl8pPr>
            <a:lvl9pPr marL="3877056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2154795" y="9091371"/>
            <a:ext cx="9098016" cy="552082"/>
          </a:xfrm>
        </p:spPr>
        <p:txBody>
          <a:bodyPr tIns="0" bIns="0" anchor="t"/>
          <a:lstStyle>
            <a:lvl1pPr algn="r">
              <a:defRPr sz="1100"/>
            </a:lvl1pPr>
          </a:lstStyle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154795" y="8544088"/>
            <a:ext cx="9098016" cy="552082"/>
          </a:xfrm>
        </p:spPr>
        <p:txBody>
          <a:bodyPr tIns="0" bIns="0" anchor="b"/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3184285" y="8697717"/>
            <a:ext cx="790090" cy="552082"/>
          </a:xfrm>
        </p:spPr>
        <p:txBody>
          <a:bodyPr anchor="ctr"/>
          <a:lstStyle>
            <a:lvl1pPr algn="ctr">
              <a:defRPr sz="1400">
                <a:solidFill>
                  <a:srgbClr val="FFFFFF"/>
                </a:solidFill>
              </a:defRPr>
            </a:lvl1pPr>
          </a:lstStyle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8271" y="404464"/>
            <a:ext cx="12928759" cy="2115387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8271" y="2846878"/>
            <a:ext cx="12928759" cy="6913035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7413" y="9798079"/>
            <a:ext cx="3351900" cy="456259"/>
          </a:xfrm>
        </p:spPr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18266" y="9799474"/>
            <a:ext cx="6692578" cy="45486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11057" y="10650"/>
            <a:ext cx="14343187" cy="1033764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6926" tIns="48463" rIns="96926" bIns="48463" anchor="ctr"/>
          <a:lstStyle/>
          <a:p>
            <a:pPr marL="0" algn="ctr" defTabSz="969264" rtl="0" eaLnBrk="1" latinLnBrk="0" hangingPunct="1"/>
            <a:endParaRPr kumimoji="0" lang="en-US" sz="19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11923764" y="429804"/>
            <a:ext cx="2862212" cy="203324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6926" tIns="48463" rIns="96926" bIns="48463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927349" y="9793467"/>
            <a:ext cx="3351900" cy="460870"/>
          </a:xfrm>
        </p:spPr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15059" y="9799474"/>
            <a:ext cx="6692578" cy="45486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3276672" y="1224191"/>
            <a:ext cx="790090" cy="454867"/>
          </a:xfrm>
        </p:spPr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10162524" y="14190"/>
            <a:ext cx="4199084" cy="287318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12" y="10644"/>
            <a:ext cx="14354241" cy="1034828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562" y="410472"/>
            <a:ext cx="11372519" cy="2059508"/>
          </a:xfrm>
        </p:spPr>
        <p:txBody>
          <a:bodyPr anchor="ctr"/>
          <a:lstStyle>
            <a:lvl1pPr marL="0" algn="l">
              <a:buNone/>
              <a:defRPr sz="38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8557" y="2469972"/>
            <a:ext cx="6105248" cy="3456515"/>
          </a:xfrm>
        </p:spPr>
        <p:txBody>
          <a:bodyPr anchor="t"/>
          <a:lstStyle>
            <a:lvl1pPr marL="58156" indent="0" algn="l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7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273" y="2604400"/>
            <a:ext cx="6344669" cy="6843423"/>
          </a:xfrm>
        </p:spPr>
        <p:txBody>
          <a:bodyPr/>
          <a:lstStyle>
            <a:lvl1pPr>
              <a:defRPr sz="2800"/>
            </a:lvl1pPr>
            <a:lvl2pPr>
              <a:defRPr sz="25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02364" y="2604400"/>
            <a:ext cx="6344669" cy="6843423"/>
          </a:xfrm>
        </p:spPr>
        <p:txBody>
          <a:bodyPr/>
          <a:lstStyle>
            <a:lvl1pPr>
              <a:defRPr sz="2800"/>
            </a:lvl1pPr>
            <a:lvl2pPr>
              <a:defRPr sz="2500"/>
            </a:lvl2pPr>
            <a:lvl3pPr>
              <a:defRPr sz="2100"/>
            </a:lvl3pPr>
            <a:lvl4pPr>
              <a:defRPr sz="1900"/>
            </a:lvl4pPr>
            <a:lvl5pPr>
              <a:defRPr sz="19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27413" y="9799472"/>
            <a:ext cx="3351900" cy="456259"/>
          </a:xfrm>
        </p:spPr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718266" y="9799472"/>
            <a:ext cx="6692578" cy="456259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923194" y="9799472"/>
            <a:ext cx="790090" cy="456259"/>
          </a:xfrm>
        </p:spPr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923" y="439599"/>
            <a:ext cx="1675950" cy="9304944"/>
          </a:xfrm>
        </p:spPr>
        <p:txBody>
          <a:bodyPr vert="vert270" anchor="b"/>
          <a:lstStyle>
            <a:lvl1pPr marL="0" algn="ctr">
              <a:defRPr sz="35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44445" y="439601"/>
            <a:ext cx="912793" cy="4562602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700" b="0">
                <a:solidFill>
                  <a:schemeClr val="tx1"/>
                </a:solidFill>
              </a:defRPr>
            </a:lvl1pPr>
            <a:lvl2pPr>
              <a:buNone/>
              <a:defRPr sz="2100" b="1"/>
            </a:lvl2pPr>
            <a:lvl3pPr>
              <a:buNone/>
              <a:defRPr sz="1900" b="1"/>
            </a:lvl3pPr>
            <a:lvl4pPr>
              <a:buNone/>
              <a:defRPr sz="1700" b="1"/>
            </a:lvl4pPr>
            <a:lvl5pPr>
              <a:buNone/>
              <a:defRPr sz="17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2144445" y="5181939"/>
            <a:ext cx="912793" cy="4562602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700" b="0">
                <a:solidFill>
                  <a:schemeClr val="tx1"/>
                </a:solidFill>
              </a:defRPr>
            </a:lvl1pPr>
            <a:lvl2pPr>
              <a:buNone/>
              <a:defRPr sz="2100" b="1"/>
            </a:lvl2pPr>
            <a:lvl3pPr>
              <a:buNone/>
              <a:defRPr sz="1900" b="1"/>
            </a:lvl3pPr>
            <a:lvl4pPr>
              <a:buNone/>
              <a:defRPr sz="1700" b="1"/>
            </a:lvl4pPr>
            <a:lvl5pPr>
              <a:buNone/>
              <a:defRPr sz="17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176945" y="439601"/>
            <a:ext cx="10773967" cy="4562602"/>
          </a:xfrm>
        </p:spPr>
        <p:txBody>
          <a:bodyPr/>
          <a:lstStyle>
            <a:lvl1pPr algn="l">
              <a:defRPr sz="2500"/>
            </a:lvl1pPr>
            <a:lvl2pPr algn="l">
              <a:defRPr sz="2100"/>
            </a:lvl2pPr>
            <a:lvl3pPr algn="l">
              <a:defRPr sz="1900"/>
            </a:lvl3pPr>
            <a:lvl4pPr algn="l">
              <a:defRPr sz="1700"/>
            </a:lvl4pPr>
            <a:lvl5pPr algn="l">
              <a:defRPr sz="17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176945" y="5181939"/>
            <a:ext cx="10773967" cy="4562602"/>
          </a:xfrm>
        </p:spPr>
        <p:txBody>
          <a:bodyPr/>
          <a:lstStyle>
            <a:lvl1pPr>
              <a:defRPr sz="2500"/>
            </a:lvl1pPr>
            <a:lvl2pPr>
              <a:defRPr sz="2100"/>
            </a:lvl2pPr>
            <a:lvl3pPr>
              <a:defRPr sz="1900"/>
            </a:lvl3pPr>
            <a:lvl4pPr>
              <a:defRPr sz="1700"/>
            </a:lvl4pPr>
            <a:lvl5pPr>
              <a:defRPr sz="17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527423" y="9799472"/>
            <a:ext cx="3347111" cy="456259"/>
          </a:xfrm>
        </p:spPr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718266" y="9799472"/>
            <a:ext cx="6694223" cy="456259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1923194" y="9802686"/>
            <a:ext cx="790090" cy="456259"/>
          </a:xfrm>
        </p:spPr>
        <p:txBody>
          <a:bodyPr/>
          <a:lstStyle>
            <a:lvl1pPr algn="ctr">
              <a:defRPr/>
            </a:lvl1pPr>
          </a:lstStyle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527413" y="9799472"/>
            <a:ext cx="3351900" cy="456259"/>
          </a:xfrm>
        </p:spPr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718266" y="9800870"/>
            <a:ext cx="6692578" cy="454867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923194" y="9799472"/>
            <a:ext cx="790090" cy="456259"/>
          </a:xfrm>
        </p:spPr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775" y="555924"/>
            <a:ext cx="1436529" cy="8986944"/>
          </a:xfrm>
        </p:spPr>
        <p:txBody>
          <a:bodyPr vert="vert270" anchor="b"/>
          <a:lstStyle>
            <a:lvl1pPr marL="0" marR="19385" algn="r">
              <a:spcBef>
                <a:spcPts val="0"/>
              </a:spcBef>
              <a:buNone/>
              <a:defRPr sz="31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784440" y="555924"/>
            <a:ext cx="3830744" cy="8986944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736145" y="483915"/>
            <a:ext cx="8288770" cy="9056073"/>
          </a:xfrm>
        </p:spPr>
        <p:txBody>
          <a:bodyPr/>
          <a:lstStyle>
            <a:lvl1pPr>
              <a:spcBef>
                <a:spcPts val="0"/>
              </a:spcBef>
              <a:defRPr sz="3200"/>
            </a:lvl1pPr>
            <a:lvl2pPr>
              <a:defRPr sz="2800"/>
            </a:lvl2pPr>
            <a:lvl3pPr>
              <a:defRPr sz="2500"/>
            </a:lvl3pPr>
            <a:lvl4pPr>
              <a:defRPr sz="2100"/>
            </a:lvl4pPr>
            <a:lvl5pPr>
              <a:defRPr sz="21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864315" y="9913297"/>
            <a:ext cx="3351900" cy="456259"/>
          </a:xfrm>
        </p:spPr>
        <p:txBody>
          <a:bodyPr/>
          <a:lstStyle>
            <a:lvl1pPr>
              <a:defRPr sz="1000"/>
            </a:lvl1pPr>
          </a:lstStyle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784445" y="9913297"/>
            <a:ext cx="8079877" cy="456259"/>
          </a:xfrm>
        </p:spPr>
        <p:txBody>
          <a:bodyPr/>
          <a:lstStyle>
            <a:lvl1pPr>
              <a:defRPr sz="10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213079" y="9913297"/>
            <a:ext cx="790090" cy="456259"/>
          </a:xfrm>
        </p:spPr>
        <p:txBody>
          <a:bodyPr/>
          <a:lstStyle>
            <a:lvl1pPr>
              <a:defRPr sz="1000"/>
            </a:lvl1pPr>
          </a:lstStyle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775" y="228161"/>
            <a:ext cx="1436529" cy="9678246"/>
          </a:xfrm>
        </p:spPr>
        <p:txBody>
          <a:bodyPr vert="vert270" anchor="b"/>
          <a:lstStyle>
            <a:lvl1pPr marL="0" algn="l">
              <a:buNone/>
              <a:defRPr sz="32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88181" y="565452"/>
            <a:ext cx="11520960" cy="829564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4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5663" y="8871730"/>
            <a:ext cx="11520960" cy="1036954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5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596016" y="9913297"/>
            <a:ext cx="3304016" cy="456259"/>
          </a:xfrm>
        </p:spPr>
        <p:txBody>
          <a:bodyPr/>
          <a:lstStyle>
            <a:lvl1pPr>
              <a:defRPr sz="1000"/>
            </a:lvl1pPr>
          </a:lstStyle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838767" y="9914687"/>
            <a:ext cx="7773455" cy="456259"/>
          </a:xfrm>
        </p:spPr>
        <p:txBody>
          <a:bodyPr/>
          <a:lstStyle>
            <a:lvl1pPr>
              <a:defRPr sz="10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2909267" y="9913297"/>
            <a:ext cx="574614" cy="456259"/>
          </a:xfrm>
        </p:spPr>
        <p:txBody>
          <a:bodyPr/>
          <a:lstStyle>
            <a:lvl1pPr algn="ctr">
              <a:defRPr sz="1000"/>
            </a:lvl1pPr>
          </a:lstStyle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54264" y="576086"/>
            <a:ext cx="2992769" cy="829564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18269" y="576086"/>
            <a:ext cx="9816280" cy="829564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11057" y="21288"/>
            <a:ext cx="14343187" cy="1033764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96926" tIns="48463" rIns="96926" bIns="48463"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2" y="10644"/>
            <a:ext cx="14354241" cy="1034828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10162524" y="7482183"/>
            <a:ext cx="4199084" cy="287318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718271" y="404464"/>
            <a:ext cx="12928759" cy="2115387"/>
          </a:xfrm>
          <a:prstGeom prst="rect">
            <a:avLst/>
          </a:prstGeom>
        </p:spPr>
        <p:txBody>
          <a:bodyPr vert="horz" lIns="96926" tIns="48463" rIns="96926" bIns="48463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718271" y="2846878"/>
            <a:ext cx="12928759" cy="6913035"/>
          </a:xfrm>
          <a:prstGeom prst="rect">
            <a:avLst/>
          </a:prstGeom>
        </p:spPr>
        <p:txBody>
          <a:bodyPr vert="horz" lIns="96926" tIns="48463" rIns="96926" bIns="48463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7527413" y="9799472"/>
            <a:ext cx="3351900" cy="456259"/>
          </a:xfrm>
          <a:prstGeom prst="rect">
            <a:avLst/>
          </a:prstGeom>
        </p:spPr>
        <p:txBody>
          <a:bodyPr vert="horz" lIns="96926" tIns="48463" rIns="96926" bIns="48463" anchor="b"/>
          <a:lstStyle>
            <a:lvl1pPr algn="l" eaLnBrk="1" latinLnBrk="0" hangingPunct="1">
              <a:defRPr kumimoji="0" sz="1100" b="0">
                <a:solidFill>
                  <a:schemeClr val="tx1"/>
                </a:solidFill>
              </a:defRPr>
            </a:lvl1pPr>
          </a:lstStyle>
          <a:p>
            <a:fld id="{0F258426-A6BE-4540-A247-7F5057A59D5C}" type="datetimeFigureOut">
              <a:rPr lang="en-US" smtClean="0"/>
              <a:pPr/>
              <a:t>10/24/2019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18266" y="9800870"/>
            <a:ext cx="6692578" cy="454867"/>
          </a:xfrm>
          <a:prstGeom prst="rect">
            <a:avLst/>
          </a:prstGeom>
        </p:spPr>
        <p:txBody>
          <a:bodyPr vert="horz" lIns="96926" tIns="48463" rIns="96926" bIns="48463" anchor="b"/>
          <a:lstStyle>
            <a:lvl1pPr algn="r" eaLnBrk="1" latinLnBrk="0" hangingPunct="1">
              <a:defRPr kumimoji="0" sz="11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1923194" y="9799472"/>
            <a:ext cx="790090" cy="456259"/>
          </a:xfrm>
          <a:prstGeom prst="rect">
            <a:avLst/>
          </a:prstGeom>
        </p:spPr>
        <p:txBody>
          <a:bodyPr vert="horz" lIns="96926" tIns="48463" rIns="96926" bIns="48463" anchor="b"/>
          <a:lstStyle>
            <a:lvl1pPr algn="ctr" eaLnBrk="1" latinLnBrk="0" hangingPunct="1">
              <a:defRPr kumimoji="0" sz="1300">
                <a:solidFill>
                  <a:schemeClr val="tx1"/>
                </a:solidFill>
              </a:defRPr>
            </a:lvl1pPr>
          </a:lstStyle>
          <a:p>
            <a:fld id="{E69DF7DE-4921-4C97-8D1F-303BC4061AA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13710" algn="l" rtl="0" eaLnBrk="1" latinLnBrk="0" hangingPunct="1">
        <a:spcBef>
          <a:spcPct val="0"/>
        </a:spcBef>
        <a:buNone/>
        <a:defRPr kumimoji="0" sz="45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74939" indent="-407091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872338" indent="-302895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72809" indent="-242316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453896" indent="-222931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696212" indent="-222931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938528" indent="-222931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209922" indent="-222931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2423160" indent="-193853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2665476" indent="-193853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8463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6926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45389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93852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4231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90779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392424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87705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9" name="Picture 15" descr="Image result for critical thinking proces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11277" y="1591145"/>
            <a:ext cx="3274631" cy="2661959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746974" y="1"/>
            <a:ext cx="10661812" cy="1080129"/>
          </a:xfrm>
        </p:spPr>
        <p:txBody>
          <a:bodyPr>
            <a:normAutofit/>
          </a:bodyPr>
          <a:lstStyle/>
          <a:p>
            <a:r>
              <a:rPr lang="en-GB" dirty="0" smtClean="0"/>
              <a:t>Academic skills </a:t>
            </a:r>
            <a:endParaRPr lang="en-GB" dirty="0"/>
          </a:p>
        </p:txBody>
      </p:sp>
      <p:sp useBgFill="1">
        <p:nvSpPr>
          <p:cNvPr id="5" name="TextBox 4"/>
          <p:cNvSpPr txBox="1"/>
          <p:nvPr/>
        </p:nvSpPr>
        <p:spPr>
          <a:xfrm>
            <a:off x="0" y="1"/>
            <a:ext cx="3967934" cy="4052801"/>
          </a:xfrm>
          <a:prstGeom prst="rect">
            <a:avLst/>
          </a:prstGeom>
          <a:ln w="76200" cmpd="tri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Introduction</a:t>
            </a:r>
          </a:p>
          <a:p>
            <a:r>
              <a:rPr lang="en-GB" sz="1500" dirty="0" smtClean="0"/>
              <a:t>Academic skills are made up of core skills, such as academic writing, presentation skills and referencing, which underpin more complex skills, such as critical thinking and reflective practice. According to a website </a:t>
            </a:r>
            <a:r>
              <a:rPr lang="en-GB" sz="1500" dirty="0" smtClean="0"/>
              <a:t>called ‘academic skills’ </a:t>
            </a:r>
            <a:endParaRPr lang="en-GB" sz="1500" dirty="0" smtClean="0"/>
          </a:p>
          <a:p>
            <a:r>
              <a:rPr lang="en-GB" sz="1500" dirty="0" smtClean="0"/>
              <a:t> These skills lead to the development  of graduate attributes, such as problem solving skills, analytical ability, effective communication skills and </a:t>
            </a:r>
            <a:r>
              <a:rPr lang="en-GB" sz="1500" dirty="0" smtClean="0"/>
              <a:t>creativity</a:t>
            </a:r>
            <a:r>
              <a:rPr lang="en-GB" sz="1500" dirty="0" smtClean="0"/>
              <a:t>.</a:t>
            </a:r>
          </a:p>
          <a:p>
            <a:r>
              <a:rPr lang="en-GB" sz="1500" dirty="0" smtClean="0"/>
              <a:t> </a:t>
            </a:r>
            <a:r>
              <a:rPr lang="en-GB" sz="1500" dirty="0" smtClean="0"/>
              <a:t>Source: study. </a:t>
            </a:r>
            <a:r>
              <a:rPr lang="en-GB" sz="1500" dirty="0" err="1" smtClean="0"/>
              <a:t>Cardiffmet</a:t>
            </a:r>
            <a:r>
              <a:rPr lang="en-GB" sz="1500" dirty="0" smtClean="0"/>
              <a:t>  (2013) ‘academic skills specialists’ </a:t>
            </a:r>
          </a:p>
          <a:p>
            <a:r>
              <a:rPr lang="en-GB" sz="1500" dirty="0" smtClean="0"/>
              <a:t> </a:t>
            </a:r>
          </a:p>
          <a:p>
            <a:endParaRPr lang="en-GB" sz="1500" dirty="0" smtClean="0"/>
          </a:p>
          <a:p>
            <a:endParaRPr lang="en-GB" sz="1500" b="1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-3491589" y="1296173"/>
            <a:ext cx="3491590" cy="3452637"/>
          </a:xfrm>
          <a:prstGeom prst="rect">
            <a:avLst/>
          </a:prstGeom>
          <a:noFill/>
        </p:spPr>
        <p:txBody>
          <a:bodyPr wrap="square" lIns="96926" tIns="48463" rIns="96926" bIns="48463" rtlCol="0">
            <a:spAutoFit/>
          </a:bodyPr>
          <a:lstStyle/>
          <a:p>
            <a:r>
              <a:rPr lang="en-GB" b="1" u="sng" dirty="0" smtClean="0"/>
              <a:t>Referencing</a:t>
            </a:r>
          </a:p>
          <a:p>
            <a:r>
              <a:rPr lang="en-GB" dirty="0" smtClean="0"/>
              <a:t> </a:t>
            </a:r>
            <a:r>
              <a:rPr lang="en-GB" sz="1500" dirty="0" smtClean="0"/>
              <a:t>Source: Alison Doyle, (2019) ‘Critical Thinking </a:t>
            </a:r>
            <a:r>
              <a:rPr lang="en-GB" sz="1500" dirty="0" err="1" smtClean="0"/>
              <a:t>Defintion,skills</a:t>
            </a:r>
            <a:r>
              <a:rPr lang="en-GB" sz="1500" dirty="0" smtClean="0"/>
              <a:t>’ </a:t>
            </a:r>
          </a:p>
          <a:p>
            <a:r>
              <a:rPr lang="en-GB" sz="1500" dirty="0" smtClean="0"/>
              <a:t>Source: study. </a:t>
            </a:r>
            <a:r>
              <a:rPr lang="en-GB" sz="1500" dirty="0" err="1" smtClean="0"/>
              <a:t>Cardiffmet</a:t>
            </a:r>
            <a:r>
              <a:rPr lang="en-GB" sz="1500" dirty="0" smtClean="0"/>
              <a:t>  (2013) ‘academic skills specialists’ </a:t>
            </a:r>
          </a:p>
          <a:p>
            <a:r>
              <a:rPr lang="en-GB" sz="1500" dirty="0" smtClean="0"/>
              <a:t>Source: Pro Quest LLC all rights reserved ‘Effective Communication’ </a:t>
            </a:r>
            <a:r>
              <a:rPr lang="en-GB" sz="1500" dirty="0" err="1" smtClean="0"/>
              <a:t>Tomescu</a:t>
            </a:r>
            <a:r>
              <a:rPr lang="en-GB" sz="1500" dirty="0" smtClean="0"/>
              <a:t>- </a:t>
            </a:r>
            <a:r>
              <a:rPr lang="en-GB" sz="1500" dirty="0" err="1" smtClean="0"/>
              <a:t>Dumitrescu</a:t>
            </a:r>
            <a:r>
              <a:rPr lang="en-GB" sz="1500" dirty="0" smtClean="0"/>
              <a:t>, Cornelia. (2016, pp.39-51) </a:t>
            </a:r>
          </a:p>
          <a:p>
            <a:r>
              <a:rPr lang="en-GB" sz="1500" dirty="0" smtClean="0"/>
              <a:t>Source: </a:t>
            </a:r>
            <a:r>
              <a:rPr lang="en-GB" sz="1500" dirty="0" err="1" smtClean="0"/>
              <a:t>Skillsyou</a:t>
            </a:r>
            <a:r>
              <a:rPr lang="en-GB" sz="1500" dirty="0" smtClean="0"/>
              <a:t> </a:t>
            </a:r>
            <a:r>
              <a:rPr lang="en-GB" sz="1500" dirty="0" smtClean="0"/>
              <a:t>need.com , ‘</a:t>
            </a:r>
            <a:r>
              <a:rPr lang="en-GB" sz="1500" dirty="0" err="1" smtClean="0"/>
              <a:t>creativethinking</a:t>
            </a:r>
            <a:r>
              <a:rPr lang="en-GB" sz="1500" dirty="0" smtClean="0"/>
              <a:t>’ </a:t>
            </a:r>
            <a:r>
              <a:rPr lang="en-GB" sz="1500" dirty="0" smtClean="0"/>
              <a:t>(2011)</a:t>
            </a:r>
          </a:p>
          <a:p>
            <a:endParaRPr lang="en-GB" sz="1500" dirty="0" smtClean="0"/>
          </a:p>
          <a:p>
            <a:r>
              <a:rPr lang="en-GB" sz="1500" dirty="0" smtClean="0"/>
              <a:t> </a:t>
            </a:r>
            <a:endParaRPr lang="en-GB" sz="1500" dirty="0"/>
          </a:p>
        </p:txBody>
      </p:sp>
      <p:sp>
        <p:nvSpPr>
          <p:cNvPr id="11266" name="AutoShape 2" descr="https://www.thebalancecareers.com/thmb/94nktTIcEMNUhIdd5HADX_g_GBM=/1500x1000/filters:no_upscale():max_bytes(150000):strip_icc():format(webp)/critical-thinking-definition-with-examples-2063745-final-5b74926346e0fb00503e3ab5.png"/>
          <p:cNvSpPr>
            <a:spLocks noChangeAspect="1" noChangeArrowheads="1"/>
          </p:cNvSpPr>
          <p:nvPr/>
        </p:nvSpPr>
        <p:spPr bwMode="auto">
          <a:xfrm>
            <a:off x="217263" y="-206425"/>
            <a:ext cx="414557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68" name="AutoShape 4" descr="https://www.thebalancecareers.com/thmb/94nktTIcEMNUhIdd5HADX_g_GBM=/1500x1000/filters:no_upscale():max_bytes(150000):strip_icc():format(webp)/critical-thinking-definition-with-examples-2063745-final-5b74926346e0fb00503e3ab5.png"/>
          <p:cNvSpPr>
            <a:spLocks noChangeAspect="1" noChangeArrowheads="1"/>
          </p:cNvSpPr>
          <p:nvPr/>
        </p:nvSpPr>
        <p:spPr bwMode="auto">
          <a:xfrm>
            <a:off x="217263" y="-206425"/>
            <a:ext cx="414557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70" name="AutoShape 6" descr="https://www.thebalancecareers.com/thmb/G6aS-U7Azg0m5pqTFM_LnU8qjTo=/1500x0/filters:no_upscale():max_bytes(150000):strip_icc():format(webp)/critical-thinking-definition-with-examples-2063745-final-5b74926346e0fb00503e3ab5.png"/>
          <p:cNvSpPr>
            <a:spLocks noChangeAspect="1" noChangeArrowheads="1"/>
          </p:cNvSpPr>
          <p:nvPr/>
        </p:nvSpPr>
        <p:spPr bwMode="auto">
          <a:xfrm>
            <a:off x="217263" y="-206425"/>
            <a:ext cx="414557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72" name="AutoShape 8" descr="https://www.thebalancecareers.com/thmb/G6aS-U7Azg0m5pqTFM_LnU8qjTo=/1500x0/filters:no_upscale():max_bytes(150000):strip_icc():format(webp)/critical-thinking-definition-with-examples-2063745-final-5b74926346e0fb00503e3ab5.png"/>
          <p:cNvSpPr>
            <a:spLocks noChangeAspect="1" noChangeArrowheads="1"/>
          </p:cNvSpPr>
          <p:nvPr/>
        </p:nvSpPr>
        <p:spPr bwMode="auto">
          <a:xfrm>
            <a:off x="217263" y="-206425"/>
            <a:ext cx="414557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11272692" y="7187081"/>
            <a:ext cx="3092599" cy="272936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How to be a good</a:t>
            </a:r>
          </a:p>
          <a:p>
            <a:r>
              <a:rPr lang="en-GB" sz="1700" b="1" dirty="0" smtClean="0"/>
              <a:t> critical  thinker 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Recognise strengths and weaknesses of your own thought process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Being honest in facing your own biases/prejudices 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Able to re-present your thinking and argument in an improved form.     </a:t>
            </a:r>
          </a:p>
          <a:p>
            <a:pPr>
              <a:buFont typeface="Arial" pitchFamily="34" charset="0"/>
              <a:buChar char="•"/>
            </a:pPr>
            <a:endParaRPr lang="en-GB" sz="1700" dirty="0"/>
          </a:p>
        </p:txBody>
      </p:sp>
      <p:sp>
        <p:nvSpPr>
          <p:cNvPr id="11275" name="AutoShape 11" descr="https://www.thebalancecareers.com/thmb/G6aS-U7Azg0m5pqTFM_LnU8qjTo=/1500x0/filters:no_upscale():max_bytes(150000):strip_icc():format(webp)/critical-thinking-definition-with-examples-2063745-final-5b74926346e0fb00503e3ab5.png"/>
          <p:cNvSpPr>
            <a:spLocks noChangeAspect="1" noChangeArrowheads="1"/>
          </p:cNvSpPr>
          <p:nvPr/>
        </p:nvSpPr>
        <p:spPr bwMode="auto">
          <a:xfrm>
            <a:off x="217263" y="-206425"/>
            <a:ext cx="414557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77" name="AutoShape 13" descr="https://www.thebalancecareers.com/thmb/G6aS-U7Azg0m5pqTFM_LnU8qjTo=/1500x0/filters:no_upscale():max_bytes(150000):strip_icc():format(webp)/critical-thinking-definition-with-examples-2063745-final-5b74926346e0fb00503e3ab5.png"/>
          <p:cNvSpPr>
            <a:spLocks noChangeAspect="1" noChangeArrowheads="1"/>
          </p:cNvSpPr>
          <p:nvPr/>
        </p:nvSpPr>
        <p:spPr bwMode="auto">
          <a:xfrm>
            <a:off x="217263" y="-206425"/>
            <a:ext cx="414557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83" name="AutoShape 19" descr="Image result for academic skills"/>
          <p:cNvSpPr>
            <a:spLocks noChangeAspect="1" noChangeArrowheads="1"/>
          </p:cNvSpPr>
          <p:nvPr/>
        </p:nvSpPr>
        <p:spPr bwMode="auto">
          <a:xfrm>
            <a:off x="178372" y="-206426"/>
            <a:ext cx="340341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85" name="AutoShape 21" descr="Image result for effective communication"/>
          <p:cNvSpPr>
            <a:spLocks noChangeAspect="1" noChangeArrowheads="1"/>
          </p:cNvSpPr>
          <p:nvPr/>
        </p:nvSpPr>
        <p:spPr bwMode="auto">
          <a:xfrm>
            <a:off x="178372" y="-206426"/>
            <a:ext cx="340341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87" name="AutoShape 23" descr="Image result for effective communication"/>
          <p:cNvSpPr>
            <a:spLocks noChangeAspect="1" noChangeArrowheads="1"/>
          </p:cNvSpPr>
          <p:nvPr/>
        </p:nvSpPr>
        <p:spPr bwMode="auto">
          <a:xfrm>
            <a:off x="178372" y="-206426"/>
            <a:ext cx="340341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89" name="AutoShape 25" descr="Image result for effective communication"/>
          <p:cNvSpPr>
            <a:spLocks noChangeAspect="1" noChangeArrowheads="1"/>
          </p:cNvSpPr>
          <p:nvPr/>
        </p:nvSpPr>
        <p:spPr bwMode="auto">
          <a:xfrm>
            <a:off x="178372" y="-206426"/>
            <a:ext cx="340341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91" name="AutoShape 27" descr="Image result for effective communication"/>
          <p:cNvSpPr>
            <a:spLocks noChangeAspect="1" noChangeArrowheads="1"/>
          </p:cNvSpPr>
          <p:nvPr/>
        </p:nvSpPr>
        <p:spPr bwMode="auto">
          <a:xfrm>
            <a:off x="178372" y="-206426"/>
            <a:ext cx="340341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293" name="AutoShape 29" descr="Image result for effective communication"/>
          <p:cNvSpPr>
            <a:spLocks noChangeAspect="1" noChangeArrowheads="1"/>
          </p:cNvSpPr>
          <p:nvPr/>
        </p:nvSpPr>
        <p:spPr bwMode="auto">
          <a:xfrm>
            <a:off x="178372" y="-206426"/>
            <a:ext cx="340341" cy="448867"/>
          </a:xfrm>
          <a:prstGeom prst="rect">
            <a:avLst/>
          </a:prstGeom>
          <a:noFill/>
        </p:spPr>
        <p:txBody>
          <a:bodyPr vert="horz" wrap="square" lIns="96926" tIns="48463" rIns="96926" bIns="48463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0" name="TextBox 29"/>
          <p:cNvSpPr txBox="1"/>
          <p:nvPr/>
        </p:nvSpPr>
        <p:spPr>
          <a:xfrm>
            <a:off x="4110810" y="969933"/>
            <a:ext cx="3439831" cy="4545244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Creative thinking</a:t>
            </a:r>
          </a:p>
          <a:p>
            <a:r>
              <a:rPr lang="en-GB" sz="1500" dirty="0" smtClean="0"/>
              <a:t>According to a source called ‘skills you need’, creative </a:t>
            </a:r>
            <a:r>
              <a:rPr lang="en-GB" sz="1500" dirty="0" smtClean="0"/>
              <a:t>thinking is a way of looking at problems or situation from a fresh perspective that suggests unorthodox solutions, which to some individuals may look unsettling at first</a:t>
            </a:r>
            <a:r>
              <a:rPr lang="en-GB" sz="1500" dirty="0" smtClean="0"/>
              <a:t>). This source states that “Creative </a:t>
            </a:r>
            <a:r>
              <a:rPr lang="en-GB" sz="1500" dirty="0" smtClean="0"/>
              <a:t>thinking can be stimulated both by an unstructured process such as brainstorming, and by a structured process such as lateral thinking. </a:t>
            </a:r>
            <a:r>
              <a:rPr lang="en-GB" sz="1500" dirty="0" smtClean="0"/>
              <a:t>“Source: </a:t>
            </a:r>
            <a:r>
              <a:rPr lang="en-GB" sz="1500" dirty="0" err="1" smtClean="0"/>
              <a:t>Skillsyou</a:t>
            </a:r>
            <a:r>
              <a:rPr lang="en-GB" sz="1500" dirty="0" smtClean="0"/>
              <a:t> need.com , ‘</a:t>
            </a:r>
            <a:r>
              <a:rPr lang="en-GB" sz="1500" dirty="0" err="1" smtClean="0"/>
              <a:t>creativethinking</a:t>
            </a:r>
            <a:r>
              <a:rPr lang="en-GB" sz="1500" dirty="0" smtClean="0"/>
              <a:t>’ (2011)</a:t>
            </a:r>
          </a:p>
          <a:p>
            <a:endParaRPr lang="en-GB" sz="1500" dirty="0" smtClean="0"/>
          </a:p>
          <a:p>
            <a:endParaRPr lang="en-GB" sz="1500" dirty="0" smtClean="0"/>
          </a:p>
          <a:p>
            <a:endParaRPr lang="en-GB" sz="1500" dirty="0" smtClean="0"/>
          </a:p>
          <a:p>
            <a:r>
              <a:rPr lang="en-GB" sz="1700" b="1" dirty="0" smtClean="0"/>
              <a:t> </a:t>
            </a:r>
            <a:endParaRPr lang="en-GB" sz="1700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4539438" y="5613403"/>
            <a:ext cx="2620823" cy="4576022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Examples of times when you might use creative thinking: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When you are facing major problem or issues, and you cannot see an obvious way forward. 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At times of change, when it is hard to see what might lie ahead, and you want to think about possible scenarios 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When there is a lot of disagreement about what needs to happen next, and no compromise seems possible without a lot of effort. </a:t>
            </a:r>
          </a:p>
          <a:p>
            <a:endParaRPr lang="en-GB" sz="1500" dirty="0"/>
          </a:p>
        </p:txBody>
      </p:sp>
      <p:sp>
        <p:nvSpPr>
          <p:cNvPr id="1026" name="AutoShape 2" descr="Image result for creative thinking"/>
          <p:cNvSpPr>
            <a:spLocks noChangeAspect="1" noChangeArrowheads="1"/>
          </p:cNvSpPr>
          <p:nvPr/>
        </p:nvSpPr>
        <p:spPr bwMode="auto">
          <a:xfrm>
            <a:off x="155575" y="-150635"/>
            <a:ext cx="300038" cy="33105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creative thinking"/>
          <p:cNvSpPr>
            <a:spLocks noChangeAspect="1" noChangeArrowheads="1"/>
          </p:cNvSpPr>
          <p:nvPr/>
        </p:nvSpPr>
        <p:spPr bwMode="auto">
          <a:xfrm>
            <a:off x="155575" y="-150635"/>
            <a:ext cx="300038" cy="33105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Image result for creative think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54148" y="4286368"/>
            <a:ext cx="3065116" cy="2254277"/>
          </a:xfrm>
          <a:prstGeom prst="rect">
            <a:avLst/>
          </a:prstGeom>
          <a:noFill/>
        </p:spPr>
      </p:pic>
      <p:sp>
        <p:nvSpPr>
          <p:cNvPr id="1032" name="AutoShape 8" descr="Image result for communication"/>
          <p:cNvSpPr>
            <a:spLocks noChangeAspect="1" noChangeArrowheads="1"/>
          </p:cNvSpPr>
          <p:nvPr/>
        </p:nvSpPr>
        <p:spPr bwMode="auto">
          <a:xfrm>
            <a:off x="155575" y="-150635"/>
            <a:ext cx="300038" cy="33105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Image result for communicatio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96963" y="6622228"/>
            <a:ext cx="3694761" cy="2364696"/>
          </a:xfrm>
          <a:prstGeom prst="rect">
            <a:avLst/>
          </a:prstGeom>
          <a:noFill/>
        </p:spPr>
      </p:pic>
      <p:sp>
        <p:nvSpPr>
          <p:cNvPr id="18" name="TextBox 17"/>
          <p:cNvSpPr txBox="1"/>
          <p:nvPr/>
        </p:nvSpPr>
        <p:spPr>
          <a:xfrm>
            <a:off x="0" y="5316475"/>
            <a:ext cx="4396562" cy="505307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Effective communication</a:t>
            </a:r>
          </a:p>
          <a:p>
            <a:r>
              <a:rPr lang="en-GB" sz="1600" dirty="0" smtClean="0"/>
              <a:t>Human communication is a specific way of </a:t>
            </a:r>
            <a:r>
              <a:rPr lang="en-GB" sz="1600" dirty="0" smtClean="0"/>
              <a:t>interaction.</a:t>
            </a:r>
            <a:r>
              <a:rPr lang="en-GB" sz="1600" dirty="0" smtClean="0"/>
              <a:t> </a:t>
            </a:r>
            <a:r>
              <a:rPr lang="en-GB" sz="1600" dirty="0" err="1" smtClean="0"/>
              <a:t>Tomescu</a:t>
            </a:r>
            <a:r>
              <a:rPr lang="en-GB" sz="1600" dirty="0" smtClean="0"/>
              <a:t>- </a:t>
            </a:r>
            <a:r>
              <a:rPr lang="en-GB" sz="1600" dirty="0" err="1" smtClean="0"/>
              <a:t>Dumitrescu</a:t>
            </a:r>
            <a:r>
              <a:rPr lang="en-GB" sz="1600" dirty="0" smtClean="0"/>
              <a:t>, </a:t>
            </a:r>
            <a:r>
              <a:rPr lang="en-GB" sz="1600" dirty="0" smtClean="0"/>
              <a:t>Cornelia states that  “</a:t>
            </a:r>
            <a:r>
              <a:rPr lang="en-GB" sz="1600" dirty="0" smtClean="0"/>
              <a:t>information </a:t>
            </a:r>
            <a:r>
              <a:rPr lang="en-GB" sz="1600" dirty="0" smtClean="0"/>
              <a:t>exchanged relationship </a:t>
            </a:r>
            <a:r>
              <a:rPr lang="en-GB" sz="1600" b="1" dirty="0" smtClean="0"/>
              <a:t> </a:t>
            </a:r>
            <a:r>
              <a:rPr lang="en-GB" sz="1600" dirty="0" smtClean="0"/>
              <a:t>between the partners and also a process in which they understand and influence each </a:t>
            </a:r>
            <a:r>
              <a:rPr lang="en-GB" sz="1600" dirty="0" smtClean="0"/>
              <a:t>other</a:t>
            </a:r>
            <a:r>
              <a:rPr lang="en-GB" sz="1600" dirty="0" smtClean="0"/>
              <a:t>”</a:t>
            </a:r>
            <a:r>
              <a:rPr lang="en-GB" sz="1600" dirty="0" smtClean="0"/>
              <a:t> </a:t>
            </a:r>
            <a:endParaRPr lang="en-GB" sz="1600" dirty="0" smtClean="0"/>
          </a:p>
          <a:p>
            <a:endParaRPr lang="en-GB" sz="1700" b="1" dirty="0" smtClean="0"/>
          </a:p>
          <a:p>
            <a:r>
              <a:rPr lang="en-GB" sz="1600" dirty="0" smtClean="0"/>
              <a:t>Cornelia also states that </a:t>
            </a:r>
            <a:r>
              <a:rPr lang="en-GB" sz="1600" b="1" dirty="0" smtClean="0"/>
              <a:t> </a:t>
            </a:r>
            <a:r>
              <a:rPr lang="en-GB" sz="1600" dirty="0" smtClean="0"/>
              <a:t>Communication  </a:t>
            </a:r>
            <a:r>
              <a:rPr lang="en-GB" sz="1600" dirty="0" smtClean="0"/>
              <a:t>is defined by the following </a:t>
            </a:r>
            <a:r>
              <a:rPr lang="en-GB" sz="1600" b="1" dirty="0" smtClean="0"/>
              <a:t>: </a:t>
            </a:r>
            <a:r>
              <a:rPr lang="en-GB" sz="1600" dirty="0" smtClean="0"/>
              <a:t> Transmission and sharing information between people, movement impressions, opinions, value judgments, affective states, orders ect., through which influenced the conduct </a:t>
            </a:r>
            <a:r>
              <a:rPr lang="en-GB" sz="1600" dirty="0"/>
              <a:t>o</a:t>
            </a:r>
            <a:r>
              <a:rPr lang="en-GB" sz="1600" dirty="0" smtClean="0"/>
              <a:t>f participants in the process. </a:t>
            </a:r>
            <a:r>
              <a:rPr lang="en-GB" sz="1600" dirty="0" smtClean="0"/>
              <a:t>Source: Pro Quest LLC all rights reserved ‘Effective Communication’ </a:t>
            </a:r>
            <a:r>
              <a:rPr lang="en-GB" sz="1600" dirty="0" err="1" smtClean="0"/>
              <a:t>Tomescu</a:t>
            </a:r>
            <a:r>
              <a:rPr lang="en-GB" sz="1600" dirty="0" smtClean="0"/>
              <a:t>- </a:t>
            </a:r>
            <a:r>
              <a:rPr lang="en-GB" sz="1600" dirty="0" err="1" smtClean="0"/>
              <a:t>Dumitrescu</a:t>
            </a:r>
            <a:r>
              <a:rPr lang="en-GB" sz="1600" dirty="0" smtClean="0"/>
              <a:t>, Cornelia. (2016, pp.39-51) </a:t>
            </a:r>
          </a:p>
          <a:p>
            <a:endParaRPr lang="en-GB" sz="1600" dirty="0" smtClean="0"/>
          </a:p>
          <a:p>
            <a:endParaRPr lang="en-GB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10825984" y="3"/>
            <a:ext cx="3539307" cy="3483415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Critical Thinking</a:t>
            </a:r>
          </a:p>
          <a:p>
            <a:r>
              <a:rPr lang="en-GB" sz="1500" dirty="0" smtClean="0"/>
              <a:t>Critical thinking is the ability to analyze information objectively and make a reasoned judgment.  Alison Doyle states that “it involves the evaluation of sources, such as data, facts, observable phenomena , and research findings</a:t>
            </a:r>
            <a:r>
              <a:rPr lang="en-GB" sz="1500" dirty="0" smtClean="0"/>
              <a:t>.” Source: Alison Doyle, (2019) ‘Critical Thinking </a:t>
            </a:r>
            <a:r>
              <a:rPr lang="en-GB" sz="1500" dirty="0" err="1" smtClean="0"/>
              <a:t>Defintion,skills</a:t>
            </a:r>
            <a:r>
              <a:rPr lang="en-GB" sz="1500" dirty="0" smtClean="0"/>
              <a:t>’ </a:t>
            </a:r>
            <a:endParaRPr lang="en-GB" sz="1500" dirty="0" smtClean="0"/>
          </a:p>
          <a:p>
            <a:r>
              <a:rPr lang="en-GB" sz="1500" dirty="0" smtClean="0"/>
              <a:t> </a:t>
            </a:r>
          </a:p>
          <a:p>
            <a:endParaRPr lang="en-GB" sz="1500" dirty="0" smtClean="0"/>
          </a:p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0957534" y="3381523"/>
            <a:ext cx="3407754" cy="3191027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6926" tIns="48463" rIns="96926" bIns="48463" rtlCol="0">
            <a:spAutoFit/>
          </a:bodyPr>
          <a:lstStyle/>
          <a:p>
            <a:r>
              <a:rPr lang="en-GB" sz="1700" b="1" dirty="0" smtClean="0"/>
              <a:t>Critical Thinking Examples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A triage nurse analyzes the cases at hand and decides the order by which the patients should be treated. 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A plumber evaluates the materials that would best suit a particular job</a:t>
            </a:r>
          </a:p>
          <a:p>
            <a:pPr>
              <a:buFont typeface="Arial" pitchFamily="34" charset="0"/>
              <a:buChar char="•"/>
            </a:pPr>
            <a:r>
              <a:rPr lang="en-GB" sz="1500" dirty="0" smtClean="0"/>
              <a:t>A manager analyzes customer feedback forms and uses this information to develop a customer service training session for employees.   </a:t>
            </a:r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1966</TotalTime>
  <Words>559</Words>
  <Application>Microsoft Office PowerPoint</Application>
  <PresentationFormat>Custom</PresentationFormat>
  <Paragraphs>42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Verve</vt:lpstr>
      <vt:lpstr>Academic skills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Windows User</cp:lastModifiedBy>
  <cp:revision>38</cp:revision>
  <dcterms:created xsi:type="dcterms:W3CDTF">2019-10-22T11:38:31Z</dcterms:created>
  <dcterms:modified xsi:type="dcterms:W3CDTF">2019-10-24T23:01:53Z</dcterms:modified>
</cp:coreProperties>
</file>