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32"/>
  </p:notesMasterIdLst>
  <p:sldIdLst>
    <p:sldId id="256" r:id="rId2"/>
    <p:sldId id="283" r:id="rId3"/>
    <p:sldId id="284" r:id="rId4"/>
    <p:sldId id="285" r:id="rId5"/>
    <p:sldId id="286" r:id="rId6"/>
    <p:sldId id="287" r:id="rId7"/>
    <p:sldId id="295" r:id="rId8"/>
    <p:sldId id="292" r:id="rId9"/>
    <p:sldId id="288" r:id="rId10"/>
    <p:sldId id="290" r:id="rId11"/>
    <p:sldId id="289" r:id="rId12"/>
    <p:sldId id="291" r:id="rId13"/>
    <p:sldId id="293" r:id="rId14"/>
    <p:sldId id="296" r:id="rId15"/>
    <p:sldId id="297" r:id="rId16"/>
    <p:sldId id="307" r:id="rId17"/>
    <p:sldId id="306" r:id="rId18"/>
    <p:sldId id="294" r:id="rId19"/>
    <p:sldId id="299" r:id="rId20"/>
    <p:sldId id="300" r:id="rId21"/>
    <p:sldId id="301" r:id="rId22"/>
    <p:sldId id="302" r:id="rId23"/>
    <p:sldId id="298" r:id="rId24"/>
    <p:sldId id="303" r:id="rId25"/>
    <p:sldId id="304" r:id="rId26"/>
    <p:sldId id="305" r:id="rId27"/>
    <p:sldId id="308" r:id="rId28"/>
    <p:sldId id="309" r:id="rId29"/>
    <p:sldId id="310" r:id="rId30"/>
    <p:sldId id="272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5/9/2026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12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563072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2 – Data Warehouse, Data Marts , OLAP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warehouses &amp; Data marts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data warehouse consists of data that has been </a:t>
            </a:r>
            <a:r>
              <a:rPr lang="en-GB" i="1" dirty="0"/>
              <a:t>extracted</a:t>
            </a:r>
            <a:r>
              <a:rPr lang="en-GB" dirty="0"/>
              <a:t> from the source systems, </a:t>
            </a:r>
            <a:r>
              <a:rPr lang="en-GB" i="1" dirty="0"/>
              <a:t>transformed</a:t>
            </a:r>
            <a:r>
              <a:rPr lang="en-GB" dirty="0"/>
              <a:t> so that it is all in the same format, then </a:t>
            </a:r>
            <a:r>
              <a:rPr lang="en-GB" i="1" dirty="0"/>
              <a:t>loaded</a:t>
            </a:r>
            <a:r>
              <a:rPr lang="en-GB" dirty="0"/>
              <a:t> for analysis</a:t>
            </a:r>
          </a:p>
          <a:p>
            <a:r>
              <a:rPr lang="en-GB" i="1" dirty="0"/>
              <a:t>Data Marts</a:t>
            </a:r>
            <a:r>
              <a:rPr lang="en-GB" dirty="0"/>
              <a:t> are extracts from the main data warehouse tailored to the needs of individual sections of the organisation</a:t>
            </a:r>
          </a:p>
          <a:p>
            <a:r>
              <a:rPr lang="en-GB" dirty="0"/>
              <a:t>It is possible to create data marts based directly upon an operational business intelligence system but this is generally viewed as having higher long-term costs than using a data warehouse</a:t>
            </a:r>
          </a:p>
          <a:p>
            <a:r>
              <a:rPr lang="en-GB" dirty="0"/>
              <a:t>Data marts may be used to feed data back to the data warehouse, e.g. Updating of VAT rates</a:t>
            </a:r>
          </a:p>
          <a:p>
            <a:r>
              <a:rPr lang="en-GB" dirty="0"/>
              <a:t>Data warehouses may be used to update source systems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warehouse with data marts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Flowchart: Magnetic Disk 4"/>
          <p:cNvSpPr/>
          <p:nvPr/>
        </p:nvSpPr>
        <p:spPr>
          <a:xfrm>
            <a:off x="321439" y="2071678"/>
            <a:ext cx="1357322" cy="64294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ORDERS</a:t>
            </a:r>
          </a:p>
        </p:txBody>
      </p:sp>
      <p:sp>
        <p:nvSpPr>
          <p:cNvPr id="6" name="Flowchart: Magnetic Disk 5"/>
          <p:cNvSpPr/>
          <p:nvPr/>
        </p:nvSpPr>
        <p:spPr>
          <a:xfrm>
            <a:off x="321439" y="2803918"/>
            <a:ext cx="1357322" cy="64294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INVOICES</a:t>
            </a:r>
          </a:p>
        </p:txBody>
      </p:sp>
      <p:sp>
        <p:nvSpPr>
          <p:cNvPr id="7" name="Flowchart: Magnetic Disk 6"/>
          <p:cNvSpPr/>
          <p:nvPr/>
        </p:nvSpPr>
        <p:spPr>
          <a:xfrm>
            <a:off x="321439" y="3536158"/>
            <a:ext cx="1357322" cy="64294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SHIPPING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42844" y="4268398"/>
            <a:ext cx="171451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WEB CLICKS</a:t>
            </a:r>
          </a:p>
        </p:txBody>
      </p:sp>
      <p:sp>
        <p:nvSpPr>
          <p:cNvPr id="9" name="Folded Corner 8"/>
          <p:cNvSpPr/>
          <p:nvPr/>
        </p:nvSpPr>
        <p:spPr>
          <a:xfrm>
            <a:off x="250001" y="4786322"/>
            <a:ext cx="1500198" cy="57150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EXTERNAL DATA</a:t>
            </a:r>
          </a:p>
        </p:txBody>
      </p:sp>
      <p:sp>
        <p:nvSpPr>
          <p:cNvPr id="10" name="Flowchart: Magnetic Disk 9"/>
          <p:cNvSpPr/>
          <p:nvPr/>
        </p:nvSpPr>
        <p:spPr>
          <a:xfrm>
            <a:off x="2428860" y="1214422"/>
            <a:ext cx="2928958" cy="4643470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44151" y="2857496"/>
            <a:ext cx="1599849" cy="1599849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4429124" y="2428868"/>
            <a:ext cx="714380" cy="7858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86182" y="2071678"/>
            <a:ext cx="714380" cy="7858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214678" y="2428868"/>
            <a:ext cx="714380" cy="7858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2643174" y="2071678"/>
            <a:ext cx="714380" cy="7858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90872" y="3714752"/>
            <a:ext cx="1452566" cy="1452566"/>
          </a:xfrm>
          <a:prstGeom prst="rect">
            <a:avLst/>
          </a:prstGeom>
          <a:noFill/>
        </p:spPr>
      </p:pic>
      <p:sp>
        <p:nvSpPr>
          <p:cNvPr id="17" name="TextBox 16"/>
          <p:cNvSpPr txBox="1"/>
          <p:nvPr/>
        </p:nvSpPr>
        <p:spPr>
          <a:xfrm>
            <a:off x="3500430" y="5143512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OLAP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902144" y="3273982"/>
            <a:ext cx="1796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Relational Tables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55263" y="5689603"/>
            <a:ext cx="14830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Source</a:t>
            </a:r>
          </a:p>
          <a:p>
            <a:pPr algn="ctr"/>
            <a:r>
              <a:rPr lang="en-GB" sz="2400" b="1" dirty="0"/>
              <a:t>Systems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519286" y="5905046"/>
            <a:ext cx="28200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Data Warehouse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756606" y="5689603"/>
            <a:ext cx="10486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BI</a:t>
            </a:r>
          </a:p>
          <a:p>
            <a:pPr algn="ctr"/>
            <a:r>
              <a:rPr lang="en-GB" sz="2400" b="1" dirty="0"/>
              <a:t>Tools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38610" y="857232"/>
            <a:ext cx="21066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IT</a:t>
            </a:r>
          </a:p>
          <a:p>
            <a:pPr algn="ctr"/>
            <a:r>
              <a:rPr lang="en-GB" sz="2400" b="1" dirty="0"/>
              <a:t>Department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596781" y="785794"/>
            <a:ext cx="1593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Business</a:t>
            </a:r>
          </a:p>
          <a:p>
            <a:pPr algn="ctr"/>
            <a:r>
              <a:rPr lang="en-GB" sz="2400" b="1" dirty="0"/>
              <a:t>Users</a:t>
            </a:r>
          </a:p>
        </p:txBody>
      </p:sp>
      <p:pic>
        <p:nvPicPr>
          <p:cNvPr id="26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44151" y="4214818"/>
            <a:ext cx="1599849" cy="1599849"/>
          </a:xfrm>
          <a:prstGeom prst="rect">
            <a:avLst/>
          </a:prstGeom>
          <a:noFill/>
        </p:spPr>
      </p:pic>
      <p:pic>
        <p:nvPicPr>
          <p:cNvPr id="27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44151" y="1643050"/>
            <a:ext cx="1599849" cy="1599849"/>
          </a:xfrm>
          <a:prstGeom prst="rect">
            <a:avLst/>
          </a:prstGeom>
          <a:noFill/>
        </p:spPr>
      </p:pic>
      <p:sp>
        <p:nvSpPr>
          <p:cNvPr id="28" name="Left-Right Arrow 27"/>
          <p:cNvSpPr/>
          <p:nvPr/>
        </p:nvSpPr>
        <p:spPr>
          <a:xfrm>
            <a:off x="5214942" y="2714620"/>
            <a:ext cx="928694" cy="1928826"/>
          </a:xfrm>
          <a:prstGeom prst="leftRightArrow">
            <a:avLst>
              <a:gd name="adj1" fmla="val 50000"/>
              <a:gd name="adj2" fmla="val 2901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Cube 28"/>
          <p:cNvSpPr/>
          <p:nvPr/>
        </p:nvSpPr>
        <p:spPr>
          <a:xfrm>
            <a:off x="6179355" y="1785926"/>
            <a:ext cx="928694" cy="928694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Cube 29"/>
          <p:cNvSpPr/>
          <p:nvPr/>
        </p:nvSpPr>
        <p:spPr>
          <a:xfrm>
            <a:off x="6179355" y="3071810"/>
            <a:ext cx="928694" cy="928694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Cube 30"/>
          <p:cNvSpPr/>
          <p:nvPr/>
        </p:nvSpPr>
        <p:spPr>
          <a:xfrm>
            <a:off x="6179355" y="4429132"/>
            <a:ext cx="928694" cy="928694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5645975" y="5905046"/>
            <a:ext cx="1944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Data Marts</a:t>
            </a:r>
          </a:p>
        </p:txBody>
      </p:sp>
      <p:sp>
        <p:nvSpPr>
          <p:cNvPr id="33" name="Left-Right Arrow 32"/>
          <p:cNvSpPr/>
          <p:nvPr/>
        </p:nvSpPr>
        <p:spPr>
          <a:xfrm>
            <a:off x="1643042" y="2714620"/>
            <a:ext cx="928694" cy="1928826"/>
          </a:xfrm>
          <a:prstGeom prst="leftRightArrow">
            <a:avLst>
              <a:gd name="adj1" fmla="val 50000"/>
              <a:gd name="adj2" fmla="val 290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7" name="Straight Arrow Connector 36"/>
          <p:cNvCxnSpPr>
            <a:stCxn id="29" idx="5"/>
          </p:cNvCxnSpPr>
          <p:nvPr/>
        </p:nvCxnSpPr>
        <p:spPr>
          <a:xfrm>
            <a:off x="7108049" y="2134186"/>
            <a:ext cx="750099" cy="89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7072330" y="4857760"/>
            <a:ext cx="750099" cy="89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7072330" y="3500438"/>
            <a:ext cx="750099" cy="89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warehouse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0072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Most data warehouses have two types of table</a:t>
            </a:r>
          </a:p>
          <a:p>
            <a:r>
              <a:rPr lang="en-GB" i="1" dirty="0"/>
              <a:t>Fact tables</a:t>
            </a:r>
            <a:r>
              <a:rPr lang="en-GB" dirty="0"/>
              <a:t> – these are relationship tables containing foreign keys to other look-up tables plus other related data for analysis</a:t>
            </a:r>
          </a:p>
          <a:p>
            <a:pPr lvl="1"/>
            <a:r>
              <a:rPr lang="en-GB" dirty="0"/>
              <a:t>E.g. An orders table might contain foreign key links to look-up tables for products and customers plus other fields for prices and number sold</a:t>
            </a:r>
          </a:p>
          <a:p>
            <a:pPr lvl="1"/>
            <a:r>
              <a:rPr lang="en-GB" dirty="0"/>
              <a:t>These facts are often called </a:t>
            </a:r>
            <a:r>
              <a:rPr lang="en-GB" i="1" dirty="0"/>
              <a:t>measures</a:t>
            </a:r>
          </a:p>
          <a:p>
            <a:pPr lvl="1"/>
            <a:r>
              <a:rPr lang="en-GB" dirty="0"/>
              <a:t>To improve performance, aggregate fact tables are sometimes used, e.g. All sales this quarter</a:t>
            </a:r>
          </a:p>
          <a:p>
            <a:r>
              <a:rPr lang="en-GB" i="1" dirty="0"/>
              <a:t>Dimension tables</a:t>
            </a:r>
            <a:r>
              <a:rPr lang="en-GB" dirty="0"/>
              <a:t> – these are the look-up tables containing the information referred to by the fact tables</a:t>
            </a:r>
          </a:p>
          <a:p>
            <a:endParaRPr lang="en-GB" dirty="0"/>
          </a:p>
          <a:p>
            <a:r>
              <a:rPr lang="en-GB" dirty="0"/>
              <a:t>NB: Data warehouse databases are often </a:t>
            </a:r>
            <a:r>
              <a:rPr lang="en-GB" b="1" dirty="0"/>
              <a:t>not</a:t>
            </a:r>
            <a:r>
              <a:rPr lang="en-GB" dirty="0"/>
              <a:t> normalised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DW star schema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86116" y="3286124"/>
          <a:ext cx="1976430" cy="11548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4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6036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ORDERS FACT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452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668268"/>
              </p:ext>
            </p:extLst>
          </p:nvPr>
        </p:nvGraphicFramePr>
        <p:xfrm>
          <a:off x="214282" y="1142984"/>
          <a:ext cx="340519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9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43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15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TIME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KEY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041659"/>
              </p:ext>
            </p:extLst>
          </p:nvPr>
        </p:nvGraphicFramePr>
        <p:xfrm>
          <a:off x="4714876" y="1142984"/>
          <a:ext cx="4048132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64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29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96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91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SHIPPING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KEY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STREET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004905"/>
              </p:ext>
            </p:extLst>
          </p:nvPr>
        </p:nvGraphicFramePr>
        <p:xfrm>
          <a:off x="214282" y="5143512"/>
          <a:ext cx="371477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7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02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73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CUSTOMER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KEY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317456"/>
              </p:ext>
            </p:extLst>
          </p:nvPr>
        </p:nvGraphicFramePr>
        <p:xfrm>
          <a:off x="5000628" y="5143512"/>
          <a:ext cx="371477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7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58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1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PRODUCT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KEY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CATEGORY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11" name="Straight Connector 10"/>
          <p:cNvCxnSpPr/>
          <p:nvPr/>
        </p:nvCxnSpPr>
        <p:spPr>
          <a:xfrm>
            <a:off x="2000232" y="2643182"/>
            <a:ext cx="1285884" cy="9286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5286380" y="2643182"/>
            <a:ext cx="1214446" cy="10001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5286380" y="4143380"/>
            <a:ext cx="1428760" cy="10001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10800000" flipV="1">
            <a:off x="1857356" y="4143380"/>
            <a:ext cx="1428760" cy="10001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DW snowflake schema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8843698"/>
              </p:ext>
            </p:extLst>
          </p:nvPr>
        </p:nvGraphicFramePr>
        <p:xfrm>
          <a:off x="3286116" y="3286124"/>
          <a:ext cx="1976430" cy="11548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4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6036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ORDERS FACT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452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11" name="Straight Connector 10"/>
          <p:cNvCxnSpPr/>
          <p:nvPr/>
        </p:nvCxnSpPr>
        <p:spPr>
          <a:xfrm>
            <a:off x="500034" y="1285860"/>
            <a:ext cx="2786082" cy="22860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5286380" y="1214422"/>
            <a:ext cx="2857520" cy="242889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5286380" y="4143380"/>
            <a:ext cx="2928958" cy="207170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10800000" flipV="1">
            <a:off x="428596" y="4143380"/>
            <a:ext cx="2857520" cy="22145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/>
          <p:cNvSpPr/>
          <p:nvPr/>
        </p:nvSpPr>
        <p:spPr>
          <a:xfrm>
            <a:off x="5500694" y="2500306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Customer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429520" y="714356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Town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500826" y="1643050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Street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7215206" y="5643578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Category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857884" y="4643446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</a:t>
            </a:r>
          </a:p>
        </p:txBody>
      </p:sp>
      <p:sp>
        <p:nvSpPr>
          <p:cNvPr id="25" name="Rectangle 24"/>
          <p:cNvSpPr/>
          <p:nvPr/>
        </p:nvSpPr>
        <p:spPr>
          <a:xfrm>
            <a:off x="1714480" y="4572008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Customer</a:t>
            </a:r>
          </a:p>
        </p:txBody>
      </p:sp>
      <p:sp>
        <p:nvSpPr>
          <p:cNvPr id="26" name="Rectangle 25"/>
          <p:cNvSpPr/>
          <p:nvPr/>
        </p:nvSpPr>
        <p:spPr>
          <a:xfrm>
            <a:off x="214282" y="5715016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Company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14282" y="1000108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Year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071538" y="1785926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Month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928794" y="2643182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Day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2260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C6E99-BC52-2AC8-A6FC-C082C8E18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Marts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22EE0-65AD-6CC8-A206-E4FFE97FE1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BI Reporting may be performed on the data as a whole, but it is more likely to be performed on the subset of data relevant to a single department known as a </a:t>
            </a:r>
            <a:r>
              <a:rPr lang="en-GB" i="1" dirty="0"/>
              <a:t>data mart</a:t>
            </a:r>
          </a:p>
          <a:p>
            <a:r>
              <a:rPr lang="en-GB" dirty="0"/>
              <a:t>Individual data marts are often created as pilot projects by companies considering converting their OLTP system to a data warehouse</a:t>
            </a:r>
          </a:p>
          <a:p>
            <a:r>
              <a:rPr lang="en-GB" dirty="0"/>
              <a:t>Data marts may draw their information from any of several different sources</a:t>
            </a:r>
          </a:p>
          <a:p>
            <a:pPr lvl="1"/>
            <a:r>
              <a:rPr lang="en-GB" dirty="0"/>
              <a:t>Operational systems</a:t>
            </a:r>
          </a:p>
          <a:p>
            <a:pPr lvl="1"/>
            <a:r>
              <a:rPr lang="en-GB" dirty="0"/>
              <a:t>A existing central database</a:t>
            </a:r>
          </a:p>
          <a:p>
            <a:pPr lvl="1"/>
            <a:r>
              <a:rPr lang="en-GB" dirty="0"/>
              <a:t>A data warehouse</a:t>
            </a:r>
          </a:p>
          <a:p>
            <a:r>
              <a:rPr lang="en-GB" dirty="0"/>
              <a:t>Traditionally analysed using OLAP technologies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43BF3F-5200-E2DC-9B2A-AEA3BAC72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351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C0F25-7918-6550-2E8A-AB34944FC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AND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6B48B-25E3-7C24-DB92-36B5227894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main purposes of collecting business data is to analyse it and report upon it</a:t>
            </a:r>
          </a:p>
          <a:p>
            <a:r>
              <a:rPr lang="en-GB" dirty="0"/>
              <a:t>Historically, this was done by extracting data from a mainframe into a spreadsheet, then aggregating and analysing it and reporting as a text file</a:t>
            </a:r>
          </a:p>
          <a:p>
            <a:r>
              <a:rPr lang="en-GB" dirty="0"/>
              <a:t>Data warehouses first appeared in the 1980s, where data could be fed directly from the database to the spreadsheet</a:t>
            </a:r>
          </a:p>
          <a:p>
            <a:r>
              <a:rPr lang="en-GB" dirty="0"/>
              <a:t>This gradually transformed into Business Intelligence, where data is pre-aggregated into OLAP cubes for reporting, sometimes via reporting or graphical packages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F3D000-1CD1-9C7E-A7D1-1BF48F9FA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37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6C3FB-B1B8-B936-0392-57DB52559A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B9F33-C6A3-AFB4-F300-81089963E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and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1F41B-518E-1DA3-86FE-CA7B11F24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Increasing computer power led to increasing user expectations of reporting systems</a:t>
            </a:r>
          </a:p>
          <a:p>
            <a:r>
              <a:rPr lang="en-GB" dirty="0"/>
              <a:t>The arrival of Big Data has required significant changes to how data is stored, accessed and analysed</a:t>
            </a:r>
          </a:p>
          <a:p>
            <a:r>
              <a:rPr lang="en-GB" dirty="0"/>
              <a:t>Users now want real-time reporting to graphical and web-based software with the ability to explore and analyse the data at the speed of thought</a:t>
            </a:r>
          </a:p>
          <a:p>
            <a:r>
              <a:rPr lang="en-GB" dirty="0"/>
              <a:t>OLAP cannot easily keep up with this, so BI is moving towards in-memory analytics rather than using pre-defined data aggregations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3A1F3D-0705-90EC-90A8-13BECCF37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77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673D7-5BD5-DBD7-3D95-80DED3003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22419-F4D6-A86F-C852-7970D489C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‘Big Data’ is used to describe datasets that are too large and complex to analyse using traditional data analysis techniques</a:t>
            </a:r>
          </a:p>
          <a:p>
            <a:r>
              <a:rPr lang="en-GB" dirty="0"/>
              <a:t>Storage is cheap so organisations now record everything in the hope of analysing it later</a:t>
            </a:r>
          </a:p>
          <a:p>
            <a:pPr lvl="1"/>
            <a:r>
              <a:rPr lang="en-GB" dirty="0"/>
              <a:t>Much of this data will never be analysed because organisations don’t have staff with the skills required to handle Big Data</a:t>
            </a:r>
          </a:p>
          <a:p>
            <a:r>
              <a:rPr lang="en-GB" dirty="0"/>
              <a:t>Advanced tools such as predictive analytics, user behaviour analysis, machine learning algorithms and data mining process are used instead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8C657F-A5EA-49A1-7B9B-3027AE1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210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CDB52-222C-3D19-8FBE-2A2C35DE0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E7640-975A-E566-42B8-EC97B4A9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61A6A-B8F3-25CE-4C45-2E5C18BFE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Big Data can be defined using the </a:t>
            </a:r>
            <a:r>
              <a:rPr lang="en-GB" i="1" dirty="0"/>
              <a:t>5 Vs</a:t>
            </a:r>
            <a:endParaRPr lang="en-GB" dirty="0"/>
          </a:p>
          <a:p>
            <a:pPr lvl="1"/>
            <a:r>
              <a:rPr lang="en-GB" dirty="0"/>
              <a:t>Volume – Data is not sampled, instead every possible item is recorded</a:t>
            </a:r>
          </a:p>
          <a:p>
            <a:pPr lvl="1"/>
            <a:r>
              <a:rPr lang="en-GB" dirty="0"/>
              <a:t>Velocity – Data changes at high speeds, often being collected in real time</a:t>
            </a:r>
          </a:p>
          <a:p>
            <a:pPr lvl="1"/>
            <a:r>
              <a:rPr lang="en-GB" dirty="0"/>
              <a:t>Variety – Data is more than text records, and may include audio and video data</a:t>
            </a:r>
          </a:p>
          <a:p>
            <a:pPr lvl="1"/>
            <a:r>
              <a:rPr lang="en-GB" dirty="0"/>
              <a:t>Variability – Data may not be consistent and may require significant processing to make it usable</a:t>
            </a:r>
          </a:p>
          <a:p>
            <a:pPr lvl="1"/>
            <a:r>
              <a:rPr lang="en-GB" dirty="0"/>
              <a:t>Veracity – Data quality can vary and require significant cleaning before being used effectively</a:t>
            </a:r>
          </a:p>
          <a:p>
            <a:r>
              <a:rPr lang="en-GB" dirty="0"/>
              <a:t>BI Big Data tends to have fewer problems as business data has a high information density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4BC9A-893E-5B1A-9305-6DFF615D4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94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3225B-CC45-5416-F6B0-1FDB59D7A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OLAP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DBE5D-7932-D792-A667-26FFB4599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On-Line Analytical Processing</a:t>
            </a:r>
          </a:p>
          <a:p>
            <a:r>
              <a:rPr lang="en-GB" dirty="0"/>
              <a:t>Used to answer </a:t>
            </a:r>
            <a:r>
              <a:rPr lang="en-GB" i="1" dirty="0"/>
              <a:t>multi-dimensional analytical</a:t>
            </a:r>
            <a:r>
              <a:rPr lang="en-GB" dirty="0"/>
              <a:t> (MDA) queries</a:t>
            </a:r>
          </a:p>
          <a:p>
            <a:r>
              <a:rPr lang="en-GB" dirty="0"/>
              <a:t>BI uses include sales reporting, marketing reporting, budgeting and financial forecasting</a:t>
            </a:r>
          </a:p>
          <a:p>
            <a:r>
              <a:rPr lang="en-GB" dirty="0"/>
              <a:t>Analysts often wish to view data in lots of different ways, e.g. View profit by year, then by quarter, then by market, then by division, then by...</a:t>
            </a:r>
          </a:p>
          <a:p>
            <a:r>
              <a:rPr lang="en-GB" dirty="0"/>
              <a:t>Generating all of these reports on a normal relational database would take a long time</a:t>
            </a:r>
          </a:p>
          <a:p>
            <a:r>
              <a:rPr lang="en-GB" dirty="0"/>
              <a:t>OLAP allows these reports to be generated rapidly due to the structure of the OLAP database</a:t>
            </a:r>
          </a:p>
          <a:p>
            <a:pPr lvl="1"/>
            <a:r>
              <a:rPr lang="en-GB" dirty="0"/>
              <a:t>Star or snowflake schema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8C04DF-45EE-B2DA-F2B1-441459599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632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1FE73-4D8B-1EF0-4C10-DD2C5A8AC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86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B9041B-C411-0B6F-7195-C50A9B3AA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050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DE8FE4-C20D-D83F-3878-B4CCE4C67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61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E11B2-E2F3-EECB-C5D7-27DDFFA7A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OLAP viewers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A39C2-7FD8-7F38-7A2A-0D4DB41AF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Spreadsheets, particularly Microsoft Excel, are popular interfaces to OLAP data</a:t>
            </a:r>
          </a:p>
          <a:p>
            <a:pPr lvl="1"/>
            <a:r>
              <a:rPr lang="en-GB" dirty="0"/>
              <a:t>Most business users are familiar with the technology</a:t>
            </a:r>
          </a:p>
          <a:p>
            <a:r>
              <a:rPr lang="en-GB" dirty="0"/>
              <a:t>More modern systems may have web-based OLAP viewers with advanced charting and navigation capabilities</a:t>
            </a:r>
          </a:p>
          <a:p>
            <a:r>
              <a:rPr lang="en-GB" dirty="0"/>
              <a:t>Business query and reporting tools may allow users to access OLAP data sources and drill down into reports</a:t>
            </a:r>
          </a:p>
          <a:p>
            <a:r>
              <a:rPr lang="en-GB" dirty="0"/>
              <a:t>OLAP viewers allow users to retrieve data from OLAP databases without having to lead MDX (</a:t>
            </a:r>
            <a:r>
              <a:rPr lang="en-GB" dirty="0" err="1"/>
              <a:t>MultiDimensional</a:t>
            </a:r>
            <a:r>
              <a:rPr lang="en-GB" dirty="0"/>
              <a:t> Expressions)</a:t>
            </a:r>
          </a:p>
          <a:p>
            <a:r>
              <a:rPr lang="en-GB" dirty="0"/>
              <a:t>E.g. Microsoft ProClarity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210C0-654E-5E52-D785-EB484849D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831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4DABB-E802-EA8D-876C-1E4487A37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OLAP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83B81-DA6E-88CC-9306-603AE7ADC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There are 5 main operations that can be performed with OLAP cubes</a:t>
            </a:r>
          </a:p>
          <a:p>
            <a:pPr lvl="1"/>
            <a:r>
              <a:rPr lang="en-GB" sz="2400" dirty="0"/>
              <a:t>Pivot</a:t>
            </a:r>
          </a:p>
          <a:p>
            <a:pPr lvl="1"/>
            <a:r>
              <a:rPr lang="en-GB" sz="2400" dirty="0"/>
              <a:t>Drill-down / Drill-up</a:t>
            </a:r>
          </a:p>
          <a:p>
            <a:pPr lvl="1"/>
            <a:r>
              <a:rPr lang="en-GB" sz="2400" dirty="0"/>
              <a:t>Slice</a:t>
            </a:r>
          </a:p>
          <a:p>
            <a:pPr lvl="1"/>
            <a:r>
              <a:rPr lang="en-GB" sz="2400" dirty="0"/>
              <a:t>Dice</a:t>
            </a:r>
          </a:p>
          <a:p>
            <a:pPr lvl="1"/>
            <a:r>
              <a:rPr lang="en-GB" sz="2400" dirty="0"/>
              <a:t>Roll-up</a:t>
            </a:r>
          </a:p>
          <a:p>
            <a:r>
              <a:rPr lang="en-GB" sz="2400" dirty="0"/>
              <a:t>Each of these allows the analyst to view the data in a different way</a:t>
            </a:r>
          </a:p>
          <a:p>
            <a:r>
              <a:rPr lang="en-GB" sz="2400" dirty="0"/>
              <a:t>It is important to give the analyst as many ways as possible to view the data</a:t>
            </a:r>
          </a:p>
          <a:p>
            <a:r>
              <a:rPr lang="en-GB" sz="2400" i="1" dirty="0"/>
              <a:t>Aligning the content with the analyst’s mental model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09982D-9F8D-64C8-CAE7-C52719DD8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2683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AC2A2F-753E-3ECD-2753-80DF5CD01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81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6675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92676-FC94-6871-2EE9-1D3AF5E1C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52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746C6A-18EE-A00B-ACA2-10F3FD1B6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7888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62565-80B0-3627-9D94-B1EAB82DA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OLAP cubes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11A93-A33B-EFD0-73AF-E89305113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OLAP cubes need to be regenerated every time new data is imported into the DB/DW</a:t>
            </a:r>
          </a:p>
          <a:p>
            <a:r>
              <a:rPr lang="en-GB" dirty="0"/>
              <a:t>Cubes need to be designed by specialists so that they can be used by managers</a:t>
            </a:r>
          </a:p>
          <a:p>
            <a:pPr lvl="1"/>
            <a:r>
              <a:rPr lang="en-GB" dirty="0"/>
              <a:t>Included dimensions</a:t>
            </a:r>
          </a:p>
          <a:p>
            <a:pPr lvl="1"/>
            <a:r>
              <a:rPr lang="en-GB" dirty="0"/>
              <a:t>Aggregation levels</a:t>
            </a:r>
          </a:p>
          <a:p>
            <a:pPr lvl="1"/>
            <a:endParaRPr lang="en-GB" dirty="0"/>
          </a:p>
          <a:p>
            <a:r>
              <a:rPr lang="en-GB" dirty="0"/>
              <a:t>All of the major DB/DW solution providers supply OLAP servers</a:t>
            </a:r>
          </a:p>
          <a:p>
            <a:pPr lvl="1"/>
            <a:r>
              <a:rPr lang="en-GB" dirty="0"/>
              <a:t>Microsoft Analysis Services, Oracle Database OLAP Option, IBM Cognos TM1, SAS </a:t>
            </a:r>
          </a:p>
          <a:p>
            <a:r>
              <a:rPr lang="en-GB" dirty="0"/>
              <a:t>Several independent OLAP server providers also exist</a:t>
            </a:r>
          </a:p>
          <a:p>
            <a:pPr lvl="1"/>
            <a:r>
              <a:rPr lang="en-GB" dirty="0"/>
              <a:t>Mondrian, SAP </a:t>
            </a:r>
            <a:r>
              <a:rPr lang="en-GB" dirty="0" err="1"/>
              <a:t>Netweaver</a:t>
            </a:r>
            <a:r>
              <a:rPr lang="en-GB" dirty="0"/>
              <a:t>, </a:t>
            </a:r>
            <a:r>
              <a:rPr lang="en-GB" dirty="0" err="1"/>
              <a:t>Jedox</a:t>
            </a:r>
            <a:r>
              <a:rPr lang="en-GB" dirty="0"/>
              <a:t>, </a:t>
            </a:r>
            <a:r>
              <a:rPr lang="en-GB" dirty="0" err="1"/>
              <a:t>EssBase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1330FC-1D56-BBE2-2E4F-610E8C4B5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328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3C3F1-6E52-5BD5-54F8-D06117729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Analysing OLAP cubes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3C214-A7D7-EDA1-E9BD-1B65348F1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US" altLang="en-US" dirty="0"/>
              <a:t>Hypothesis-driven</a:t>
            </a:r>
          </a:p>
          <a:p>
            <a:pPr lvl="1">
              <a:lnSpc>
                <a:spcPct val="130000"/>
              </a:lnSpc>
            </a:pPr>
            <a:r>
              <a:rPr lang="en-US" altLang="en-US" dirty="0"/>
              <a:t>Exploration by user, huge search space</a:t>
            </a:r>
          </a:p>
          <a:p>
            <a:pPr>
              <a:lnSpc>
                <a:spcPct val="130000"/>
              </a:lnSpc>
            </a:pPr>
            <a:r>
              <a:rPr lang="en-US" altLang="en-US" dirty="0"/>
              <a:t>Discovery-driven</a:t>
            </a:r>
          </a:p>
          <a:p>
            <a:pPr lvl="1">
              <a:lnSpc>
                <a:spcPct val="130000"/>
              </a:lnSpc>
            </a:pPr>
            <a:r>
              <a:rPr lang="en-US" altLang="en-US" dirty="0"/>
              <a:t>Pre-compute measures indicating exceptions, guide user in the data analysis, at all levels of aggregation</a:t>
            </a:r>
          </a:p>
          <a:p>
            <a:pPr lvl="1">
              <a:lnSpc>
                <a:spcPct val="130000"/>
              </a:lnSpc>
            </a:pPr>
            <a:r>
              <a:rPr lang="en-US" altLang="en-US" dirty="0"/>
              <a:t>Exception: significantly different from the value anticipated, based on a statistical model</a:t>
            </a:r>
          </a:p>
          <a:p>
            <a:pPr lvl="1">
              <a:lnSpc>
                <a:spcPct val="130000"/>
              </a:lnSpc>
            </a:pPr>
            <a:r>
              <a:rPr lang="en-US" altLang="en-US" dirty="0"/>
              <a:t>Visual cues such as background color are used to reflect the degree of exception of each cell</a:t>
            </a:r>
          </a:p>
          <a:p>
            <a:pPr>
              <a:lnSpc>
                <a:spcPct val="130000"/>
              </a:lnSpc>
            </a:pPr>
            <a:r>
              <a:rPr lang="en-US" altLang="en-US" dirty="0"/>
              <a:t>Common front-end used to be Excel, but Tableau and </a:t>
            </a:r>
            <a:r>
              <a:rPr lang="en-US" altLang="en-US" dirty="0" err="1"/>
              <a:t>PowerBI</a:t>
            </a:r>
            <a:r>
              <a:rPr lang="en-US" altLang="en-US" dirty="0"/>
              <a:t> are becoming more popular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ECD54-B501-0F12-B4D9-C1B252590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9647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37BB5-CF67-24E9-0106-E96FDBE03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Beyond OLAP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F3132-128A-9855-A8ED-09DA0001A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OLAP cubes are considerably faster than querying a DB/DW directly, but they are limited</a:t>
            </a:r>
          </a:p>
          <a:p>
            <a:pPr lvl="1"/>
            <a:r>
              <a:rPr lang="en-GB" dirty="0"/>
              <a:t>Pre-calculated aggregations only – new analyses require new cubes, which take time to design and require extra storage space</a:t>
            </a:r>
          </a:p>
          <a:p>
            <a:pPr lvl="1"/>
            <a:r>
              <a:rPr lang="en-GB" dirty="0"/>
              <a:t>Need to be rebuilt on incremental data uploads</a:t>
            </a:r>
          </a:p>
          <a:p>
            <a:pPr lvl="1"/>
            <a:r>
              <a:rPr lang="en-GB" dirty="0"/>
              <a:t>Network overheads</a:t>
            </a:r>
          </a:p>
          <a:p>
            <a:r>
              <a:rPr lang="en-GB" dirty="0"/>
              <a:t>One solution is to load the OLAP cube into memory for rapid access</a:t>
            </a:r>
          </a:p>
          <a:p>
            <a:pPr lvl="1"/>
            <a:r>
              <a:rPr lang="en-GB" dirty="0"/>
              <a:t>Cuts network overheads, but other problems remain</a:t>
            </a:r>
          </a:p>
          <a:p>
            <a:pPr lvl="1"/>
            <a:r>
              <a:rPr lang="en-GB" dirty="0" err="1"/>
              <a:t>Qliktech</a:t>
            </a:r>
            <a:r>
              <a:rPr lang="en-GB" dirty="0"/>
              <a:t>, Cognos, </a:t>
            </a:r>
            <a:r>
              <a:rPr lang="en-GB" dirty="0" err="1"/>
              <a:t>HiQube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5750A1-F232-CEA2-94D4-85BB69A8B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275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54604-2CD1-BF23-E559-7E945F0D9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945BA-9206-569D-35EB-529336B88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Beyond OLAP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553E2-46F6-5E7F-7171-E9B65E2C0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Modern machines have considerable RAM resources</a:t>
            </a:r>
          </a:p>
          <a:p>
            <a:r>
              <a:rPr lang="en-GB" dirty="0"/>
              <a:t>It is now possible to load entire databases into RAM and then perform calculations in the CPU</a:t>
            </a:r>
          </a:p>
          <a:p>
            <a:r>
              <a:rPr lang="en-GB" dirty="0"/>
              <a:t>This works for smaller databases but does not scale well to large DW</a:t>
            </a:r>
          </a:p>
          <a:p>
            <a:pPr lvl="1"/>
            <a:r>
              <a:rPr lang="en-GB" dirty="0"/>
              <a:t>DW 2.0 (DW using Big Data concepts and tools) have structures that are not compatible with this</a:t>
            </a:r>
          </a:p>
          <a:p>
            <a:r>
              <a:rPr lang="en-GB" dirty="0"/>
              <a:t>Reporting tools are now available that will allow a combination of these techniques</a:t>
            </a:r>
          </a:p>
          <a:p>
            <a:pPr lvl="1"/>
            <a:r>
              <a:rPr lang="en-GB" dirty="0"/>
              <a:t>Connect directly to DB/DW/Cube</a:t>
            </a:r>
          </a:p>
          <a:p>
            <a:pPr lvl="1"/>
            <a:r>
              <a:rPr lang="en-GB" dirty="0"/>
              <a:t>Extract data from DB/DW/Cube for in-memory analysis and visualisation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93BED-7B88-120B-1071-4FDAD5D44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5440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79960-20A1-2415-1566-EB99469B2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Dashboards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24632-6112-81A3-1D53-7378F8BB7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5" name="Picture 2" descr="http://3.bp.blogspot.com/_8YyE9XfhPLw/TQAGrcxTxfI/AAAAAAAAAI0/o3HCkluOOVQ/s1600/EPM%2BDashboard.jpg">
            <a:extLst>
              <a:ext uri="{FF2B5EF4-FFF2-40B4-BE49-F238E27FC236}">
                <a16:creationId xmlns:a16="http://schemas.microsoft.com/office/drawing/2014/main" id="{FF0B3223-1181-F4F4-A163-7B95DE285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9875" y="1024048"/>
            <a:ext cx="8686861" cy="5429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09132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82C2D-B9A1-C3D9-3D03-92619BE13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5EEE-E43A-51AC-D35A-FBF15BEF6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management tools have traditionally been used by finance departments, while BI tools have been used by the rest of the organisation</a:t>
            </a:r>
          </a:p>
          <a:p>
            <a:r>
              <a:rPr lang="en-GB" dirty="0"/>
              <a:t>These are now being blended together </a:t>
            </a:r>
          </a:p>
          <a:p>
            <a:r>
              <a:rPr lang="en-GB" dirty="0"/>
              <a:t>Performance management tools help optimise manage and measure performance using</a:t>
            </a:r>
          </a:p>
          <a:p>
            <a:pPr lvl="1"/>
            <a:r>
              <a:rPr lang="en-GB" dirty="0"/>
              <a:t>Budgeting and planning capabilities</a:t>
            </a:r>
          </a:p>
          <a:p>
            <a:pPr lvl="1"/>
            <a:r>
              <a:rPr lang="en-GB" dirty="0"/>
              <a:t>Financial consolidation</a:t>
            </a:r>
          </a:p>
          <a:p>
            <a:pPr lvl="1"/>
            <a:r>
              <a:rPr lang="en-GB" dirty="0"/>
              <a:t>Strategic dashboards and scorecards</a:t>
            </a:r>
          </a:p>
          <a:p>
            <a:r>
              <a:rPr lang="en-GB" dirty="0"/>
              <a:t>BI systems provide most of the data for these, so why not merge the two together?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91B088-3F2E-67CB-3B1C-9BB8A56D3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5896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B8B6D-F30C-E363-EAC7-4A595F8A5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Analytic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A209D-DA18-A160-7059-5974E4EFA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Analytic applications</a:t>
            </a:r>
          </a:p>
          <a:p>
            <a:pPr lvl="1"/>
            <a:r>
              <a:rPr lang="en-GB" sz="2400" dirty="0"/>
              <a:t>Function independently of the transaction or source systems</a:t>
            </a:r>
          </a:p>
          <a:p>
            <a:pPr lvl="1"/>
            <a:r>
              <a:rPr lang="en-GB" sz="2400" dirty="0"/>
              <a:t>Extract, transform and integrate data from multiple sources and allow for time-based analysis</a:t>
            </a:r>
          </a:p>
          <a:p>
            <a:pPr lvl="1"/>
            <a:r>
              <a:rPr lang="en-GB" sz="2400" dirty="0"/>
              <a:t>Automate a group of tasks related to optimising particular business processes</a:t>
            </a:r>
          </a:p>
          <a:p>
            <a:r>
              <a:rPr lang="en-GB" sz="2400" dirty="0"/>
              <a:t>Business query tools, OLAP and dashboards may be components of an analytical application</a:t>
            </a:r>
          </a:p>
          <a:p>
            <a:r>
              <a:rPr lang="en-GB" sz="2400" dirty="0"/>
              <a:t>Different types of analytical applications are used in different environments</a:t>
            </a:r>
          </a:p>
          <a:p>
            <a:pPr lvl="1"/>
            <a:r>
              <a:rPr lang="en-GB" sz="2400" dirty="0"/>
              <a:t>Customer, financial, supply chain, production, human resources...</a:t>
            </a:r>
          </a:p>
          <a:p>
            <a:r>
              <a:rPr lang="en-GB" sz="2400" dirty="0"/>
              <a:t>Each type helps the organisation automate tasks within its business field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5A4A74-34A4-377A-3462-9272E8B7D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0304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96952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Questions &amp; Answers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1478</Words>
  <Application>Microsoft Office PowerPoint</Application>
  <PresentationFormat>On-screen Show (4:3)</PresentationFormat>
  <Paragraphs>206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Calibri</vt:lpstr>
      <vt:lpstr>Cambria</vt:lpstr>
      <vt:lpstr>Georgia</vt:lpstr>
      <vt:lpstr>Wingdings 2</vt:lpstr>
      <vt:lpstr>Nik2013</vt:lpstr>
      <vt:lpstr>Data Warehousing &amp; Data Mining</vt:lpstr>
      <vt:lpstr>Data warehouses &amp; Data marts</vt:lpstr>
      <vt:lpstr>Data warehouse with data marts</vt:lpstr>
      <vt:lpstr>Data warehouse tables</vt:lpstr>
      <vt:lpstr>DW star schema</vt:lpstr>
      <vt:lpstr>DW snowflake schema</vt:lpstr>
      <vt:lpstr>PowerPoint Presentation</vt:lpstr>
      <vt:lpstr>Data Marts</vt:lpstr>
      <vt:lpstr>REPORTING AND ANALYTICS</vt:lpstr>
      <vt:lpstr>Reporting and Analytics</vt:lpstr>
      <vt:lpstr>Big Data</vt:lpstr>
      <vt:lpstr>Big Data</vt:lpstr>
      <vt:lpstr>OLAP</vt:lpstr>
      <vt:lpstr>PowerPoint Presentation</vt:lpstr>
      <vt:lpstr>PowerPoint Presentation</vt:lpstr>
      <vt:lpstr>PowerPoint Presentation</vt:lpstr>
      <vt:lpstr>OLAP viewers</vt:lpstr>
      <vt:lpstr>OLAP operations</vt:lpstr>
      <vt:lpstr>PowerPoint Presentation</vt:lpstr>
      <vt:lpstr>PowerPoint Presentation</vt:lpstr>
      <vt:lpstr>PowerPoint Presentation</vt:lpstr>
      <vt:lpstr>PowerPoint Presentation</vt:lpstr>
      <vt:lpstr>Creating OLAP cubes</vt:lpstr>
      <vt:lpstr>Analysing OLAP cubes</vt:lpstr>
      <vt:lpstr>Beyond OLAP</vt:lpstr>
      <vt:lpstr>Beyond OLAP</vt:lpstr>
      <vt:lpstr>Dashboards</vt:lpstr>
      <vt:lpstr>Performance management</vt:lpstr>
      <vt:lpstr>Analytic applications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Mobolanle Bello</cp:lastModifiedBy>
  <cp:revision>127</cp:revision>
  <dcterms:created xsi:type="dcterms:W3CDTF">2011-09-13T10:27:46Z</dcterms:created>
  <dcterms:modified xsi:type="dcterms:W3CDTF">2026-05-09T19:46:24Z</dcterms:modified>
</cp:coreProperties>
</file>