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311" r:id="rId5"/>
    <p:sldId id="257" r:id="rId6"/>
    <p:sldId id="1439" r:id="rId7"/>
    <p:sldId id="451" r:id="rId8"/>
    <p:sldId id="563" r:id="rId9"/>
    <p:sldId id="633" r:id="rId10"/>
    <p:sldId id="653" r:id="rId11"/>
    <p:sldId id="313" r:id="rId12"/>
    <p:sldId id="564" r:id="rId13"/>
    <p:sldId id="565" r:id="rId14"/>
    <p:sldId id="566" r:id="rId15"/>
    <p:sldId id="567" r:id="rId16"/>
    <p:sldId id="568" r:id="rId17"/>
    <p:sldId id="647" r:id="rId18"/>
    <p:sldId id="569" r:id="rId19"/>
    <p:sldId id="646" r:id="rId20"/>
    <p:sldId id="570" r:id="rId21"/>
    <p:sldId id="284" r:id="rId22"/>
    <p:sldId id="535" r:id="rId23"/>
    <p:sldId id="536" r:id="rId24"/>
    <p:sldId id="312" r:id="rId25"/>
    <p:sldId id="635" r:id="rId26"/>
    <p:sldId id="654" r:id="rId27"/>
    <p:sldId id="332" r:id="rId28"/>
    <p:sldId id="350" r:id="rId29"/>
    <p:sldId id="648" r:id="rId30"/>
    <p:sldId id="649" r:id="rId31"/>
    <p:sldId id="650" r:id="rId32"/>
    <p:sldId id="651" r:id="rId33"/>
    <p:sldId id="652" r:id="rId34"/>
    <p:sldId id="655" r:id="rId35"/>
    <p:sldId id="636" r:id="rId36"/>
    <p:sldId id="656" r:id="rId37"/>
    <p:sldId id="657" r:id="rId38"/>
    <p:sldId id="658" r:id="rId39"/>
    <p:sldId id="1432" r:id="rId40"/>
    <p:sldId id="1396" r:id="rId41"/>
    <p:sldId id="1408" r:id="rId42"/>
    <p:sldId id="1409" r:id="rId43"/>
    <p:sldId id="659" r:id="rId44"/>
    <p:sldId id="1410" r:id="rId45"/>
    <p:sldId id="1411" r:id="rId46"/>
    <p:sldId id="1433" r:id="rId47"/>
    <p:sldId id="1436" r:id="rId48"/>
    <p:sldId id="1435" r:id="rId49"/>
    <p:sldId id="1438" r:id="rId50"/>
    <p:sldId id="1434" r:id="rId51"/>
    <p:sldId id="66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317EF5-2F4B-4487-BC75-9E4EB7B8E403}" v="6" dt="2022-11-13T21:37:44.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69" d="100"/>
          <a:sy n="69" d="100"/>
        </p:scale>
        <p:origin x="510"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09/04/2026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09/04/2026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a:p>
          <a:p>
            <a:pPr marL="228600" indent="-228600">
              <a:buFont typeface="+mj-lt"/>
              <a:buAutoNum type="arabicPeriod"/>
            </a:pPr>
            <a:r>
              <a:rPr lang="en-GB" b="1"/>
              <a:t>Reinforce the assessment criteria</a:t>
            </a:r>
          </a:p>
          <a:p>
            <a:pPr marL="228600" indent="-228600">
              <a:buFont typeface="+mj-lt"/>
              <a:buAutoNum type="arabicPeriod"/>
            </a:pPr>
            <a:r>
              <a:rPr lang="en-GB" b="1"/>
              <a:t>Remind students that they must have 8 creditable reference sources and to use the additional resources found on the Moodle site. </a:t>
            </a:r>
          </a:p>
          <a:p>
            <a:pPr marL="228600" indent="-228600">
              <a:buFont typeface="+mj-lt"/>
              <a:buAutoNum type="arabicPeriod"/>
            </a:pPr>
            <a:endParaRPr lang="en-GB" b="1"/>
          </a:p>
          <a:p>
            <a:pPr marL="228600" indent="-228600">
              <a:buFont typeface="+mj-lt"/>
              <a:buAutoNum type="arabicPeriod"/>
            </a:pPr>
            <a:endParaRPr lang="en-GB" b="1"/>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obesity among adult in England</a:t>
            </a:r>
          </a:p>
          <a:p>
            <a:r>
              <a:rPr lang="en-GB" dirty="0"/>
              <a:t>how can obesity be managed in the </a:t>
            </a:r>
            <a:r>
              <a:rPr lang="en-GB" dirty="0" err="1"/>
              <a:t>uk</a:t>
            </a:r>
            <a:r>
              <a:rPr lang="en-GB"/>
              <a:t> </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a:t>
            </a:r>
            <a:r>
              <a:rPr lang="en-GB" err="1">
                <a:hlinkClick r:id="rId3"/>
              </a:rPr>
              <a:t>Library</a:t>
            </a:r>
            <a:r>
              <a:rPr lang="en-GB" err="1">
                <a:hlinkClick r:id="rId4"/>
              </a:rPr>
              <a:t>Overweight</a:t>
            </a:r>
            <a:r>
              <a:rPr lang="en-GB">
                <a:hlinkClick r:id="rId4"/>
              </a:rPr>
              <a: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obesity be managed in the </a:t>
            </a:r>
            <a:r>
              <a:rPr lang="en-GB" dirty="0" err="1"/>
              <a:t>uk</a:t>
            </a:r>
            <a:r>
              <a:rPr lang="en-GB" dirty="0"/>
              <a:t> </a:t>
            </a:r>
          </a:p>
          <a:p>
            <a:r>
              <a:rPr lang="en-GB" dirty="0"/>
              <a:t>how can obese be managed in </a:t>
            </a:r>
            <a:r>
              <a:rPr lang="en-GB" dirty="0" err="1"/>
              <a:t>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3053890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09/04/2026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09/04/2026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09/04/2026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09/04/2026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09/04/2026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09/04/2026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09/04/2026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09/04/2026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09/04/2026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commonslibrary.parliament.uk/research-briefings/sn03336/"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onlinelibrary.wiley.com/doi/full/10.1002/osp4.474"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39652" y="2692440"/>
            <a:ext cx="6480720" cy="1077218"/>
          </a:xfrm>
          <a:prstGeom prst="rect">
            <a:avLst/>
          </a:prstGeom>
        </p:spPr>
        <p:txBody>
          <a:bodyPr wrap="square">
            <a:spAutoFit/>
          </a:bodyPr>
          <a:lstStyle/>
          <a:p>
            <a:pPr algn="ctr"/>
            <a:r>
              <a:rPr lang="en-GB" sz="3200" b="1" i="1" dirty="0">
                <a:solidFill>
                  <a:schemeClr val="bg1"/>
                </a:solidFill>
              </a:rPr>
              <a:t>Assessment 2 Workshop  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3856900" y="4183978"/>
            <a:ext cx="1430200" cy="523220"/>
          </a:xfrm>
          <a:prstGeom prst="rect">
            <a:avLst/>
          </a:prstGeom>
        </p:spPr>
        <p:txBody>
          <a:bodyPr wrap="none">
            <a:spAutoFit/>
          </a:bodyPr>
          <a:lstStyle/>
          <a:p>
            <a:r>
              <a:rPr lang="en-GB" sz="2800" b="1" dirty="0">
                <a:solidFill>
                  <a:schemeClr val="bg1"/>
                </a:solidFill>
              </a:rPr>
              <a:t>Week 9</a:t>
            </a:r>
            <a:endParaRPr lang="en-GB" sz="2800" dirty="0"/>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dirty="0"/>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dirty="0"/>
              <a:t>Word count: 2,500 words (+/- 10%)</a:t>
            </a:r>
          </a:p>
          <a:p>
            <a:pPr algn="ctr"/>
            <a:r>
              <a:rPr lang="en-GB" b="1" dirty="0"/>
              <a:t>Task 1-1000 words</a:t>
            </a:r>
          </a:p>
          <a:p>
            <a:pPr algn="ctr"/>
            <a:r>
              <a:rPr lang="en-GB" b="1" dirty="0"/>
              <a:t>Task 2-1500 words</a:t>
            </a:r>
          </a:p>
          <a:p>
            <a:r>
              <a:rPr lang="en-GB" dirty="0"/>
              <a:t>Submission deadline </a:t>
            </a:r>
          </a:p>
          <a:p>
            <a:pPr marL="0" indent="0" algn="ctr">
              <a:buNone/>
            </a:pPr>
            <a:endParaRPr lang="en-GB" dirty="0"/>
          </a:p>
          <a:p>
            <a:pPr algn="ctr"/>
            <a:r>
              <a:rPr lang="en-GB" dirty="0"/>
              <a:t>Submit </a:t>
            </a:r>
            <a:r>
              <a:rPr lang="en-GB" b="1" dirty="0"/>
              <a:t>Analytical Report </a:t>
            </a:r>
            <a:r>
              <a:rPr lang="en-GB" dirty="0"/>
              <a:t>to Turnitin- </a:t>
            </a:r>
            <a:r>
              <a:rPr lang="en-GB" b="1" dirty="0"/>
              <a:t>Friday May 1</a:t>
            </a:r>
            <a:r>
              <a:rPr lang="en-GB" b="1" baseline="30000" dirty="0"/>
              <a:t>st</a:t>
            </a:r>
            <a:r>
              <a:rPr lang="en-GB" b="1" dirty="0"/>
              <a:t>, 2026, 2pm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a:effectLst/>
                <a:ea typeface="Times New Roman" panose="02020603050405020304" pitchFamily="18" charset="0"/>
              </a:rPr>
              <a:t>Assessment Part 1</a:t>
            </a:r>
            <a:r>
              <a:rPr lang="en-GB" sz="2400" b="1">
                <a:ea typeface="Times New Roman" panose="02020603050405020304" pitchFamily="18" charset="0"/>
              </a:rPr>
              <a:t>:</a:t>
            </a:r>
            <a:r>
              <a:rPr lang="en-GB" sz="2400">
                <a:effectLst/>
                <a:ea typeface="Times New Roman" panose="02020603050405020304" pitchFamily="18" charset="0"/>
              </a:rPr>
              <a:t> </a:t>
            </a:r>
            <a:r>
              <a:rPr lang="en-GB" sz="2400" b="1">
                <a:effectLst/>
                <a:ea typeface="Times New Roman" panose="02020603050405020304" pitchFamily="18" charset="0"/>
              </a:rPr>
              <a:t>Report (1000 words)</a:t>
            </a:r>
          </a:p>
          <a:p>
            <a:pPr marL="0" indent="0">
              <a:buNone/>
            </a:pPr>
            <a:r>
              <a:rPr lang="en-GB" sz="2400">
                <a:effectLst/>
                <a:ea typeface="Times New Roman" panose="02020603050405020304" pitchFamily="18" charset="0"/>
              </a:rPr>
              <a:t> </a:t>
            </a:r>
          </a:p>
          <a:p>
            <a:pPr marL="114300" indent="0">
              <a:buNone/>
            </a:pPr>
            <a:r>
              <a:rPr lang="en-GB" sz="2400">
                <a:effectLst/>
                <a:ea typeface="Times New Roman" panose="02020603050405020304" pitchFamily="18" charset="0"/>
              </a:rPr>
              <a:t>Choose from </a:t>
            </a:r>
            <a:r>
              <a:rPr lang="en-GB" sz="2400" b="1">
                <a:effectLst/>
                <a:ea typeface="Times New Roman" panose="02020603050405020304" pitchFamily="18" charset="0"/>
              </a:rPr>
              <a:t>one</a:t>
            </a:r>
            <a:r>
              <a:rPr lang="en-GB" sz="2400">
                <a:effectLst/>
                <a:ea typeface="Times New Roman" panose="02020603050405020304" pitchFamily="18" charset="0"/>
              </a:rPr>
              <a:t> of the following topics: </a:t>
            </a:r>
          </a:p>
          <a:p>
            <a:pPr marL="114300" indent="0">
              <a:buNone/>
            </a:pPr>
            <a:r>
              <a:rPr lang="en-GB" sz="2400">
                <a:effectLst/>
                <a:ea typeface="Times New Roman" panose="02020603050405020304" pitchFamily="18" charset="0"/>
              </a:rPr>
              <a:t> </a:t>
            </a:r>
          </a:p>
          <a:p>
            <a:pPr marL="742950" lvl="1" indent="-285750">
              <a:buFont typeface="Courier New" panose="02070309020205020404" pitchFamily="49" charset="0"/>
              <a:buChar char="o"/>
            </a:pPr>
            <a:r>
              <a:rPr lang="en-GB" sz="2400" b="1">
                <a:effectLst/>
                <a:ea typeface="Times New Roman" panose="02020603050405020304" pitchFamily="18" charset="0"/>
              </a:rPr>
              <a:t>Disability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Ethnicity and health inequalities, </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Gender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Age and health inequalities</a:t>
            </a:r>
            <a:endParaRPr lang="en-GB" sz="2400">
              <a:effectLst/>
              <a:ea typeface="Times New Roman" panose="02020603050405020304" pitchFamily="18" charset="0"/>
            </a:endParaRPr>
          </a:p>
          <a:p>
            <a:pPr marL="0" indent="0">
              <a:buNone/>
            </a:pPr>
            <a:r>
              <a:rPr lang="en-GB" sz="2400">
                <a:effectLst/>
                <a:ea typeface="Times New Roman" panose="02020603050405020304" pitchFamily="18" charset="0"/>
              </a:rPr>
              <a:t> </a:t>
            </a:r>
          </a:p>
          <a:p>
            <a:endParaRPr lang="en-GB"/>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a:bodyPr>
          <a:lstStyle/>
          <a:p>
            <a:pPr marL="0" indent="0" fontAlgn="base">
              <a:buNone/>
            </a:pPr>
            <a:r>
              <a:rPr lang="en-GB" sz="3200" b="1" dirty="0">
                <a:effectLst/>
                <a:latin typeface="Arial" panose="020B0604020202020204" pitchFamily="34" charset="0"/>
                <a:ea typeface="Times New Roman" panose="02020603050405020304" pitchFamily="18" charset="0"/>
              </a:rPr>
              <a:t>Contextual background and underlying factor (235 words)</a:t>
            </a:r>
          </a:p>
          <a:p>
            <a:pPr marL="0" indent="0" fontAlgn="base">
              <a:buNone/>
            </a:pP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Make a heading for the </a:t>
            </a:r>
            <a:r>
              <a:rPr lang="en-GB" sz="3200" b="1" i="1" dirty="0">
                <a:effectLst/>
                <a:latin typeface="Arial" panose="020B0604020202020204" pitchFamily="34" charset="0"/>
                <a:ea typeface="Times New Roman" panose="02020603050405020304" pitchFamily="18" charset="0"/>
              </a:rPr>
              <a:t>four most important health inequality issues</a:t>
            </a:r>
            <a:r>
              <a:rPr lang="en-GB" sz="3200" i="1" dirty="0">
                <a:effectLst/>
                <a:latin typeface="Arial" panose="020B0604020202020204" pitchFamily="34" charset="0"/>
                <a:ea typeface="Times New Roman" panose="02020603050405020304" pitchFamily="18" charset="0"/>
              </a:rPr>
              <a:t> faced by your chosen group and write under the headings.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0447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10000"/>
          </a:bodyPr>
          <a:lstStyle/>
          <a:p>
            <a:pPr marL="0" indent="0" fontAlgn="base">
              <a:buNone/>
            </a:pPr>
            <a:r>
              <a:rPr lang="en-GB" sz="3200" b="1">
                <a:effectLst/>
                <a:latin typeface="Arial" panose="020B0604020202020204" pitchFamily="34" charset="0"/>
                <a:ea typeface="Times New Roman" panose="02020603050405020304" pitchFamily="18" charset="0"/>
              </a:rPr>
              <a:t>For example:</a:t>
            </a:r>
            <a:r>
              <a:rPr lang="en-GB" sz="3200" i="1">
                <a:effectLst/>
                <a:latin typeface="Arial" panose="020B0604020202020204" pitchFamily="34" charset="0"/>
                <a:ea typeface="Times New Roman" panose="02020603050405020304" pitchFamily="18" charset="0"/>
              </a:rPr>
              <a:t> Higher rates of Mental Illness, </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Low rates of access to Health Care, Mortality rates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Social issues such as employment and poverty.</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163958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a:effectLst/>
                <a:latin typeface="Arial" panose="020B0604020202020204" pitchFamily="34" charset="0"/>
                <a:ea typeface="Times New Roman" panose="02020603050405020304" pitchFamily="18" charset="0"/>
              </a:rPr>
              <a:t>National Response to reduce health inequalities in your chosen group (235 words)</a:t>
            </a:r>
          </a:p>
          <a:p>
            <a:pPr marL="0" indent="0" fontAlgn="base">
              <a:buNone/>
            </a:pPr>
            <a:endParaRPr lang="en-GB" sz="3200" b="1">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Under this heading discuss </a:t>
            </a:r>
            <a:r>
              <a:rPr lang="en-GB" sz="3200" b="1" i="1">
                <a:effectLst/>
                <a:latin typeface="Arial" panose="020B0604020202020204" pitchFamily="34" charset="0"/>
                <a:ea typeface="Times New Roman" panose="02020603050405020304" pitchFamily="18" charset="0"/>
              </a:rPr>
              <a:t>at least</a:t>
            </a:r>
            <a:r>
              <a:rPr lang="en-GB" sz="3200" i="1">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two examples</a:t>
            </a:r>
            <a:r>
              <a:rPr lang="en-GB" sz="3200" i="1">
                <a:effectLst/>
                <a:latin typeface="Arial" panose="020B0604020202020204" pitchFamily="34" charset="0"/>
                <a:ea typeface="Times New Roman" panose="02020603050405020304" pitchFamily="18" charset="0"/>
              </a:rPr>
              <a:t> of what has been done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This could be </a:t>
            </a:r>
            <a:r>
              <a:rPr lang="en-GB" sz="3200" b="1" i="1">
                <a:effectLst/>
                <a:latin typeface="Arial" panose="020B0604020202020204" pitchFamily="34" charset="0"/>
                <a:ea typeface="Times New Roman" panose="02020603050405020304" pitchFamily="18" charset="0"/>
              </a:rPr>
              <a:t>new policy, benefits, public campaign</a:t>
            </a:r>
            <a:r>
              <a:rPr lang="en-GB" sz="3200" i="1">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Include 2 legislations /policies relevant to your chosen group</a:t>
            </a:r>
            <a:br>
              <a:rPr lang="en-GB" sz="3200" i="1">
                <a:effectLst/>
                <a:latin typeface="Arial" panose="020B0604020202020204" pitchFamily="34" charset="0"/>
                <a:ea typeface="Times New Roman" panose="02020603050405020304" pitchFamily="18" charset="0"/>
              </a:rPr>
            </a:b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58570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a:t>Working independently research what </a:t>
            </a:r>
            <a:r>
              <a:rPr lang="en-GB" sz="3200" i="1">
                <a:effectLst/>
                <a:latin typeface="Arial" panose="020B0604020202020204" pitchFamily="34" charset="0"/>
                <a:ea typeface="Times New Roman" panose="02020603050405020304" pitchFamily="18" charset="0"/>
              </a:rPr>
              <a:t>has been done nationally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among </a:t>
            </a:r>
            <a:r>
              <a:rPr lang="en-GB"/>
              <a:t>disability, ethnic minority group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127150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r>
              <a:rPr lang="en-GB" sz="3200" b="1">
                <a:effectLst/>
                <a:latin typeface="Arial" panose="020B0604020202020204" pitchFamily="34" charset="0"/>
                <a:ea typeface="Times New Roman" panose="02020603050405020304" pitchFamily="18" charset="0"/>
              </a:rPr>
              <a:t>Organisations that support chosen group (230 words)</a:t>
            </a:r>
          </a:p>
          <a:p>
            <a:pPr marL="0" indent="0">
              <a:buNone/>
            </a:pPr>
            <a:endParaRPr lang="en-GB" sz="3200" b="1">
              <a:effectLst/>
              <a:latin typeface="Arial" panose="020B0604020202020204" pitchFamily="34"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Under this heading write about </a:t>
            </a:r>
            <a:r>
              <a:rPr lang="en-GB" sz="3200" b="1" i="1">
                <a:effectLst/>
                <a:latin typeface="Arial" panose="020B0604020202020204" pitchFamily="34" charset="0"/>
                <a:ea typeface="Times New Roman" panose="02020603050405020304" pitchFamily="18" charset="0"/>
              </a:rPr>
              <a:t>two</a:t>
            </a:r>
            <a:r>
              <a:rPr lang="en-GB" sz="3200" i="1">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charity</a:t>
            </a:r>
            <a:r>
              <a:rPr lang="en-GB" sz="3200" i="1">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a:effectLst/>
                <a:latin typeface="Arial" panose="020B0604020202020204" pitchFamily="34" charset="0"/>
                <a:ea typeface="Times New Roman" panose="02020603050405020304" pitchFamily="18" charset="0"/>
              </a:rPr>
              <a:t>State the goals (e.g. what does it set out to achieve for your chosen group.</a:t>
            </a:r>
            <a:br>
              <a:rPr lang="en-GB" sz="3200" i="1">
                <a:effectLst/>
                <a:latin typeface="Arial" panose="020B0604020202020204" pitchFamily="34" charset="0"/>
                <a:ea typeface="Times New Roman" panose="02020603050405020304" pitchFamily="18" charset="0"/>
              </a:rPr>
            </a:br>
            <a:r>
              <a:rPr lang="en-GB" sz="3200" i="1">
                <a:effectLst/>
                <a:latin typeface="Arial" panose="020B0604020202020204" pitchFamily="34" charset="0"/>
                <a:ea typeface="Times New Roman" panose="02020603050405020304" pitchFamily="18" charset="0"/>
              </a:rPr>
              <a:t>For example, it might conduct research which you should outline here</a:t>
            </a:r>
            <a:br>
              <a:rPr lang="en-GB" sz="3200" i="1">
                <a:effectLst/>
                <a:latin typeface="Arial" panose="020B0604020202020204" pitchFamily="34" charset="0"/>
                <a:ea typeface="Times New Roman" panose="02020603050405020304" pitchFamily="18" charset="0"/>
              </a:rPr>
            </a:br>
            <a:r>
              <a:rPr lang="en-GB" sz="3200" b="1">
                <a:effectLst/>
                <a:latin typeface="Calibri" panose="020F0502020204030204" pitchFamily="34" charset="0"/>
                <a:ea typeface="Times New Roman" panose="02020603050405020304" pitchFamily="18" charset="0"/>
                <a:cs typeface="Calibri" panose="020F0502020204030204" pitchFamily="34" charset="0"/>
              </a:rPr>
              <a:t>Identify two charities that support your group</a:t>
            </a:r>
            <a:endParaRPr lang="en-GB" sz="3200" b="1">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7907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a:t>Working independently research charity organisations which supports the disability, ethnic minority groups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246811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a:effectLst/>
                <a:latin typeface="Arial" panose="020B0604020202020204" pitchFamily="34" charset="0"/>
                <a:ea typeface="Times New Roman" panose="02020603050405020304" pitchFamily="18" charset="0"/>
              </a:rPr>
              <a:t>Conclusion:(150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Make a summary of your most important points</a:t>
            </a:r>
            <a:endParaRPr lang="en-GB" sz="2400">
              <a:effectLst/>
              <a:latin typeface="Times New Roman" panose="02020603050405020304" pitchFamily="18" charset="0"/>
              <a:ea typeface="Times New Roman" panose="02020603050405020304" pitchFamily="18" charset="0"/>
            </a:endParaRPr>
          </a:p>
          <a:p>
            <a:r>
              <a:rPr lang="en-GB" sz="3200">
                <a:effectLst/>
                <a:latin typeface="Arial" panose="020B0604020202020204" pitchFamily="34" charset="0"/>
                <a:ea typeface="Times New Roman" panose="02020603050405020304" pitchFamily="18" charset="0"/>
              </a:rPr>
              <a:t>Provide recommendation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23386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4200702"/>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a:solidFill>
                  <a:prstClr val="black"/>
                </a:solidFill>
                <a:cs typeface="Arial" panose="020B0604020202020204" pitchFamily="34" charset="0"/>
              </a:rPr>
              <a:t>Do some research to find out legislations that support this group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a:t>Other legislations and laws that help protect the group include the following; </a:t>
            </a:r>
          </a:p>
          <a:p>
            <a:r>
              <a:rPr lang="en-GB"/>
              <a:t>The Disability Discrimination Act 1995 and 2005;</a:t>
            </a:r>
          </a:p>
          <a:p>
            <a:r>
              <a:rPr lang="en-GB"/>
              <a:t>The Race Relations (Amendment) Act 1976 and 2000;</a:t>
            </a:r>
          </a:p>
          <a:p>
            <a:r>
              <a:rPr lang="en-GB"/>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a:solidFill>
                  <a:srgbClr val="000000"/>
                </a:solidFill>
                <a:effectLst/>
                <a:ea typeface="Times New Roman" panose="02020603050405020304" pitchFamily="18" charset="0"/>
              </a:rPr>
              <a:t>All your presentation must include </a:t>
            </a:r>
            <a:r>
              <a:rPr lang="en-GB" sz="2400" b="1">
                <a:solidFill>
                  <a:srgbClr val="000000"/>
                </a:solidFill>
                <a:effectLst/>
                <a:ea typeface="Times New Roman" panose="02020603050405020304" pitchFamily="18" charset="0"/>
              </a:rPr>
              <a:t>a title page </a:t>
            </a:r>
            <a:r>
              <a:rPr lang="en-GB" sz="2400">
                <a:solidFill>
                  <a:srgbClr val="000000"/>
                </a:solidFill>
                <a:effectLst/>
                <a:ea typeface="Times New Roman" panose="02020603050405020304" pitchFamily="18" charset="0"/>
              </a:rPr>
              <a:t>that clearly states</a:t>
            </a:r>
            <a:r>
              <a:rPr lang="en-GB" sz="2400" b="1">
                <a:solidFill>
                  <a:srgbClr val="000000"/>
                </a:solidFill>
                <a:effectLst/>
                <a:ea typeface="Times New Roman" panose="02020603050405020304" pitchFamily="18" charset="0"/>
              </a:rPr>
              <a:t> your names, your student numbers, the module code and title, your lecturer’s name, and your assignment title</a:t>
            </a:r>
            <a:r>
              <a:rPr lang="en-GB" sz="2400">
                <a:solidFill>
                  <a:srgbClr val="000000"/>
                </a:solidFill>
                <a:effectLst/>
                <a:ea typeface="Times New Roman" panose="02020603050405020304" pitchFamily="18" charset="0"/>
              </a:rPr>
              <a:t>. </a:t>
            </a:r>
          </a:p>
          <a:p>
            <a:pPr>
              <a:spcBef>
                <a:spcPts val="500"/>
              </a:spcBef>
              <a:spcAft>
                <a:spcPts val="250"/>
              </a:spcAft>
            </a:pPr>
            <a:r>
              <a:rPr lang="en-GB" sz="2400">
                <a:solidFill>
                  <a:srgbClr val="000000"/>
                </a:solidFill>
                <a:effectLst/>
                <a:ea typeface="Times New Roman" panose="02020603050405020304" pitchFamily="18" charset="0"/>
              </a:rPr>
              <a:t>All your submissions should be typed in </a:t>
            </a:r>
            <a:r>
              <a:rPr lang="en-GB" sz="2400" b="1" i="1">
                <a:solidFill>
                  <a:srgbClr val="000000"/>
                </a:solidFill>
                <a:effectLst/>
                <a:ea typeface="Times New Roman" panose="02020603050405020304" pitchFamily="18" charset="0"/>
              </a:rPr>
              <a:t>Arial</a:t>
            </a:r>
            <a:r>
              <a:rPr lang="en-GB" sz="2400">
                <a:solidFill>
                  <a:srgbClr val="000000"/>
                </a:solidFill>
                <a:effectLst/>
                <a:ea typeface="Times New Roman" panose="02020603050405020304" pitchFamily="18" charset="0"/>
              </a:rPr>
              <a:t> font size 11, using 1.5 line spacing.</a:t>
            </a:r>
          </a:p>
          <a:p>
            <a:pPr>
              <a:spcBef>
                <a:spcPts val="500"/>
              </a:spcBef>
              <a:spcAft>
                <a:spcPts val="500"/>
              </a:spcAft>
            </a:pPr>
            <a:r>
              <a:rPr lang="en-GB" sz="2400">
                <a:solidFill>
                  <a:srgbClr val="000000"/>
                </a:solidFill>
                <a:effectLst/>
                <a:ea typeface="Times New Roman" panose="02020603050405020304" pitchFamily="18" charset="0"/>
              </a:rPr>
              <a:t>All presentation  must have a </a:t>
            </a:r>
            <a:r>
              <a:rPr lang="en-GB" sz="2400" b="1" i="1">
                <a:solidFill>
                  <a:srgbClr val="000000"/>
                </a:solidFill>
                <a:effectLst/>
                <a:ea typeface="Times New Roman" panose="02020603050405020304" pitchFamily="18" charset="0"/>
              </a:rPr>
              <a:t>reference list</a:t>
            </a:r>
            <a:r>
              <a:rPr lang="en-GB" sz="240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4127330070"/>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6175594" cy="2764903"/>
          </a:xfrm>
        </p:spPr>
        <p:txBody>
          <a:bodyPr>
            <a:normAutofit fontScale="92500"/>
          </a:bodyPr>
          <a:lstStyle/>
          <a:p>
            <a:r>
              <a:rPr lang="en-GB" b="1" dirty="0"/>
              <a:t>Ensure that you follow the UWTSD Harvard referencing requirements. </a:t>
            </a:r>
          </a:p>
          <a:p>
            <a:endParaRPr lang="en-GB" b="1" dirty="0"/>
          </a:p>
          <a:p>
            <a:r>
              <a:rPr lang="en-GB" b="1" dirty="0"/>
              <a:t>For support read the Cite Them Right Webpage accessible via module Moodle page</a:t>
            </a:r>
          </a:p>
          <a:p>
            <a:endParaRPr lang="en-GB" dirty="0"/>
          </a:p>
        </p:txBody>
      </p:sp>
    </p:spTree>
    <p:extLst>
      <p:ext uri="{BB962C8B-B14F-4D97-AF65-F5344CB8AC3E}">
        <p14:creationId xmlns:p14="http://schemas.microsoft.com/office/powerpoint/2010/main" val="1871422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 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a:effectLst/>
                        </a:rPr>
                        <a:t>1. Engagement with Literature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a:effectLst/>
                        </a:rPr>
                        <a:t>2. Knowledge and Understanding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a:effectLst/>
                        </a:rPr>
                        <a:t>3. Cognitive and Intellectual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a:effectLst/>
                        </a:rPr>
                        <a:t>4. Practical Application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a:effectLst/>
                        </a:rPr>
                        <a:t>5. Transferable Skills for Life and Professional Practice 20% </a:t>
                      </a:r>
                    </a:p>
                    <a:p>
                      <a:pPr algn="l">
                        <a:lnSpc>
                          <a:spcPct val="200000"/>
                        </a:lnSpc>
                      </a:pP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p:txBody>
          <a:bodyPr>
            <a:normAutofit fontScale="85000" lnSpcReduction="20000"/>
          </a:bodyPr>
          <a:lstStyle/>
          <a:p>
            <a:r>
              <a:rPr lang="en-GB" sz="3200" dirty="0">
                <a:effectLst/>
                <a:ea typeface="Times New Roman" panose="02020603050405020304" pitchFamily="18" charset="0"/>
              </a:rPr>
              <a:t>Whilst you may draw on reasonable resources to help you with your task, ensure that the problem itself is specific enough to be of a manageable scale. </a:t>
            </a:r>
          </a:p>
          <a:p>
            <a:r>
              <a:rPr lang="en-GB" sz="3200" dirty="0">
                <a:effectLst/>
                <a:ea typeface="Times New Roman" panose="02020603050405020304" pitchFamily="18" charset="0"/>
              </a:rPr>
              <a:t>As a guideline it should be affecting a group of individuals whose numbers lies in the hundreds rather than the tens or thousands, all of whom you must be concerned with. </a:t>
            </a:r>
          </a:p>
          <a:p>
            <a:r>
              <a:rPr lang="en-GB" sz="3200" dirty="0">
                <a:effectLst/>
                <a:ea typeface="Times New Roman" panose="02020603050405020304" pitchFamily="18" charset="0"/>
              </a:rPr>
              <a:t>You can adjust the size of your target population which contains the “affected” group accordingly. </a:t>
            </a:r>
            <a:endParaRPr lang="en-GB" dirty="0"/>
          </a:p>
        </p:txBody>
      </p:sp>
    </p:spTree>
    <p:extLst>
      <p:ext uri="{BB962C8B-B14F-4D97-AF65-F5344CB8AC3E}">
        <p14:creationId xmlns:p14="http://schemas.microsoft.com/office/powerpoint/2010/main" val="1916544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dirty="0"/>
              <a:t>The paper needs to be written as an informed </a:t>
            </a:r>
            <a:r>
              <a:rPr lang="en-GB" b="1" dirty="0"/>
              <a:t>analytical report </a:t>
            </a:r>
            <a:r>
              <a:rPr lang="en-GB" dirty="0"/>
              <a:t>from the perspective of explaining the </a:t>
            </a:r>
            <a:r>
              <a:rPr lang="en-GB" b="1" dirty="0"/>
              <a:t>methods, issues, and                                                                                                                                                                                                     solutions. </a:t>
            </a:r>
          </a:p>
          <a:p>
            <a:r>
              <a:rPr lang="en-GB" dirty="0"/>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p:txBody>
          <a:bodyPr>
            <a:normAutofit fontScale="77500" lnSpcReduction="20000"/>
          </a:bodyPr>
          <a:lstStyle/>
          <a:p>
            <a:pPr marL="114300" indent="0">
              <a:buNone/>
            </a:pPr>
            <a:r>
              <a:rPr lang="en-GB" sz="3200">
                <a:effectLst/>
                <a:ea typeface="Times New Roman" panose="02020603050405020304" pitchFamily="18" charset="0"/>
              </a:rPr>
              <a:t>Please note that marks will be awarded for consideration of </a:t>
            </a:r>
            <a:r>
              <a:rPr lang="en-GB" sz="3200" b="1">
                <a:effectLst/>
                <a:ea typeface="Times New Roman" panose="02020603050405020304" pitchFamily="18" charset="0"/>
              </a:rPr>
              <a:t>ALL </a:t>
            </a:r>
            <a:r>
              <a:rPr lang="en-GB" sz="3200">
                <a:effectLst/>
                <a:ea typeface="Times New Roman" panose="02020603050405020304" pitchFamily="18" charset="0"/>
              </a:rPr>
              <a:t>the following topic areas: </a:t>
            </a:r>
            <a:endParaRPr lang="en-GB" sz="2400">
              <a:ea typeface="Times New Roman" panose="02020603050405020304" pitchFamily="18" charset="0"/>
            </a:endParaRPr>
          </a:p>
          <a:p>
            <a:pPr marL="114300" indent="0">
              <a:buNone/>
            </a:pPr>
            <a:r>
              <a:rPr lang="en-GB" sz="3200">
                <a:effectLst/>
                <a:ea typeface="Times New Roman" panose="02020603050405020304" pitchFamily="18" charset="0"/>
              </a:rPr>
              <a:t> </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b="1">
                <a:effectLst/>
                <a:ea typeface="Times New Roman" panose="02020603050405020304" pitchFamily="18" charset="0"/>
              </a:rPr>
              <a:t>Definition of the health problem </a:t>
            </a:r>
            <a:r>
              <a:rPr lang="en-GB" sz="3200">
                <a:effectLst/>
                <a:ea typeface="Times New Roman" panose="02020603050405020304" pitchFamily="18" charset="0"/>
              </a:rPr>
              <a:t>and its reported social, cultural and health </a:t>
            </a:r>
            <a:r>
              <a:rPr lang="en-GB" sz="3200" b="1">
                <a:effectLst/>
                <a:ea typeface="Times New Roman" panose="02020603050405020304" pitchFamily="18" charset="0"/>
              </a:rPr>
              <a:t>consequence</a:t>
            </a:r>
            <a:r>
              <a:rPr lang="en-GB" sz="3200">
                <a:effectLst/>
                <a:ea typeface="Times New Roman" panose="02020603050405020304" pitchFamily="18" charset="0"/>
              </a:rPr>
              <a:t>. </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a:effectLst/>
                <a:ea typeface="Times New Roman" panose="02020603050405020304" pitchFamily="18" charset="0"/>
              </a:rPr>
              <a:t>Levels of the </a:t>
            </a:r>
            <a:r>
              <a:rPr lang="en-GB" sz="3200" b="1">
                <a:effectLst/>
                <a:ea typeface="Times New Roman" panose="02020603050405020304" pitchFamily="18" charset="0"/>
              </a:rPr>
              <a:t>incidence</a:t>
            </a:r>
            <a:r>
              <a:rPr lang="en-GB" sz="3200">
                <a:effectLst/>
                <a:ea typeface="Times New Roman" panose="02020603050405020304" pitchFamily="18" charset="0"/>
              </a:rPr>
              <a:t> that demonstrate the severity of the health issue (Both worldwide and UK statistics).</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a:effectLst/>
                <a:ea typeface="Times New Roman" panose="02020603050405020304" pitchFamily="18" charset="0"/>
              </a:rPr>
              <a:t>Risk factor/aetiology</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a:effectLst/>
                <a:ea typeface="Times New Roman" panose="02020603050405020304" pitchFamily="18" charset="0"/>
              </a:rPr>
              <a:t>Planning and using </a:t>
            </a:r>
            <a:r>
              <a:rPr lang="en-GB" sz="3200" b="1">
                <a:effectLst/>
                <a:ea typeface="Times New Roman" panose="02020603050405020304" pitchFamily="18" charset="0"/>
              </a:rPr>
              <a:t>epidemiological studies</a:t>
            </a:r>
            <a:r>
              <a:rPr lang="en-GB" sz="3200">
                <a:effectLst/>
                <a:ea typeface="Times New Roman" panose="02020603050405020304" pitchFamily="18" charset="0"/>
              </a:rPr>
              <a:t>, data and new primary research to identify those affected or/and at risk in a specific, defined population. </a:t>
            </a:r>
            <a:endParaRPr lang="en-GB" sz="2400">
              <a:effectLst/>
              <a:ea typeface="Times New Roman" panose="02020603050405020304" pitchFamily="18" charset="0"/>
            </a:endParaRPr>
          </a:p>
          <a:p>
            <a:endParaRPr lang="en-GB"/>
          </a:p>
        </p:txBody>
      </p:sp>
    </p:spTree>
    <p:extLst>
      <p:ext uri="{BB962C8B-B14F-4D97-AF65-F5344CB8AC3E}">
        <p14:creationId xmlns:p14="http://schemas.microsoft.com/office/powerpoint/2010/main" val="318567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dirty="0"/>
              <a:t>Working groups explore the 2023 report below on obesity statistics in UK</a:t>
            </a:r>
          </a:p>
          <a:p>
            <a:endParaRPr lang="en-GB" sz="2800" dirty="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dirty="0">
                <a:ln>
                  <a:noFill/>
                </a:ln>
                <a:solidFill>
                  <a:prstClr val="black"/>
                </a:solidFill>
                <a:effectLst/>
                <a:uLnTx/>
                <a:uFillTx/>
                <a:ea typeface="+mn-ea"/>
                <a:cs typeface="+mn-cs"/>
                <a:hlinkClick r:id="rId2"/>
              </a:rPr>
              <a:t>https://commonslibrary.parliament.uk/research-briefings/sn03336/</a:t>
            </a:r>
            <a:endParaRPr kumimoji="0" lang="en-GB" altLang="en-US" sz="2800" b="0" i="0" u="none" strike="noStrike" kern="1200" cap="none" spc="0" normalizeH="0" baseline="0" noProof="0" dirty="0">
              <a:ln>
                <a:noFill/>
              </a:ln>
              <a:solidFill>
                <a:prstClr val="black"/>
              </a:solidFill>
              <a:effectLst/>
              <a:uLnTx/>
              <a:uFillTx/>
              <a:ea typeface="+mn-ea"/>
              <a:cs typeface="+mn-cs"/>
            </a:endParaRPr>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endParaRPr lang="en-GB" sz="2800" dirty="0"/>
          </a:p>
          <a:p>
            <a:pPr marL="0" indent="0" algn="ctr">
              <a:buNone/>
            </a:pPr>
            <a:r>
              <a:rPr lang="en-GB" sz="2800" b="1" dirty="0"/>
              <a:t>Feedback your findings to the whole class</a:t>
            </a:r>
          </a:p>
          <a:p>
            <a:pPr marL="0" indent="0" algn="ctr">
              <a:buNone/>
            </a:pPr>
            <a:r>
              <a:rPr lang="en-GB" sz="2800" b="1" dirty="0"/>
              <a:t>15mins</a:t>
            </a:r>
          </a:p>
        </p:txBody>
      </p:sp>
    </p:spTree>
    <p:extLst>
      <p:ext uri="{BB962C8B-B14F-4D97-AF65-F5344CB8AC3E}">
        <p14:creationId xmlns:p14="http://schemas.microsoft.com/office/powerpoint/2010/main" val="2288162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fontScale="92500" lnSpcReduction="10000"/>
          </a:bodyPr>
          <a:lstStyle/>
          <a:p>
            <a:r>
              <a:rPr lang="en-GB"/>
              <a:t>Working in groups research the </a:t>
            </a:r>
            <a:r>
              <a:rPr lang="en-GB" sz="3200">
                <a:effectLst/>
                <a:ea typeface="Times New Roman" panose="02020603050405020304" pitchFamily="18" charset="0"/>
              </a:rPr>
              <a:t>social, cultural and health </a:t>
            </a:r>
            <a:r>
              <a:rPr lang="en-GB" b="1"/>
              <a:t>consequences</a:t>
            </a:r>
            <a:r>
              <a:rPr lang="en-GB"/>
              <a:t> of obesity in UK</a:t>
            </a:r>
          </a:p>
          <a:p>
            <a:r>
              <a:rPr lang="en-GB"/>
              <a:t>Adult</a:t>
            </a:r>
          </a:p>
          <a:p>
            <a:r>
              <a:rPr lang="en-GB"/>
              <a:t>Children</a:t>
            </a:r>
          </a:p>
          <a:p>
            <a:r>
              <a:rPr lang="en-GB"/>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latin typeface="Myriad Pro"/>
                <a:ea typeface="+mn-ea"/>
                <a:cs typeface="+mn-cs"/>
              </a:rPr>
              <a:t>    </a:t>
            </a:r>
            <a:r>
              <a:rPr kumimoji="0" lang="en-GB" sz="2800" b="1" i="0" u="none" strike="noStrike" kern="1200" cap="none" spc="0" normalizeH="0" baseline="0" noProof="0">
                <a:ln>
                  <a:noFill/>
                </a:ln>
                <a:solidFill>
                  <a:prstClr val="black"/>
                </a:solidFill>
                <a:effectLst/>
                <a:uLnTx/>
                <a:uFillTx/>
                <a:latin typeface="Myriad Pro"/>
                <a:ea typeface="+mn-ea"/>
                <a:cs typeface="+mn-cs"/>
              </a:rPr>
              <a:t>10mins</a:t>
            </a:r>
            <a:endParaRPr lang="en-GB" sz="2800"/>
          </a:p>
          <a:p>
            <a:endParaRPr lang="en-GB"/>
          </a:p>
        </p:txBody>
      </p:sp>
    </p:spTree>
    <p:extLst>
      <p:ext uri="{BB962C8B-B14F-4D97-AF65-F5344CB8AC3E}">
        <p14:creationId xmlns:p14="http://schemas.microsoft.com/office/powerpoint/2010/main" val="903696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2"/>
              </a:rPr>
              <a:t>https://www.ncbi.nlm.nih.gov/pmc/articles/PMC4386197/</a:t>
            </a:r>
            <a:endParaRPr lang="en-GB" sz="2600"/>
          </a:p>
          <a:p>
            <a:endParaRPr lang="en-GB" sz="2600"/>
          </a:p>
          <a:p>
            <a:pPr marL="0" indent="0">
              <a:buNone/>
            </a:pPr>
            <a:endParaRPr lang="en-GB" sz="2600"/>
          </a:p>
          <a:p>
            <a:r>
              <a:rPr lang="en-GB" sz="2600">
                <a:hlinkClick r:id="rId3"/>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make use of any epidemiological study designs (cross-sectional, case-control, cohort and RCT designs) that is existing data to identify the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867803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6046-2064-6CE5-7A18-91D5EC801F37}"/>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5D0DC5F9-1A91-07C1-BE3B-75C51D805951}"/>
              </a:ext>
            </a:extLst>
          </p:cNvPr>
          <p:cNvSpPr>
            <a:spLocks noGrp="1"/>
          </p:cNvSpPr>
          <p:nvPr>
            <p:ph idx="1"/>
          </p:nvPr>
        </p:nvSpPr>
        <p:spPr/>
        <p:txBody>
          <a:bodyPr>
            <a:normAutofit fontScale="77500" lnSpcReduction="20000"/>
          </a:bodyPr>
          <a:lstStyle/>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Planning and using epidemiology to determine the public health impact on the specified population and an assessment of needs. </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Designing an appropriate </a:t>
            </a:r>
            <a:r>
              <a:rPr lang="en-GB" sz="3200" b="1">
                <a:effectLst/>
                <a:latin typeface="Arial" panose="020B0604020202020204" pitchFamily="34" charset="0"/>
                <a:ea typeface="Times New Roman" panose="02020603050405020304" pitchFamily="18" charset="0"/>
              </a:rPr>
              <a:t>method to contain, manage, treat, and reduce/control </a:t>
            </a:r>
            <a:r>
              <a:rPr lang="en-GB" sz="3200">
                <a:effectLst/>
                <a:latin typeface="Arial" panose="020B0604020202020204" pitchFamily="34" charset="0"/>
                <a:ea typeface="Times New Roman" panose="02020603050405020304" pitchFamily="18" charset="0"/>
              </a:rPr>
              <a:t>the </a:t>
            </a:r>
            <a:r>
              <a:rPr lang="en-GB" sz="3200" b="1">
                <a:effectLst/>
                <a:latin typeface="Arial" panose="020B0604020202020204" pitchFamily="34" charset="0"/>
                <a:ea typeface="Times New Roman" panose="02020603050405020304" pitchFamily="18" charset="0"/>
              </a:rPr>
              <a:t>impact</a:t>
            </a:r>
            <a:r>
              <a:rPr lang="en-GB" sz="3200">
                <a:effectLst/>
                <a:latin typeface="Arial" panose="020B0604020202020204" pitchFamily="34" charset="0"/>
                <a:ea typeface="Times New Roman" panose="02020603050405020304" pitchFamily="18" charset="0"/>
              </a:rPr>
              <a:t> of the problem on the population. </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b="1">
                <a:effectLst/>
                <a:latin typeface="Arial" panose="020B0604020202020204" pitchFamily="34" charset="0"/>
                <a:ea typeface="Times New Roman" panose="02020603050405020304" pitchFamily="18" charset="0"/>
              </a:rPr>
              <a:t>Evaluating the impact</a:t>
            </a:r>
            <a:r>
              <a:rPr lang="en-GB" sz="3200">
                <a:effectLst/>
                <a:latin typeface="Arial" panose="020B0604020202020204" pitchFamily="34" charset="0"/>
                <a:ea typeface="Times New Roman" panose="02020603050405020304" pitchFamily="18" charset="0"/>
              </a:rPr>
              <a:t>(s) of any proposed </a:t>
            </a:r>
            <a:r>
              <a:rPr lang="en-GB" sz="3200" b="1">
                <a:effectLst/>
                <a:latin typeface="Arial" panose="020B0604020202020204" pitchFamily="34" charset="0"/>
                <a:ea typeface="Times New Roman" panose="02020603050405020304" pitchFamily="18" charset="0"/>
              </a:rPr>
              <a:t>intervention(s)</a:t>
            </a:r>
            <a:r>
              <a:rPr lang="en-GB" sz="3200">
                <a:effectLst/>
                <a:latin typeface="Arial" panose="020B0604020202020204" pitchFamily="34" charset="0"/>
                <a:ea typeface="Times New Roman" panose="02020603050405020304" pitchFamily="18" charset="0"/>
              </a:rPr>
              <a:t>.</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An understanding of the </a:t>
            </a:r>
            <a:r>
              <a:rPr lang="en-GB" sz="3200" b="1">
                <a:effectLst/>
                <a:latin typeface="Arial" panose="020B0604020202020204" pitchFamily="34" charset="0"/>
                <a:ea typeface="Times New Roman" panose="02020603050405020304" pitchFamily="18" charset="0"/>
              </a:rPr>
              <a:t>strengths, advantages, weaknesses</a:t>
            </a:r>
            <a:r>
              <a:rPr lang="en-GB" sz="3200">
                <a:effectLst/>
                <a:latin typeface="Arial" panose="020B0604020202020204" pitchFamily="34" charset="0"/>
                <a:ea typeface="Times New Roman" panose="02020603050405020304" pitchFamily="18" charset="0"/>
              </a:rPr>
              <a:t>, and insufficiencies of your epidemiological approach.</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493686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fontScale="92500" lnSpcReduction="20000"/>
          </a:bodyPr>
          <a:lstStyle/>
          <a:p>
            <a:r>
              <a:rPr lang="en-GB"/>
              <a:t>Use epidemiological data to determine the impact of the health condition/disease on the target population.</a:t>
            </a:r>
          </a:p>
          <a:p>
            <a:r>
              <a:rPr lang="en-GB"/>
              <a:t>Use measures such as incidence, prevalence, mortality, morbidity and life expectancy data</a:t>
            </a:r>
          </a:p>
          <a:p>
            <a:endParaRPr lang="en-GB"/>
          </a:p>
          <a:p>
            <a:r>
              <a:rPr lang="en-GB">
                <a:hlinkClick r:id="rId3"/>
              </a:rPr>
              <a:t>https://www.nature.com/articles/0803662</a:t>
            </a:r>
            <a:endParaRPr lang="en-GB"/>
          </a:p>
          <a:p>
            <a:r>
              <a:rPr lang="en-GB">
                <a:hlinkClick r:id="rId4"/>
              </a:rPr>
              <a:t>https://onlinelibrary.wiley.com/doi/full/10.1002/osp4.474</a:t>
            </a:r>
            <a:endParaRPr lang="en-GB"/>
          </a:p>
          <a:p>
            <a:endParaRPr lang="en-GB"/>
          </a:p>
        </p:txBody>
      </p:sp>
    </p:spTree>
    <p:extLst>
      <p:ext uri="{BB962C8B-B14F-4D97-AF65-F5344CB8AC3E}">
        <p14:creationId xmlns:p14="http://schemas.microsoft.com/office/powerpoint/2010/main" val="33732594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dirty="0">
                <a:hlinkClick r:id="rId3"/>
              </a:rPr>
              <a:t>https://www.nature.com/articles/0803662</a:t>
            </a:r>
            <a:endParaRPr lang="en-GB" dirty="0"/>
          </a:p>
          <a:p>
            <a:endParaRPr lang="en-GB" dirty="0"/>
          </a:p>
          <a:p>
            <a:r>
              <a:rPr lang="en-GB" dirty="0">
                <a:hlinkClick r:id="rId4"/>
              </a:rPr>
              <a:t>https://www.ncbi.nlm.nih.gov/pmc/articles/PMC5673154/pdf/ij9-2-e17.pdf</a:t>
            </a:r>
            <a:endParaRPr lang="en-GB" dirty="0"/>
          </a:p>
          <a:p>
            <a:endParaRPr lang="en-GB" dirty="0"/>
          </a:p>
          <a:p>
            <a:r>
              <a:rPr lang="en-GB" dirty="0">
                <a:hlinkClick r:id="rId5"/>
              </a:rPr>
              <a:t>https://www.nhsinform.scot/illnesses-and-conditions/nutritional/obesity</a:t>
            </a:r>
            <a:endParaRPr lang="en-GB" dirty="0"/>
          </a:p>
          <a:p>
            <a:endParaRPr lang="en-GB" dirty="0"/>
          </a:p>
        </p:txBody>
      </p:sp>
    </p:spTree>
    <p:extLst>
      <p:ext uri="{BB962C8B-B14F-4D97-AF65-F5344CB8AC3E}">
        <p14:creationId xmlns:p14="http://schemas.microsoft.com/office/powerpoint/2010/main" val="25423332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dirty="0">
                <a:hlinkClick r:id="rId3"/>
              </a:rPr>
              <a:t>https://www.gov.uk/government/publications/childhood-obesity-a-plan-for-action/childhood-obesity-a-plan-for-action</a:t>
            </a:r>
            <a:endParaRPr lang="en-GB" dirty="0"/>
          </a:p>
          <a:p>
            <a:endParaRPr lang="en-GB" dirty="0"/>
          </a:p>
          <a:p>
            <a:r>
              <a:rPr lang="en-GB" dirty="0">
                <a:hlinkClick r:id="rId4"/>
              </a:rPr>
              <a:t>https://www.kingsfund.org.uk/sites/default/files/2021-07/Tackling%20obesity.pdf</a:t>
            </a:r>
            <a:endParaRPr lang="en-GB" dirty="0"/>
          </a:p>
          <a:p>
            <a:endParaRPr lang="en-GB" dirty="0"/>
          </a:p>
          <a:p>
            <a:endParaRPr lang="en-GB" dirty="0"/>
          </a:p>
        </p:txBody>
      </p:sp>
    </p:spTree>
    <p:extLst>
      <p:ext uri="{BB962C8B-B14F-4D97-AF65-F5344CB8AC3E}">
        <p14:creationId xmlns:p14="http://schemas.microsoft.com/office/powerpoint/2010/main" val="11604130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a:t>Working in groups research the different obesity intervention programme that is in existence</a:t>
            </a: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31522239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dirty="0"/>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TotalTime>
  <Words>2660</Words>
  <Application>Microsoft Office PowerPoint</Application>
  <PresentationFormat>On-screen Show (4:3)</PresentationFormat>
  <Paragraphs>276</Paragraphs>
  <Slides>48</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Myriad Pro</vt:lpstr>
      <vt:lpstr>Arial</vt:lpstr>
      <vt:lpstr>Calibri</vt:lpstr>
      <vt:lpstr>Courier New</vt:lpstr>
      <vt:lpstr>Symbol</vt:lpstr>
      <vt:lpstr>Times New Roman</vt:lpstr>
      <vt:lpstr>Wingdings</vt:lpstr>
      <vt:lpstr>Wingdings 3</vt:lpstr>
      <vt:lpstr>20140311PresentationUWTSDTemplate</vt:lpstr>
      <vt:lpstr>  Social Epidemiology and Public Health Development     </vt:lpstr>
      <vt:lpstr>Learning outcomes</vt:lpstr>
      <vt:lpstr>Module Summary</vt:lpstr>
      <vt:lpstr>Aims of the Session</vt:lpstr>
      <vt:lpstr>What does the assessment entails?</vt:lpstr>
      <vt:lpstr>Analytical Report </vt:lpstr>
      <vt:lpstr>Submission method</vt:lpstr>
      <vt:lpstr>First Task</vt:lpstr>
      <vt:lpstr>First Task</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General Submission Guidance </vt:lpstr>
      <vt:lpstr>Academic honesty / referencing</vt:lpstr>
      <vt:lpstr>REFERENCING REQUIREMENTS </vt:lpstr>
      <vt:lpstr>ASSESSMENT CRITERIA PORTFOLIO  </vt:lpstr>
      <vt:lpstr>Resources</vt:lpstr>
      <vt:lpstr>Some example of organisations you could use in your report </vt:lpstr>
      <vt:lpstr>Some example of organisations</vt:lpstr>
      <vt:lpstr>Some example of organisations</vt:lpstr>
      <vt:lpstr>Some example of organisations</vt:lpstr>
      <vt:lpstr>Reminder</vt:lpstr>
      <vt:lpstr>Second Task</vt:lpstr>
      <vt:lpstr>Second Task</vt:lpstr>
      <vt:lpstr>Second Task</vt:lpstr>
      <vt:lpstr>Second Task</vt:lpstr>
      <vt:lpstr>Activity</vt:lpstr>
      <vt:lpstr>Activity</vt:lpstr>
      <vt:lpstr>Solution</vt:lpstr>
      <vt:lpstr>Activity</vt:lpstr>
      <vt:lpstr>Second Task</vt:lpstr>
      <vt:lpstr>Activity</vt:lpstr>
      <vt:lpstr>Solution</vt:lpstr>
      <vt:lpstr>Activity</vt:lpstr>
      <vt:lpstr>Solution</vt:lpstr>
      <vt:lpstr>Activity</vt:lpstr>
      <vt:lpstr>Examples of Intervention</vt:lpstr>
      <vt:lpstr>Activity</vt:lpstr>
      <vt:lpstr>Second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Itse Olaoye</cp:lastModifiedBy>
  <cp:revision>11</cp:revision>
  <dcterms:created xsi:type="dcterms:W3CDTF">2015-04-14T15:21:28Z</dcterms:created>
  <dcterms:modified xsi:type="dcterms:W3CDTF">2026-04-09T11:29:46Z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