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56" r:id="rId5"/>
    <p:sldId id="320" r:id="rId6"/>
    <p:sldId id="323" r:id="rId7"/>
    <p:sldId id="322" r:id="rId8"/>
    <p:sldId id="324" r:id="rId9"/>
    <p:sldId id="321" r:id="rId10"/>
    <p:sldId id="325" r:id="rId11"/>
    <p:sldId id="326" r:id="rId12"/>
    <p:sldId id="327" r:id="rId13"/>
    <p:sldId id="328" r:id="rId14"/>
    <p:sldId id="329" r:id="rId15"/>
    <p:sldId id="330" r:id="rId16"/>
    <p:sldId id="331" r:id="rId17"/>
    <p:sldId id="332" r:id="rId18"/>
    <p:sldId id="348" r:id="rId19"/>
    <p:sldId id="333" r:id="rId20"/>
    <p:sldId id="349" r:id="rId21"/>
    <p:sldId id="334" r:id="rId22"/>
    <p:sldId id="335" r:id="rId23"/>
    <p:sldId id="336" r:id="rId24"/>
    <p:sldId id="337" r:id="rId25"/>
    <p:sldId id="338" r:id="rId26"/>
    <p:sldId id="339" r:id="rId27"/>
    <p:sldId id="340" r:id="rId28"/>
    <p:sldId id="341" r:id="rId29"/>
    <p:sldId id="342" r:id="rId30"/>
    <p:sldId id="343" r:id="rId31"/>
    <p:sldId id="345" r:id="rId32"/>
    <p:sldId id="346" r:id="rId33"/>
    <p:sldId id="347"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327336C-9239-4910-A976-80C3C006096D}">
          <p14:sldIdLst>
            <p14:sldId id="256"/>
            <p14:sldId id="320"/>
            <p14:sldId id="323"/>
            <p14:sldId id="322"/>
            <p14:sldId id="324"/>
            <p14:sldId id="321"/>
            <p14:sldId id="325"/>
            <p14:sldId id="326"/>
            <p14:sldId id="327"/>
            <p14:sldId id="328"/>
            <p14:sldId id="329"/>
            <p14:sldId id="330"/>
            <p14:sldId id="331"/>
            <p14:sldId id="332"/>
            <p14:sldId id="348"/>
            <p14:sldId id="333"/>
            <p14:sldId id="349"/>
            <p14:sldId id="334"/>
            <p14:sldId id="335"/>
            <p14:sldId id="336"/>
            <p14:sldId id="337"/>
            <p14:sldId id="338"/>
            <p14:sldId id="339"/>
            <p14:sldId id="340"/>
            <p14:sldId id="341"/>
            <p14:sldId id="342"/>
            <p14:sldId id="343"/>
            <p14:sldId id="345"/>
            <p14:sldId id="346"/>
            <p14:sldId id="347"/>
          </p14:sldIdLst>
        </p14:section>
        <p14:section name="Untitled Section" id="{7D238EC0-CEB5-4D06-8C1D-BE01CE1A660A}">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8" autoAdjust="0"/>
  </p:normalViewPr>
  <p:slideViewPr>
    <p:cSldViewPr>
      <p:cViewPr varScale="1">
        <p:scale>
          <a:sx n="60" d="100"/>
          <a:sy n="60" d="100"/>
        </p:scale>
        <p:origin x="1068" y="4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24/11/2021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06B2C9-55BC-413D-9705-92E992BCF5BA}" type="datetimeFigureOut">
              <a:rPr lang="en-GB" smtClean="0"/>
              <a:t>24/11/2021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7660C6-26C4-469B-94B6-58AF14BBAF08}" type="slidenum">
              <a:rPr lang="en-GB" smtClean="0"/>
              <a:t>‹#›</a:t>
            </a:fld>
            <a:endParaRPr lang="en-GB"/>
          </a:p>
        </p:txBody>
      </p:sp>
    </p:spTree>
    <p:extLst>
      <p:ext uri="{BB962C8B-B14F-4D97-AF65-F5344CB8AC3E}">
        <p14:creationId xmlns:p14="http://schemas.microsoft.com/office/powerpoint/2010/main" val="1036972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7660C6-26C4-469B-94B6-58AF14BBAF08}" type="slidenum">
              <a:rPr lang="en-GB" smtClean="0"/>
              <a:t>1</a:t>
            </a:fld>
            <a:endParaRPr lang="en-GB"/>
          </a:p>
        </p:txBody>
      </p:sp>
    </p:spTree>
    <p:extLst>
      <p:ext uri="{BB962C8B-B14F-4D97-AF65-F5344CB8AC3E}">
        <p14:creationId xmlns:p14="http://schemas.microsoft.com/office/powerpoint/2010/main" val="3137719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nesta.org.uk/report/confronting-dr-robot/" TargetMode="External"/><Relationship Id="rId7" Type="http://schemas.openxmlformats.org/officeDocument/2006/relationships/hyperlink" Target="https://wellcome.ac.uk/sites/default/files/ai-in-health-ethical-social-political-challenges.pdf" TargetMode="External"/><Relationship Id="rId2" Type="http://schemas.openxmlformats.org/officeDocument/2006/relationships/hyperlink" Target="https://reform.uk/research/thinking-its-own-ai-nhs" TargetMode="External"/><Relationship Id="rId1" Type="http://schemas.openxmlformats.org/officeDocument/2006/relationships/slideLayout" Target="../slideLayouts/slideLayout2.xml"/><Relationship Id="rId6" Type="http://schemas.openxmlformats.org/officeDocument/2006/relationships/hyperlink" Target="https://www.pwc.com/gx/en/industries/healthcare/publications/ai-robotics-new-health/ai-robotics-new-health.pdf" TargetMode="External"/><Relationship Id="rId5" Type="http://schemas.openxmlformats.org/officeDocument/2006/relationships/hyperlink" Target="http://nuffieldbioethics.org/project/briefing-notes/artificial-intelligence-ai-healthcare-research" TargetMode="External"/><Relationship Id="rId4" Type="http://schemas.openxmlformats.org/officeDocument/2006/relationships/hyperlink" Target="https://www.kssahsn.net/what-we-do/our-news/news/Documents/AI-Strategy.pdf"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ico.org.uk/media/for-organisations/documents/2013559/big-data-ai-ml-and-data-protection.pdf" TargetMode="External"/><Relationship Id="rId2" Type="http://schemas.openxmlformats.org/officeDocument/2006/relationships/hyperlink" Target="https://publications.parliament.uk/pa/cm201719/cmselect/cmsctech/351/351.pdf"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chief-medical-officer-annual-report-2018-better-health-within-reach" TargetMode="External"/><Relationship Id="rId4" Type="http://schemas.openxmlformats.org/officeDocument/2006/relationships/hyperlink" Target="https://publications.parliament.uk/pa/ld201719/ldselect/ldai/100/100.pdf"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futureofsurgery.rcseng.ac.uk/?_ga=2.63604391.986526945.1547226199-1970392652.1547226199" TargetMode="External"/><Relationship Id="rId2" Type="http://schemas.openxmlformats.org/officeDocument/2006/relationships/hyperlink" Target="https://www.gov.uk/government/publications/chief-medical-officer-annual-report-2018-better-health-within-reach"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code-of-conduct-for-data-driven-health-and-care-technology/initial-code-of-conduct-for-data-driven-health-and-care-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1700808"/>
            <a:ext cx="8352928" cy="4392488"/>
          </a:xfrm>
        </p:spPr>
        <p:txBody>
          <a:bodyPr>
            <a:normAutofit/>
          </a:bodyPr>
          <a:lstStyle/>
          <a:p>
            <a:endParaRPr lang="en-GB" sz="6600" dirty="0">
              <a:solidFill>
                <a:schemeClr val="bg1"/>
              </a:solidFill>
            </a:endParaRPr>
          </a:p>
          <a:p>
            <a:r>
              <a:rPr lang="en-GB" sz="6600" dirty="0">
                <a:solidFill>
                  <a:schemeClr val="bg1"/>
                </a:solidFill>
              </a:rPr>
              <a:t>Artificial Intelligence in Healthcare</a:t>
            </a:r>
            <a:endParaRPr lang="en-GB" sz="6600"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There is much debate about the introduction of AI to healthcare.</a:t>
            </a:r>
          </a:p>
          <a:p>
            <a:endParaRPr lang="en-GB" dirty="0"/>
          </a:p>
          <a:p>
            <a:r>
              <a:rPr lang="en-GB" dirty="0"/>
              <a:t>What is the central and  perhaps the most fundamental question?</a:t>
            </a:r>
          </a:p>
          <a:p>
            <a:endParaRPr lang="en-GB" dirty="0"/>
          </a:p>
        </p:txBody>
      </p:sp>
    </p:spTree>
    <p:extLst>
      <p:ext uri="{BB962C8B-B14F-4D97-AF65-F5344CB8AC3E}">
        <p14:creationId xmlns:p14="http://schemas.microsoft.com/office/powerpoint/2010/main" val="1607878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a:p>
            <a:r>
              <a:rPr lang="en-GB" dirty="0"/>
              <a:t>What will care look like in the future ?</a:t>
            </a:r>
          </a:p>
          <a:p>
            <a:r>
              <a:rPr lang="en-GB" dirty="0"/>
              <a:t>Will patients be safe or safer?</a:t>
            </a:r>
          </a:p>
          <a:p>
            <a:endParaRPr lang="en-GB" dirty="0"/>
          </a:p>
        </p:txBody>
      </p:sp>
    </p:spTree>
    <p:extLst>
      <p:ext uri="{BB962C8B-B14F-4D97-AF65-F5344CB8AC3E}">
        <p14:creationId xmlns:p14="http://schemas.microsoft.com/office/powerpoint/2010/main" val="1458338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normAutofit fontScale="85000" lnSpcReduction="20000"/>
          </a:bodyPr>
          <a:lstStyle/>
          <a:p>
            <a:r>
              <a:rPr lang="en-GB" sz="3400" dirty="0"/>
              <a:t>We could argue that machines;</a:t>
            </a:r>
          </a:p>
          <a:p>
            <a:endParaRPr lang="en-GB" dirty="0"/>
          </a:p>
          <a:p>
            <a:r>
              <a:rPr lang="en-GB" dirty="0"/>
              <a:t>Don’t get tired,</a:t>
            </a:r>
          </a:p>
          <a:p>
            <a:r>
              <a:rPr lang="en-GB" dirty="0"/>
              <a:t>Don’t allow emotion to influence their judgement, </a:t>
            </a:r>
          </a:p>
          <a:p>
            <a:r>
              <a:rPr lang="en-GB" dirty="0"/>
              <a:t>Make decisions faster and can be programmed to learn more readily than humans.</a:t>
            </a:r>
          </a:p>
          <a:p>
            <a:endParaRPr lang="en-GB" dirty="0"/>
          </a:p>
          <a:p>
            <a:r>
              <a:rPr lang="en-GB" dirty="0"/>
              <a:t>Opponents may say human judgement is a fundamental component of clinical activity and the ability to take a holistic approach to patient care is the essence of what it means to be a nurse/doctor/healthcare professional</a:t>
            </a:r>
          </a:p>
        </p:txBody>
      </p:sp>
    </p:spTree>
    <p:extLst>
      <p:ext uri="{BB962C8B-B14F-4D97-AF65-F5344CB8AC3E}">
        <p14:creationId xmlns:p14="http://schemas.microsoft.com/office/powerpoint/2010/main" val="3364787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Digitised clinical support tools offer a way to cut unwarranted variation in patient care.</a:t>
            </a:r>
          </a:p>
          <a:p>
            <a:endParaRPr lang="en-GB" dirty="0"/>
          </a:p>
          <a:p>
            <a:r>
              <a:rPr lang="en-GB" dirty="0"/>
              <a:t>Offers consistency </a:t>
            </a:r>
          </a:p>
          <a:p>
            <a:r>
              <a:rPr lang="en-GB" dirty="0"/>
              <a:t>Equality </a:t>
            </a:r>
          </a:p>
          <a:p>
            <a:endParaRPr lang="en-GB" dirty="0"/>
          </a:p>
        </p:txBody>
      </p:sp>
    </p:spTree>
    <p:extLst>
      <p:ext uri="{BB962C8B-B14F-4D97-AF65-F5344CB8AC3E}">
        <p14:creationId xmlns:p14="http://schemas.microsoft.com/office/powerpoint/2010/main" val="501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4896545"/>
          </a:xfrm>
        </p:spPr>
        <p:txBody>
          <a:bodyPr>
            <a:normAutofit fontScale="77500" lnSpcReduction="20000"/>
          </a:bodyPr>
          <a:lstStyle/>
          <a:p>
            <a:r>
              <a:rPr lang="en-GB" dirty="0"/>
              <a:t>Algorithms for example could standardise tests, prescriptions and even procedures across the healthcare system,</a:t>
            </a:r>
          </a:p>
          <a:p>
            <a:r>
              <a:rPr lang="en-GB" dirty="0"/>
              <a:t>Being kept up-to-date with the latest guidelines in the same way a phone’s operating system updates itself from time to time.</a:t>
            </a:r>
          </a:p>
          <a:p>
            <a:endParaRPr lang="en-GB" dirty="0"/>
          </a:p>
          <a:p>
            <a:r>
              <a:rPr lang="en-GB" dirty="0"/>
              <a:t>Offer advice on specialist areas of medicine normally only available through referral to secondary or tertiary services could be delivered locally and in real-time. </a:t>
            </a:r>
          </a:p>
          <a:p>
            <a:endParaRPr lang="en-GB" dirty="0"/>
          </a:p>
          <a:p>
            <a:r>
              <a:rPr lang="en-GB" dirty="0"/>
              <a:t>Direct-to-patient services could provide digital consultations regardless of time of day, geography, or verbal communication needs including language.</a:t>
            </a:r>
          </a:p>
        </p:txBody>
      </p:sp>
    </p:spTree>
    <p:extLst>
      <p:ext uri="{BB962C8B-B14F-4D97-AF65-F5344CB8AC3E}">
        <p14:creationId xmlns:p14="http://schemas.microsoft.com/office/powerpoint/2010/main" val="484602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a:bodyPr>
          <a:lstStyle/>
          <a:p>
            <a:r>
              <a:rPr lang="en-GB" sz="2600" dirty="0"/>
              <a:t>However, algorithms could also provide unsafe advice. The tech mantra of ‘move fast and break things’ does not fit well when applied to patient care. </a:t>
            </a:r>
          </a:p>
          <a:p>
            <a:endParaRPr lang="en-GB" sz="2600" dirty="0"/>
          </a:p>
          <a:p>
            <a:r>
              <a:rPr lang="en-GB" sz="2600" dirty="0"/>
              <a:t>It may be poorly programmed, poorly trained, used in inappropriate situations, have incomplete data and could be misled or hacked. </a:t>
            </a:r>
          </a:p>
          <a:p>
            <a:endParaRPr lang="en-GB" sz="2600" dirty="0"/>
          </a:p>
          <a:p>
            <a:r>
              <a:rPr lang="en-GB" sz="2600" dirty="0"/>
              <a:t>And worse, dangerous AI could replicate harm at scale.</a:t>
            </a:r>
          </a:p>
          <a:p>
            <a:endParaRPr lang="en-GB" dirty="0"/>
          </a:p>
        </p:txBody>
      </p:sp>
    </p:spTree>
    <p:extLst>
      <p:ext uri="{BB962C8B-B14F-4D97-AF65-F5344CB8AC3E}">
        <p14:creationId xmlns:p14="http://schemas.microsoft.com/office/powerpoint/2010/main" val="83881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a:t>
            </a:r>
          </a:p>
        </p:txBody>
      </p:sp>
      <p:sp>
        <p:nvSpPr>
          <p:cNvPr id="3" name="Content Placeholder 2"/>
          <p:cNvSpPr>
            <a:spLocks noGrp="1"/>
          </p:cNvSpPr>
          <p:nvPr>
            <p:ph idx="1"/>
          </p:nvPr>
        </p:nvSpPr>
        <p:spPr/>
        <p:txBody>
          <a:bodyPr>
            <a:normAutofit fontScale="92500" lnSpcReduction="20000"/>
          </a:bodyPr>
          <a:lstStyle/>
          <a:p>
            <a:r>
              <a:rPr lang="en-GB" dirty="0"/>
              <a:t>The widespread introduction of new AI healthcare technology will help some patients but could expose others to unforeseen risks. </a:t>
            </a:r>
          </a:p>
          <a:p>
            <a:r>
              <a:rPr lang="en-GB" dirty="0"/>
              <a:t>What is the threshold for safety on this scale – how many people must be helped for one that might be harmed? </a:t>
            </a:r>
          </a:p>
          <a:p>
            <a:r>
              <a:rPr lang="en-GB" dirty="0"/>
              <a:t>How does this compare to the standards and accountability to which a human clinician is held? </a:t>
            </a:r>
          </a:p>
        </p:txBody>
      </p:sp>
    </p:spTree>
    <p:extLst>
      <p:ext uri="{BB962C8B-B14F-4D97-AF65-F5344CB8AC3E}">
        <p14:creationId xmlns:p14="http://schemas.microsoft.com/office/powerpoint/2010/main" val="1685394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lstStyle/>
          <a:p>
            <a:r>
              <a:rPr lang="en-GB" dirty="0"/>
              <a:t>Who will be responsible for harm caused by AI mistakes – the computer programmer, the tech company, the regulator or the clinician? </a:t>
            </a:r>
          </a:p>
          <a:p>
            <a:endParaRPr lang="en-GB" dirty="0"/>
          </a:p>
          <a:p>
            <a:r>
              <a:rPr lang="en-GB" dirty="0"/>
              <a:t>Should a doctor have an automatic right to over-rule a machine’s diagnosis or decision? Should the reverse apply equally? </a:t>
            </a:r>
          </a:p>
          <a:p>
            <a:endParaRPr lang="en-GB" dirty="0"/>
          </a:p>
        </p:txBody>
      </p:sp>
    </p:spTree>
    <p:extLst>
      <p:ext uri="{BB962C8B-B14F-4D97-AF65-F5344CB8AC3E}">
        <p14:creationId xmlns:p14="http://schemas.microsoft.com/office/powerpoint/2010/main" val="756463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fontScale="62500" lnSpcReduction="20000"/>
          </a:bodyPr>
          <a:lstStyle/>
          <a:p>
            <a:r>
              <a:rPr lang="en-GB" i="1" dirty="0"/>
              <a:t>“I do think the issues around patient safety are subject to some confusion.”</a:t>
            </a:r>
          </a:p>
          <a:p>
            <a:endParaRPr lang="en-GB" i="1" dirty="0"/>
          </a:p>
          <a:p>
            <a:r>
              <a:rPr lang="en-GB" i="1" dirty="0"/>
              <a:t>“ The fact is machines are better at numbers than humans, but you will always need a human, so I don’t think it’s an either/or choice. And in terms of safety, machines are much better at recognising things like rare diseases, simply because they are working from a bigger dataset, so you could argue that some patients will be significantly safer. That said, regulation is not really keeping up. We [in the commercial sector] need to work better with the regulators so they understand the technology and we can ensure patient safety is paramount. At the moment AI isn’t really viewed by regulators as anything much more than a novelty – a sort of glorified decision support tool. That’s fine for now, but we are not far off going beyond that in some areas, so organisations like the Care Quality Commission will have to catch up.”</a:t>
            </a:r>
          </a:p>
          <a:p>
            <a:endParaRPr lang="en-GB" dirty="0"/>
          </a:p>
          <a:p>
            <a:endParaRPr lang="en-GB" dirty="0"/>
          </a:p>
          <a:p>
            <a:r>
              <a:rPr lang="en-GB" dirty="0"/>
              <a:t> Dr Hannah Allen, Associate Medical Director, Babylon Health.</a:t>
            </a:r>
          </a:p>
        </p:txBody>
      </p:sp>
    </p:spTree>
    <p:extLst>
      <p:ext uri="{BB962C8B-B14F-4D97-AF65-F5344CB8AC3E}">
        <p14:creationId xmlns:p14="http://schemas.microsoft.com/office/powerpoint/2010/main" val="2372046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fontScale="77500" lnSpcReduction="20000"/>
          </a:bodyPr>
          <a:lstStyle/>
          <a:p>
            <a:r>
              <a:rPr lang="en-GB" i="1" dirty="0"/>
              <a:t>“One of the things we try to do at CQC is to encourage providers to innovate, because we know this can lead to big improvements in the quality of care. But innovation needs to be done in the right way so that we see the greatest possible benefit, while we also make sure that people using services are kept safe. We know that AI is one of the fastest moving areas of innovation at the moment so it can be a big part of this story in the future, but it does present some new challenges and we’re working with other regulators, government, providers and the public to make sure that we can respond in the right way.”</a:t>
            </a:r>
          </a:p>
          <a:p>
            <a:endParaRPr lang="en-GB" dirty="0"/>
          </a:p>
          <a:p>
            <a:endParaRPr lang="en-GB" dirty="0"/>
          </a:p>
          <a:p>
            <a:r>
              <a:rPr lang="en-GB" dirty="0"/>
              <a:t> </a:t>
            </a:r>
            <a:r>
              <a:rPr lang="en-GB" dirty="0" err="1"/>
              <a:t>Malte</a:t>
            </a:r>
            <a:r>
              <a:rPr lang="en-GB" dirty="0"/>
              <a:t> </a:t>
            </a:r>
            <a:r>
              <a:rPr lang="en-GB" dirty="0" err="1"/>
              <a:t>Gerhold</a:t>
            </a:r>
            <a:r>
              <a:rPr lang="en-GB" dirty="0"/>
              <a:t>, Executive Director of Strategy and Intelligence, Care Quality Commission</a:t>
            </a:r>
          </a:p>
        </p:txBody>
      </p:sp>
    </p:spTree>
    <p:extLst>
      <p:ext uri="{BB962C8B-B14F-4D97-AF65-F5344CB8AC3E}">
        <p14:creationId xmlns:p14="http://schemas.microsoft.com/office/powerpoint/2010/main" val="1485923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Healthcare professional and patient relationship</a:t>
            </a:r>
          </a:p>
        </p:txBody>
      </p:sp>
      <p:sp>
        <p:nvSpPr>
          <p:cNvPr id="3" name="Content Placeholder 2"/>
          <p:cNvSpPr>
            <a:spLocks noGrp="1"/>
          </p:cNvSpPr>
          <p:nvPr>
            <p:ph idx="1"/>
          </p:nvPr>
        </p:nvSpPr>
        <p:spPr/>
        <p:txBody>
          <a:bodyPr>
            <a:normAutofit fontScale="92500" lnSpcReduction="10000"/>
          </a:bodyPr>
          <a:lstStyle/>
          <a:p>
            <a:r>
              <a:rPr lang="en-GB" dirty="0"/>
              <a:t>The nature of the relationship between clinicians and their patients has evolved as medicine as evolved. For centuries, the doctor held exclusive knowledge and issued ‘orders’ -  medical model.</a:t>
            </a:r>
          </a:p>
          <a:p>
            <a:r>
              <a:rPr lang="en-GB" dirty="0"/>
              <a:t>Today, doctors are expected to take a holistic approach, providing care that is tailored to each patient’s wishes and based on shared decision-making  -  social model .</a:t>
            </a:r>
          </a:p>
        </p:txBody>
      </p:sp>
    </p:spTree>
    <p:extLst>
      <p:ext uri="{BB962C8B-B14F-4D97-AF65-F5344CB8AC3E}">
        <p14:creationId xmlns:p14="http://schemas.microsoft.com/office/powerpoint/2010/main" val="3394165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Does the future use of AI technologies have the potential to cause a further seismic shift in the culture of interactions between clinicians and patients? </a:t>
            </a:r>
          </a:p>
          <a:p>
            <a:endParaRPr lang="en-GB" dirty="0"/>
          </a:p>
        </p:txBody>
      </p:sp>
    </p:spTree>
    <p:extLst>
      <p:ext uri="{BB962C8B-B14F-4D97-AF65-F5344CB8AC3E}">
        <p14:creationId xmlns:p14="http://schemas.microsoft.com/office/powerpoint/2010/main" val="3815239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a:bodyPr>
          <a:lstStyle/>
          <a:p>
            <a:r>
              <a:rPr lang="en-GB" dirty="0"/>
              <a:t>Much of this depends on the nature of the interface between the public and AI. </a:t>
            </a:r>
          </a:p>
          <a:p>
            <a:endParaRPr lang="en-GB" dirty="0"/>
          </a:p>
          <a:p>
            <a:r>
              <a:rPr lang="en-GB" dirty="0"/>
              <a:t>Applications could range from a doctor-facing decision support tool, potentially unnoticed by the patient, to an autonomous AI system accessible from the patient’s own devices, diagnosing and treating conditions without human clinical involvement.</a:t>
            </a:r>
          </a:p>
        </p:txBody>
      </p:sp>
    </p:spTree>
    <p:extLst>
      <p:ext uri="{BB962C8B-B14F-4D97-AF65-F5344CB8AC3E}">
        <p14:creationId xmlns:p14="http://schemas.microsoft.com/office/powerpoint/2010/main" val="1175924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F2F3B8-04FC-4FAA-8DAC-583409599ACE}"/>
              </a:ext>
            </a:extLst>
          </p:cNvPr>
          <p:cNvSpPr>
            <a:spLocks noGrp="1"/>
          </p:cNvSpPr>
          <p:nvPr>
            <p:ph idx="1"/>
          </p:nvPr>
        </p:nvSpPr>
        <p:spPr>
          <a:xfrm>
            <a:off x="457200" y="476672"/>
            <a:ext cx="8229600" cy="5040561"/>
          </a:xfrm>
        </p:spPr>
        <p:txBody>
          <a:bodyPr>
            <a:normAutofit fontScale="92500" lnSpcReduction="10000"/>
          </a:bodyPr>
          <a:lstStyle/>
          <a:p>
            <a:r>
              <a:rPr lang="en-GB" dirty="0"/>
              <a:t> As AI systems become more autonomous with a greater degree of direct-to-patient advice, a significant need arises to establish the role of clinicians in maintaining quality, safety, patient education and holistic support.</a:t>
            </a:r>
          </a:p>
          <a:p>
            <a:endParaRPr lang="en-GB" dirty="0"/>
          </a:p>
          <a:p>
            <a:r>
              <a:rPr lang="en-GB" dirty="0"/>
              <a:t> The psychological impact on both patients and doctors of the presence of AI must be anticipated, including an inherent reluctance to disagree with the recommendations of digital systems. </a:t>
            </a:r>
          </a:p>
          <a:p>
            <a:endParaRPr lang="en-GB" dirty="0"/>
          </a:p>
        </p:txBody>
      </p:sp>
    </p:spTree>
    <p:extLst>
      <p:ext uri="{BB962C8B-B14F-4D97-AF65-F5344CB8AC3E}">
        <p14:creationId xmlns:p14="http://schemas.microsoft.com/office/powerpoint/2010/main" val="105907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Clinical considerations:</a:t>
            </a:r>
          </a:p>
        </p:txBody>
      </p:sp>
      <p:sp>
        <p:nvSpPr>
          <p:cNvPr id="3" name="Content Placeholder 2"/>
          <p:cNvSpPr>
            <a:spLocks noGrp="1"/>
          </p:cNvSpPr>
          <p:nvPr>
            <p:ph idx="1"/>
          </p:nvPr>
        </p:nvSpPr>
        <p:spPr>
          <a:xfrm>
            <a:off x="457200" y="1124744"/>
            <a:ext cx="8229600" cy="4392489"/>
          </a:xfrm>
        </p:spPr>
        <p:txBody>
          <a:bodyPr>
            <a:normAutofit/>
          </a:bodyPr>
          <a:lstStyle/>
          <a:p>
            <a:r>
              <a:rPr lang="en-GB" sz="2400" dirty="0"/>
              <a:t>The holistic side of a consultation would be difficult to replicate with digital tools – doctors are better equipped to detect non-verbal signs, tone of voice and other subtle cues. Loss of this human contact could lead to reduced awareness of patients’ loneliness, safeguarding, or social needs.  </a:t>
            </a:r>
          </a:p>
        </p:txBody>
      </p:sp>
    </p:spTree>
    <p:extLst>
      <p:ext uri="{BB962C8B-B14F-4D97-AF65-F5344CB8AC3E}">
        <p14:creationId xmlns:p14="http://schemas.microsoft.com/office/powerpoint/2010/main" val="21359905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AF4F1F-70F0-4D00-B529-BECFE06A6B03}"/>
              </a:ext>
            </a:extLst>
          </p:cNvPr>
          <p:cNvSpPr>
            <a:spLocks noGrp="1"/>
          </p:cNvSpPr>
          <p:nvPr>
            <p:ph idx="1"/>
          </p:nvPr>
        </p:nvSpPr>
        <p:spPr>
          <a:xfrm>
            <a:off x="457200" y="548680"/>
            <a:ext cx="8229600" cy="4968553"/>
          </a:xfrm>
        </p:spPr>
        <p:txBody>
          <a:bodyPr>
            <a:normAutofit/>
          </a:bodyPr>
          <a:lstStyle/>
          <a:p>
            <a:r>
              <a:rPr lang="en-GB" sz="3200" dirty="0"/>
              <a:t>Will the doctor become a second opinion, a step in the quality assurance process, or an interpreter?</a:t>
            </a:r>
          </a:p>
          <a:p>
            <a:endParaRPr lang="en-GB" sz="3200" dirty="0"/>
          </a:p>
          <a:p>
            <a:r>
              <a:rPr lang="en-GB" sz="3200" dirty="0"/>
              <a:t> In what contexts should clinical staff review AI-generated advice for quality assurance and interpretation before it is accessible to a patient? </a:t>
            </a:r>
          </a:p>
          <a:p>
            <a:endParaRPr lang="en-GB" dirty="0"/>
          </a:p>
        </p:txBody>
      </p:sp>
    </p:spTree>
    <p:extLst>
      <p:ext uri="{BB962C8B-B14F-4D97-AF65-F5344CB8AC3E}">
        <p14:creationId xmlns:p14="http://schemas.microsoft.com/office/powerpoint/2010/main" val="428170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4896545"/>
          </a:xfrm>
        </p:spPr>
        <p:txBody>
          <a:bodyPr>
            <a:normAutofit fontScale="85000" lnSpcReduction="10000"/>
          </a:bodyPr>
          <a:lstStyle/>
          <a:p>
            <a:r>
              <a:rPr lang="en-GB" sz="2800" i="1" dirty="0"/>
              <a:t>“AI will change the doctor-patient relationship”.</a:t>
            </a:r>
          </a:p>
          <a:p>
            <a:endParaRPr lang="en-GB" sz="2800" i="1" dirty="0"/>
          </a:p>
          <a:p>
            <a:r>
              <a:rPr lang="en-GB" sz="2800" i="1" dirty="0"/>
              <a:t> “The doctor will need to behave differently – to learn how to interact with expert patients, who may have self diagnosed with AI tools. AI supporting clinicians is not that far away, but AI replacing clinicians is a long way off. AI is not ready to fully interpret a patient’s nuanced response to a question, nor is it ready to replace examining patients – but it is very good at making differential diagnoses from results. “</a:t>
            </a:r>
          </a:p>
          <a:p>
            <a:endParaRPr lang="en-GB" dirty="0"/>
          </a:p>
          <a:p>
            <a:r>
              <a:rPr lang="en-GB" sz="2800" dirty="0"/>
              <a:t>Dr Phil </a:t>
            </a:r>
            <a:r>
              <a:rPr lang="en-GB" sz="2800" dirty="0" err="1"/>
              <a:t>Koczan</a:t>
            </a:r>
            <a:r>
              <a:rPr lang="en-GB" sz="2800" dirty="0"/>
              <a:t>, GP. CCIO for digital integration and NHS England (London) and Clinical Advisor to the Professional Record Standards Body.</a:t>
            </a:r>
          </a:p>
        </p:txBody>
      </p:sp>
    </p:spTree>
    <p:extLst>
      <p:ext uri="{BB962C8B-B14F-4D97-AF65-F5344CB8AC3E}">
        <p14:creationId xmlns:p14="http://schemas.microsoft.com/office/powerpoint/2010/main" val="276452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a:t>
            </a:r>
          </a:p>
        </p:txBody>
      </p:sp>
      <p:sp>
        <p:nvSpPr>
          <p:cNvPr id="3" name="Content Placeholder 2"/>
          <p:cNvSpPr>
            <a:spLocks noGrp="1"/>
          </p:cNvSpPr>
          <p:nvPr>
            <p:ph idx="1"/>
          </p:nvPr>
        </p:nvSpPr>
        <p:spPr/>
        <p:txBody>
          <a:bodyPr>
            <a:normAutofit fontScale="77500" lnSpcReduction="20000"/>
          </a:bodyPr>
          <a:lstStyle/>
          <a:p>
            <a:r>
              <a:rPr lang="en-GB" dirty="0"/>
              <a:t> Can a doctor be expected to act on the decisions made by a ‘black box’ AI algorithm? </a:t>
            </a:r>
          </a:p>
          <a:p>
            <a:endParaRPr lang="en-GB" dirty="0"/>
          </a:p>
          <a:p>
            <a:r>
              <a:rPr lang="en-GB" dirty="0"/>
              <a:t>Will clinicians bear the psychological stress if an AI decision causes patient harm? </a:t>
            </a:r>
          </a:p>
          <a:p>
            <a:endParaRPr lang="en-GB" dirty="0"/>
          </a:p>
          <a:p>
            <a:r>
              <a:rPr lang="en-GB" dirty="0"/>
              <a:t>Could the ready availability of a tool superficially appearing to ‘replace’ a doctor’s advice diminish the value of clinicians in the eyes of the public and therefore reduce trust and degrade the quality of the doctor-patient relationship?</a:t>
            </a:r>
          </a:p>
        </p:txBody>
      </p:sp>
    </p:spTree>
    <p:extLst>
      <p:ext uri="{BB962C8B-B14F-4D97-AF65-F5344CB8AC3E}">
        <p14:creationId xmlns:p14="http://schemas.microsoft.com/office/powerpoint/2010/main" val="4592871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Practical challenges:</a:t>
            </a:r>
          </a:p>
        </p:txBody>
      </p:sp>
      <p:sp>
        <p:nvSpPr>
          <p:cNvPr id="3" name="Content Placeholder 2"/>
          <p:cNvSpPr>
            <a:spLocks noGrp="1"/>
          </p:cNvSpPr>
          <p:nvPr>
            <p:ph idx="1"/>
          </p:nvPr>
        </p:nvSpPr>
        <p:spPr>
          <a:xfrm>
            <a:off x="457200" y="1268760"/>
            <a:ext cx="8229600" cy="4248473"/>
          </a:xfrm>
        </p:spPr>
        <p:txBody>
          <a:bodyPr>
            <a:normAutofit fontScale="70000" lnSpcReduction="20000"/>
          </a:bodyPr>
          <a:lstStyle/>
          <a:p>
            <a:r>
              <a:rPr lang="en-GB" dirty="0"/>
              <a:t>If AI and doctor disagree, who will be perceived as ‘right’? </a:t>
            </a:r>
          </a:p>
          <a:p>
            <a:endParaRPr lang="en-GB" dirty="0"/>
          </a:p>
          <a:p>
            <a:r>
              <a:rPr lang="en-GB" dirty="0"/>
              <a:t>The degree of relative trust held in technology and in healthcare professionals may differ between individuals and generations.</a:t>
            </a:r>
          </a:p>
          <a:p>
            <a:r>
              <a:rPr lang="en-GB" dirty="0"/>
              <a:t>Autonomous health advice and the interface with wearable devices may promote patients’ health ownership and supported self-care but could result in increased health anxiety or health fatigue for some members of the public.</a:t>
            </a:r>
          </a:p>
          <a:p>
            <a:endParaRPr lang="en-GB" dirty="0"/>
          </a:p>
          <a:p>
            <a:r>
              <a:rPr lang="en-GB" dirty="0"/>
              <a:t>Reduced face-to-face contact could reduce opportunities for clinicians to offer health promotion interventions – this must be factored into systems.</a:t>
            </a:r>
          </a:p>
        </p:txBody>
      </p:sp>
    </p:spTree>
    <p:extLst>
      <p:ext uri="{BB962C8B-B14F-4D97-AF65-F5344CB8AC3E}">
        <p14:creationId xmlns:p14="http://schemas.microsoft.com/office/powerpoint/2010/main" val="426206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a:bodyPr>
          <a:lstStyle/>
          <a:p>
            <a:r>
              <a:rPr lang="en-GB" sz="2400" i="1" dirty="0"/>
              <a:t>“Why are we not dictating to the IT providers what we want and need? Why are we beholden to them, not the other way around? We need technology that works for patients and makes our lives as healthcare professionals easier. So, the NHS needs to take control.”</a:t>
            </a:r>
          </a:p>
          <a:p>
            <a:endParaRPr lang="en-GB" sz="2400" dirty="0"/>
          </a:p>
          <a:p>
            <a:endParaRPr lang="en-GB" sz="2400" dirty="0"/>
          </a:p>
          <a:p>
            <a:pPr marL="0" indent="0">
              <a:buNone/>
            </a:pPr>
            <a:r>
              <a:rPr lang="en-GB" sz="2400" dirty="0"/>
              <a:t>Professor Helen Stokes-Lampard, Chair, Royal College of General Practitioners</a:t>
            </a:r>
          </a:p>
        </p:txBody>
      </p:sp>
    </p:spTree>
    <p:extLst>
      <p:ext uri="{BB962C8B-B14F-4D97-AF65-F5344CB8AC3E}">
        <p14:creationId xmlns:p14="http://schemas.microsoft.com/office/powerpoint/2010/main" val="20562032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Public Trust and Acceptance </a:t>
            </a:r>
          </a:p>
        </p:txBody>
      </p:sp>
      <p:sp>
        <p:nvSpPr>
          <p:cNvPr id="3" name="Content Placeholder 2"/>
          <p:cNvSpPr>
            <a:spLocks noGrp="1"/>
          </p:cNvSpPr>
          <p:nvPr>
            <p:ph idx="1"/>
          </p:nvPr>
        </p:nvSpPr>
        <p:spPr>
          <a:xfrm>
            <a:off x="457200" y="836712"/>
            <a:ext cx="8229600" cy="4680521"/>
          </a:xfrm>
        </p:spPr>
        <p:txBody>
          <a:bodyPr>
            <a:normAutofit fontScale="62500" lnSpcReduction="20000"/>
          </a:bodyPr>
          <a:lstStyle/>
          <a:p>
            <a:r>
              <a:rPr lang="en-GB" dirty="0"/>
              <a:t>The concept of AI – how it works and what it can and cannot do, is complex. </a:t>
            </a:r>
          </a:p>
          <a:p>
            <a:endParaRPr lang="en-GB" dirty="0"/>
          </a:p>
          <a:p>
            <a:r>
              <a:rPr lang="en-GB" dirty="0"/>
              <a:t>But, in the same way that few people need to know how a flight booking app works, so it is safe to assume that patients will not need to know the details of how AI works. They simply need to know that it does work and can be trusted to work reliably for them.</a:t>
            </a:r>
          </a:p>
          <a:p>
            <a:r>
              <a:rPr lang="en-GB" dirty="0"/>
              <a:t> Gaining that trust will be one of the most essential steps to the development of AI in healthcare. </a:t>
            </a:r>
          </a:p>
          <a:p>
            <a:endParaRPr lang="en-GB" dirty="0"/>
          </a:p>
          <a:p>
            <a:r>
              <a:rPr lang="en-GB" dirty="0"/>
              <a:t>Health apps, </a:t>
            </a:r>
            <a:r>
              <a:rPr lang="en-GB" dirty="0" err="1"/>
              <a:t>chatbots</a:t>
            </a:r>
            <a:r>
              <a:rPr lang="en-GB" dirty="0"/>
              <a:t> that focus on young people and their mental health or home monitoring systems that learn our routines are good examples of this in that they are already proving their worth and their use can be easily monitored. </a:t>
            </a:r>
          </a:p>
          <a:p>
            <a:endParaRPr lang="en-GB" dirty="0"/>
          </a:p>
          <a:p>
            <a:r>
              <a:rPr lang="en-GB" dirty="0"/>
              <a:t> Is the trust of AI generational ?</a:t>
            </a:r>
          </a:p>
        </p:txBody>
      </p:sp>
    </p:spTree>
    <p:extLst>
      <p:ext uri="{BB962C8B-B14F-4D97-AF65-F5344CB8AC3E}">
        <p14:creationId xmlns:p14="http://schemas.microsoft.com/office/powerpoint/2010/main" val="8758123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a:bodyPr>
          <a:lstStyle/>
          <a:p>
            <a:r>
              <a:rPr lang="en-GB" dirty="0"/>
              <a:t> AI is embedding itself into our everyday lives through avenues other than health, acceptance and trust in the concept that a machine is making decisions that are in our best interests will increase. </a:t>
            </a:r>
          </a:p>
        </p:txBody>
      </p:sp>
    </p:spTree>
    <p:extLst>
      <p:ext uri="{BB962C8B-B14F-4D97-AF65-F5344CB8AC3E}">
        <p14:creationId xmlns:p14="http://schemas.microsoft.com/office/powerpoint/2010/main" val="40492727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a:t>Clinical considerations:</a:t>
            </a:r>
          </a:p>
        </p:txBody>
      </p:sp>
      <p:sp>
        <p:nvSpPr>
          <p:cNvPr id="3" name="Content Placeholder 2"/>
          <p:cNvSpPr>
            <a:spLocks noGrp="1"/>
          </p:cNvSpPr>
          <p:nvPr>
            <p:ph idx="1"/>
          </p:nvPr>
        </p:nvSpPr>
        <p:spPr>
          <a:xfrm>
            <a:off x="457200" y="980728"/>
            <a:ext cx="8229600" cy="4536505"/>
          </a:xfrm>
        </p:spPr>
        <p:txBody>
          <a:bodyPr>
            <a:normAutofit lnSpcReduction="10000"/>
          </a:bodyPr>
          <a:lstStyle/>
          <a:p>
            <a:r>
              <a:rPr lang="en-GB" dirty="0"/>
              <a:t> There are no nationally agreed standards for quality. Should there be? And if so who should set them? </a:t>
            </a:r>
          </a:p>
          <a:p>
            <a:endParaRPr lang="en-GB" dirty="0"/>
          </a:p>
          <a:p>
            <a:r>
              <a:rPr lang="en-GB" dirty="0"/>
              <a:t>How can a patient or a clinician differentiate ‘good’ AI from ‘bad’ AI? A mental health app with a great user interface, may, for example, be based on very poor data.</a:t>
            </a:r>
          </a:p>
        </p:txBody>
      </p:sp>
    </p:spTree>
    <p:extLst>
      <p:ext uri="{BB962C8B-B14F-4D97-AF65-F5344CB8AC3E}">
        <p14:creationId xmlns:p14="http://schemas.microsoft.com/office/powerpoint/2010/main" val="839909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a:t>
            </a:r>
          </a:p>
        </p:txBody>
      </p:sp>
      <p:sp>
        <p:nvSpPr>
          <p:cNvPr id="3" name="Content Placeholder 2"/>
          <p:cNvSpPr>
            <a:spLocks noGrp="1"/>
          </p:cNvSpPr>
          <p:nvPr>
            <p:ph idx="1"/>
          </p:nvPr>
        </p:nvSpPr>
        <p:spPr/>
        <p:txBody>
          <a:bodyPr>
            <a:normAutofit/>
          </a:bodyPr>
          <a:lstStyle/>
          <a:p>
            <a:r>
              <a:rPr lang="en-GB" dirty="0"/>
              <a:t>Should ‘self-help’ AI always be free for users or paid for? </a:t>
            </a:r>
          </a:p>
          <a:p>
            <a:r>
              <a:rPr lang="en-GB" dirty="0"/>
              <a:t>Does this risk creating a two-tier system when it comes to the quality of the AI itself? </a:t>
            </a:r>
          </a:p>
        </p:txBody>
      </p:sp>
    </p:spTree>
    <p:extLst>
      <p:ext uri="{BB962C8B-B14F-4D97-AF65-F5344CB8AC3E}">
        <p14:creationId xmlns:p14="http://schemas.microsoft.com/office/powerpoint/2010/main" val="585365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Practical challenges:</a:t>
            </a:r>
          </a:p>
        </p:txBody>
      </p:sp>
      <p:sp>
        <p:nvSpPr>
          <p:cNvPr id="3" name="Content Placeholder 2"/>
          <p:cNvSpPr>
            <a:spLocks noGrp="1"/>
          </p:cNvSpPr>
          <p:nvPr>
            <p:ph idx="1"/>
          </p:nvPr>
        </p:nvSpPr>
        <p:spPr/>
        <p:txBody>
          <a:bodyPr>
            <a:normAutofit fontScale="92500" lnSpcReduction="20000"/>
          </a:bodyPr>
          <a:lstStyle/>
          <a:p>
            <a:r>
              <a:rPr lang="en-GB" dirty="0"/>
              <a:t>If there is greater acceptance of or reliance on AI among younger users, would that ultimately create a two-tier health system, with older patients more reliant on doctor delivered care because they don’t trust the machines? </a:t>
            </a:r>
          </a:p>
          <a:p>
            <a:endParaRPr lang="en-GB" dirty="0"/>
          </a:p>
          <a:p>
            <a:r>
              <a:rPr lang="en-GB" dirty="0"/>
              <a:t>Should patients be always given a choice about whether a doctor or an algorithm makes their diagnosis?</a:t>
            </a:r>
          </a:p>
        </p:txBody>
      </p:sp>
    </p:spTree>
    <p:extLst>
      <p:ext uri="{BB962C8B-B14F-4D97-AF65-F5344CB8AC3E}">
        <p14:creationId xmlns:p14="http://schemas.microsoft.com/office/powerpoint/2010/main" val="19467764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fontScale="77500" lnSpcReduction="20000"/>
          </a:bodyPr>
          <a:lstStyle/>
          <a:p>
            <a:r>
              <a:rPr lang="en-GB" sz="2800" i="1" dirty="0"/>
              <a:t>“AI to support patient care is being developed in a variety of ways and has huge potential to support doctors and enable them to spend more time with patients. However, we mustn't get carried away or think that the AI applications developed so far can replace a fully trained and qualified doctor.”</a:t>
            </a:r>
          </a:p>
          <a:p>
            <a:r>
              <a:rPr lang="en-GB" sz="2800" i="1" dirty="0"/>
              <a:t>“ We need much more robust trials and evidence to work out how it can best be used. So let’s embrace it, evaluate it using the same rigorous standards we apply to any new medical innovation and educate ourselves on the opportunities AI offers to support great patient care.” </a:t>
            </a:r>
          </a:p>
          <a:p>
            <a:endParaRPr lang="en-GB" dirty="0"/>
          </a:p>
          <a:p>
            <a:r>
              <a:rPr lang="en-GB" dirty="0"/>
              <a:t>Professor Andrew Goddard, President, Royal College of Physicians of London </a:t>
            </a:r>
          </a:p>
          <a:p>
            <a:endParaRPr lang="en-GB" dirty="0"/>
          </a:p>
          <a:p>
            <a:r>
              <a:rPr lang="en-GB" sz="2300" dirty="0"/>
              <a:t>Academy of Royal Medical Colleges Artificial Intelligence in Healthcare -2018 </a:t>
            </a:r>
          </a:p>
          <a:p>
            <a:endParaRPr lang="en-GB" dirty="0"/>
          </a:p>
        </p:txBody>
      </p:sp>
    </p:spTree>
    <p:extLst>
      <p:ext uri="{BB962C8B-B14F-4D97-AF65-F5344CB8AC3E}">
        <p14:creationId xmlns:p14="http://schemas.microsoft.com/office/powerpoint/2010/main" val="16733835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a:bodyPr>
          <a:lstStyle/>
          <a:p>
            <a:r>
              <a:rPr lang="en-GB" sz="2400" dirty="0"/>
              <a:t>Further Reading </a:t>
            </a:r>
          </a:p>
        </p:txBody>
      </p:sp>
      <p:sp>
        <p:nvSpPr>
          <p:cNvPr id="3" name="Content Placeholder 2"/>
          <p:cNvSpPr>
            <a:spLocks noGrp="1"/>
          </p:cNvSpPr>
          <p:nvPr>
            <p:ph idx="1"/>
          </p:nvPr>
        </p:nvSpPr>
        <p:spPr>
          <a:xfrm>
            <a:off x="457200" y="764704"/>
            <a:ext cx="8229600" cy="4752529"/>
          </a:xfrm>
        </p:spPr>
        <p:txBody>
          <a:bodyPr>
            <a:normAutofit fontScale="47500" lnSpcReduction="20000"/>
          </a:bodyPr>
          <a:lstStyle/>
          <a:p>
            <a:r>
              <a:rPr lang="en-GB" dirty="0"/>
              <a:t>Reform - Thinking on its own: AI in the NHS </a:t>
            </a:r>
            <a:r>
              <a:rPr lang="en-GB" dirty="0">
                <a:hlinkClick r:id="rId2"/>
              </a:rPr>
              <a:t>https://reform.uk/research/thinking-its-own-ai-nhs</a:t>
            </a:r>
            <a:endParaRPr lang="en-GB" dirty="0"/>
          </a:p>
          <a:p>
            <a:endParaRPr lang="en-GB" dirty="0"/>
          </a:p>
          <a:p>
            <a:r>
              <a:rPr lang="en-GB" dirty="0" err="1"/>
              <a:t>Nesta</a:t>
            </a:r>
            <a:r>
              <a:rPr lang="en-GB" dirty="0"/>
              <a:t> - Confronting Dr Robot </a:t>
            </a:r>
            <a:r>
              <a:rPr lang="en-GB" dirty="0">
                <a:hlinkClick r:id="rId3"/>
              </a:rPr>
              <a:t>https://www.nesta.org.uk/report/confronting-dr-robot/</a:t>
            </a:r>
            <a:endParaRPr lang="en-GB" dirty="0"/>
          </a:p>
          <a:p>
            <a:endParaRPr lang="en-GB" dirty="0"/>
          </a:p>
          <a:p>
            <a:r>
              <a:rPr lang="en-GB" dirty="0"/>
              <a:t>The AHSN Network Accelerating AI in health and care </a:t>
            </a:r>
            <a:r>
              <a:rPr lang="en-GB" dirty="0">
                <a:hlinkClick r:id="rId4"/>
              </a:rPr>
              <a:t>https://www.kssahsn.net/what-we-do/our-news/news/Documents/AI-Strategy.pdf</a:t>
            </a:r>
            <a:endParaRPr lang="en-GB" dirty="0"/>
          </a:p>
          <a:p>
            <a:endParaRPr lang="en-GB" dirty="0"/>
          </a:p>
          <a:p>
            <a:r>
              <a:rPr lang="en-GB" dirty="0"/>
              <a:t> Nuffield Council on Bioethics </a:t>
            </a:r>
            <a:r>
              <a:rPr lang="en-GB" dirty="0">
                <a:hlinkClick r:id="rId5"/>
              </a:rPr>
              <a:t>http://nuffieldbioethics.org/project/briefing-notes/artificial-intelligence-ai-healthcare-research</a:t>
            </a:r>
            <a:endParaRPr lang="en-GB" dirty="0"/>
          </a:p>
          <a:p>
            <a:endParaRPr lang="en-GB" dirty="0"/>
          </a:p>
          <a:p>
            <a:r>
              <a:rPr lang="en-GB" dirty="0"/>
              <a:t>AI in healthcare and research  </a:t>
            </a:r>
            <a:r>
              <a:rPr lang="en-GB" dirty="0">
                <a:hlinkClick r:id="rId5"/>
              </a:rPr>
              <a:t>http://nuffieldbioethics.org/project/briefing-notes/artificial-intelligence-ai-healthcare-research</a:t>
            </a:r>
            <a:endParaRPr lang="en-GB" dirty="0"/>
          </a:p>
          <a:p>
            <a:endParaRPr lang="en-GB" dirty="0"/>
          </a:p>
          <a:p>
            <a:r>
              <a:rPr lang="en-GB" dirty="0"/>
              <a:t>PWC Why AI and robotics will define New Health </a:t>
            </a:r>
            <a:r>
              <a:rPr lang="en-GB" dirty="0">
                <a:hlinkClick r:id="rId6"/>
              </a:rPr>
              <a:t>https://www.pwc.com/gx/en/industries/healthcare/publications/ai-robotics-new-health/ai-robotics-new-health.pdf</a:t>
            </a:r>
            <a:endParaRPr lang="en-GB" dirty="0"/>
          </a:p>
          <a:p>
            <a:endParaRPr lang="en-GB" dirty="0"/>
          </a:p>
          <a:p>
            <a:r>
              <a:rPr lang="en-GB" dirty="0"/>
              <a:t> Future Advocacy Ethical, social and political challenges of AI in health </a:t>
            </a:r>
            <a:r>
              <a:rPr lang="en-GB" dirty="0">
                <a:hlinkClick r:id="rId7"/>
              </a:rPr>
              <a:t>https://wellcome.ac.uk/sites/default/files/ai-in-health-ethical-social-political-challenges.pdf</a:t>
            </a:r>
            <a:endParaRPr lang="en-GB" dirty="0"/>
          </a:p>
          <a:p>
            <a:endParaRPr lang="en-GB" dirty="0"/>
          </a:p>
        </p:txBody>
      </p:sp>
    </p:spTree>
    <p:extLst>
      <p:ext uri="{BB962C8B-B14F-4D97-AF65-F5344CB8AC3E}">
        <p14:creationId xmlns:p14="http://schemas.microsoft.com/office/powerpoint/2010/main" val="10601167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a:bodyPr>
          <a:lstStyle/>
          <a:p>
            <a:r>
              <a:rPr lang="en-GB" sz="1800" dirty="0"/>
              <a:t>House of Commons Algorithms in decision making </a:t>
            </a:r>
            <a:r>
              <a:rPr lang="en-GB" sz="1800" dirty="0">
                <a:hlinkClick r:id="rId2"/>
              </a:rPr>
              <a:t>https://publications.parliament.uk/pa/cm201719/cmselect/cmsctech/351/351.pdf</a:t>
            </a:r>
            <a:endParaRPr lang="en-GB" sz="1800" dirty="0"/>
          </a:p>
          <a:p>
            <a:endParaRPr lang="en-GB" sz="1800" dirty="0"/>
          </a:p>
          <a:p>
            <a:r>
              <a:rPr lang="en-GB" sz="1800" dirty="0"/>
              <a:t> Information Commissioner Big data, AI, machine learning and data protection</a:t>
            </a:r>
          </a:p>
          <a:p>
            <a:r>
              <a:rPr lang="en-GB" sz="1800" dirty="0">
                <a:hlinkClick r:id="rId3"/>
              </a:rPr>
              <a:t>https://ico.org.uk/media/for-organisations/documents/2013559/big-data-ai-ml-and-data-protection.pdf</a:t>
            </a:r>
            <a:endParaRPr lang="en-GB" sz="1800" dirty="0"/>
          </a:p>
          <a:p>
            <a:endParaRPr lang="en-GB" sz="1800" dirty="0"/>
          </a:p>
          <a:p>
            <a:r>
              <a:rPr lang="en-GB" sz="1800" dirty="0"/>
              <a:t> House of Lords AI in the UK (Chapter 7 Healthcare and AI) </a:t>
            </a:r>
            <a:r>
              <a:rPr lang="en-GB" sz="1800" dirty="0">
                <a:hlinkClick r:id="rId4"/>
              </a:rPr>
              <a:t>https://publications.parliament.uk/pa/ld201719/ldselect/ldai/100/100.pdf</a:t>
            </a:r>
            <a:endParaRPr lang="en-GB" sz="1800" dirty="0"/>
          </a:p>
          <a:p>
            <a:endParaRPr lang="en-GB" sz="1800" dirty="0"/>
          </a:p>
          <a:p>
            <a:r>
              <a:rPr lang="en-GB" sz="1800" dirty="0"/>
              <a:t>CMO’s annual report 2018 Machine learning for individualised medicine </a:t>
            </a:r>
            <a:r>
              <a:rPr lang="en-GB" sz="1800" dirty="0">
                <a:hlinkClick r:id="rId5"/>
              </a:rPr>
              <a:t>https://www.gov.uk/government/publications/chief-medical-officer-annual-report-2018-better-health-within-reach</a:t>
            </a:r>
            <a:endParaRPr lang="en-GB" sz="1800" dirty="0"/>
          </a:p>
          <a:p>
            <a:endParaRPr lang="en-GB" sz="1600" dirty="0"/>
          </a:p>
          <a:p>
            <a:r>
              <a:rPr lang="en-GB" sz="1600" dirty="0"/>
              <a:t> </a:t>
            </a:r>
          </a:p>
          <a:p>
            <a:endParaRPr lang="en-GB" dirty="0"/>
          </a:p>
        </p:txBody>
      </p:sp>
    </p:spTree>
    <p:extLst>
      <p:ext uri="{BB962C8B-B14F-4D97-AF65-F5344CB8AC3E}">
        <p14:creationId xmlns:p14="http://schemas.microsoft.com/office/powerpoint/2010/main" val="4185466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62500" lnSpcReduction="20000"/>
          </a:bodyPr>
          <a:lstStyle/>
          <a:p>
            <a:r>
              <a:rPr lang="en-GB" dirty="0"/>
              <a:t>CMO’s annual report 2018 Emerging technologies in healthcare </a:t>
            </a:r>
            <a:r>
              <a:rPr lang="en-GB" dirty="0">
                <a:hlinkClick r:id="rId2"/>
              </a:rPr>
              <a:t>https://www.gov.uk/government/publications/chief-medical-officer-annual-report-2018-better-health-within-reach</a:t>
            </a:r>
            <a:endParaRPr lang="en-GB" dirty="0"/>
          </a:p>
          <a:p>
            <a:endParaRPr lang="en-GB" dirty="0"/>
          </a:p>
          <a:p>
            <a:r>
              <a:rPr lang="en-GB" dirty="0"/>
              <a:t>RCS  England The Future of Surgery</a:t>
            </a:r>
          </a:p>
          <a:p>
            <a:r>
              <a:rPr lang="en-GB" dirty="0">
                <a:hlinkClick r:id="rId3"/>
              </a:rPr>
              <a:t>https://futureofsurgery.rcseng.ac.uk/?_ga=2.63604391.986526945.1547226199-1970392652.1547226199</a:t>
            </a:r>
            <a:endParaRPr lang="en-GB" dirty="0"/>
          </a:p>
          <a:p>
            <a:endParaRPr lang="en-GB" dirty="0"/>
          </a:p>
          <a:p>
            <a:endParaRPr lang="en-GB" dirty="0"/>
          </a:p>
          <a:p>
            <a:r>
              <a:rPr lang="en-GB" dirty="0"/>
              <a:t> </a:t>
            </a:r>
            <a:r>
              <a:rPr lang="en-GB" dirty="0" err="1"/>
              <a:t>Dept</a:t>
            </a:r>
            <a:r>
              <a:rPr lang="en-GB" dirty="0"/>
              <a:t> of Health and Social Care Code of Conduct for data driven technologies </a:t>
            </a:r>
            <a:r>
              <a:rPr lang="en-GB" dirty="0">
                <a:hlinkClick r:id="rId4"/>
              </a:rPr>
              <a:t>https://www.gov.uk/government/publications/code-of-conduct-for-data-driven-health-and-care-technology/initial-code-of-conduct-for-data-driven-health-and-care-technology</a:t>
            </a:r>
            <a:endParaRPr lang="en-GB" dirty="0"/>
          </a:p>
          <a:p>
            <a:endParaRPr lang="en-GB" dirty="0"/>
          </a:p>
        </p:txBody>
      </p:sp>
    </p:spTree>
    <p:extLst>
      <p:ext uri="{BB962C8B-B14F-4D97-AF65-F5344CB8AC3E}">
        <p14:creationId xmlns:p14="http://schemas.microsoft.com/office/powerpoint/2010/main" val="16860901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2216</Words>
  <Application>Microsoft Office PowerPoint</Application>
  <PresentationFormat>On-screen Show (4:3)</PresentationFormat>
  <Paragraphs>143</Paragraphs>
  <Slides>30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Myriad Pro</vt:lpstr>
      <vt:lpstr>Arial</vt:lpstr>
      <vt:lpstr>Calibri</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Ethical issues:</vt:lpstr>
      <vt:lpstr>PowerPoint Presentation</vt:lpstr>
      <vt:lpstr>PowerPoint Presentation</vt:lpstr>
      <vt:lpstr>PowerPoint Presentation</vt:lpstr>
      <vt:lpstr>The Healthcare professional and patient relationship</vt:lpstr>
      <vt:lpstr>PowerPoint Presentation</vt:lpstr>
      <vt:lpstr>PowerPoint Presentation</vt:lpstr>
      <vt:lpstr>PowerPoint Presentation</vt:lpstr>
      <vt:lpstr>Clinical considerations:</vt:lpstr>
      <vt:lpstr>PowerPoint Presentation</vt:lpstr>
      <vt:lpstr>PowerPoint Presentation</vt:lpstr>
      <vt:lpstr>Ethical issues:</vt:lpstr>
      <vt:lpstr>Practical challenges:</vt:lpstr>
      <vt:lpstr>PowerPoint Presentation</vt:lpstr>
      <vt:lpstr>Public Trust and Acceptance </vt:lpstr>
      <vt:lpstr>PowerPoint Presentation</vt:lpstr>
      <vt:lpstr>Clinical considerations:</vt:lpstr>
      <vt:lpstr>Ethical issues:</vt:lpstr>
      <vt:lpstr>Practical challenges:</vt:lpstr>
      <vt:lpstr>PowerPoint Presentation</vt:lpstr>
      <vt:lpstr>Further Reading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a.owens01@outlook.com</dc:creator>
  <cp:lastModifiedBy>Amanda Owens</cp:lastModifiedBy>
  <cp:revision>20</cp:revision>
  <dcterms:created xsi:type="dcterms:W3CDTF">2020-09-27T13:55:57Z</dcterms:created>
  <dcterms:modified xsi:type="dcterms:W3CDTF">2021-11-24T12:51:31Z</dcterms:modified>
</cp:coreProperties>
</file>