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6" r:id="rId2"/>
    <p:sldId id="325" r:id="rId3"/>
    <p:sldId id="259" r:id="rId4"/>
    <p:sldId id="260" r:id="rId5"/>
    <p:sldId id="270" r:id="rId6"/>
    <p:sldId id="258" r:id="rId7"/>
    <p:sldId id="271" r:id="rId8"/>
    <p:sldId id="272" r:id="rId9"/>
    <p:sldId id="273" r:id="rId10"/>
    <p:sldId id="261" r:id="rId11"/>
    <p:sldId id="275" r:id="rId12"/>
    <p:sldId id="262" r:id="rId13"/>
    <p:sldId id="276" r:id="rId14"/>
    <p:sldId id="263" r:id="rId15"/>
    <p:sldId id="277" r:id="rId16"/>
    <p:sldId id="264" r:id="rId17"/>
    <p:sldId id="278" r:id="rId18"/>
    <p:sldId id="265" r:id="rId19"/>
    <p:sldId id="279" r:id="rId20"/>
    <p:sldId id="266" r:id="rId21"/>
    <p:sldId id="267" r:id="rId22"/>
    <p:sldId id="268" r:id="rId23"/>
    <p:sldId id="269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438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33BFE6-9BBD-4D78-808C-28B9D89C9A91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DA8ED8-9C68-469D-A7DF-D68ECE3DD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711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67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466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75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037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551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273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182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11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474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6838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718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24/07/2026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771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Design Thinking &amp; Innovation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dirty="0"/>
              <a:t>Innovation from an Inter-disciplinary Perspective</a:t>
            </a:r>
          </a:p>
          <a:p>
            <a:r>
              <a:rPr dirty="0"/>
              <a:t>Individual, Group, </a:t>
            </a:r>
            <a:r>
              <a:rPr dirty="0" err="1"/>
              <a:t>Organisational</a:t>
            </a:r>
            <a:r>
              <a:rPr dirty="0"/>
              <a:t>, Intra- and Inter-</a:t>
            </a:r>
            <a:r>
              <a:rPr dirty="0" err="1"/>
              <a:t>organisational</a:t>
            </a:r>
            <a:r>
              <a:rPr dirty="0"/>
              <a:t> Levels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By the end of the session students will be able to:</a:t>
            </a:r>
          </a:p>
          <a:p>
            <a:r>
              <a:rPr dirty="0"/>
              <a:t>Explain innovation across five levels of analysis.</a:t>
            </a:r>
          </a:p>
          <a:p>
            <a:r>
              <a:rPr dirty="0"/>
              <a:t>Evaluate how these levels interact in practice.</a:t>
            </a:r>
          </a:p>
          <a:p>
            <a:r>
              <a:rPr dirty="0"/>
              <a:t>Apply design thinking tools to innovation challenges.</a:t>
            </a:r>
          </a:p>
          <a:p>
            <a:r>
              <a:rPr dirty="0"/>
              <a:t>Develop interventions to strengthen innovation capability.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Innovation?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t>Innovation is the creation and implementation of new ideas that create value.</a:t>
            </a:r>
          </a:p>
          <a:p>
            <a:endParaRPr/>
          </a:p>
          <a:p>
            <a:r>
              <a:t>Innovation differs from invention because ideas only become innovations when adopted and implemented.</a:t>
            </a:r>
          </a:p>
          <a:p>
            <a:endParaRPr/>
          </a:p>
          <a:p>
            <a:r>
              <a:t>Design thinking provides a human-centred approach to discovering and developing innovations.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Innovation as an Inter-disciplinary Concept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dirty="0"/>
              <a:t>Innovation is studied in:</a:t>
            </a:r>
          </a:p>
          <a:p>
            <a:r>
              <a:rPr dirty="0"/>
              <a:t>Psychology (creativity and motivation)</a:t>
            </a:r>
          </a:p>
          <a:p>
            <a:r>
              <a:rPr dirty="0"/>
              <a:t>Sociology (networks and collaboration)</a:t>
            </a:r>
          </a:p>
          <a:p>
            <a:r>
              <a:rPr dirty="0"/>
              <a:t>Management (strategy and culture)</a:t>
            </a:r>
          </a:p>
          <a:p>
            <a:r>
              <a:rPr dirty="0"/>
              <a:t>Economics (competition and growth)</a:t>
            </a:r>
          </a:p>
          <a:p>
            <a:r>
              <a:rPr dirty="0"/>
              <a:t>Engineering and Design (problem solving and prototyping)</a:t>
            </a:r>
          </a:p>
          <a:p>
            <a:endParaRPr dirty="0"/>
          </a:p>
          <a:p>
            <a:r>
              <a:rPr dirty="0"/>
              <a:t>Effective innovation integrates insights across disciplines.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Psychology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Innovation is studied through creativity and motivation.</a:t>
            </a:r>
          </a:p>
          <a:p>
            <a:endParaRPr dirty="0"/>
          </a:p>
          <a:p>
            <a:r>
              <a:rPr dirty="0"/>
              <a:t>How ideas are generated</a:t>
            </a:r>
          </a:p>
          <a:p>
            <a:r>
              <a:rPr dirty="0"/>
              <a:t>Intrinsic and extrinsic motivation</a:t>
            </a:r>
          </a:p>
          <a:p>
            <a:r>
              <a:rPr dirty="0"/>
              <a:t>Cognitive processes behind creativity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Sociology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Innovation is studied through networks and collaboration.</a:t>
            </a:r>
          </a:p>
          <a:p>
            <a:endParaRPr dirty="0"/>
          </a:p>
          <a:p>
            <a:r>
              <a:rPr dirty="0"/>
              <a:t>Social connections and knowledge sharing</a:t>
            </a:r>
          </a:p>
          <a:p>
            <a:r>
              <a:rPr dirty="0"/>
              <a:t>Team dynamics</a:t>
            </a:r>
          </a:p>
          <a:p>
            <a:r>
              <a:rPr dirty="0"/>
              <a:t>Communities of practice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Innovation is studied through strategy and culture.</a:t>
            </a:r>
          </a:p>
          <a:p>
            <a:endParaRPr dirty="0"/>
          </a:p>
          <a:p>
            <a:r>
              <a:rPr dirty="0"/>
              <a:t>Innovation strategy</a:t>
            </a:r>
          </a:p>
          <a:p>
            <a:r>
              <a:rPr dirty="0"/>
              <a:t>Leadership and organizational culture</a:t>
            </a:r>
          </a:p>
          <a:p>
            <a:r>
              <a:rPr dirty="0"/>
              <a:t>Managing change and resources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Economics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Innovation is studied through competition and growth.</a:t>
            </a:r>
          </a:p>
          <a:p>
            <a:endParaRPr dirty="0"/>
          </a:p>
          <a:p>
            <a:r>
              <a:rPr dirty="0"/>
              <a:t>Market incentives</a:t>
            </a:r>
          </a:p>
          <a:p>
            <a:r>
              <a:rPr dirty="0"/>
              <a:t>Productivity and economic growth</a:t>
            </a:r>
          </a:p>
          <a:p>
            <a:r>
              <a:rPr dirty="0"/>
              <a:t>Competition and diffusion of innovations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Engineering and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Innovation is studied through problem solving and prototyping.</a:t>
            </a:r>
          </a:p>
          <a:p>
            <a:endParaRPr dirty="0"/>
          </a:p>
          <a:p>
            <a:r>
              <a:rPr dirty="0"/>
              <a:t>User needs and requirements</a:t>
            </a:r>
          </a:p>
          <a:p>
            <a:r>
              <a:rPr dirty="0"/>
              <a:t>Iterative design processes</a:t>
            </a:r>
          </a:p>
          <a:p>
            <a:r>
              <a:rPr dirty="0"/>
              <a:t>Testing and refinement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Individual Level of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dirty="0"/>
              <a:t>Focus: the innovator as an individual actor.</a:t>
            </a:r>
          </a:p>
          <a:p>
            <a:endParaRPr dirty="0"/>
          </a:p>
          <a:p>
            <a:r>
              <a:rPr dirty="0"/>
              <a:t>Key concepts:</a:t>
            </a:r>
          </a:p>
          <a:p>
            <a:r>
              <a:rPr dirty="0"/>
              <a:t>Creativity and divergent thinking</a:t>
            </a:r>
          </a:p>
          <a:p>
            <a:r>
              <a:rPr dirty="0"/>
              <a:t>Motivation and intrinsic rewards</a:t>
            </a:r>
          </a:p>
          <a:p>
            <a:r>
              <a:rPr dirty="0"/>
              <a:t>Risk taking and experimentation</a:t>
            </a:r>
          </a:p>
          <a:p>
            <a:r>
              <a:rPr dirty="0"/>
              <a:t>Design thinking mindset: empathy, curiosity and iteration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Example: James Dyson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dirty="0"/>
              <a:t>Creativity &amp; Divergent Thinking: Invented cyclone technology to replace vacuum bags.</a:t>
            </a:r>
          </a:p>
          <a:p>
            <a:r>
              <a:rPr dirty="0"/>
              <a:t>Motivation &amp; Intrinsic Rewards: Focused on solving a frustrating problem rather than immediate profit.</a:t>
            </a:r>
          </a:p>
          <a:p>
            <a:r>
              <a:rPr dirty="0"/>
              <a:t>Risk Taking &amp; Experimentation: Built more than 5,000 prototypes before success.</a:t>
            </a:r>
          </a:p>
          <a:p>
            <a:r>
              <a:rPr dirty="0"/>
              <a:t>Design Thinking Mindset: Used empathy, curiosity and iteration to refine the product.</a:t>
            </a:r>
          </a:p>
          <a:p>
            <a:r>
              <a:rPr dirty="0"/>
              <a:t>Key takeaway: Persistence and experimentation are central to individual innovation.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 Level of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dirty="0"/>
              <a:t>Innovation often emerges from collaboration rather than isolated genius.</a:t>
            </a:r>
          </a:p>
          <a:p>
            <a:endParaRPr dirty="0"/>
          </a:p>
          <a:p>
            <a:r>
              <a:rPr dirty="0"/>
              <a:t>Key concepts:</a:t>
            </a:r>
          </a:p>
          <a:p>
            <a:r>
              <a:rPr dirty="0"/>
              <a:t>Diversity of perspectives</a:t>
            </a:r>
          </a:p>
          <a:p>
            <a:r>
              <a:rPr dirty="0"/>
              <a:t>Psychological safety</a:t>
            </a:r>
          </a:p>
          <a:p>
            <a:r>
              <a:rPr dirty="0"/>
              <a:t>Knowledge sharing</a:t>
            </a:r>
          </a:p>
          <a:p>
            <a:r>
              <a:rPr dirty="0"/>
              <a:t>Team creativity and co-creation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Group-Level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t>Innovation often emerges from collaboration rather than isolated genius.</a:t>
            </a:r>
          </a:p>
          <a:p>
            <a:r>
              <a:t>Diversity of Perspectives: Different backgrounds, skills, and experiences generate richer ideas and solutions.</a:t>
            </a:r>
          </a:p>
          <a:p>
            <a:r>
              <a:t>Psychological Safety: Team members feel comfortable sharing ideas, asking questions, and challenging assumptions.</a:t>
            </a:r>
          </a:p>
          <a:p>
            <a:r>
              <a:t>Knowledge Sharing: Information and expertise flow across the group, accelerating learning and innovation.</a:t>
            </a:r>
          </a:p>
          <a:p>
            <a:r>
              <a:t>Team Creativity and Co-Creation: Ideas are developed collectively through collaboration, feedback, and iteration.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Organisational Level of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 err="1"/>
              <a:t>Organisations</a:t>
            </a:r>
            <a:r>
              <a:rPr dirty="0"/>
              <a:t> influence innovation through:</a:t>
            </a:r>
          </a:p>
          <a:p>
            <a:r>
              <a:rPr dirty="0"/>
              <a:t>Leadership and vision</a:t>
            </a:r>
          </a:p>
          <a:p>
            <a:r>
              <a:rPr dirty="0" err="1"/>
              <a:t>Organisational</a:t>
            </a:r>
            <a:r>
              <a:rPr dirty="0"/>
              <a:t> culture</a:t>
            </a:r>
          </a:p>
          <a:p>
            <a:r>
              <a:rPr dirty="0"/>
              <a:t>Resource allocation</a:t>
            </a:r>
          </a:p>
          <a:p>
            <a:r>
              <a:rPr dirty="0"/>
              <a:t>Structures and processes</a:t>
            </a:r>
          </a:p>
          <a:p>
            <a:r>
              <a:rPr dirty="0"/>
              <a:t>Incentives and governance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Organisational Innovation Example: Google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t>Google shows how organisations create environments that support innovation.</a:t>
            </a:r>
          </a:p>
          <a:p>
            <a:r>
              <a:t>Leadership and Vision: Leaders promote ambitious goals and long-term investment in innovation.</a:t>
            </a:r>
          </a:p>
          <a:p>
            <a:r>
              <a:t>Organisational Culture: Experimentation, openness, and learning from failure are encouraged.</a:t>
            </a:r>
          </a:p>
          <a:p>
            <a:r>
              <a:t>Resource Allocation: Significant investment in R&amp;D, technology, and employee development.</a:t>
            </a:r>
          </a:p>
          <a:p>
            <a:r>
              <a:t>Structures and Processes: Cross-functional teams collaborate to develop and launch products.</a:t>
            </a:r>
          </a:p>
          <a:p>
            <a:r>
              <a:t>Incentives and Governance: Rewards and performance systems encourage innovative thinking.</a:t>
            </a:r>
          </a:p>
          <a:p>
            <a:r>
              <a:t>Outcome: Products such as Gmail, Google Maps, and Google Translate emerged from this environment.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Intra-organisational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dirty="0"/>
              <a:t>Innovation frequently requires collaboration across departments.</a:t>
            </a:r>
          </a:p>
          <a:p>
            <a:endParaRPr dirty="0"/>
          </a:p>
          <a:p>
            <a:r>
              <a:rPr dirty="0"/>
              <a:t>Examples:</a:t>
            </a:r>
          </a:p>
          <a:p>
            <a:r>
              <a:rPr dirty="0"/>
              <a:t>Marketing and engineering collaboration</a:t>
            </a:r>
          </a:p>
          <a:p>
            <a:r>
              <a:rPr dirty="0"/>
              <a:t>Cross-functional teams</a:t>
            </a:r>
          </a:p>
          <a:p>
            <a:r>
              <a:rPr dirty="0"/>
              <a:t>Communities of practice</a:t>
            </a:r>
          </a:p>
          <a:p>
            <a:r>
              <a:rPr dirty="0"/>
              <a:t>Internal innovation labs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Intra-Organisational Innovation Example: Apple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t>Innovation frequently requires collaboration across departments.</a:t>
            </a:r>
          </a:p>
          <a:p>
            <a:r>
              <a:t>Marketing and Engineering Collaboration: Apple combines customer insights from marketing with technical expertise from engineering.</a:t>
            </a:r>
          </a:p>
          <a:p>
            <a:r>
              <a:t>Cross-Functional Teams: Designers, engineers, software developers, and marketers work together on product development.</a:t>
            </a:r>
          </a:p>
          <a:p>
            <a:r>
              <a:t>Communities of Practice: Employees share knowledge and expertise across teams and disciplines.</a:t>
            </a:r>
          </a:p>
          <a:p>
            <a:r>
              <a:t>Internal Innovation Labs: Dedicated teams explore emerging technologies and future product opportunities.</a:t>
            </a:r>
          </a:p>
          <a:p>
            <a:r>
              <a:t>Outcome: Products such as the iPhone resulted from close collaboration across multiple functions.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Inter-organisational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dirty="0"/>
              <a:t>Many innovations emerge within ecosystems rather than single </a:t>
            </a:r>
            <a:r>
              <a:rPr dirty="0" err="1"/>
              <a:t>organisations</a:t>
            </a:r>
            <a:r>
              <a:rPr dirty="0"/>
              <a:t>.</a:t>
            </a:r>
          </a:p>
          <a:p>
            <a:endParaRPr dirty="0"/>
          </a:p>
          <a:p>
            <a:r>
              <a:rPr dirty="0"/>
              <a:t>Examples:</a:t>
            </a:r>
          </a:p>
          <a:p>
            <a:r>
              <a:rPr dirty="0"/>
              <a:t>Strategic alliances</a:t>
            </a:r>
          </a:p>
          <a:p>
            <a:r>
              <a:rPr dirty="0"/>
              <a:t>Universities and industry partnerships</a:t>
            </a:r>
          </a:p>
          <a:p>
            <a:r>
              <a:rPr dirty="0"/>
              <a:t>Open innovation</a:t>
            </a:r>
          </a:p>
          <a:p>
            <a:r>
              <a:rPr dirty="0"/>
              <a:t>Platforms and innovation ecosystems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Inter-Organisational Innovation Example: Automotive Ecosystems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t>Many innovations emerge within ecosystems rather than single organisations.</a:t>
            </a:r>
          </a:p>
          <a:p>
            <a:r>
              <a:t>Strategic Alliances: Toyota, BMW, and other manufacturers collaborate with battery and technology companies to develop electric vehicles.</a:t>
            </a:r>
          </a:p>
          <a:p>
            <a:r>
              <a:t>Universities and Industry Partnerships: Automotive firms partner with universities to research autonomous driving, battery technology, and sustainable materials.</a:t>
            </a:r>
          </a:p>
          <a:p>
            <a:r>
              <a:t>Open Innovation: Car manufacturers work with suppliers, software firms, and startups to access external expertise and technologies.</a:t>
            </a:r>
          </a:p>
          <a:p>
            <a:r>
              <a:t>Platforms and Innovation Ecosystems: The development of electric vehicles relies on ecosystems involving car makers, battery producers, charging providers, and software companies.</a:t>
            </a:r>
          </a:p>
          <a:p>
            <a:r>
              <a:t>Specific Example: The BMW–Toyota partnership combined BMW's engineering capabilities with Toyota's hybrid technology expertise to develop future mobility solutions.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Connecting the Five Levels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t>Innovation systems are interconnected.</a:t>
            </a:r>
          </a:p>
          <a:p>
            <a:endParaRPr/>
          </a:p>
          <a:p>
            <a:r>
              <a:t>Individual creativity enables team innovation.</a:t>
            </a:r>
          </a:p>
          <a:p>
            <a:r>
              <a:t>Teams influence organisational capability.</a:t>
            </a:r>
          </a:p>
          <a:p>
            <a:r>
              <a:t>Organisations participate in ecosystems.</a:t>
            </a:r>
          </a:p>
          <a:p>
            <a:r>
              <a:t>Ecosystems create opportunities for individuals and organisations.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Exercise 1: Innovation Mapping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dirty="0"/>
              <a:t>In groups, select an innovation (e.g., Tesla, Airbnb, Spotify).</a:t>
            </a:r>
          </a:p>
          <a:p>
            <a:r>
              <a:rPr dirty="0"/>
              <a:t>Map the factors contributing to success at each of the five levels.</a:t>
            </a:r>
          </a:p>
          <a:p>
            <a:endParaRPr dirty="0"/>
          </a:p>
          <a:p>
            <a:r>
              <a:rPr dirty="0"/>
              <a:t>Output:</a:t>
            </a:r>
          </a:p>
          <a:p>
            <a:r>
              <a:rPr dirty="0"/>
              <a:t>Five-level innovation map</a:t>
            </a:r>
          </a:p>
          <a:p>
            <a:r>
              <a:rPr dirty="0"/>
              <a:t>Key barriers and enablers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Exercise 2: Ecosystem Challenge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dirty="0"/>
              <a:t>Apply design thinking to redesign a service or product.</a:t>
            </a:r>
          </a:p>
          <a:p>
            <a:r>
              <a:rPr dirty="0"/>
              <a:t>Consider stakeholders at all five levels.</a:t>
            </a:r>
          </a:p>
          <a:p>
            <a:endParaRPr dirty="0"/>
          </a:p>
          <a:p>
            <a:r>
              <a:rPr dirty="0"/>
              <a:t>Deliverables:</a:t>
            </a:r>
          </a:p>
          <a:p>
            <a:r>
              <a:rPr dirty="0"/>
              <a:t>Stakeholder ecosystem map</a:t>
            </a:r>
          </a:p>
          <a:p>
            <a:r>
              <a:rPr dirty="0"/>
              <a:t>Concept sketch or storyboard</a:t>
            </a:r>
          </a:p>
          <a:p>
            <a:r>
              <a:rPr dirty="0"/>
              <a:t>5-minute team pitch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Reflection and Wrap-Up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Discussion questions:</a:t>
            </a:r>
          </a:p>
          <a:p>
            <a:r>
              <a:rPr dirty="0"/>
              <a:t>Which level is most difficult to influence?</a:t>
            </a:r>
          </a:p>
          <a:p>
            <a:r>
              <a:rPr dirty="0"/>
              <a:t>How do the levels interact?</a:t>
            </a:r>
          </a:p>
          <a:p>
            <a:r>
              <a:rPr dirty="0"/>
              <a:t>What role does design thinking play across levels?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1557</TotalTime>
  <Words>1008</Words>
  <Application>Microsoft Office PowerPoint</Application>
  <PresentationFormat>Widescreen</PresentationFormat>
  <Paragraphs>154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Myriad Pro</vt:lpstr>
      <vt:lpstr>Arial</vt:lpstr>
      <vt:lpstr>Calibri</vt:lpstr>
      <vt:lpstr>20140311PresentationUWTSDTemplate</vt:lpstr>
      <vt:lpstr>Design Thinking &amp; Innovation</vt:lpstr>
      <vt:lpstr>Learning Outcomes</vt:lpstr>
      <vt:lpstr>What is Innovation?</vt:lpstr>
      <vt:lpstr>Innovation as an Inter-disciplinary Concept</vt:lpstr>
      <vt:lpstr>Psychology</vt:lpstr>
      <vt:lpstr>Sociology</vt:lpstr>
      <vt:lpstr>Management</vt:lpstr>
      <vt:lpstr>Economics</vt:lpstr>
      <vt:lpstr>Engineering and Design</vt:lpstr>
      <vt:lpstr>Individual Level of Innovation</vt:lpstr>
      <vt:lpstr>Example: James Dyson</vt:lpstr>
      <vt:lpstr>Group Level of Innovation</vt:lpstr>
      <vt:lpstr>Group-Level Innovation</vt:lpstr>
      <vt:lpstr>Organisational Level of Innovation</vt:lpstr>
      <vt:lpstr>Organisational Innovation Example: Google</vt:lpstr>
      <vt:lpstr>Intra-organisational Innovation</vt:lpstr>
      <vt:lpstr>Intra-Organisational Innovation Example: Apple</vt:lpstr>
      <vt:lpstr>Inter-organisational Innovation</vt:lpstr>
      <vt:lpstr>Inter-Organisational Innovation Example: Automotive Ecosystems</vt:lpstr>
      <vt:lpstr>Connecting the Five Levels</vt:lpstr>
      <vt:lpstr>Exercise 1: Innovation Mapping</vt:lpstr>
      <vt:lpstr>Exercise 2: Ecosystem Challenge</vt:lpstr>
      <vt:lpstr>Reflection and Wrap-Up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5 Workshop</dc:title>
  <dc:creator>Tarila Zuofa</dc:creator>
  <cp:lastModifiedBy>Rexon Nting</cp:lastModifiedBy>
  <cp:revision>29</cp:revision>
  <dcterms:created xsi:type="dcterms:W3CDTF">2020-06-06T21:34:09Z</dcterms:created>
  <dcterms:modified xsi:type="dcterms:W3CDTF">2026-07-24T14:11:43Z</dcterms:modified>
</cp:coreProperties>
</file>