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2"/>
  </p:notesMasterIdLst>
  <p:handoutMasterIdLst>
    <p:handoutMasterId r:id="rId43"/>
  </p:handoutMasterIdLst>
  <p:sldIdLst>
    <p:sldId id="367" r:id="rId5"/>
    <p:sldId id="726" r:id="rId6"/>
    <p:sldId id="337" r:id="rId7"/>
    <p:sldId id="407" r:id="rId8"/>
    <p:sldId id="375" r:id="rId9"/>
    <p:sldId id="376" r:id="rId10"/>
    <p:sldId id="673" r:id="rId11"/>
    <p:sldId id="408" r:id="rId12"/>
    <p:sldId id="377" r:id="rId13"/>
    <p:sldId id="674" r:id="rId14"/>
    <p:sldId id="675" r:id="rId15"/>
    <p:sldId id="676" r:id="rId16"/>
    <p:sldId id="677" r:id="rId17"/>
    <p:sldId id="678" r:id="rId18"/>
    <p:sldId id="679" r:id="rId19"/>
    <p:sldId id="680" r:id="rId20"/>
    <p:sldId id="681" r:id="rId21"/>
    <p:sldId id="682" r:id="rId22"/>
    <p:sldId id="683" r:id="rId23"/>
    <p:sldId id="684" r:id="rId24"/>
    <p:sldId id="685" r:id="rId25"/>
    <p:sldId id="686" r:id="rId26"/>
    <p:sldId id="692" r:id="rId27"/>
    <p:sldId id="689" r:id="rId28"/>
    <p:sldId id="705" r:id="rId29"/>
    <p:sldId id="699" r:id="rId30"/>
    <p:sldId id="687" r:id="rId31"/>
    <p:sldId id="690" r:id="rId32"/>
    <p:sldId id="695" r:id="rId33"/>
    <p:sldId id="706" r:id="rId34"/>
    <p:sldId id="700" r:id="rId35"/>
    <p:sldId id="702" r:id="rId36"/>
    <p:sldId id="703" r:id="rId37"/>
    <p:sldId id="704" r:id="rId38"/>
    <p:sldId id="670" r:id="rId39"/>
    <p:sldId id="642" r:id="rId40"/>
    <p:sldId id="643" r:id="rId4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EBF7"/>
    <a:srgbClr val="0033CC"/>
    <a:srgbClr val="EEB500"/>
    <a:srgbClr val="F69292"/>
    <a:srgbClr val="FBB3FF"/>
    <a:srgbClr val="FAEBFF"/>
    <a:srgbClr val="00D05E"/>
    <a:srgbClr val="FEE7FF"/>
    <a:srgbClr val="FFFFE7"/>
    <a:srgbClr val="D5CB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974" autoAdjust="0"/>
  </p:normalViewPr>
  <p:slideViewPr>
    <p:cSldViewPr showGuides="1">
      <p:cViewPr varScale="1">
        <p:scale>
          <a:sx n="61" d="100"/>
          <a:sy n="61" d="100"/>
        </p:scale>
        <p:origin x="1362"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27/09/2026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2C52AA0-F73F-F045-97A6-855AB18EE645}" type="datetimeFigureOut">
              <a:rPr lang="en-US" smtClean="0"/>
              <a:t>9/27/2026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1010494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36128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4012568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3354678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2580447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wrongful dismissal </a:t>
            </a:r>
            <a:r>
              <a:rPr lang="en-GB" dirty="0"/>
              <a:t>– not given correct/any notice period, not paid notice pay or holiday pay, denied right to be taken through the disciplinary procedure etc</a:t>
            </a:r>
            <a:endParaRPr lang="en-GB" b="1" dirty="0"/>
          </a:p>
          <a:p>
            <a:endParaRPr lang="en-GB" b="1" dirty="0"/>
          </a:p>
          <a:p>
            <a:r>
              <a:rPr lang="en-GB" b="1" dirty="0"/>
              <a:t>unfair dismissal – </a:t>
            </a:r>
            <a:r>
              <a:rPr lang="en-GB" b="0" dirty="0"/>
              <a:t>contract terminated for taking pregnancy or maternity leave, parental leave, joining a trade union, whistleblowing, doing jury service etc</a:t>
            </a: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7396253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30</a:t>
            </a:fld>
            <a:endParaRPr lang="en-US"/>
          </a:p>
        </p:txBody>
      </p:sp>
    </p:spTree>
    <p:extLst>
      <p:ext uri="{BB962C8B-B14F-4D97-AF65-F5344CB8AC3E}">
        <p14:creationId xmlns:p14="http://schemas.microsoft.com/office/powerpoint/2010/main" val="650594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https://youtu.be/V5ruufk5_NU?t=63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31</a:t>
            </a:fld>
            <a:endParaRPr lang="en-US"/>
          </a:p>
        </p:txBody>
      </p:sp>
    </p:spTree>
    <p:extLst>
      <p:ext uri="{BB962C8B-B14F-4D97-AF65-F5344CB8AC3E}">
        <p14:creationId xmlns:p14="http://schemas.microsoft.com/office/powerpoint/2010/main" val="984317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36</a:t>
            </a:fld>
            <a:endParaRPr lang="en-US"/>
          </a:p>
        </p:txBody>
      </p:sp>
    </p:spTree>
    <p:extLst>
      <p:ext uri="{BB962C8B-B14F-4D97-AF65-F5344CB8AC3E}">
        <p14:creationId xmlns:p14="http://schemas.microsoft.com/office/powerpoint/2010/main" val="3525432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5426002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377A9CD0-9192-406B-B903-5979D11E350A}" type="datetime1">
              <a:rPr lang="en-GB" smtClean="0"/>
              <a:t>27/09/2026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98539D7-3B88-4968-A88E-51ADE53B9137}" type="datetime1">
              <a:rPr lang="en-GB" smtClean="0"/>
              <a:t>27/09/2026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9C2589-D26C-4ABB-82A8-E4F072233B8B}"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E7EF014-1E92-4C8D-AC21-CF0E5D9F5B43}"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AD4DFAC-C192-4061-987C-A7C534FF3782}" type="datetime1">
              <a:rPr lang="en-GB" smtClean="0"/>
              <a:t>27/09/2026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ABDCF26-E1D5-4E75-AAD9-493A2B8B9328}" type="datetime1">
              <a:rPr lang="en-GB" smtClean="0"/>
              <a:t>27/09/2026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1C4BE9-37B2-472F-9156-A0F91FB91FD4}" type="datetime1">
              <a:rPr lang="en-GB" smtClean="0"/>
              <a:t>27/09/2026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88A973-CAA5-4BA5-97EC-49E92A522401}"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D54DDE-8885-46B6-8091-B98B6CF03A38}" type="datetime1">
              <a:rPr lang="en-GB" smtClean="0"/>
              <a:t>27/09/2026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DA8209-0444-45F0-8E07-4D0D260788F6}"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AFCE904-5901-48C5-B841-8097B3EF75E4}" type="datetime1">
              <a:rPr lang="en-GB" smtClean="0"/>
              <a:t>27/09/2026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70EE189-0245-43EE-A57C-336A33C562E9}" type="datetime1">
              <a:rPr lang="en-GB" smtClean="0"/>
              <a:t>27/09/2026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bc.co.uk/news/uk-21025332" TargetMode="External"/><Relationship Id="rId2" Type="http://schemas.openxmlformats.org/officeDocument/2006/relationships/hyperlink" Target="https://www.bbc.co.uk/news/business-29753702" TargetMode="External"/><Relationship Id="rId1" Type="http://schemas.openxmlformats.org/officeDocument/2006/relationships/slideLayout" Target="../slideLayouts/slideLayout2.xml"/><Relationship Id="rId4" Type="http://schemas.openxmlformats.org/officeDocument/2006/relationships/hyperlink" Target="https://www.bbc.co.uk/news/business-57343892"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cas.org.uk/your-rights-during-redundancy/redundancy-pay" TargetMode="External"/><Relationship Id="rId2" Type="http://schemas.openxmlformats.org/officeDocument/2006/relationships/hyperlink" Target="https://www.gov.uk/whistleblowing" TargetMode="External"/><Relationship Id="rId1" Type="http://schemas.openxmlformats.org/officeDocument/2006/relationships/slideLayout" Target="../slideLayouts/slideLayout2.xml"/><Relationship Id="rId5" Type="http://schemas.openxmlformats.org/officeDocument/2006/relationships/hyperlink" Target="https://www.citizensadvice.org.uk/work/dismissal/check-your-rights-if-youre-dismissed/check-if-your-dismissal-is-fair/" TargetMode="External"/><Relationship Id="rId4" Type="http://schemas.openxmlformats.org/officeDocument/2006/relationships/hyperlink" Target="https://www.gov.uk/your-rights-if-your-employer-is-insolvent"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ico.org.uk/for-organisations/report-a-breach/personal-data-breach/personal-data-breaches-a-guid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acas.org.uk/irregular-hours-and-part-year-workers" TargetMode="External"/><Relationship Id="rId2" Type="http://schemas.openxmlformats.org/officeDocument/2006/relationships/hyperlink" Target="https://www.gov.uk/bank-holiday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rest-breaks-work" TargetMode="External"/><Relationship Id="rId2" Type="http://schemas.openxmlformats.org/officeDocument/2006/relationships/hyperlink" Target="https://www.citizensadvice.org.uk/work/working-hours-and-rest-breaks/check-how-many-hours-youre-working/#:~:text=It's%20your%20decision%20%2D%20your%20employer,cancel%20your%20opt%20out%20agreement."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hse.gov.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discrimination-your-rights/discrimination-at-work" TargetMode="External"/><Relationship Id="rId2" Type="http://schemas.openxmlformats.org/officeDocument/2006/relationships/hyperlink" Target="https://www.equalityhumanrights.com/guidance" TargetMode="External"/><Relationship Id="rId1" Type="http://schemas.openxmlformats.org/officeDocument/2006/relationships/slideLayout" Target="../slideLayouts/slideLayout2.xml"/><Relationship Id="rId4" Type="http://schemas.openxmlformats.org/officeDocument/2006/relationships/hyperlink" Target="https://www.mind.org.uk/information-support/legal-rights/discrimination-at-work/examples-of-discrimination-at-work/"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acas.org.uk/acas-code-of-practice-on-disciplinary-and-grievance-procedures/htm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employment-tribunal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gov.uk/calculate-your-redundancy-pay"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acas.org.uk/redundancy"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acas.org.uk/employment-rights-bill" TargetMode="External"/><Relationship Id="rId2" Type="http://schemas.openxmlformats.org/officeDocument/2006/relationships/hyperlink" Target="https://www.cipd.org/uk/views-and-insights/thought-leadership/insight/employment-law-changes-march-2025/" TargetMode="Externa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tim-russell.co.uk/upimages/Employment%20Gui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124744"/>
            <a:ext cx="8712968" cy="4824536"/>
          </a:xfrm>
        </p:spPr>
        <p:txBody>
          <a:bodyPr>
            <a:normAutofit/>
          </a:bodyPr>
          <a:lstStyle/>
          <a:p>
            <a:r>
              <a:rPr lang="en-GB" sz="3100" b="1" dirty="0">
                <a:solidFill>
                  <a:schemeClr val="bg1">
                    <a:lumMod val="95000"/>
                  </a:schemeClr>
                </a:solidFill>
              </a:rPr>
              <a:t>Employability and Career Development</a:t>
            </a:r>
            <a:br>
              <a:rPr lang="en-GB" sz="3100" b="1" dirty="0">
                <a:solidFill>
                  <a:schemeClr val="bg1">
                    <a:lumMod val="95000"/>
                  </a:schemeClr>
                </a:solidFill>
              </a:rPr>
            </a:br>
            <a:r>
              <a:rPr lang="en-GB" sz="3100" b="1" dirty="0">
                <a:solidFill>
                  <a:schemeClr val="bg1">
                    <a:lumMod val="95000"/>
                  </a:schemeClr>
                </a:solidFill>
              </a:rPr>
              <a:t>(LCLM4005) – </a:t>
            </a:r>
            <a:r>
              <a:rPr lang="en-GB" sz="3100" b="1" dirty="0">
                <a:solidFill>
                  <a:srgbClr val="0000FF"/>
                </a:solidFill>
              </a:rPr>
              <a:t>September 2026</a:t>
            </a:r>
            <a:br>
              <a:rPr lang="en-GB" sz="3100" b="1" dirty="0">
                <a:solidFill>
                  <a:srgbClr val="FFFF00"/>
                </a:solidFill>
              </a:rPr>
            </a:br>
            <a:br>
              <a:rPr lang="en-GB" sz="4000" b="1" dirty="0">
                <a:solidFill>
                  <a:srgbClr val="FFFF00"/>
                </a:solidFill>
              </a:rPr>
            </a:br>
            <a:r>
              <a:rPr lang="en-GB" sz="4000" b="1" dirty="0">
                <a:solidFill>
                  <a:schemeClr val="bg1"/>
                </a:solidFill>
              </a:rPr>
              <a:t>Session 8: </a:t>
            </a:r>
            <a:r>
              <a:rPr lang="en-GB" altLang="en-US" sz="4000" b="1" dirty="0">
                <a:solidFill>
                  <a:srgbClr val="FFFF00"/>
                </a:solidFill>
              </a:rPr>
              <a:t>Employment Legislation</a:t>
            </a:r>
            <a:endParaRPr lang="en-GB" altLang="en-US" sz="4000" dirty="0">
              <a:solidFill>
                <a:srgbClr val="FFFF00"/>
              </a:solidFill>
            </a:endParaRPr>
          </a:p>
        </p:txBody>
      </p:sp>
      <p:sp>
        <p:nvSpPr>
          <p:cNvPr id="3" name="Slide Number Placeholder 2">
            <a:extLst>
              <a:ext uri="{FF2B5EF4-FFF2-40B4-BE49-F238E27FC236}">
                <a16:creationId xmlns:a16="http://schemas.microsoft.com/office/drawing/2014/main" id="{B10DBD40-A291-294C-0250-C2A15A47A969}"/>
              </a:ext>
            </a:extLst>
          </p:cNvPr>
          <p:cNvSpPr>
            <a:spLocks noGrp="1"/>
          </p:cNvSpPr>
          <p:nvPr>
            <p:ph type="sldNum" sz="quarter" idx="12"/>
          </p:nvPr>
        </p:nvSpPr>
        <p:spPr/>
        <p:txBody>
          <a:bodyPr/>
          <a:lstStyle/>
          <a:p>
            <a:pPr>
              <a:defRPr/>
            </a:pPr>
            <a:fld id="{2F420B8B-819D-4DFD-901D-562A0832BB99}" type="slidenum">
              <a:rPr lang="en-GB" altLang="en-US" smtClean="0"/>
              <a:pPr>
                <a:defRPr/>
              </a:pPr>
              <a:t>1</a:t>
            </a:fld>
            <a:endParaRPr lang="en-GB" altLang="en-US"/>
          </a:p>
        </p:txBody>
      </p:sp>
      <p:sp>
        <p:nvSpPr>
          <p:cNvPr id="5" name="Rectangle 4">
            <a:extLst>
              <a:ext uri="{FF2B5EF4-FFF2-40B4-BE49-F238E27FC236}">
                <a16:creationId xmlns:a16="http://schemas.microsoft.com/office/drawing/2014/main" id="{B52650ED-B961-6EF0-4DAA-6C6B9F7414C9}"/>
              </a:ext>
            </a:extLst>
          </p:cNvPr>
          <p:cNvSpPr/>
          <p:nvPr/>
        </p:nvSpPr>
        <p:spPr>
          <a:xfrm>
            <a:off x="6943092" y="260648"/>
            <a:ext cx="2026568" cy="360396"/>
          </a:xfrm>
          <a:prstGeom prst="rect">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fontAlgn="base" latinLnBrk="0" hangingPunct="1">
              <a:spcBef>
                <a:spcPct val="0"/>
              </a:spcBef>
              <a:spcAft>
                <a:spcPct val="0"/>
              </a:spcAft>
              <a:defRPr sz="1800" kern="1200">
                <a:solidFill>
                  <a:schemeClr val="lt1"/>
                </a:solidFill>
                <a:latin typeface="+mn-lt"/>
                <a:ea typeface="+mn-ea"/>
                <a:cs typeface="+mn-cs"/>
              </a:defRPr>
            </a:lvl1pPr>
            <a:lvl2pPr marL="457200" algn="l" defTabSz="914400" rtl="0" eaLnBrk="1" fontAlgn="base" latinLnBrk="0" hangingPunct="1">
              <a:spcBef>
                <a:spcPct val="0"/>
              </a:spcBef>
              <a:spcAft>
                <a:spcPct val="0"/>
              </a:spcAft>
              <a:defRPr sz="1800" kern="1200">
                <a:solidFill>
                  <a:schemeClr val="lt1"/>
                </a:solidFill>
                <a:latin typeface="+mn-lt"/>
                <a:ea typeface="+mn-ea"/>
                <a:cs typeface="+mn-cs"/>
              </a:defRPr>
            </a:lvl2pPr>
            <a:lvl3pPr marL="914400" algn="l" defTabSz="914400" rtl="0" eaLnBrk="1" fontAlgn="base" latinLnBrk="0" hangingPunct="1">
              <a:spcBef>
                <a:spcPct val="0"/>
              </a:spcBef>
              <a:spcAft>
                <a:spcPct val="0"/>
              </a:spcAft>
              <a:defRPr sz="1800" kern="1200">
                <a:solidFill>
                  <a:schemeClr val="lt1"/>
                </a:solidFill>
                <a:latin typeface="+mn-lt"/>
                <a:ea typeface="+mn-ea"/>
                <a:cs typeface="+mn-cs"/>
              </a:defRPr>
            </a:lvl3pPr>
            <a:lvl4pPr marL="1371600" algn="l" defTabSz="914400" rtl="0" eaLnBrk="1" fontAlgn="base" latinLnBrk="0" hangingPunct="1">
              <a:spcBef>
                <a:spcPct val="0"/>
              </a:spcBef>
              <a:spcAft>
                <a:spcPct val="0"/>
              </a:spcAft>
              <a:defRPr sz="1800" kern="1200">
                <a:solidFill>
                  <a:schemeClr val="lt1"/>
                </a:solidFill>
                <a:latin typeface="+mn-lt"/>
                <a:ea typeface="+mn-ea"/>
                <a:cs typeface="+mn-cs"/>
              </a:defRPr>
            </a:lvl4pPr>
            <a:lvl5pPr marL="1828800" algn="l" defTabSz="914400" rtl="0" eaLnBrk="1" fontAlgn="base" latinLnBrk="0" hangingPunct="1">
              <a:spcBef>
                <a:spcPct val="0"/>
              </a:spcBef>
              <a:spcAft>
                <a:spcPct val="0"/>
              </a:spcAft>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dirty="0"/>
              <a:t>Lecturers’ version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CBEDB976-4B47-B94A-66DD-985A88E3E95D}"/>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34173127"/>
              </p:ext>
            </p:extLst>
          </p:nvPr>
        </p:nvGraphicFramePr>
        <p:xfrm>
          <a:off x="179512" y="404663"/>
          <a:ext cx="8784976" cy="6005488"/>
        </p:xfrm>
        <a:graphic>
          <a:graphicData uri="http://schemas.openxmlformats.org/drawingml/2006/table">
            <a:tbl>
              <a:tblPr firstRow="1" bandRow="1">
                <a:tableStyleId>{5C22544A-7EE6-4342-B048-85BDC9FD1C3A}</a:tableStyleId>
              </a:tblPr>
              <a:tblGrid>
                <a:gridCol w="854090">
                  <a:extLst>
                    <a:ext uri="{9D8B030D-6E8A-4147-A177-3AD203B41FA5}">
                      <a16:colId xmlns:a16="http://schemas.microsoft.com/office/drawing/2014/main" val="20000"/>
                    </a:ext>
                  </a:extLst>
                </a:gridCol>
                <a:gridCol w="7930886">
                  <a:extLst>
                    <a:ext uri="{9D8B030D-6E8A-4147-A177-3AD203B41FA5}">
                      <a16:colId xmlns:a16="http://schemas.microsoft.com/office/drawing/2014/main" val="20001"/>
                    </a:ext>
                  </a:extLst>
                </a:gridCol>
              </a:tblGrid>
              <a:tr h="493852">
                <a:tc>
                  <a:txBody>
                    <a:bodyPr/>
                    <a:lstStyle/>
                    <a:p>
                      <a:pPr algn="ctr"/>
                      <a:r>
                        <a:rPr lang="en-GB" dirty="0">
                          <a:solidFill>
                            <a:schemeClr val="bg1"/>
                          </a:solidFill>
                        </a:rPr>
                        <a:t>Week</a:t>
                      </a:r>
                    </a:p>
                  </a:txBody>
                  <a:tcPr>
                    <a:solidFill>
                      <a:srgbClr val="002060"/>
                    </a:solidFill>
                  </a:tcPr>
                </a:tc>
                <a:tc>
                  <a:txBody>
                    <a:bodyPr/>
                    <a:lstStyle/>
                    <a:p>
                      <a:pPr algn="ctr"/>
                      <a:r>
                        <a:rPr lang="en-GB" dirty="0">
                          <a:solidFill>
                            <a:schemeClr val="bg1"/>
                          </a:solidFill>
                        </a:rPr>
                        <a:t>Topic of focus</a:t>
                      </a:r>
                    </a:p>
                  </a:txBody>
                  <a:tcPr>
                    <a:solidFill>
                      <a:srgbClr val="002060"/>
                    </a:solidFill>
                  </a:tcPr>
                </a:tc>
                <a:extLst>
                  <a:ext uri="{0D108BD9-81ED-4DB2-BD59-A6C34878D82A}">
                    <a16:rowId xmlns:a16="http://schemas.microsoft.com/office/drawing/2014/main" val="10000"/>
                  </a:ext>
                </a:extLst>
              </a:tr>
              <a:tr h="535007">
                <a:tc>
                  <a:txBody>
                    <a:bodyPr/>
                    <a:lstStyle/>
                    <a:p>
                      <a:r>
                        <a:rPr lang="en-GB" sz="2000" b="0" dirty="0">
                          <a:latin typeface="+mn-lt"/>
                        </a:rPr>
                        <a:t>1</a:t>
                      </a:r>
                    </a:p>
                  </a:txBody>
                  <a:tcPr>
                    <a:solidFill>
                      <a:schemeClr val="tx2">
                        <a:lumMod val="20000"/>
                        <a:lumOff val="80000"/>
                      </a:schemeClr>
                    </a:solidFill>
                  </a:tcPr>
                </a:tc>
                <a:tc>
                  <a:txBody>
                    <a:bodyPr/>
                    <a:lstStyle/>
                    <a:p>
                      <a:r>
                        <a:rPr lang="en-GB" sz="2000" b="0" dirty="0">
                          <a:latin typeface="+mn-lt"/>
                          <a:cs typeface="Arial" panose="020B0604020202020204" pitchFamily="34" charset="0"/>
                        </a:rPr>
                        <a:t>Introduction to the module + Personal Development Plans</a:t>
                      </a:r>
                    </a:p>
                  </a:txBody>
                  <a:tcPr>
                    <a:solidFill>
                      <a:schemeClr val="tx2">
                        <a:lumMod val="20000"/>
                        <a:lumOff val="80000"/>
                      </a:schemeClr>
                    </a:solidFill>
                  </a:tcPr>
                </a:tc>
                <a:extLst>
                  <a:ext uri="{0D108BD9-81ED-4DB2-BD59-A6C34878D82A}">
                    <a16:rowId xmlns:a16="http://schemas.microsoft.com/office/drawing/2014/main" val="10001"/>
                  </a:ext>
                </a:extLst>
              </a:tr>
              <a:tr h="483310">
                <a:tc>
                  <a:txBody>
                    <a:bodyPr/>
                    <a:lstStyle/>
                    <a:p>
                      <a:r>
                        <a:rPr lang="en-GB" sz="2000" b="0" dirty="0">
                          <a:latin typeface="+mn-lt"/>
                        </a:rPr>
                        <a:t>2</a:t>
                      </a:r>
                    </a:p>
                  </a:txBody>
                  <a:tcPr>
                    <a:solidFill>
                      <a:srgbClr val="DDE9F7"/>
                    </a:solidFill>
                  </a:tcPr>
                </a:tc>
                <a:tc>
                  <a:txBody>
                    <a:bodyPr/>
                    <a:lstStyle/>
                    <a:p>
                      <a:r>
                        <a:rPr lang="en-GB" sz="2000" b="0" dirty="0">
                          <a:latin typeface="+mn-lt"/>
                        </a:rPr>
                        <a:t>Self-Awareness</a:t>
                      </a:r>
                    </a:p>
                  </a:txBody>
                  <a:tcPr>
                    <a:solidFill>
                      <a:srgbClr val="DDE9F7"/>
                    </a:solidFill>
                  </a:tcPr>
                </a:tc>
                <a:extLst>
                  <a:ext uri="{0D108BD9-81ED-4DB2-BD59-A6C34878D82A}">
                    <a16:rowId xmlns:a16="http://schemas.microsoft.com/office/drawing/2014/main" val="10002"/>
                  </a:ext>
                </a:extLst>
              </a:tr>
              <a:tr h="524367">
                <a:tc>
                  <a:txBody>
                    <a:bodyPr/>
                    <a:lstStyle/>
                    <a:p>
                      <a:r>
                        <a:rPr lang="en-GB" sz="2000" b="0" dirty="0">
                          <a:latin typeface="+mn-lt"/>
                        </a:rPr>
                        <a:t>3</a:t>
                      </a:r>
                    </a:p>
                  </a:txBody>
                  <a:tcPr>
                    <a:solidFill>
                      <a:schemeClr val="tx2">
                        <a:lumMod val="20000"/>
                        <a:lumOff val="80000"/>
                      </a:schemeClr>
                    </a:solidFill>
                  </a:tcPr>
                </a:tc>
                <a:tc>
                  <a:txBody>
                    <a:bodyPr/>
                    <a:lstStyle/>
                    <a:p>
                      <a:r>
                        <a:rPr lang="en-GB" sz="2000" b="0" dirty="0">
                          <a:latin typeface="+mn-lt"/>
                        </a:rPr>
                        <a:t>Exploring Employment Opportunities</a:t>
                      </a:r>
                    </a:p>
                  </a:txBody>
                  <a:tcPr>
                    <a:solidFill>
                      <a:schemeClr val="tx2">
                        <a:lumMod val="20000"/>
                        <a:lumOff val="80000"/>
                      </a:schemeClr>
                    </a:solidFill>
                  </a:tcPr>
                </a:tc>
                <a:extLst>
                  <a:ext uri="{0D108BD9-81ED-4DB2-BD59-A6C34878D82A}">
                    <a16:rowId xmlns:a16="http://schemas.microsoft.com/office/drawing/2014/main" val="10003"/>
                  </a:ext>
                </a:extLst>
              </a:tr>
              <a:tr h="493852">
                <a:tc>
                  <a:txBody>
                    <a:bodyPr/>
                    <a:lstStyle/>
                    <a:p>
                      <a:r>
                        <a:rPr lang="en-GB" sz="2000" b="0" dirty="0">
                          <a:latin typeface="+mn-lt"/>
                        </a:rPr>
                        <a:t>4</a:t>
                      </a:r>
                    </a:p>
                  </a:txBody>
                  <a:tcPr>
                    <a:solidFill>
                      <a:srgbClr val="DDE9F7"/>
                    </a:solidFill>
                  </a:tcPr>
                </a:tc>
                <a:tc>
                  <a:txBody>
                    <a:bodyPr/>
                    <a:lstStyle/>
                    <a:p>
                      <a:r>
                        <a:rPr lang="en-GB" sz="2000" b="0" dirty="0">
                          <a:latin typeface="+mn-lt"/>
                        </a:rPr>
                        <a:t>Recruitment and Selection Process</a:t>
                      </a:r>
                    </a:p>
                  </a:txBody>
                  <a:tcPr>
                    <a:solidFill>
                      <a:srgbClr val="DDE9F7"/>
                    </a:solidFill>
                  </a:tcPr>
                </a:tc>
                <a:extLst>
                  <a:ext uri="{0D108BD9-81ED-4DB2-BD59-A6C34878D82A}">
                    <a16:rowId xmlns:a16="http://schemas.microsoft.com/office/drawing/2014/main" val="10004"/>
                  </a:ext>
                </a:extLst>
              </a:tr>
              <a:tr h="493852">
                <a:tc>
                  <a:txBody>
                    <a:bodyPr/>
                    <a:lstStyle/>
                    <a:p>
                      <a:r>
                        <a:rPr lang="en-GB" sz="2000" b="0" dirty="0">
                          <a:latin typeface="+mn-lt"/>
                        </a:rPr>
                        <a:t>5</a:t>
                      </a:r>
                    </a:p>
                  </a:txBody>
                  <a:tcPr>
                    <a:solidFill>
                      <a:schemeClr val="tx2">
                        <a:lumMod val="20000"/>
                        <a:lumOff val="80000"/>
                      </a:schemeClr>
                    </a:solidFill>
                  </a:tcPr>
                </a:tc>
                <a:tc>
                  <a:txBody>
                    <a:bodyPr/>
                    <a:lstStyle/>
                    <a:p>
                      <a:r>
                        <a:rPr lang="en-GB" sz="2000" b="0" dirty="0">
                          <a:latin typeface="+mn-lt"/>
                        </a:rPr>
                        <a:t>CV and Cover Letter Writing</a:t>
                      </a:r>
                    </a:p>
                  </a:txBody>
                  <a:tcPr>
                    <a:solidFill>
                      <a:schemeClr val="tx2">
                        <a:lumMod val="20000"/>
                        <a:lumOff val="80000"/>
                      </a:schemeClr>
                    </a:solidFill>
                  </a:tcPr>
                </a:tc>
                <a:extLst>
                  <a:ext uri="{0D108BD9-81ED-4DB2-BD59-A6C34878D82A}">
                    <a16:rowId xmlns:a16="http://schemas.microsoft.com/office/drawing/2014/main" val="10005"/>
                  </a:ext>
                </a:extLst>
              </a:tr>
              <a:tr h="493852">
                <a:tc>
                  <a:txBody>
                    <a:bodyPr/>
                    <a:lstStyle/>
                    <a:p>
                      <a:r>
                        <a:rPr lang="en-GB" sz="2000" b="0" dirty="0">
                          <a:latin typeface="+mn-lt"/>
                        </a:rPr>
                        <a:t>6</a:t>
                      </a:r>
                    </a:p>
                  </a:txBody>
                  <a:tcPr>
                    <a:solidFill>
                      <a:srgbClr val="DDE9F7"/>
                    </a:solidFill>
                  </a:tcPr>
                </a:tc>
                <a:tc>
                  <a:txBody>
                    <a:bodyPr/>
                    <a:lstStyle/>
                    <a:p>
                      <a:r>
                        <a:rPr lang="en-GB" sz="2000" b="0" dirty="0">
                          <a:latin typeface="+mn-lt"/>
                        </a:rPr>
                        <a:t>Job Interview Preparation</a:t>
                      </a:r>
                    </a:p>
                  </a:txBody>
                  <a:tcPr>
                    <a:solidFill>
                      <a:srgbClr val="DDE9F7"/>
                    </a:solidFill>
                  </a:tcPr>
                </a:tc>
                <a:extLst>
                  <a:ext uri="{0D108BD9-81ED-4DB2-BD59-A6C34878D82A}">
                    <a16:rowId xmlns:a16="http://schemas.microsoft.com/office/drawing/2014/main" val="10006"/>
                  </a:ext>
                </a:extLst>
              </a:tr>
              <a:tr h="493852">
                <a:tc>
                  <a:txBody>
                    <a:bodyPr/>
                    <a:lstStyle/>
                    <a:p>
                      <a:r>
                        <a:rPr lang="en-GB" sz="2000" dirty="0">
                          <a:latin typeface="+mn-lt"/>
                        </a:rPr>
                        <a:t>7</a:t>
                      </a:r>
                    </a:p>
                  </a:txBody>
                  <a:tcPr>
                    <a:solidFill>
                      <a:schemeClr val="tx2">
                        <a:lumMod val="20000"/>
                        <a:lumOff val="80000"/>
                      </a:schemeClr>
                    </a:solidFill>
                  </a:tcPr>
                </a:tc>
                <a:tc>
                  <a:txBody>
                    <a:bodyPr/>
                    <a:lstStyle/>
                    <a:p>
                      <a:r>
                        <a:rPr lang="en-GB" sz="2000" b="1" dirty="0">
                          <a:solidFill>
                            <a:srgbClr val="0070C0"/>
                          </a:solidFill>
                          <a:latin typeface="+mn-lt"/>
                        </a:rPr>
                        <a:t>Present Task 1 in class (Mock Interview)</a:t>
                      </a:r>
                    </a:p>
                  </a:txBody>
                  <a:tcPr>
                    <a:solidFill>
                      <a:schemeClr val="tx2">
                        <a:lumMod val="20000"/>
                        <a:lumOff val="80000"/>
                      </a:schemeClr>
                    </a:solidFill>
                  </a:tcPr>
                </a:tc>
                <a:extLst>
                  <a:ext uri="{0D108BD9-81ED-4DB2-BD59-A6C34878D82A}">
                    <a16:rowId xmlns:a16="http://schemas.microsoft.com/office/drawing/2014/main" val="10007"/>
                  </a:ext>
                </a:extLst>
              </a:tr>
              <a:tr h="493852">
                <a:tc>
                  <a:txBody>
                    <a:bodyPr/>
                    <a:lstStyle/>
                    <a:p>
                      <a:r>
                        <a:rPr lang="en-GB" sz="2000" b="1" dirty="0">
                          <a:highlight>
                            <a:srgbClr val="FFFF00"/>
                          </a:highlight>
                          <a:latin typeface="+mn-lt"/>
                        </a:rPr>
                        <a:t>8</a:t>
                      </a:r>
                    </a:p>
                  </a:txBody>
                  <a:tcPr>
                    <a:solidFill>
                      <a:srgbClr val="DDE9F7"/>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highlight>
                            <a:srgbClr val="FFFF00"/>
                          </a:highlight>
                          <a:latin typeface="+mn-lt"/>
                        </a:rPr>
                        <a:t>Employment Legislation</a:t>
                      </a:r>
                    </a:p>
                  </a:txBody>
                  <a:tcPr>
                    <a:solidFill>
                      <a:srgbClr val="DDE9F7"/>
                    </a:solidFill>
                  </a:tcPr>
                </a:tc>
                <a:extLst>
                  <a:ext uri="{0D108BD9-81ED-4DB2-BD59-A6C34878D82A}">
                    <a16:rowId xmlns:a16="http://schemas.microsoft.com/office/drawing/2014/main" val="10008"/>
                  </a:ext>
                </a:extLst>
              </a:tr>
              <a:tr h="493852">
                <a:tc>
                  <a:txBody>
                    <a:bodyPr/>
                    <a:lstStyle/>
                    <a:p>
                      <a:r>
                        <a:rPr lang="en-GB" sz="2000" b="0" dirty="0">
                          <a:latin typeface="+mn-lt"/>
                        </a:rPr>
                        <a:t>9</a:t>
                      </a:r>
                    </a:p>
                  </a:txBody>
                  <a:tcPr>
                    <a:solidFill>
                      <a:schemeClr val="tx2">
                        <a:lumMod val="20000"/>
                        <a:lumOff val="80000"/>
                      </a:schemeClr>
                    </a:solidFill>
                  </a:tcPr>
                </a:tc>
                <a:tc>
                  <a:txBody>
                    <a:bodyPr/>
                    <a:lstStyle/>
                    <a:p>
                      <a:r>
                        <a:rPr lang="en-GB" sz="2000" b="0" dirty="0">
                          <a:latin typeface="+mn-lt"/>
                        </a:rPr>
                        <a:t>Career Development </a:t>
                      </a:r>
                    </a:p>
                  </a:txBody>
                  <a:tcPr>
                    <a:solidFill>
                      <a:schemeClr val="tx2">
                        <a:lumMod val="20000"/>
                        <a:lumOff val="80000"/>
                      </a:schemeClr>
                    </a:solidFill>
                  </a:tcPr>
                </a:tc>
                <a:extLst>
                  <a:ext uri="{0D108BD9-81ED-4DB2-BD59-A6C34878D82A}">
                    <a16:rowId xmlns:a16="http://schemas.microsoft.com/office/drawing/2014/main" val="10009"/>
                  </a:ext>
                </a:extLst>
              </a:tr>
              <a:tr h="874588">
                <a:tc>
                  <a:txBody>
                    <a:bodyPr/>
                    <a:lstStyle/>
                    <a:p>
                      <a:r>
                        <a:rPr lang="en-GB" sz="2000" b="0" dirty="0">
                          <a:latin typeface="+mn-lt"/>
                        </a:rPr>
                        <a:t>10</a:t>
                      </a:r>
                    </a:p>
                  </a:txBody>
                  <a:tcPr>
                    <a:solidFill>
                      <a:srgbClr val="DDE9F7"/>
                    </a:solidFill>
                  </a:tcPr>
                </a:tc>
                <a:tc>
                  <a:txBody>
                    <a:bodyPr/>
                    <a:lstStyle/>
                    <a:p>
                      <a:r>
                        <a:rPr lang="en-GB" sz="2000" b="0" dirty="0">
                          <a:latin typeface="+mn-lt"/>
                        </a:rPr>
                        <a:t>Alternative Pathways to Consider upon Graduation + Revision</a:t>
                      </a:r>
                    </a:p>
                    <a:p>
                      <a:endParaRPr lang="en-GB" sz="2000" b="0" dirty="0">
                        <a:solidFill>
                          <a:srgbClr val="0070C0"/>
                        </a:solidFill>
                        <a:latin typeface="+mn-lt"/>
                      </a:endParaRPr>
                    </a:p>
                    <a:p>
                      <a:r>
                        <a:rPr lang="en-GB" sz="2000" b="1" dirty="0">
                          <a:solidFill>
                            <a:srgbClr val="0070C0"/>
                          </a:solidFill>
                          <a:latin typeface="+mn-lt"/>
                        </a:rPr>
                        <a:t>Submit Task 2 via Moodle (Portfolio of Written Tasks) </a:t>
                      </a:r>
                    </a:p>
                  </a:txBody>
                  <a:tcPr>
                    <a:solidFill>
                      <a:srgbClr val="DDE9F7"/>
                    </a:solidFill>
                  </a:tcPr>
                </a:tc>
                <a:extLst>
                  <a:ext uri="{0D108BD9-81ED-4DB2-BD59-A6C34878D82A}">
                    <a16:rowId xmlns:a16="http://schemas.microsoft.com/office/drawing/2014/main" val="10010"/>
                  </a:ext>
                </a:extLst>
              </a:tr>
            </a:tbl>
          </a:graphicData>
        </a:graphic>
      </p:graphicFrame>
      <p:sp>
        <p:nvSpPr>
          <p:cNvPr id="3" name="Slide Number Placeholder 2">
            <a:extLst>
              <a:ext uri="{FF2B5EF4-FFF2-40B4-BE49-F238E27FC236}">
                <a16:creationId xmlns:a16="http://schemas.microsoft.com/office/drawing/2014/main" id="{2B7F2F6A-8212-64E1-3645-CB3A39EA67D3}"/>
              </a:ext>
            </a:extLst>
          </p:cNvPr>
          <p:cNvSpPr>
            <a:spLocks noGrp="1"/>
          </p:cNvSpPr>
          <p:nvPr>
            <p:ph type="sldNum" sz="quarter" idx="12"/>
          </p:nvPr>
        </p:nvSpPr>
        <p:spPr/>
        <p:txBody>
          <a:bodyPr/>
          <a:lstStyle/>
          <a:p>
            <a:pPr>
              <a:defRPr/>
            </a:pPr>
            <a:fld id="{E7D008CC-411C-4A94-9D35-0CA0AC97D977}"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5"/>
            <a:ext cx="8229600" cy="1143000"/>
          </a:xfrm>
        </p:spPr>
        <p:txBody>
          <a:bodyPr>
            <a:normAutofit/>
          </a:bodyPr>
          <a:lstStyle/>
          <a:p>
            <a:r>
              <a:rPr lang="en-GB" sz="4000" b="1" dirty="0"/>
              <a:t>Session Aims</a:t>
            </a:r>
          </a:p>
        </p:txBody>
      </p:sp>
      <p:sp>
        <p:nvSpPr>
          <p:cNvPr id="3" name="Content Placeholder 2"/>
          <p:cNvSpPr>
            <a:spLocks noGrp="1"/>
          </p:cNvSpPr>
          <p:nvPr>
            <p:ph idx="1"/>
          </p:nvPr>
        </p:nvSpPr>
        <p:spPr>
          <a:xfrm>
            <a:off x="210344" y="1686331"/>
            <a:ext cx="8610128" cy="4133055"/>
          </a:xfrm>
        </p:spPr>
        <p:txBody>
          <a:bodyPr>
            <a:normAutofit/>
          </a:bodyPr>
          <a:lstStyle/>
          <a:p>
            <a:pPr marL="514350" indent="-514350">
              <a:buFont typeface="+mj-lt"/>
              <a:buAutoNum type="arabicPeriod"/>
            </a:pPr>
            <a:r>
              <a:rPr lang="en-GB" altLang="en-US" sz="2800" dirty="0"/>
              <a:t>Understand the purpose of </a:t>
            </a:r>
            <a:r>
              <a:rPr lang="en-GB" altLang="en-US" sz="2800" b="1" dirty="0">
                <a:solidFill>
                  <a:srgbClr val="0070C0"/>
                </a:solidFill>
              </a:rPr>
              <a:t>employment regulations</a:t>
            </a:r>
            <a:r>
              <a:rPr lang="en-GB" altLang="en-US" sz="2800" dirty="0"/>
              <a:t>.</a:t>
            </a:r>
          </a:p>
          <a:p>
            <a:pPr marL="514350" indent="-514350">
              <a:buFont typeface="+mj-lt"/>
              <a:buAutoNum type="arabicPeriod"/>
            </a:pPr>
            <a:endParaRPr lang="en-GB" altLang="en-US" sz="2800" dirty="0"/>
          </a:p>
          <a:p>
            <a:pPr marL="514350" indent="-514350">
              <a:buFont typeface="+mj-lt"/>
              <a:buAutoNum type="arabicPeriod"/>
            </a:pPr>
            <a:r>
              <a:rPr lang="en-GB" altLang="en-US" sz="2800" dirty="0"/>
              <a:t>Recognise how such regulations can be </a:t>
            </a:r>
            <a:r>
              <a:rPr lang="en-GB" altLang="en-US" sz="2800" b="1" dirty="0">
                <a:solidFill>
                  <a:srgbClr val="0070C0"/>
                </a:solidFill>
              </a:rPr>
              <a:t>applied to practice</a:t>
            </a:r>
            <a:r>
              <a:rPr lang="en-GB" altLang="en-US" sz="2800" dirty="0"/>
              <a:t> in the workplace.</a:t>
            </a:r>
          </a:p>
          <a:p>
            <a:pPr marL="514350" indent="-514350">
              <a:buFont typeface="+mj-lt"/>
              <a:buAutoNum type="arabicPeriod"/>
            </a:pPr>
            <a:endParaRPr lang="en-GB" altLang="en-US" sz="2800" dirty="0"/>
          </a:p>
          <a:p>
            <a:pPr marL="514350" indent="-514350">
              <a:buFont typeface="+mj-lt"/>
              <a:buAutoNum type="arabicPeriod"/>
            </a:pPr>
            <a:r>
              <a:rPr lang="en-GB" altLang="en-US" sz="2800" dirty="0"/>
              <a:t>Work on </a:t>
            </a:r>
            <a:r>
              <a:rPr lang="en-GB" altLang="en-US" sz="2800" b="1" dirty="0">
                <a:solidFill>
                  <a:srgbClr val="0070C0"/>
                </a:solidFill>
              </a:rPr>
              <a:t>Task 2 components </a:t>
            </a:r>
          </a:p>
        </p:txBody>
      </p:sp>
      <p:sp>
        <p:nvSpPr>
          <p:cNvPr id="4" name="Slide Number Placeholder 3">
            <a:extLst>
              <a:ext uri="{FF2B5EF4-FFF2-40B4-BE49-F238E27FC236}">
                <a16:creationId xmlns:a16="http://schemas.microsoft.com/office/drawing/2014/main" id="{B580427C-28C8-7F56-B585-B8DAA8F49D7E}"/>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321138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6CB4AE-D2E8-659E-33DD-B2F15DF2AB7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97DE672-9583-AA08-C1D8-6E074CC05593}"/>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Purpose of Employment Law</a:t>
            </a:r>
          </a:p>
        </p:txBody>
      </p:sp>
      <p:sp>
        <p:nvSpPr>
          <p:cNvPr id="3" name="Slide Number Placeholder 2">
            <a:extLst>
              <a:ext uri="{FF2B5EF4-FFF2-40B4-BE49-F238E27FC236}">
                <a16:creationId xmlns:a16="http://schemas.microsoft.com/office/drawing/2014/main" id="{B2173A3C-C4EB-59D0-C018-436B2702BEDC}"/>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3635379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5332"/>
            <a:ext cx="9144000" cy="1143000"/>
          </a:xfrm>
        </p:spPr>
        <p:txBody>
          <a:bodyPr>
            <a:normAutofit/>
          </a:bodyPr>
          <a:lstStyle/>
          <a:p>
            <a:r>
              <a:rPr lang="en-GB" sz="3300" b="1" dirty="0"/>
              <a:t>What is the significance of Employment Law?</a:t>
            </a:r>
          </a:p>
        </p:txBody>
      </p:sp>
      <p:sp>
        <p:nvSpPr>
          <p:cNvPr id="3" name="Content Placeholder 2"/>
          <p:cNvSpPr>
            <a:spLocks noGrp="1"/>
          </p:cNvSpPr>
          <p:nvPr>
            <p:ph idx="1"/>
          </p:nvPr>
        </p:nvSpPr>
        <p:spPr>
          <a:xfrm>
            <a:off x="251520" y="1268760"/>
            <a:ext cx="8784976" cy="4392488"/>
          </a:xfrm>
        </p:spPr>
        <p:txBody>
          <a:bodyPr>
            <a:normAutofit fontScale="92500"/>
          </a:bodyPr>
          <a:lstStyle/>
          <a:p>
            <a:pPr marL="0" indent="0">
              <a:lnSpc>
                <a:spcPct val="150000"/>
              </a:lnSpc>
              <a:spcBef>
                <a:spcPts val="0"/>
              </a:spcBef>
              <a:buNone/>
            </a:pPr>
            <a:r>
              <a:rPr lang="en-GB" sz="2400" dirty="0"/>
              <a:t>Employment law (is based on legal standards and) </a:t>
            </a:r>
            <a:r>
              <a:rPr lang="en-GB" sz="2400" b="1" dirty="0">
                <a:solidFill>
                  <a:srgbClr val="00B0F0"/>
                </a:solidFill>
              </a:rPr>
              <a:t>regulates</a:t>
            </a:r>
            <a:r>
              <a:rPr lang="en-GB" sz="2400" dirty="0"/>
              <a:t> </a:t>
            </a:r>
            <a:r>
              <a:rPr lang="en-GB" sz="2400" b="1" dirty="0"/>
              <a:t>the relationship between employers and employees</a:t>
            </a:r>
            <a:r>
              <a:rPr lang="en-GB" sz="2400" dirty="0"/>
              <a:t>. It </a:t>
            </a:r>
            <a:r>
              <a:rPr lang="en-GB" sz="2400" b="1" dirty="0">
                <a:solidFill>
                  <a:srgbClr val="00B0F0"/>
                </a:solidFill>
              </a:rPr>
              <a:t>governs:</a:t>
            </a:r>
          </a:p>
          <a:p>
            <a:pPr>
              <a:lnSpc>
                <a:spcPct val="150000"/>
              </a:lnSpc>
              <a:spcBef>
                <a:spcPts val="0"/>
              </a:spcBef>
            </a:pPr>
            <a:endParaRPr lang="en-GB" sz="2400" dirty="0"/>
          </a:p>
          <a:p>
            <a:pPr>
              <a:lnSpc>
                <a:spcPct val="150000"/>
              </a:lnSpc>
              <a:spcBef>
                <a:spcPts val="0"/>
              </a:spcBef>
            </a:pPr>
            <a:r>
              <a:rPr lang="en-GB" sz="2400" dirty="0"/>
              <a:t>what employers can expect from employees</a:t>
            </a:r>
          </a:p>
          <a:p>
            <a:pPr>
              <a:lnSpc>
                <a:spcPct val="150000"/>
              </a:lnSpc>
              <a:spcBef>
                <a:spcPts val="0"/>
              </a:spcBef>
            </a:pPr>
            <a:endParaRPr lang="en-GB" sz="2400" dirty="0"/>
          </a:p>
          <a:p>
            <a:pPr>
              <a:lnSpc>
                <a:spcPct val="150000"/>
              </a:lnSpc>
              <a:spcBef>
                <a:spcPts val="0"/>
              </a:spcBef>
            </a:pPr>
            <a:r>
              <a:rPr lang="en-GB" sz="2400" dirty="0"/>
              <a:t>what employers can ask employees to do</a:t>
            </a:r>
          </a:p>
          <a:p>
            <a:pPr>
              <a:lnSpc>
                <a:spcPct val="150000"/>
              </a:lnSpc>
              <a:spcBef>
                <a:spcPts val="0"/>
              </a:spcBef>
            </a:pPr>
            <a:endParaRPr lang="en-GB" sz="2400" dirty="0"/>
          </a:p>
          <a:p>
            <a:pPr>
              <a:lnSpc>
                <a:spcPct val="150000"/>
              </a:lnSpc>
              <a:spcBef>
                <a:spcPts val="0"/>
              </a:spcBef>
            </a:pPr>
            <a:r>
              <a:rPr lang="en-GB" sz="2400" dirty="0"/>
              <a:t>employees’ rights at work                                        CIPD (n.d.)</a:t>
            </a:r>
          </a:p>
        </p:txBody>
      </p:sp>
      <p:sp>
        <p:nvSpPr>
          <p:cNvPr id="4" name="Slide Number Placeholder 3">
            <a:extLst>
              <a:ext uri="{FF2B5EF4-FFF2-40B4-BE49-F238E27FC236}">
                <a16:creationId xmlns:a16="http://schemas.microsoft.com/office/drawing/2014/main" id="{2D98A3B4-2AB1-BDB4-9DC6-87318FF839D0}"/>
              </a:ext>
            </a:extLst>
          </p:cNvPr>
          <p:cNvSpPr>
            <a:spLocks noGrp="1"/>
          </p:cNvSpPr>
          <p:nvPr>
            <p:ph type="sldNum" sz="quarter" idx="12"/>
          </p:nvPr>
        </p:nvSpPr>
        <p:spPr/>
        <p:txBody>
          <a:bodyPr/>
          <a:lstStyle/>
          <a:p>
            <a:fld id="{AC82685A-BD3A-4230-8D85-804689F67293}" type="slidenum">
              <a:rPr lang="en-GB" smtClean="0"/>
              <a:t>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802"/>
            <a:ext cx="8229600" cy="872114"/>
          </a:xfrm>
        </p:spPr>
        <p:txBody>
          <a:bodyPr>
            <a:normAutofit/>
          </a:bodyPr>
          <a:lstStyle/>
          <a:p>
            <a:r>
              <a:rPr lang="en-GB" sz="4000" b="1" dirty="0"/>
              <a:t>How are the legal standards set?</a:t>
            </a:r>
          </a:p>
        </p:txBody>
      </p:sp>
      <p:sp>
        <p:nvSpPr>
          <p:cNvPr id="5" name="Rounded Rectangle 4"/>
          <p:cNvSpPr/>
          <p:nvPr/>
        </p:nvSpPr>
        <p:spPr>
          <a:xfrm>
            <a:off x="179512" y="1340768"/>
            <a:ext cx="2160240" cy="1296144"/>
          </a:xfrm>
          <a:prstGeom prst="roundRect">
            <a:avLst/>
          </a:prstGeom>
          <a:solidFill>
            <a:srgbClr val="06A288"/>
          </a:solidFill>
          <a:ln>
            <a:solidFill>
              <a:schemeClr val="bg1">
                <a:lumMod val="8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t>Common Law </a:t>
            </a:r>
          </a:p>
        </p:txBody>
      </p:sp>
      <p:sp>
        <p:nvSpPr>
          <p:cNvPr id="6" name="Rounded Rectangle 5"/>
          <p:cNvSpPr/>
          <p:nvPr/>
        </p:nvSpPr>
        <p:spPr>
          <a:xfrm>
            <a:off x="755680" y="3046764"/>
            <a:ext cx="2160240" cy="1296144"/>
          </a:xfrm>
          <a:prstGeom prst="roundRect">
            <a:avLst/>
          </a:prstGeom>
          <a:solidFill>
            <a:srgbClr val="7030A0"/>
          </a:solidFill>
          <a:ln>
            <a:solidFill>
              <a:schemeClr val="bg1">
                <a:lumMod val="8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t>Primary Legislation: Acts of Parliament </a:t>
            </a:r>
          </a:p>
        </p:txBody>
      </p:sp>
      <p:sp>
        <p:nvSpPr>
          <p:cNvPr id="7" name="Rounded Rectangle 6"/>
          <p:cNvSpPr/>
          <p:nvPr/>
        </p:nvSpPr>
        <p:spPr>
          <a:xfrm>
            <a:off x="6804248" y="1340768"/>
            <a:ext cx="2160240" cy="1296144"/>
          </a:xfrm>
          <a:prstGeom prst="roundRect">
            <a:avLst/>
          </a:prstGeom>
          <a:solidFill>
            <a:srgbClr val="EEB500"/>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European Convention on Human Rights 1950 </a:t>
            </a:r>
          </a:p>
        </p:txBody>
      </p:sp>
      <p:sp>
        <p:nvSpPr>
          <p:cNvPr id="8" name="Rounded Rectangle 7"/>
          <p:cNvSpPr/>
          <p:nvPr/>
        </p:nvSpPr>
        <p:spPr>
          <a:xfrm>
            <a:off x="5959446" y="3046764"/>
            <a:ext cx="2160240" cy="1296144"/>
          </a:xfrm>
          <a:prstGeom prst="roundRect">
            <a:avLst/>
          </a:prstGeom>
          <a:solidFill>
            <a:srgbClr val="C00000"/>
          </a:solidFill>
          <a:ln>
            <a:solidFill>
              <a:schemeClr val="bg1">
                <a:lumMod val="85000"/>
              </a:scheme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t>European Union Law </a:t>
            </a:r>
          </a:p>
        </p:txBody>
      </p:sp>
      <p:sp>
        <p:nvSpPr>
          <p:cNvPr id="9" name="Rounded Rectangle 8"/>
          <p:cNvSpPr/>
          <p:nvPr/>
        </p:nvSpPr>
        <p:spPr>
          <a:xfrm>
            <a:off x="3357563" y="3769231"/>
            <a:ext cx="2160240" cy="1296144"/>
          </a:xfrm>
          <a:prstGeom prst="roundRect">
            <a:avLst/>
          </a:prstGeom>
          <a:solidFill>
            <a:srgbClr val="0070C0"/>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t>Secondary Legislation: Regulations</a:t>
            </a:r>
          </a:p>
        </p:txBody>
      </p:sp>
      <p:sp>
        <p:nvSpPr>
          <p:cNvPr id="12" name="Down Arrow 11"/>
          <p:cNvSpPr/>
          <p:nvPr/>
        </p:nvSpPr>
        <p:spPr>
          <a:xfrm rot="1841778">
            <a:off x="3155609" y="1766377"/>
            <a:ext cx="267326" cy="1348642"/>
          </a:xfrm>
          <a:prstGeom prst="downArrow">
            <a:avLst>
              <a:gd name="adj1" fmla="val 12365"/>
              <a:gd name="adj2" fmla="val 50000"/>
            </a:avLst>
          </a:prstGeom>
          <a:solidFill>
            <a:srgbClr val="7030A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3" name="Down Arrow 12"/>
          <p:cNvSpPr/>
          <p:nvPr/>
        </p:nvSpPr>
        <p:spPr>
          <a:xfrm>
            <a:off x="4265579" y="1900064"/>
            <a:ext cx="285178" cy="1672952"/>
          </a:xfrm>
          <a:prstGeom prst="downArrow">
            <a:avLst>
              <a:gd name="adj1" fmla="val 11951"/>
              <a:gd name="adj2" fmla="val 50000"/>
            </a:avLst>
          </a:prstGeom>
          <a:solidFill>
            <a:srgbClr val="0070C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4" name="Down Arrow 13"/>
          <p:cNvSpPr/>
          <p:nvPr/>
        </p:nvSpPr>
        <p:spPr>
          <a:xfrm rot="19749887">
            <a:off x="5354007" y="1772687"/>
            <a:ext cx="283040" cy="1336023"/>
          </a:xfrm>
          <a:prstGeom prst="downArrow">
            <a:avLst>
              <a:gd name="adj1" fmla="val 10262"/>
              <a:gd name="adj2" fmla="val 50000"/>
            </a:avLst>
          </a:prstGeom>
          <a:solidFill>
            <a:srgbClr val="C0000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3" name="Slide Number Placeholder 2">
            <a:extLst>
              <a:ext uri="{FF2B5EF4-FFF2-40B4-BE49-F238E27FC236}">
                <a16:creationId xmlns:a16="http://schemas.microsoft.com/office/drawing/2014/main" id="{D77A5999-1C1D-79E6-0DFA-95781601FCF7}"/>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Down Arrow 11">
            <a:extLst>
              <a:ext uri="{FF2B5EF4-FFF2-40B4-BE49-F238E27FC236}">
                <a16:creationId xmlns:a16="http://schemas.microsoft.com/office/drawing/2014/main" id="{7249C2C0-1219-05D6-3716-29F411A448FF}"/>
              </a:ext>
            </a:extLst>
          </p:cNvPr>
          <p:cNvSpPr/>
          <p:nvPr/>
        </p:nvSpPr>
        <p:spPr>
          <a:xfrm rot="3017420">
            <a:off x="2680035" y="1485776"/>
            <a:ext cx="257359" cy="613700"/>
          </a:xfrm>
          <a:prstGeom prst="downArrow">
            <a:avLst>
              <a:gd name="adj1" fmla="val 0"/>
              <a:gd name="adj2" fmla="val 50000"/>
            </a:avLst>
          </a:prstGeom>
          <a:solidFill>
            <a:srgbClr val="06A288"/>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Down Arrow 11">
            <a:extLst>
              <a:ext uri="{FF2B5EF4-FFF2-40B4-BE49-F238E27FC236}">
                <a16:creationId xmlns:a16="http://schemas.microsoft.com/office/drawing/2014/main" id="{5F4B8FD4-B604-5A1A-F599-B51E47DBF8A0}"/>
              </a:ext>
            </a:extLst>
          </p:cNvPr>
          <p:cNvSpPr/>
          <p:nvPr/>
        </p:nvSpPr>
        <p:spPr>
          <a:xfrm rot="18908019">
            <a:off x="6138437" y="1589948"/>
            <a:ext cx="257359" cy="613700"/>
          </a:xfrm>
          <a:prstGeom prst="downArrow">
            <a:avLst>
              <a:gd name="adj1" fmla="val 0"/>
              <a:gd name="adj2" fmla="val 50000"/>
            </a:avLst>
          </a:prstGeom>
          <a:solidFill>
            <a:srgbClr val="EEB500"/>
          </a:solidFill>
          <a:ln>
            <a:solidFill>
              <a:schemeClr val="bg1">
                <a:lumMod val="85000"/>
              </a:schemeClr>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2" grpId="0" animBg="1"/>
      <p:bldP spid="13" grpId="0" animBg="1"/>
      <p:bldP spid="14" grpId="0" animBg="1"/>
      <p:bldP spid="16" grpId="0" animBg="1"/>
      <p:bldP spid="1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62F84-64CC-8B4F-0FF4-F707DDDB5B1F}"/>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5B4E5A33-A845-D7DB-66F4-59B4AA83DD28}"/>
              </a:ext>
            </a:extLst>
          </p:cNvPr>
          <p:cNvSpPr/>
          <p:nvPr/>
        </p:nvSpPr>
        <p:spPr>
          <a:xfrm>
            <a:off x="-9981"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Slide Number Placeholder 3">
            <a:extLst>
              <a:ext uri="{FF2B5EF4-FFF2-40B4-BE49-F238E27FC236}">
                <a16:creationId xmlns:a16="http://schemas.microsoft.com/office/drawing/2014/main" id="{74C04A99-C37A-1EC7-40B1-0783991D2A47}"/>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5" name="Rounded Rectangle 4">
            <a:extLst>
              <a:ext uri="{FF2B5EF4-FFF2-40B4-BE49-F238E27FC236}">
                <a16:creationId xmlns:a16="http://schemas.microsoft.com/office/drawing/2014/main" id="{5F1A5389-F15F-0F78-D553-5232A6FAC78E}"/>
              </a:ext>
            </a:extLst>
          </p:cNvPr>
          <p:cNvSpPr/>
          <p:nvPr/>
        </p:nvSpPr>
        <p:spPr>
          <a:xfrm>
            <a:off x="36649" y="2842155"/>
            <a:ext cx="1864698" cy="1290225"/>
          </a:xfrm>
          <a:prstGeom prst="roundRect">
            <a:avLst/>
          </a:prstGeom>
          <a:solidFill>
            <a:srgbClr val="06A288"/>
          </a:solidFill>
          <a:ln>
            <a:solidFill>
              <a:schemeClr val="bg1">
                <a:lumMod val="85000"/>
              </a:schemeClr>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500" b="1" dirty="0"/>
              <a:t>Common Law </a:t>
            </a:r>
          </a:p>
        </p:txBody>
      </p:sp>
      <p:sp>
        <p:nvSpPr>
          <p:cNvPr id="7" name="Rounded Rectangle 6">
            <a:extLst>
              <a:ext uri="{FF2B5EF4-FFF2-40B4-BE49-F238E27FC236}">
                <a16:creationId xmlns:a16="http://schemas.microsoft.com/office/drawing/2014/main" id="{4A5BEEC7-7853-33DD-0879-83FD94A5FC85}"/>
              </a:ext>
            </a:extLst>
          </p:cNvPr>
          <p:cNvSpPr/>
          <p:nvPr/>
        </p:nvSpPr>
        <p:spPr>
          <a:xfrm>
            <a:off x="50573" y="5698009"/>
            <a:ext cx="1864698" cy="1238862"/>
          </a:xfrm>
          <a:prstGeom prst="roundRect">
            <a:avLst/>
          </a:prstGeom>
          <a:solidFill>
            <a:srgbClr val="EEB500"/>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European Convention on Human Rights 1950 </a:t>
            </a:r>
          </a:p>
        </p:txBody>
      </p:sp>
      <p:sp>
        <p:nvSpPr>
          <p:cNvPr id="8" name="Rounded Rectangle 7">
            <a:extLst>
              <a:ext uri="{FF2B5EF4-FFF2-40B4-BE49-F238E27FC236}">
                <a16:creationId xmlns:a16="http://schemas.microsoft.com/office/drawing/2014/main" id="{759AFE86-46EF-E39E-E2D7-A973A6A11876}"/>
              </a:ext>
            </a:extLst>
          </p:cNvPr>
          <p:cNvSpPr/>
          <p:nvPr/>
        </p:nvSpPr>
        <p:spPr>
          <a:xfrm>
            <a:off x="50573" y="4264737"/>
            <a:ext cx="1864698" cy="1290222"/>
          </a:xfrm>
          <a:prstGeom prst="roundRect">
            <a:avLst/>
          </a:prstGeom>
          <a:solidFill>
            <a:srgbClr val="C00000"/>
          </a:solidFill>
          <a:ln>
            <a:solidFill>
              <a:schemeClr val="bg1">
                <a:lumMod val="85000"/>
              </a:schemeClr>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500" b="1" dirty="0"/>
              <a:t>European Union Law </a:t>
            </a:r>
          </a:p>
        </p:txBody>
      </p:sp>
      <p:sp>
        <p:nvSpPr>
          <p:cNvPr id="9" name="Rounded Rectangle 8">
            <a:extLst>
              <a:ext uri="{FF2B5EF4-FFF2-40B4-BE49-F238E27FC236}">
                <a16:creationId xmlns:a16="http://schemas.microsoft.com/office/drawing/2014/main" id="{B1122B1C-AB2A-912E-57F5-B0285C700938}"/>
              </a:ext>
            </a:extLst>
          </p:cNvPr>
          <p:cNvSpPr/>
          <p:nvPr/>
        </p:nvSpPr>
        <p:spPr>
          <a:xfrm>
            <a:off x="15268" y="1423624"/>
            <a:ext cx="1864698" cy="1279954"/>
          </a:xfrm>
          <a:prstGeom prst="roundRect">
            <a:avLst/>
          </a:prstGeom>
          <a:solidFill>
            <a:srgbClr val="0070C0"/>
          </a:solidFill>
          <a:ln>
            <a:solidFill>
              <a:schemeClr val="bg1">
                <a:lumMod val="85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sz="1500" b="1" dirty="0"/>
              <a:t>Secondary Legislation: Regulations</a:t>
            </a:r>
          </a:p>
        </p:txBody>
      </p:sp>
      <p:sp>
        <p:nvSpPr>
          <p:cNvPr id="14" name="Rectangle 13">
            <a:extLst>
              <a:ext uri="{FF2B5EF4-FFF2-40B4-BE49-F238E27FC236}">
                <a16:creationId xmlns:a16="http://schemas.microsoft.com/office/drawing/2014/main" id="{052BF510-75D0-22A2-C2DD-39358DFD07D3}"/>
              </a:ext>
            </a:extLst>
          </p:cNvPr>
          <p:cNvSpPr/>
          <p:nvPr/>
        </p:nvSpPr>
        <p:spPr>
          <a:xfrm>
            <a:off x="1988123" y="50543"/>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MPs (sitting in the House of Commons) will draft and present laws to the House of Lords for approval or amendments. What passes becomes the law and will override previous legislation. In this way, new rights and duties are established.    </a:t>
            </a:r>
          </a:p>
          <a:p>
            <a:r>
              <a:rPr lang="en-GB" sz="1400" dirty="0">
                <a:solidFill>
                  <a:schemeClr val="tx1"/>
                </a:solidFill>
              </a:rPr>
              <a:t>                                                                                                                                         Example: the Equality Act 2010 was approved by the House of Lords and then voted through by MPs in the House of Commons. </a:t>
            </a:r>
          </a:p>
        </p:txBody>
      </p:sp>
      <p:sp>
        <p:nvSpPr>
          <p:cNvPr id="16" name="Rectangle 15">
            <a:extLst>
              <a:ext uri="{FF2B5EF4-FFF2-40B4-BE49-F238E27FC236}">
                <a16:creationId xmlns:a16="http://schemas.microsoft.com/office/drawing/2014/main" id="{F1C43F77-8D67-6CE6-912A-0C32FEB31688}"/>
              </a:ext>
            </a:extLst>
          </p:cNvPr>
          <p:cNvSpPr/>
          <p:nvPr/>
        </p:nvSpPr>
        <p:spPr>
          <a:xfrm>
            <a:off x="1982803" y="1450136"/>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 </a:t>
            </a:r>
          </a:p>
          <a:p>
            <a:endParaRPr lang="en-GB" sz="1400" dirty="0">
              <a:solidFill>
                <a:schemeClr val="tx1"/>
              </a:solidFill>
            </a:endParaRPr>
          </a:p>
          <a:p>
            <a:r>
              <a:rPr lang="en-GB" sz="1400" dirty="0">
                <a:solidFill>
                  <a:schemeClr val="tx1"/>
                </a:solidFill>
              </a:rPr>
              <a:t>Rules and regulations provide detailed guidance that is not necessarily spelt out in the law but will be adhered to. </a:t>
            </a:r>
          </a:p>
          <a:p>
            <a:endParaRPr lang="en-GB" sz="1400" dirty="0">
              <a:solidFill>
                <a:schemeClr val="tx1"/>
              </a:solidFill>
            </a:endParaRPr>
          </a:p>
          <a:p>
            <a:r>
              <a:rPr lang="en-GB" sz="1400" dirty="0">
                <a:solidFill>
                  <a:schemeClr val="tx1"/>
                </a:solidFill>
              </a:rPr>
              <a:t>Example: The law does not state hard hats must be warn on construction sites, but regulations set by the Health and Safety Executive do. Therefore, hard huts must be worn on construction sites. </a:t>
            </a:r>
          </a:p>
          <a:p>
            <a:endParaRPr lang="en-GB" sz="1400" dirty="0">
              <a:solidFill>
                <a:schemeClr val="tx1"/>
              </a:solidFill>
            </a:endParaRPr>
          </a:p>
          <a:p>
            <a:pPr algn="ctr"/>
            <a:endParaRPr lang="en-GB" sz="1400" dirty="0"/>
          </a:p>
        </p:txBody>
      </p:sp>
      <p:sp>
        <p:nvSpPr>
          <p:cNvPr id="18" name="Rectangle 17">
            <a:extLst>
              <a:ext uri="{FF2B5EF4-FFF2-40B4-BE49-F238E27FC236}">
                <a16:creationId xmlns:a16="http://schemas.microsoft.com/office/drawing/2014/main" id="{B8DC944D-F4D6-A200-6BB8-FB72A407CA42}"/>
              </a:ext>
            </a:extLst>
          </p:cNvPr>
          <p:cNvSpPr/>
          <p:nvPr/>
        </p:nvSpPr>
        <p:spPr>
          <a:xfrm>
            <a:off x="1968037" y="2849729"/>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It is made by judges to help clarify laws that parliament has already passed. </a:t>
            </a:r>
          </a:p>
          <a:p>
            <a:endParaRPr lang="en-GB" sz="1400" dirty="0">
              <a:solidFill>
                <a:schemeClr val="tx1"/>
              </a:solidFill>
            </a:endParaRPr>
          </a:p>
          <a:p>
            <a:r>
              <a:rPr lang="en-GB" sz="1400" dirty="0">
                <a:solidFill>
                  <a:schemeClr val="tx1"/>
                </a:solidFill>
              </a:rPr>
              <a:t>Example: There are women who suffer from debilitating periods and often need to take time off work. The consequences for some are that their employers are unhappy and for others there is an impact on their career. A judge will soon clarify if their condition counts as a disability. If so, those employers will need to make reasonable adjustments. </a:t>
            </a:r>
          </a:p>
          <a:p>
            <a:endParaRPr lang="en-GB" sz="1400" dirty="0">
              <a:solidFill>
                <a:schemeClr val="tx1"/>
              </a:solidFill>
            </a:endParaRPr>
          </a:p>
        </p:txBody>
      </p:sp>
      <p:sp>
        <p:nvSpPr>
          <p:cNvPr id="19" name="Rectangle 18">
            <a:extLst>
              <a:ext uri="{FF2B5EF4-FFF2-40B4-BE49-F238E27FC236}">
                <a16:creationId xmlns:a16="http://schemas.microsoft.com/office/drawing/2014/main" id="{4D82341B-A320-93E0-BD73-E0EFF251D6A1}"/>
              </a:ext>
            </a:extLst>
          </p:cNvPr>
          <p:cNvSpPr/>
          <p:nvPr/>
        </p:nvSpPr>
        <p:spPr>
          <a:xfrm>
            <a:off x="1960692" y="4249322"/>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Employment regulation adheres to 3 principles of EU law: (1) </a:t>
            </a:r>
            <a:r>
              <a:rPr lang="en-GB" sz="1400" u="sng" dirty="0">
                <a:solidFill>
                  <a:schemeClr val="tx1"/>
                </a:solidFill>
              </a:rPr>
              <a:t>Treaties</a:t>
            </a:r>
            <a:r>
              <a:rPr lang="en-GB" sz="1400" dirty="0">
                <a:solidFill>
                  <a:schemeClr val="tx1"/>
                </a:solidFill>
              </a:rPr>
              <a:t> of the European Union; (2) </a:t>
            </a:r>
            <a:r>
              <a:rPr lang="en-GB" sz="1400" u="sng" dirty="0">
                <a:solidFill>
                  <a:schemeClr val="tx1"/>
                </a:solidFill>
              </a:rPr>
              <a:t>directives</a:t>
            </a:r>
            <a:r>
              <a:rPr lang="en-GB" sz="1400" dirty="0">
                <a:solidFill>
                  <a:schemeClr val="tx1"/>
                </a:solidFill>
              </a:rPr>
              <a:t> and (3) </a:t>
            </a:r>
            <a:r>
              <a:rPr lang="en-GB" sz="1400" u="sng" dirty="0">
                <a:solidFill>
                  <a:schemeClr val="tx1"/>
                </a:solidFill>
              </a:rPr>
              <a:t>rulings</a:t>
            </a:r>
            <a:r>
              <a:rPr lang="en-GB" sz="1400" dirty="0">
                <a:solidFill>
                  <a:schemeClr val="tx1"/>
                </a:solidFill>
              </a:rPr>
              <a:t> of the European Court of Justice. </a:t>
            </a:r>
          </a:p>
          <a:p>
            <a:endParaRPr lang="en-GB" sz="1400" dirty="0">
              <a:solidFill>
                <a:schemeClr val="tx1"/>
              </a:solidFill>
            </a:endParaRPr>
          </a:p>
          <a:p>
            <a:r>
              <a:rPr lang="en-GB" sz="1400" dirty="0">
                <a:solidFill>
                  <a:schemeClr val="tx1"/>
                </a:solidFill>
              </a:rPr>
              <a:t>Example: The Working Time Directive prohibits employees from working more than 48 hours per week.</a:t>
            </a:r>
          </a:p>
          <a:p>
            <a:endParaRPr lang="en-GB" sz="1400" dirty="0">
              <a:solidFill>
                <a:schemeClr val="tx1"/>
              </a:solidFill>
            </a:endParaRPr>
          </a:p>
        </p:txBody>
      </p:sp>
      <p:sp>
        <p:nvSpPr>
          <p:cNvPr id="20" name="Rectangle 19">
            <a:extLst>
              <a:ext uri="{FF2B5EF4-FFF2-40B4-BE49-F238E27FC236}">
                <a16:creationId xmlns:a16="http://schemas.microsoft.com/office/drawing/2014/main" id="{EB4B35DF-458C-0CFE-1AFC-76670E19A0DF}"/>
              </a:ext>
            </a:extLst>
          </p:cNvPr>
          <p:cNvSpPr/>
          <p:nvPr/>
        </p:nvSpPr>
        <p:spPr>
          <a:xfrm>
            <a:off x="1960692" y="5648915"/>
            <a:ext cx="7075804" cy="1290225"/>
          </a:xfrm>
          <a:prstGeom prst="rect">
            <a:avLst/>
          </a:prstGeom>
          <a:solidFill>
            <a:srgbClr val="E1EBF7"/>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r>
              <a:rPr lang="en-GB" sz="1400" dirty="0">
                <a:solidFill>
                  <a:schemeClr val="tx1"/>
                </a:solidFill>
              </a:rPr>
              <a:t>From 2</a:t>
            </a:r>
            <a:r>
              <a:rPr lang="en-GB" sz="1400" baseline="30000" dirty="0">
                <a:solidFill>
                  <a:schemeClr val="tx1"/>
                </a:solidFill>
              </a:rPr>
              <a:t>nd</a:t>
            </a:r>
            <a:r>
              <a:rPr lang="en-GB" sz="1400" dirty="0">
                <a:solidFill>
                  <a:schemeClr val="tx1"/>
                </a:solidFill>
              </a:rPr>
              <a:t> October 2000 onwards, the ECHR was incorporated into law in the UK via the Human Rights Act 1998. It is </a:t>
            </a:r>
            <a:r>
              <a:rPr lang="en-GB" sz="1400" u="sng" dirty="0">
                <a:solidFill>
                  <a:schemeClr val="tx1"/>
                </a:solidFill>
              </a:rPr>
              <a:t>not</a:t>
            </a:r>
            <a:r>
              <a:rPr lang="en-GB" sz="1400" dirty="0">
                <a:solidFill>
                  <a:schemeClr val="tx1"/>
                </a:solidFill>
              </a:rPr>
              <a:t> related to the European Union. </a:t>
            </a:r>
          </a:p>
          <a:p>
            <a:endParaRPr lang="en-GB" sz="1400" dirty="0">
              <a:solidFill>
                <a:schemeClr val="tx1"/>
              </a:solidFill>
            </a:endParaRPr>
          </a:p>
          <a:p>
            <a:r>
              <a:rPr lang="en-GB" sz="1400" dirty="0">
                <a:solidFill>
                  <a:schemeClr val="tx1"/>
                </a:solidFill>
              </a:rPr>
              <a:t>Example: ECHR rulings prohibit slavery (such as in the workplace) and discrimination. </a:t>
            </a:r>
          </a:p>
          <a:p>
            <a:pPr algn="ctr"/>
            <a:endParaRPr lang="en-GB" sz="1400" dirty="0"/>
          </a:p>
        </p:txBody>
      </p:sp>
      <p:sp>
        <p:nvSpPr>
          <p:cNvPr id="3" name="Rounded Rectangle 5">
            <a:extLst>
              <a:ext uri="{FF2B5EF4-FFF2-40B4-BE49-F238E27FC236}">
                <a16:creationId xmlns:a16="http://schemas.microsoft.com/office/drawing/2014/main" id="{BD198CD4-CEE1-7946-0CAD-1110754E15F1}"/>
              </a:ext>
            </a:extLst>
          </p:cNvPr>
          <p:cNvSpPr/>
          <p:nvPr/>
        </p:nvSpPr>
        <p:spPr>
          <a:xfrm>
            <a:off x="15268" y="40735"/>
            <a:ext cx="1864698" cy="1252074"/>
          </a:xfrm>
          <a:prstGeom prst="roundRect">
            <a:avLst/>
          </a:prstGeom>
          <a:solidFill>
            <a:srgbClr val="7030A0"/>
          </a:solidFill>
          <a:ln>
            <a:solidFill>
              <a:schemeClr val="bg1">
                <a:lumMod val="8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1500" b="1" dirty="0"/>
              <a:t>Primary Legislation: Acts of Parliament </a:t>
            </a:r>
          </a:p>
        </p:txBody>
      </p:sp>
    </p:spTree>
    <p:extLst>
      <p:ext uri="{BB962C8B-B14F-4D97-AF65-F5344CB8AC3E}">
        <p14:creationId xmlns:p14="http://schemas.microsoft.com/office/powerpoint/2010/main" val="3769020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
                                            <p:bg/>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8">
                                            <p:txEl>
                                              <p:pRg st="1" end="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
                                            <p:txEl>
                                              <p:pRg st="3" end="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bg/>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9">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9">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
                                            <p:bg/>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0">
                                            <p:txEl>
                                              <p:pRg st="1" end="1"/>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6" grpId="0" animBg="1"/>
      <p:bldP spid="18" grpId="0" uiExpand="1" build="allAtOnce" animBg="1"/>
      <p:bldP spid="19" grpId="0" uiExpand="1" build="allAtOnce" animBg="1"/>
      <p:bldP spid="20" grpId="0" uiExpand="1"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D076BD-3C0C-D291-CAC3-459FEB7D5CC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DF0E90D-EA62-133F-59BA-6B89D094C05B}"/>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600" b="1" spc="50" dirty="0">
                <a:ln w="0"/>
                <a:solidFill>
                  <a:schemeClr val="bg2"/>
                </a:solidFill>
                <a:effectLst>
                  <a:innerShdw blurRad="63500" dist="50800" dir="13500000">
                    <a:srgbClr val="000000">
                      <a:alpha val="50000"/>
                    </a:srgbClr>
                  </a:innerShdw>
                </a:effectLst>
              </a:rPr>
              <a:t>Applying Regulations to Practice</a:t>
            </a:r>
          </a:p>
        </p:txBody>
      </p:sp>
      <p:sp>
        <p:nvSpPr>
          <p:cNvPr id="3" name="Slide Number Placeholder 2">
            <a:extLst>
              <a:ext uri="{FF2B5EF4-FFF2-40B4-BE49-F238E27FC236}">
                <a16:creationId xmlns:a16="http://schemas.microsoft.com/office/drawing/2014/main" id="{A59667F1-9507-376B-5582-2160A86C063C}"/>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1924865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438"/>
            <a:ext cx="9144000" cy="1143000"/>
          </a:xfrm>
        </p:spPr>
        <p:txBody>
          <a:bodyPr>
            <a:noAutofit/>
          </a:bodyPr>
          <a:lstStyle/>
          <a:p>
            <a:r>
              <a:rPr lang="en-GB" sz="3500" b="1" dirty="0"/>
              <a:t>In what ways is Employment Law influencing practices in the workplace?</a:t>
            </a:r>
          </a:p>
        </p:txBody>
      </p:sp>
      <p:sp>
        <p:nvSpPr>
          <p:cNvPr id="4" name="Freeform 3"/>
          <p:cNvSpPr/>
          <p:nvPr/>
        </p:nvSpPr>
        <p:spPr>
          <a:xfrm>
            <a:off x="633432" y="188233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chemeClr val="accent5">
              <a:lumMod val="75000"/>
            </a:schemeClr>
          </a:solidFill>
          <a:ln>
            <a:solidFill>
              <a:schemeClr val="bg1">
                <a:lumMod val="85000"/>
              </a:schemeClr>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1. Recruitment</a:t>
            </a:r>
          </a:p>
        </p:txBody>
      </p:sp>
      <p:sp>
        <p:nvSpPr>
          <p:cNvPr id="6" name="Freeform 5"/>
          <p:cNvSpPr/>
          <p:nvPr/>
        </p:nvSpPr>
        <p:spPr>
          <a:xfrm>
            <a:off x="3298878" y="188233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chemeClr val="tx2">
              <a:lumMod val="60000"/>
              <a:lumOff val="40000"/>
            </a:schemeClr>
          </a:solidFill>
          <a:ln>
            <a:solidFill>
              <a:schemeClr val="bg1">
                <a:lumMod val="85000"/>
              </a:schemeClr>
            </a:solidFill>
          </a:ln>
        </p:spPr>
        <p:style>
          <a:lnRef idx="2">
            <a:schemeClr val="lt1">
              <a:hueOff val="0"/>
              <a:satOff val="0"/>
              <a:lumOff val="0"/>
              <a:alphaOff val="0"/>
            </a:schemeClr>
          </a:lnRef>
          <a:fillRef idx="1">
            <a:schemeClr val="accent3">
              <a:hueOff val="1406283"/>
              <a:satOff val="-2109"/>
              <a:lumOff val="-342"/>
              <a:alphaOff val="0"/>
            </a:schemeClr>
          </a:fillRef>
          <a:effectRef idx="0">
            <a:schemeClr val="accent3">
              <a:hueOff val="1406283"/>
              <a:satOff val="-2109"/>
              <a:lumOff val="-34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2. Employment Contract</a:t>
            </a:r>
          </a:p>
        </p:txBody>
      </p:sp>
      <p:sp>
        <p:nvSpPr>
          <p:cNvPr id="7" name="Freeform 6"/>
          <p:cNvSpPr/>
          <p:nvPr/>
        </p:nvSpPr>
        <p:spPr>
          <a:xfrm>
            <a:off x="5955906" y="1882329"/>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096AC"/>
          </a:solidFill>
          <a:ln>
            <a:solidFill>
              <a:schemeClr val="bg1">
                <a:lumMod val="85000"/>
              </a:schemeClr>
            </a:solidFill>
          </a:ln>
        </p:spPr>
        <p:style>
          <a:lnRef idx="2">
            <a:schemeClr val="lt1">
              <a:hueOff val="0"/>
              <a:satOff val="0"/>
              <a:lumOff val="0"/>
              <a:alphaOff val="0"/>
            </a:schemeClr>
          </a:lnRef>
          <a:fillRef idx="1">
            <a:schemeClr val="accent3">
              <a:hueOff val="2812566"/>
              <a:satOff val="-4219"/>
              <a:lumOff val="-685"/>
              <a:alphaOff val="0"/>
            </a:schemeClr>
          </a:fillRef>
          <a:effectRef idx="0">
            <a:schemeClr val="accent3">
              <a:hueOff val="2812566"/>
              <a:satOff val="-4219"/>
              <a:lumOff val="-68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3. Data Protection</a:t>
            </a:r>
          </a:p>
        </p:txBody>
      </p:sp>
      <p:sp>
        <p:nvSpPr>
          <p:cNvPr id="8" name="Freeform 7"/>
          <p:cNvSpPr/>
          <p:nvPr/>
        </p:nvSpPr>
        <p:spPr>
          <a:xfrm>
            <a:off x="633432" y="315972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07C5A5"/>
          </a:solidFill>
          <a:ln>
            <a:solidFill>
              <a:schemeClr val="bg1">
                <a:lumMod val="85000"/>
              </a:schemeClr>
            </a:solidFill>
          </a:ln>
        </p:spPr>
        <p:style>
          <a:lnRef idx="2">
            <a:schemeClr val="lt1">
              <a:hueOff val="0"/>
              <a:satOff val="0"/>
              <a:lumOff val="0"/>
              <a:alphaOff val="0"/>
            </a:schemeClr>
          </a:lnRef>
          <a:fillRef idx="1">
            <a:schemeClr val="accent3">
              <a:hueOff val="4218849"/>
              <a:satOff val="-6329"/>
              <a:lumOff val="-1028"/>
              <a:alphaOff val="0"/>
            </a:schemeClr>
          </a:fillRef>
          <a:effectRef idx="0">
            <a:schemeClr val="accent3">
              <a:hueOff val="4218849"/>
              <a:satOff val="-6329"/>
              <a:lumOff val="-102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4. Pay and Holiday Entitlement</a:t>
            </a:r>
          </a:p>
        </p:txBody>
      </p:sp>
      <p:sp>
        <p:nvSpPr>
          <p:cNvPr id="9" name="Freeform 8"/>
          <p:cNvSpPr/>
          <p:nvPr/>
        </p:nvSpPr>
        <p:spPr>
          <a:xfrm>
            <a:off x="3298878" y="315972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52A49A"/>
          </a:solidFill>
          <a:ln>
            <a:solidFill>
              <a:schemeClr val="bg1">
                <a:lumMod val="85000"/>
              </a:schemeClr>
            </a:solidFill>
          </a:ln>
        </p:spPr>
        <p:style>
          <a:lnRef idx="2">
            <a:schemeClr val="lt1">
              <a:hueOff val="0"/>
              <a:satOff val="0"/>
              <a:lumOff val="0"/>
              <a:alphaOff val="0"/>
            </a:schemeClr>
          </a:lnRef>
          <a:fillRef idx="1">
            <a:schemeClr val="accent3">
              <a:hueOff val="5625132"/>
              <a:satOff val="-8439"/>
              <a:lumOff val="-1372"/>
              <a:alphaOff val="0"/>
            </a:schemeClr>
          </a:fillRef>
          <a:effectRef idx="0">
            <a:schemeClr val="accent3">
              <a:hueOff val="5625132"/>
              <a:satOff val="-8439"/>
              <a:lumOff val="-137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5. Working Time</a:t>
            </a:r>
          </a:p>
        </p:txBody>
      </p:sp>
      <p:sp>
        <p:nvSpPr>
          <p:cNvPr id="10" name="Freeform 9"/>
          <p:cNvSpPr/>
          <p:nvPr/>
        </p:nvSpPr>
        <p:spPr>
          <a:xfrm>
            <a:off x="5964324" y="3159721"/>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2B98B7"/>
          </a:solidFill>
          <a:ln>
            <a:solidFill>
              <a:schemeClr val="bg1">
                <a:lumMod val="85000"/>
              </a:schemeClr>
            </a:solidFill>
          </a:ln>
        </p:spPr>
        <p:style>
          <a:lnRef idx="2">
            <a:schemeClr val="lt1">
              <a:hueOff val="0"/>
              <a:satOff val="0"/>
              <a:lumOff val="0"/>
              <a:alphaOff val="0"/>
            </a:schemeClr>
          </a:lnRef>
          <a:fillRef idx="1">
            <a:schemeClr val="accent3">
              <a:hueOff val="7031415"/>
              <a:satOff val="-10549"/>
              <a:lumOff val="-1715"/>
              <a:alphaOff val="0"/>
            </a:schemeClr>
          </a:fillRef>
          <a:effectRef idx="0">
            <a:schemeClr val="accent3">
              <a:hueOff val="7031415"/>
              <a:satOff val="-10549"/>
              <a:lumOff val="-171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6. Health and Safety at </a:t>
            </a:r>
            <a:r>
              <a:rPr lang="en-US" sz="2150" b="1" dirty="0"/>
              <a:t>W</a:t>
            </a:r>
            <a:r>
              <a:rPr lang="en-US" sz="2150" b="1" kern="1200" dirty="0"/>
              <a:t>ork</a:t>
            </a:r>
          </a:p>
        </p:txBody>
      </p:sp>
      <p:sp>
        <p:nvSpPr>
          <p:cNvPr id="11" name="Freeform 10"/>
          <p:cNvSpPr/>
          <p:nvPr/>
        </p:nvSpPr>
        <p:spPr>
          <a:xfrm>
            <a:off x="641850" y="443711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179A8"/>
          </a:solidFill>
          <a:ln>
            <a:solidFill>
              <a:schemeClr val="bg1">
                <a:lumMod val="85000"/>
              </a:schemeClr>
            </a:solidFill>
          </a:ln>
        </p:spPr>
        <p:style>
          <a:lnRef idx="2">
            <a:schemeClr val="lt1">
              <a:hueOff val="0"/>
              <a:satOff val="0"/>
              <a:lumOff val="0"/>
              <a:alphaOff val="0"/>
            </a:schemeClr>
          </a:lnRef>
          <a:fillRef idx="1">
            <a:schemeClr val="accent3">
              <a:hueOff val="8437698"/>
              <a:satOff val="-12659"/>
              <a:lumOff val="-2058"/>
              <a:alphaOff val="0"/>
            </a:schemeClr>
          </a:fillRef>
          <a:effectRef idx="0">
            <a:schemeClr val="accent3">
              <a:hueOff val="8437698"/>
              <a:satOff val="-12659"/>
              <a:lumOff val="-205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7. Discrimination</a:t>
            </a:r>
          </a:p>
        </p:txBody>
      </p:sp>
      <p:sp>
        <p:nvSpPr>
          <p:cNvPr id="12" name="Freeform 11"/>
          <p:cNvSpPr/>
          <p:nvPr/>
        </p:nvSpPr>
        <p:spPr>
          <a:xfrm>
            <a:off x="3307296" y="443711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762A5"/>
          </a:solidFill>
          <a:ln>
            <a:solidFill>
              <a:schemeClr val="bg1">
                <a:lumMod val="85000"/>
              </a:schemeClr>
            </a:solidFill>
          </a:ln>
        </p:spPr>
        <p:style>
          <a:lnRef idx="2">
            <a:schemeClr val="lt1">
              <a:hueOff val="0"/>
              <a:satOff val="0"/>
              <a:lumOff val="0"/>
              <a:alphaOff val="0"/>
            </a:schemeClr>
          </a:lnRef>
          <a:fillRef idx="1">
            <a:schemeClr val="accent3">
              <a:hueOff val="9843981"/>
              <a:satOff val="-14769"/>
              <a:lumOff val="-2401"/>
              <a:alphaOff val="0"/>
            </a:schemeClr>
          </a:fillRef>
          <a:effectRef idx="0">
            <a:schemeClr val="accent3">
              <a:hueOff val="9843981"/>
              <a:satOff val="-14769"/>
              <a:lumOff val="-2401"/>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8. Discipline and Grievance</a:t>
            </a:r>
          </a:p>
        </p:txBody>
      </p:sp>
      <p:sp>
        <p:nvSpPr>
          <p:cNvPr id="13" name="Freeform 12"/>
          <p:cNvSpPr/>
          <p:nvPr/>
        </p:nvSpPr>
        <p:spPr>
          <a:xfrm>
            <a:off x="5964324" y="4437112"/>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8064A2"/>
          </a:solidFill>
          <a:ln>
            <a:solidFill>
              <a:schemeClr val="bg1">
                <a:lumMod val="85000"/>
              </a:schemeClr>
            </a:solidFill>
          </a:ln>
        </p:spPr>
        <p:style>
          <a:lnRef idx="2">
            <a:schemeClr val="lt1">
              <a:hueOff val="0"/>
              <a:satOff val="0"/>
              <a:lumOff val="0"/>
              <a:alphaOff val="0"/>
            </a:schemeClr>
          </a:lnRef>
          <a:fillRef idx="1">
            <a:schemeClr val="accent3">
              <a:hueOff val="11250264"/>
              <a:satOff val="-16879"/>
              <a:lumOff val="-2744"/>
              <a:alphaOff val="0"/>
            </a:schemeClr>
          </a:fillRef>
          <a:effectRef idx="0">
            <a:schemeClr val="accent3">
              <a:hueOff val="11250264"/>
              <a:satOff val="-16879"/>
              <a:lumOff val="-2744"/>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150" b="1" kern="1200" dirty="0"/>
              <a:t>9. Dismissals and Redundancies</a:t>
            </a:r>
          </a:p>
        </p:txBody>
      </p:sp>
      <p:sp>
        <p:nvSpPr>
          <p:cNvPr id="3" name="Slide Number Placeholder 2">
            <a:extLst>
              <a:ext uri="{FF2B5EF4-FFF2-40B4-BE49-F238E27FC236}">
                <a16:creationId xmlns:a16="http://schemas.microsoft.com/office/drawing/2014/main" id="{84251A28-5912-D48B-63B6-DD985E73F064}"/>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5" name="Rectangle 4">
            <a:extLst>
              <a:ext uri="{FF2B5EF4-FFF2-40B4-BE49-F238E27FC236}">
                <a16:creationId xmlns:a16="http://schemas.microsoft.com/office/drawing/2014/main" id="{900E79B3-DC32-EF01-F4AF-ABBCF42E8D34}"/>
              </a:ext>
            </a:extLst>
          </p:cNvPr>
          <p:cNvSpPr/>
          <p:nvPr/>
        </p:nvSpPr>
        <p:spPr>
          <a:xfrm>
            <a:off x="7380312" y="1110272"/>
            <a:ext cx="1584176" cy="576064"/>
          </a:xfrm>
          <a:prstGeom prst="rect">
            <a:avLst/>
          </a:prstGeom>
          <a:solidFill>
            <a:schemeClr val="bg1">
              <a:lumMod val="95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Research Task</a:t>
            </a:r>
          </a:p>
          <a:p>
            <a:pPr algn="ctr"/>
            <a:r>
              <a:rPr lang="en-GB" dirty="0">
                <a:solidFill>
                  <a:schemeClr val="tx1"/>
                </a:solidFill>
              </a:rPr>
              <a:t>(10 minutes)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8" grpId="0" animBg="1"/>
      <p:bldP spid="9" grpId="0" animBg="1"/>
      <p:bldP spid="10" grpId="0" animBg="1"/>
      <p:bldP spid="11" grpId="0" animBg="1"/>
      <p:bldP spid="12" grpId="0" animBg="1"/>
      <p:bldP spid="1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D4EC19-F345-BC64-2DF7-0C0E776A60C8}"/>
              </a:ext>
            </a:extLst>
          </p:cNvPr>
          <p:cNvSpPr>
            <a:spLocks noGrp="1"/>
          </p:cNvSpPr>
          <p:nvPr>
            <p:ph idx="1"/>
          </p:nvPr>
        </p:nvSpPr>
        <p:spPr>
          <a:xfrm>
            <a:off x="107504" y="136525"/>
            <a:ext cx="8712968" cy="5832648"/>
          </a:xfrm>
        </p:spPr>
        <p:txBody>
          <a:bodyPr>
            <a:normAutofit fontScale="47500" lnSpcReduction="20000"/>
          </a:bodyPr>
          <a:lstStyle/>
          <a:p>
            <a:pPr marL="0" indent="0">
              <a:buNone/>
            </a:pPr>
            <a:r>
              <a:rPr lang="en-GB" sz="4400" dirty="0"/>
              <a:t>There is no single Act governing recruitment and selection, but </a:t>
            </a:r>
            <a:r>
              <a:rPr lang="en-GB" sz="4400" b="1" dirty="0">
                <a:solidFill>
                  <a:srgbClr val="0070C0"/>
                </a:solidFill>
              </a:rPr>
              <a:t>there are several Acts dealing with the employment relationship </a:t>
            </a:r>
            <a:r>
              <a:rPr lang="en-GB" sz="4400" dirty="0"/>
              <a:t>and can have an impact on pre-employment issues as well.</a:t>
            </a:r>
          </a:p>
          <a:p>
            <a:endParaRPr lang="en-GB" sz="4400" dirty="0"/>
          </a:p>
          <a:p>
            <a:pPr marL="0" indent="0">
              <a:buNone/>
            </a:pPr>
            <a:r>
              <a:rPr lang="en-GB" sz="4400" dirty="0"/>
              <a:t>The most significant example is the </a:t>
            </a:r>
            <a:r>
              <a:rPr lang="en-GB" sz="4400" b="1" dirty="0">
                <a:solidFill>
                  <a:srgbClr val="00B0F0"/>
                </a:solidFill>
              </a:rPr>
              <a:t>Equality Act 2010</a:t>
            </a:r>
            <a:r>
              <a:rPr lang="en-GB" sz="4400" b="1" dirty="0"/>
              <a:t>. </a:t>
            </a:r>
            <a:r>
              <a:rPr lang="en-GB" sz="4400" dirty="0"/>
              <a:t>This Act</a:t>
            </a:r>
            <a:r>
              <a:rPr lang="en-GB" sz="4400" b="1" dirty="0"/>
              <a:t> </a:t>
            </a:r>
            <a:r>
              <a:rPr lang="en-GB" sz="4400" dirty="0"/>
              <a:t>makes it unlawful for employers to discriminate against job applicants (and existing workers) because of a ‘protected characteristic’.</a:t>
            </a:r>
          </a:p>
          <a:p>
            <a:endParaRPr lang="en-GB" sz="4400" dirty="0"/>
          </a:p>
          <a:p>
            <a:pPr>
              <a:lnSpc>
                <a:spcPct val="80000"/>
              </a:lnSpc>
              <a:defRPr/>
            </a:pPr>
            <a:endParaRPr lang="en-US" altLang="en-US" sz="4400" dirty="0"/>
          </a:p>
          <a:p>
            <a:pPr lvl="2">
              <a:lnSpc>
                <a:spcPct val="80000"/>
              </a:lnSpc>
              <a:spcAft>
                <a:spcPts val="600"/>
              </a:spcAft>
              <a:buClr>
                <a:srgbClr val="FF6600"/>
              </a:buClr>
              <a:buFont typeface="Wingdings" panose="05000000000000000000" pitchFamily="2" charset="2"/>
              <a:buChar char="ü"/>
              <a:defRPr/>
            </a:pPr>
            <a:r>
              <a:rPr lang="en-US" altLang="en-US" sz="4400" dirty="0"/>
              <a:t>Sexual orientation</a:t>
            </a:r>
          </a:p>
          <a:p>
            <a:pPr lvl="2">
              <a:lnSpc>
                <a:spcPct val="80000"/>
              </a:lnSpc>
              <a:spcAft>
                <a:spcPts val="600"/>
              </a:spcAft>
              <a:buClr>
                <a:srgbClr val="E600AA"/>
              </a:buClr>
              <a:buFont typeface="Wingdings" panose="05000000000000000000" pitchFamily="2" charset="2"/>
              <a:buChar char="ü"/>
              <a:defRPr/>
            </a:pPr>
            <a:r>
              <a:rPr lang="en-US" altLang="en-US" sz="4400" dirty="0"/>
              <a:t>Sex (gender)</a:t>
            </a:r>
          </a:p>
          <a:p>
            <a:pPr lvl="2">
              <a:lnSpc>
                <a:spcPct val="80000"/>
              </a:lnSpc>
              <a:spcAft>
                <a:spcPts val="600"/>
              </a:spcAft>
              <a:buClr>
                <a:srgbClr val="9F3FFF"/>
              </a:buClr>
              <a:buFont typeface="Wingdings" panose="05000000000000000000" pitchFamily="2" charset="2"/>
              <a:buChar char="ü"/>
              <a:defRPr/>
            </a:pPr>
            <a:r>
              <a:rPr lang="en-US" altLang="en-US" sz="4400" dirty="0"/>
              <a:t>Religion and belief</a:t>
            </a:r>
          </a:p>
          <a:p>
            <a:pPr lvl="2">
              <a:lnSpc>
                <a:spcPct val="80000"/>
              </a:lnSpc>
              <a:spcAft>
                <a:spcPts val="600"/>
              </a:spcAft>
              <a:buClr>
                <a:srgbClr val="009692"/>
              </a:buClr>
              <a:buFont typeface="Wingdings" panose="05000000000000000000" pitchFamily="2" charset="2"/>
              <a:buChar char="ü"/>
              <a:defRPr/>
            </a:pPr>
            <a:r>
              <a:rPr lang="en-US" altLang="en-US" sz="4400" dirty="0"/>
              <a:t>Race</a:t>
            </a:r>
          </a:p>
          <a:p>
            <a:pPr lvl="2">
              <a:lnSpc>
                <a:spcPct val="80000"/>
              </a:lnSpc>
              <a:spcAft>
                <a:spcPts val="600"/>
              </a:spcAft>
              <a:buClr>
                <a:srgbClr val="00B0F0"/>
              </a:buClr>
              <a:buFont typeface="Wingdings" panose="05000000000000000000" pitchFamily="2" charset="2"/>
              <a:buChar char="ü"/>
              <a:defRPr/>
            </a:pPr>
            <a:r>
              <a:rPr lang="en-US" altLang="en-US" sz="4400" dirty="0"/>
              <a:t>Pregnancy and maternity</a:t>
            </a:r>
          </a:p>
          <a:p>
            <a:pPr lvl="2">
              <a:lnSpc>
                <a:spcPct val="80000"/>
              </a:lnSpc>
              <a:spcAft>
                <a:spcPts val="600"/>
              </a:spcAft>
              <a:buClr>
                <a:srgbClr val="00CC99"/>
              </a:buClr>
              <a:buFont typeface="Wingdings" panose="05000000000000000000" pitchFamily="2" charset="2"/>
              <a:buChar char="ü"/>
              <a:defRPr/>
            </a:pPr>
            <a:r>
              <a:rPr lang="en-US" altLang="en-US" sz="4400" dirty="0"/>
              <a:t>Marriage and civil partnership</a:t>
            </a:r>
          </a:p>
          <a:p>
            <a:pPr lvl="2">
              <a:lnSpc>
                <a:spcPct val="80000"/>
              </a:lnSpc>
              <a:spcAft>
                <a:spcPts val="600"/>
              </a:spcAft>
              <a:buClr>
                <a:srgbClr val="92D050"/>
              </a:buClr>
              <a:buFont typeface="Wingdings" panose="05000000000000000000" pitchFamily="2" charset="2"/>
              <a:buChar char="ü"/>
              <a:defRPr/>
            </a:pPr>
            <a:r>
              <a:rPr lang="en-US" altLang="en-US" sz="4400" dirty="0"/>
              <a:t>Gender reassignment</a:t>
            </a:r>
          </a:p>
          <a:p>
            <a:pPr lvl="2">
              <a:lnSpc>
                <a:spcPct val="80000"/>
              </a:lnSpc>
              <a:spcAft>
                <a:spcPts val="600"/>
              </a:spcAft>
              <a:buClr>
                <a:srgbClr val="F5CC71"/>
              </a:buClr>
              <a:buFont typeface="Wingdings" panose="05000000000000000000" pitchFamily="2" charset="2"/>
              <a:buChar char="ü"/>
              <a:defRPr/>
            </a:pPr>
            <a:r>
              <a:rPr lang="en-US" altLang="en-US" sz="4400" dirty="0"/>
              <a:t>Disability</a:t>
            </a:r>
          </a:p>
          <a:p>
            <a:pPr lvl="2">
              <a:lnSpc>
                <a:spcPct val="80000"/>
              </a:lnSpc>
              <a:spcAft>
                <a:spcPts val="600"/>
              </a:spcAft>
              <a:buClr>
                <a:srgbClr val="FF9966"/>
              </a:buClr>
              <a:buFont typeface="Wingdings" panose="05000000000000000000" pitchFamily="2" charset="2"/>
              <a:buChar char="ü"/>
              <a:defRPr/>
            </a:pPr>
            <a:r>
              <a:rPr lang="en-US" altLang="en-US" sz="4400" dirty="0"/>
              <a:t>Age </a:t>
            </a:r>
          </a:p>
          <a:p>
            <a:endParaRPr lang="en-GB" sz="3800" dirty="0"/>
          </a:p>
          <a:p>
            <a:endParaRPr lang="en-GB" dirty="0"/>
          </a:p>
        </p:txBody>
      </p:sp>
      <p:sp>
        <p:nvSpPr>
          <p:cNvPr id="4" name="Slide Number Placeholder 3">
            <a:extLst>
              <a:ext uri="{FF2B5EF4-FFF2-40B4-BE49-F238E27FC236}">
                <a16:creationId xmlns:a16="http://schemas.microsoft.com/office/drawing/2014/main" id="{BAA6BF9B-7B52-A4B5-1204-75367BFD1F17}"/>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5" name="Freeform 3">
            <a:extLst>
              <a:ext uri="{FF2B5EF4-FFF2-40B4-BE49-F238E27FC236}">
                <a16:creationId xmlns:a16="http://schemas.microsoft.com/office/drawing/2014/main" id="{9E119DCD-7565-97DD-2FF4-3156AF5A85B2}"/>
              </a:ext>
            </a:extLst>
          </p:cNvPr>
          <p:cNvSpPr/>
          <p:nvPr/>
        </p:nvSpPr>
        <p:spPr>
          <a:xfrm>
            <a:off x="0" y="571500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chemeClr val="accent5">
              <a:lumMod val="75000"/>
            </a:schemeClr>
          </a:solidFill>
          <a:ln>
            <a:solidFill>
              <a:schemeClr val="bg1">
                <a:lumMod val="85000"/>
              </a:schemeClr>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1. Recruitment</a:t>
            </a:r>
          </a:p>
        </p:txBody>
      </p:sp>
      <p:sp>
        <p:nvSpPr>
          <p:cNvPr id="6" name="Rectangle 5">
            <a:extLst>
              <a:ext uri="{FF2B5EF4-FFF2-40B4-BE49-F238E27FC236}">
                <a16:creationId xmlns:a16="http://schemas.microsoft.com/office/drawing/2014/main" id="{5A5A18A3-CEB7-C2B8-0B44-7C13A656EEE6}"/>
              </a:ext>
            </a:extLst>
          </p:cNvPr>
          <p:cNvSpPr/>
          <p:nvPr/>
        </p:nvSpPr>
        <p:spPr>
          <a:xfrm>
            <a:off x="5400600" y="3212976"/>
            <a:ext cx="3419872" cy="1815968"/>
          </a:xfrm>
          <a:prstGeom prst="rect">
            <a:avLst/>
          </a:prstGeom>
          <a:solidFill>
            <a:schemeClr val="tx2">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We identified these 9 protected characteristics in session 4 (Recruitment and Selection).  </a:t>
            </a:r>
          </a:p>
          <a:p>
            <a:pPr algn="ctr"/>
            <a:endParaRPr lang="en-GB" dirty="0">
              <a:solidFill>
                <a:schemeClr val="tx1"/>
              </a:solidFill>
            </a:endParaRPr>
          </a:p>
          <a:p>
            <a:pPr algn="ctr"/>
            <a:r>
              <a:rPr lang="en-GB" dirty="0">
                <a:solidFill>
                  <a:schemeClr val="tx1"/>
                </a:solidFill>
              </a:rPr>
              <a:t>Can you recall what they are?</a:t>
            </a:r>
          </a:p>
        </p:txBody>
      </p:sp>
      <p:sp>
        <p:nvSpPr>
          <p:cNvPr id="10" name="TextBox 9">
            <a:extLst>
              <a:ext uri="{FF2B5EF4-FFF2-40B4-BE49-F238E27FC236}">
                <a16:creationId xmlns:a16="http://schemas.microsoft.com/office/drawing/2014/main" id="{3E96E3F5-951E-E8C9-7B08-5CDDEA45CB30}"/>
              </a:ext>
            </a:extLst>
          </p:cNvPr>
          <p:cNvSpPr txBox="1"/>
          <p:nvPr/>
        </p:nvSpPr>
        <p:spPr>
          <a:xfrm>
            <a:off x="2632329" y="5715000"/>
            <a:ext cx="6404168" cy="323165"/>
          </a:xfrm>
          <a:prstGeom prst="rect">
            <a:avLst/>
          </a:prstGeom>
          <a:solidFill>
            <a:schemeClr val="tx2">
              <a:lumMod val="20000"/>
              <a:lumOff val="80000"/>
            </a:schemeClr>
          </a:solidFill>
        </p:spPr>
        <p:txBody>
          <a:bodyPr wrap="square">
            <a:spAutoFit/>
          </a:bodyPr>
          <a:lstStyle/>
          <a:p>
            <a:r>
              <a:rPr lang="en-GB" sz="1500" dirty="0">
                <a:hlinkClick r:id="rId2"/>
              </a:rPr>
              <a:t>Asda faces mass legal action over </a:t>
            </a:r>
            <a:r>
              <a:rPr lang="en-GB" sz="1500" b="1" dirty="0">
                <a:hlinkClick r:id="rId2"/>
              </a:rPr>
              <a:t>equal pay for women</a:t>
            </a:r>
            <a:r>
              <a:rPr lang="en-GB" sz="1500" dirty="0">
                <a:hlinkClick r:id="rId2"/>
              </a:rPr>
              <a:t> - BBC News</a:t>
            </a:r>
            <a:endParaRPr lang="en-GB" sz="1500" dirty="0"/>
          </a:p>
        </p:txBody>
      </p:sp>
      <p:sp>
        <p:nvSpPr>
          <p:cNvPr id="12" name="TextBox 11">
            <a:extLst>
              <a:ext uri="{FF2B5EF4-FFF2-40B4-BE49-F238E27FC236}">
                <a16:creationId xmlns:a16="http://schemas.microsoft.com/office/drawing/2014/main" id="{184C2FE6-BD03-028B-1389-26F96B282DCB}"/>
              </a:ext>
            </a:extLst>
          </p:cNvPr>
          <p:cNvSpPr txBox="1"/>
          <p:nvPr/>
        </p:nvSpPr>
        <p:spPr>
          <a:xfrm>
            <a:off x="2632329" y="6472916"/>
            <a:ext cx="6404168" cy="323165"/>
          </a:xfrm>
          <a:prstGeom prst="rect">
            <a:avLst/>
          </a:prstGeom>
          <a:solidFill>
            <a:schemeClr val="tx2">
              <a:lumMod val="20000"/>
              <a:lumOff val="80000"/>
            </a:schemeClr>
          </a:solidFill>
        </p:spPr>
        <p:txBody>
          <a:bodyPr wrap="square">
            <a:spAutoFit/>
          </a:bodyPr>
          <a:lstStyle/>
          <a:p>
            <a:r>
              <a:rPr lang="en-GB" sz="1500" dirty="0">
                <a:hlinkClick r:id="rId3"/>
              </a:rPr>
              <a:t>British Airways </a:t>
            </a:r>
            <a:r>
              <a:rPr lang="en-GB" sz="1500" b="1" dirty="0">
                <a:hlinkClick r:id="rId3"/>
              </a:rPr>
              <a:t>Christian</a:t>
            </a:r>
            <a:r>
              <a:rPr lang="en-GB" sz="1500" dirty="0">
                <a:hlinkClick r:id="rId3"/>
              </a:rPr>
              <a:t> </a:t>
            </a:r>
            <a:r>
              <a:rPr lang="en-GB" sz="1500" b="1" dirty="0">
                <a:hlinkClick r:id="rId3"/>
              </a:rPr>
              <a:t>employee</a:t>
            </a:r>
            <a:r>
              <a:rPr lang="en-GB" sz="1500" dirty="0">
                <a:hlinkClick r:id="rId3"/>
              </a:rPr>
              <a:t> Nadia </a:t>
            </a:r>
            <a:r>
              <a:rPr lang="en-GB" sz="1500" dirty="0" err="1">
                <a:hlinkClick r:id="rId3"/>
              </a:rPr>
              <a:t>Eweida</a:t>
            </a:r>
            <a:r>
              <a:rPr lang="en-GB" sz="1500" dirty="0">
                <a:hlinkClick r:id="rId3"/>
              </a:rPr>
              <a:t> wins case - BBC News</a:t>
            </a:r>
            <a:endParaRPr lang="en-GB" sz="1500" dirty="0"/>
          </a:p>
        </p:txBody>
      </p:sp>
      <p:sp>
        <p:nvSpPr>
          <p:cNvPr id="14" name="TextBox 13">
            <a:extLst>
              <a:ext uri="{FF2B5EF4-FFF2-40B4-BE49-F238E27FC236}">
                <a16:creationId xmlns:a16="http://schemas.microsoft.com/office/drawing/2014/main" id="{ECDAAE30-F54A-13B5-038A-8805EDF8664D}"/>
              </a:ext>
            </a:extLst>
          </p:cNvPr>
          <p:cNvSpPr txBox="1"/>
          <p:nvPr/>
        </p:nvSpPr>
        <p:spPr>
          <a:xfrm>
            <a:off x="2632329" y="6087122"/>
            <a:ext cx="6404168" cy="323165"/>
          </a:xfrm>
          <a:prstGeom prst="rect">
            <a:avLst/>
          </a:prstGeom>
          <a:solidFill>
            <a:schemeClr val="tx2">
              <a:lumMod val="20000"/>
              <a:lumOff val="80000"/>
            </a:schemeClr>
          </a:solidFill>
        </p:spPr>
        <p:txBody>
          <a:bodyPr wrap="square">
            <a:spAutoFit/>
          </a:bodyPr>
          <a:lstStyle/>
          <a:p>
            <a:r>
              <a:rPr lang="en-GB" sz="1500" dirty="0">
                <a:hlinkClick r:id="rId4"/>
              </a:rPr>
              <a:t>Tesco staff win legal argument in </a:t>
            </a:r>
            <a:r>
              <a:rPr lang="en-GB" sz="1500" b="1" dirty="0">
                <a:hlinkClick r:id="rId4"/>
              </a:rPr>
              <a:t>equal pay fight </a:t>
            </a:r>
            <a:r>
              <a:rPr lang="en-GB" sz="1500" dirty="0">
                <a:hlinkClick r:id="rId4"/>
              </a:rPr>
              <a:t>- BBC News</a:t>
            </a:r>
            <a:endParaRPr lang="en-GB" sz="1500" dirty="0"/>
          </a:p>
        </p:txBody>
      </p:sp>
    </p:spTree>
    <p:extLst>
      <p:ext uri="{BB962C8B-B14F-4D97-AF65-F5344CB8AC3E}">
        <p14:creationId xmlns:p14="http://schemas.microsoft.com/office/powerpoint/2010/main" val="3375221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grpId="0" nodeType="withEffect">
                                  <p:stCondLst>
                                    <p:cond delay="100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2"/>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2" grpId="0" animBg="1"/>
      <p:bldP spid="1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763418-1DFC-7E06-BE1D-7C194D59A654}"/>
              </a:ext>
            </a:extLst>
          </p:cNvPr>
          <p:cNvSpPr>
            <a:spLocks noGrp="1"/>
          </p:cNvSpPr>
          <p:nvPr>
            <p:ph idx="1"/>
          </p:nvPr>
        </p:nvSpPr>
        <p:spPr>
          <a:xfrm>
            <a:off x="179512" y="151129"/>
            <a:ext cx="8784976" cy="5654136"/>
          </a:xfrm>
        </p:spPr>
        <p:txBody>
          <a:bodyPr>
            <a:normAutofit fontScale="62500" lnSpcReduction="20000"/>
          </a:bodyPr>
          <a:lstStyle/>
          <a:p>
            <a:pPr marL="0" indent="0">
              <a:buNone/>
            </a:pPr>
            <a:r>
              <a:rPr lang="en-GB" sz="3400" dirty="0"/>
              <a:t>The terms and conditions of employment make up </a:t>
            </a:r>
            <a:r>
              <a:rPr lang="en-GB" sz="3400" b="1" dirty="0">
                <a:solidFill>
                  <a:srgbClr val="0070C0"/>
                </a:solidFill>
              </a:rPr>
              <a:t>a contract</a:t>
            </a:r>
            <a:r>
              <a:rPr lang="en-GB" sz="3400" dirty="0"/>
              <a:t> which </a:t>
            </a:r>
            <a:r>
              <a:rPr lang="en-GB" sz="3400" b="1" dirty="0">
                <a:solidFill>
                  <a:srgbClr val="0070C0"/>
                </a:solidFill>
              </a:rPr>
              <a:t>will</a:t>
            </a:r>
            <a:r>
              <a:rPr lang="en-GB" sz="3400" b="1" dirty="0"/>
              <a:t> </a:t>
            </a:r>
            <a:r>
              <a:rPr lang="en-GB" sz="3400" b="1" dirty="0">
                <a:solidFill>
                  <a:srgbClr val="0070C0"/>
                </a:solidFill>
              </a:rPr>
              <a:t>define the working relationship between employer and employee.</a:t>
            </a:r>
          </a:p>
          <a:p>
            <a:endParaRPr lang="en-GB" sz="3400" dirty="0"/>
          </a:p>
          <a:p>
            <a:pPr marL="0" indent="0">
              <a:buNone/>
            </a:pPr>
            <a:r>
              <a:rPr lang="en-GB" sz="3400" b="1" dirty="0">
                <a:solidFill>
                  <a:srgbClr val="0070C0"/>
                </a:solidFill>
              </a:rPr>
              <a:t>Legislation influences the terms of all employment contracts </a:t>
            </a:r>
            <a:r>
              <a:rPr lang="en-GB" sz="3400" dirty="0"/>
              <a:t>as it sets out minimum requirements that must be met by employer and employee. They may agree upon further terms and conditions.</a:t>
            </a:r>
          </a:p>
          <a:p>
            <a:pPr marL="0" indent="0">
              <a:buNone/>
            </a:pPr>
            <a:endParaRPr lang="en-GB" sz="3400" dirty="0"/>
          </a:p>
          <a:p>
            <a:pPr marL="0" indent="0">
              <a:buNone/>
            </a:pPr>
            <a:r>
              <a:rPr lang="en-GB" sz="3400" dirty="0"/>
              <a:t>The primary legislation governing terms and conditions of employment is the </a:t>
            </a:r>
            <a:r>
              <a:rPr lang="en-GB" sz="3400" b="1" dirty="0">
                <a:solidFill>
                  <a:srgbClr val="00B0F0"/>
                </a:solidFill>
              </a:rPr>
              <a:t>Employment Rights Act 1996</a:t>
            </a:r>
            <a:r>
              <a:rPr lang="en-GB" sz="3400" dirty="0"/>
              <a:t>. Important rights given to employees or strengthened by the ERA include:</a:t>
            </a:r>
          </a:p>
          <a:p>
            <a:pPr marL="285750" indent="-285750"/>
            <a:endParaRPr lang="en-GB" sz="3400" dirty="0"/>
          </a:p>
          <a:p>
            <a:pPr marL="857250" lvl="1" indent="-457200">
              <a:buFont typeface="Wingdings" panose="05000000000000000000" pitchFamily="2" charset="2"/>
              <a:buChar char="ü"/>
            </a:pPr>
            <a:r>
              <a:rPr lang="en-GB" sz="3400" dirty="0"/>
              <a:t>The right to be given employment particulars</a:t>
            </a:r>
          </a:p>
          <a:p>
            <a:pPr marL="857250" lvl="1" indent="-457200">
              <a:buFont typeface="Wingdings" panose="05000000000000000000" pitchFamily="2" charset="2"/>
              <a:buChar char="ü"/>
            </a:pPr>
            <a:r>
              <a:rPr lang="en-GB" sz="3400" dirty="0"/>
              <a:t>Disclosures and detriment</a:t>
            </a:r>
          </a:p>
          <a:p>
            <a:pPr marL="857250" lvl="1" indent="-457200">
              <a:buFont typeface="Wingdings" panose="05000000000000000000" pitchFamily="2" charset="2"/>
              <a:buChar char="ü"/>
            </a:pPr>
            <a:r>
              <a:rPr lang="en-GB" sz="3400" dirty="0"/>
              <a:t>Sundays, time off and suspension</a:t>
            </a:r>
          </a:p>
          <a:p>
            <a:pPr marL="857250" lvl="1" indent="-457200">
              <a:buFont typeface="Wingdings" panose="05000000000000000000" pitchFamily="2" charset="2"/>
              <a:buChar char="ü"/>
            </a:pPr>
            <a:r>
              <a:rPr lang="en-GB" sz="3400" dirty="0"/>
              <a:t>Dismissal: notice and reason</a:t>
            </a:r>
          </a:p>
          <a:p>
            <a:pPr marL="857250" lvl="1" indent="-457200">
              <a:buFont typeface="Wingdings" panose="05000000000000000000" pitchFamily="2" charset="2"/>
              <a:buChar char="ü"/>
            </a:pPr>
            <a:r>
              <a:rPr lang="en-GB" sz="3400" dirty="0"/>
              <a:t>Unfair dismissal</a:t>
            </a:r>
          </a:p>
          <a:p>
            <a:pPr marL="857250" lvl="1" indent="-457200">
              <a:buFont typeface="Wingdings" panose="05000000000000000000" pitchFamily="2" charset="2"/>
              <a:buChar char="ü"/>
            </a:pPr>
            <a:r>
              <a:rPr lang="en-GB" sz="3400" dirty="0"/>
              <a:t>Redundancy payments</a:t>
            </a:r>
          </a:p>
          <a:p>
            <a:pPr marL="857250" lvl="1" indent="-457200">
              <a:buFont typeface="Wingdings" panose="05000000000000000000" pitchFamily="2" charset="2"/>
              <a:buChar char="ü"/>
            </a:pPr>
            <a:r>
              <a:rPr lang="en-GB" sz="3400" dirty="0"/>
              <a:t>Employer insolvency</a:t>
            </a:r>
          </a:p>
          <a:p>
            <a:pPr marL="0" indent="0">
              <a:buNone/>
            </a:pPr>
            <a:endParaRPr lang="en-GB" dirty="0"/>
          </a:p>
          <a:p>
            <a:pPr marL="0" indent="0">
              <a:buNone/>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9B1301A6-B2EF-738E-610B-18E585C2B78F}"/>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5" name="Freeform 5">
            <a:extLst>
              <a:ext uri="{FF2B5EF4-FFF2-40B4-BE49-F238E27FC236}">
                <a16:creationId xmlns:a16="http://schemas.microsoft.com/office/drawing/2014/main" id="{EE66D5F8-8E02-39C8-97E1-CB1711ECFA6F}"/>
              </a:ext>
            </a:extLst>
          </p:cNvPr>
          <p:cNvSpPr/>
          <p:nvPr/>
        </p:nvSpPr>
        <p:spPr>
          <a:xfrm>
            <a:off x="0" y="5693594"/>
            <a:ext cx="2529407" cy="1164406"/>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chemeClr val="tx2">
              <a:lumMod val="60000"/>
              <a:lumOff val="40000"/>
            </a:schemeClr>
          </a:solidFill>
          <a:ln>
            <a:solidFill>
              <a:schemeClr val="bg1">
                <a:lumMod val="85000"/>
              </a:schemeClr>
            </a:solidFill>
          </a:ln>
        </p:spPr>
        <p:style>
          <a:lnRef idx="2">
            <a:schemeClr val="lt1">
              <a:hueOff val="0"/>
              <a:satOff val="0"/>
              <a:lumOff val="0"/>
              <a:alphaOff val="0"/>
            </a:schemeClr>
          </a:lnRef>
          <a:fillRef idx="1">
            <a:schemeClr val="accent3">
              <a:hueOff val="1406283"/>
              <a:satOff val="-2109"/>
              <a:lumOff val="-342"/>
              <a:alphaOff val="0"/>
            </a:schemeClr>
          </a:fillRef>
          <a:effectRef idx="0">
            <a:schemeClr val="accent3">
              <a:hueOff val="1406283"/>
              <a:satOff val="-2109"/>
              <a:lumOff val="-34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2. Employment Contract</a:t>
            </a:r>
          </a:p>
        </p:txBody>
      </p:sp>
    </p:spTree>
    <p:extLst>
      <p:ext uri="{BB962C8B-B14F-4D97-AF65-F5344CB8AC3E}">
        <p14:creationId xmlns:p14="http://schemas.microsoft.com/office/powerpoint/2010/main" val="4037561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BAE397-1717-AE35-BEF9-25D01A6793F8}"/>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66CF96A-EF9D-268E-2849-ED43D0BB95BD}"/>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5" name="Freeform 5">
            <a:extLst>
              <a:ext uri="{FF2B5EF4-FFF2-40B4-BE49-F238E27FC236}">
                <a16:creationId xmlns:a16="http://schemas.microsoft.com/office/drawing/2014/main" id="{B26AABA0-272A-E7EE-0534-1016E9871439}"/>
              </a:ext>
            </a:extLst>
          </p:cNvPr>
          <p:cNvSpPr/>
          <p:nvPr/>
        </p:nvSpPr>
        <p:spPr>
          <a:xfrm>
            <a:off x="0" y="5693594"/>
            <a:ext cx="2529407" cy="1164406"/>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chemeClr val="tx2">
              <a:lumMod val="60000"/>
              <a:lumOff val="40000"/>
            </a:schemeClr>
          </a:solidFill>
          <a:ln>
            <a:solidFill>
              <a:schemeClr val="bg1">
                <a:lumMod val="85000"/>
              </a:schemeClr>
            </a:solidFill>
          </a:ln>
        </p:spPr>
        <p:style>
          <a:lnRef idx="2">
            <a:schemeClr val="lt1">
              <a:hueOff val="0"/>
              <a:satOff val="0"/>
              <a:lumOff val="0"/>
              <a:alphaOff val="0"/>
            </a:schemeClr>
          </a:lnRef>
          <a:fillRef idx="1">
            <a:schemeClr val="accent3">
              <a:hueOff val="1406283"/>
              <a:satOff val="-2109"/>
              <a:lumOff val="-342"/>
              <a:alphaOff val="0"/>
            </a:schemeClr>
          </a:fillRef>
          <a:effectRef idx="0">
            <a:schemeClr val="accent3">
              <a:hueOff val="1406283"/>
              <a:satOff val="-2109"/>
              <a:lumOff val="-34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2. Employment Contract</a:t>
            </a:r>
          </a:p>
        </p:txBody>
      </p:sp>
      <p:sp>
        <p:nvSpPr>
          <p:cNvPr id="2" name="Content Placeholder 2">
            <a:extLst>
              <a:ext uri="{FF2B5EF4-FFF2-40B4-BE49-F238E27FC236}">
                <a16:creationId xmlns:a16="http://schemas.microsoft.com/office/drawing/2014/main" id="{E6CE468E-F070-4D60-B20B-7CD0027A9714}"/>
              </a:ext>
            </a:extLst>
          </p:cNvPr>
          <p:cNvSpPr txBox="1">
            <a:spLocks/>
          </p:cNvSpPr>
          <p:nvPr/>
        </p:nvSpPr>
        <p:spPr>
          <a:xfrm>
            <a:off x="251520" y="151575"/>
            <a:ext cx="8712969" cy="5654136"/>
          </a:xfrm>
          <a:prstGeom prst="rect">
            <a:avLst/>
          </a:prstGeom>
          <a:ln>
            <a:noFill/>
          </a:ln>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r">
              <a:buFont typeface="Arial" panose="020B0604020202020204" pitchFamily="34" charset="0"/>
              <a:buNone/>
            </a:pPr>
            <a:r>
              <a:rPr lang="en-GB" sz="2400" b="1" dirty="0">
                <a:solidFill>
                  <a:srgbClr val="00B050"/>
                </a:solidFill>
              </a:rPr>
              <a:t>True</a:t>
            </a:r>
            <a:r>
              <a:rPr lang="en-GB" sz="2400" b="1" dirty="0"/>
              <a:t> or </a:t>
            </a:r>
            <a:r>
              <a:rPr lang="en-GB" sz="2400" b="1" dirty="0">
                <a:solidFill>
                  <a:srgbClr val="C00000"/>
                </a:solidFill>
              </a:rPr>
              <a:t>false</a:t>
            </a:r>
            <a:r>
              <a:rPr lang="en-GB" sz="2400" b="1" dirty="0"/>
              <a:t>?</a:t>
            </a:r>
          </a:p>
          <a:p>
            <a:pPr marL="0" indent="0" algn="ctr">
              <a:buFont typeface="Arial" panose="020B0604020202020204" pitchFamily="34" charset="0"/>
              <a:buNone/>
            </a:pPr>
            <a:endParaRPr lang="en-GB" sz="900" dirty="0"/>
          </a:p>
          <a:p>
            <a:pPr marL="457200" indent="-457200">
              <a:buFont typeface="+mj-lt"/>
              <a:buAutoNum type="arabicPeriod"/>
            </a:pPr>
            <a:r>
              <a:rPr lang="en-GB" sz="2200" u="sng" dirty="0"/>
              <a:t>Employment particulars</a:t>
            </a:r>
            <a:r>
              <a:rPr lang="en-GB" sz="2200" dirty="0"/>
              <a:t> feature written information including the job title, working hours, salary, benefits and a start date.</a:t>
            </a:r>
          </a:p>
          <a:p>
            <a:pPr marL="457200" indent="-457200">
              <a:buFont typeface="+mj-lt"/>
              <a:buAutoNum type="arabicPeriod"/>
            </a:pPr>
            <a:endParaRPr lang="en-GB" sz="2200" dirty="0"/>
          </a:p>
          <a:p>
            <a:pPr marL="457200" indent="-457200">
              <a:buFont typeface="+mj-lt"/>
              <a:buAutoNum type="arabicPeriod"/>
            </a:pPr>
            <a:r>
              <a:rPr lang="en-GB" sz="2200" u="sng" dirty="0"/>
              <a:t>Disclosures and detriment</a:t>
            </a:r>
            <a:r>
              <a:rPr lang="en-GB" sz="2200" dirty="0"/>
              <a:t> refers to there being zero protection for whistleblowers in the workplace. </a:t>
            </a:r>
          </a:p>
          <a:p>
            <a:pPr marL="457200" indent="-457200">
              <a:buFont typeface="+mj-lt"/>
              <a:buAutoNum type="arabicPeriod"/>
            </a:pPr>
            <a:endParaRPr lang="en-GB" sz="2200" dirty="0"/>
          </a:p>
          <a:p>
            <a:pPr marL="457200" indent="-457200">
              <a:buFont typeface="+mj-lt"/>
              <a:buAutoNum type="arabicPeriod"/>
            </a:pPr>
            <a:r>
              <a:rPr lang="en-GB" sz="2200" u="sng" dirty="0"/>
              <a:t>Unfair dismissal</a:t>
            </a:r>
            <a:r>
              <a:rPr lang="en-GB" sz="2200" dirty="0"/>
              <a:t> means an employee has been removed from their role without a fair process.   </a:t>
            </a:r>
          </a:p>
          <a:p>
            <a:pPr marL="457200" indent="-457200">
              <a:buFont typeface="+mj-lt"/>
              <a:buAutoNum type="arabicPeriod"/>
            </a:pPr>
            <a:endParaRPr lang="en-GB" sz="2200" dirty="0"/>
          </a:p>
          <a:p>
            <a:pPr marL="457200" indent="-457200">
              <a:buFont typeface="+mj-lt"/>
              <a:buAutoNum type="arabicPeriod"/>
            </a:pPr>
            <a:r>
              <a:rPr lang="en-GB" sz="2200" u="sng" dirty="0"/>
              <a:t>Redundancy payments</a:t>
            </a:r>
            <a:r>
              <a:rPr lang="en-GB" sz="2200" dirty="0"/>
              <a:t> are decided according to goodwill shown by employers. </a:t>
            </a:r>
          </a:p>
          <a:p>
            <a:pPr marL="457200" indent="-457200">
              <a:buFont typeface="+mj-lt"/>
              <a:buAutoNum type="arabicPeriod"/>
            </a:pPr>
            <a:endParaRPr lang="en-GB" sz="2200" dirty="0"/>
          </a:p>
          <a:p>
            <a:pPr marL="457200" indent="-457200">
              <a:buFont typeface="+mj-lt"/>
              <a:buAutoNum type="arabicPeriod"/>
            </a:pPr>
            <a:r>
              <a:rPr lang="en-GB" sz="2200" u="sng" dirty="0"/>
              <a:t>Employer insolvency</a:t>
            </a:r>
            <a:r>
              <a:rPr lang="en-GB" sz="2200" dirty="0"/>
              <a:t> is the term used in reference to a company going out of business.   </a:t>
            </a:r>
          </a:p>
          <a:p>
            <a:endParaRPr lang="en-GB" dirty="0"/>
          </a:p>
        </p:txBody>
      </p:sp>
      <p:sp>
        <p:nvSpPr>
          <p:cNvPr id="6" name="Oval 5">
            <a:extLst>
              <a:ext uri="{FF2B5EF4-FFF2-40B4-BE49-F238E27FC236}">
                <a16:creationId xmlns:a16="http://schemas.microsoft.com/office/drawing/2014/main" id="{31810105-851F-8C94-F689-A8582B0991C8}"/>
              </a:ext>
            </a:extLst>
          </p:cNvPr>
          <p:cNvSpPr/>
          <p:nvPr/>
        </p:nvSpPr>
        <p:spPr>
          <a:xfrm>
            <a:off x="249937" y="740389"/>
            <a:ext cx="432048" cy="360040"/>
          </a:xfrm>
          <a:prstGeom prst="ellipse">
            <a:avLst/>
          </a:prstGeom>
          <a:solidFill>
            <a:srgbClr val="00B05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F6AD349-4876-E424-B4EC-2244A380C99D}"/>
              </a:ext>
            </a:extLst>
          </p:cNvPr>
          <p:cNvSpPr/>
          <p:nvPr/>
        </p:nvSpPr>
        <p:spPr>
          <a:xfrm>
            <a:off x="232004" y="1759488"/>
            <a:ext cx="432048" cy="360040"/>
          </a:xfrm>
          <a:prstGeom prst="ellipse">
            <a:avLst/>
          </a:prstGeom>
          <a:solidFill>
            <a:srgbClr val="C0000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44C567DB-CA08-8FDD-1C33-D316A30A8C85}"/>
              </a:ext>
            </a:extLst>
          </p:cNvPr>
          <p:cNvSpPr/>
          <p:nvPr/>
        </p:nvSpPr>
        <p:spPr>
          <a:xfrm>
            <a:off x="232004" y="2852339"/>
            <a:ext cx="432048" cy="360040"/>
          </a:xfrm>
          <a:prstGeom prst="ellipse">
            <a:avLst/>
          </a:prstGeom>
          <a:solidFill>
            <a:srgbClr val="00B05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18EB56B7-D1EA-C7EF-1D8E-0143F60D3268}"/>
              </a:ext>
            </a:extLst>
          </p:cNvPr>
          <p:cNvSpPr/>
          <p:nvPr/>
        </p:nvSpPr>
        <p:spPr>
          <a:xfrm>
            <a:off x="249937" y="3871438"/>
            <a:ext cx="432048" cy="360040"/>
          </a:xfrm>
          <a:prstGeom prst="ellipse">
            <a:avLst/>
          </a:prstGeom>
          <a:solidFill>
            <a:srgbClr val="C0000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B048DDC5-95E8-49F5-E5C8-E40D4E59A584}"/>
              </a:ext>
            </a:extLst>
          </p:cNvPr>
          <p:cNvSpPr/>
          <p:nvPr/>
        </p:nvSpPr>
        <p:spPr>
          <a:xfrm>
            <a:off x="5292080" y="2143666"/>
            <a:ext cx="3753591" cy="251460"/>
          </a:xfrm>
          <a:prstGeom prst="rect">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hlinkClick r:id="rId2"/>
              </a:rPr>
              <a:t>Whistleblowing for employees: What is a whistleblower - GOV.UK</a:t>
            </a:r>
            <a:endParaRPr lang="en-GB" sz="900" dirty="0"/>
          </a:p>
        </p:txBody>
      </p:sp>
      <p:sp>
        <p:nvSpPr>
          <p:cNvPr id="13" name="Rectangle 12">
            <a:extLst>
              <a:ext uri="{FF2B5EF4-FFF2-40B4-BE49-F238E27FC236}">
                <a16:creationId xmlns:a16="http://schemas.microsoft.com/office/drawing/2014/main" id="{7519F2D8-C0CD-1C29-D808-CB1D90C7F59F}"/>
              </a:ext>
            </a:extLst>
          </p:cNvPr>
          <p:cNvSpPr/>
          <p:nvPr/>
        </p:nvSpPr>
        <p:spPr>
          <a:xfrm>
            <a:off x="5292080" y="4185652"/>
            <a:ext cx="3753591" cy="251460"/>
          </a:xfrm>
          <a:prstGeom prst="rect">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hlinkClick r:id="rId3"/>
              </a:rPr>
              <a:t>Redundancy pay - Your rights during redundancy - </a:t>
            </a:r>
            <a:r>
              <a:rPr lang="en-GB" sz="900" dirty="0" err="1">
                <a:hlinkClick r:id="rId3"/>
              </a:rPr>
              <a:t>Acas</a:t>
            </a:r>
            <a:endParaRPr lang="en-GB" sz="900" dirty="0"/>
          </a:p>
        </p:txBody>
      </p:sp>
      <p:sp>
        <p:nvSpPr>
          <p:cNvPr id="14" name="Oval 13">
            <a:extLst>
              <a:ext uri="{FF2B5EF4-FFF2-40B4-BE49-F238E27FC236}">
                <a16:creationId xmlns:a16="http://schemas.microsoft.com/office/drawing/2014/main" id="{78014827-7E51-B69E-B674-6E31FD7ED882}"/>
              </a:ext>
            </a:extLst>
          </p:cNvPr>
          <p:cNvSpPr/>
          <p:nvPr/>
        </p:nvSpPr>
        <p:spPr>
          <a:xfrm>
            <a:off x="232004" y="4890537"/>
            <a:ext cx="432048" cy="360040"/>
          </a:xfrm>
          <a:prstGeom prst="ellipse">
            <a:avLst/>
          </a:prstGeom>
          <a:solidFill>
            <a:srgbClr val="00B050"/>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7BD2BC15-38B8-DB44-ED53-D7C51B848FFD}"/>
              </a:ext>
            </a:extLst>
          </p:cNvPr>
          <p:cNvSpPr/>
          <p:nvPr/>
        </p:nvSpPr>
        <p:spPr>
          <a:xfrm>
            <a:off x="5292079" y="5243802"/>
            <a:ext cx="3753591" cy="251460"/>
          </a:xfrm>
          <a:prstGeom prst="rect">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hlinkClick r:id="rId4"/>
              </a:rPr>
              <a:t>Your rights if your employer is insolvent: Overview - GOV.UK</a:t>
            </a:r>
            <a:endParaRPr lang="en-GB" sz="900" dirty="0"/>
          </a:p>
        </p:txBody>
      </p:sp>
      <p:sp>
        <p:nvSpPr>
          <p:cNvPr id="16" name="Rectangle 15">
            <a:extLst>
              <a:ext uri="{FF2B5EF4-FFF2-40B4-BE49-F238E27FC236}">
                <a16:creationId xmlns:a16="http://schemas.microsoft.com/office/drawing/2014/main" id="{6A341342-C92E-3099-64DE-0AD43022EEA0}"/>
              </a:ext>
            </a:extLst>
          </p:cNvPr>
          <p:cNvSpPr/>
          <p:nvPr/>
        </p:nvSpPr>
        <p:spPr>
          <a:xfrm>
            <a:off x="5292079" y="3177540"/>
            <a:ext cx="3753591" cy="251460"/>
          </a:xfrm>
          <a:prstGeom prst="rect">
            <a:avLst/>
          </a:prstGeom>
          <a:solidFill>
            <a:schemeClr val="bg1"/>
          </a:solidFill>
          <a:ln>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hlinkClick r:id="rId5"/>
              </a:rPr>
              <a:t>Check if your dismissal is unfair - Citizens Advice</a:t>
            </a:r>
            <a:endParaRPr lang="en-GB" sz="900" dirty="0"/>
          </a:p>
        </p:txBody>
      </p:sp>
    </p:spTree>
    <p:extLst>
      <p:ext uri="{BB962C8B-B14F-4D97-AF65-F5344CB8AC3E}">
        <p14:creationId xmlns:p14="http://schemas.microsoft.com/office/powerpoint/2010/main" val="2790662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50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par>
                                <p:cTn id="39" presetID="1" presetClass="entr" presetSubtype="0" fill="hold" grpId="0" nodeType="withEffect">
                                  <p:stCondLst>
                                    <p:cond delay="500"/>
                                  </p:stCondLst>
                                  <p:childTnLst>
                                    <p:set>
                                      <p:cBhvr>
                                        <p:cTn id="40" dur="1" fill="hold">
                                          <p:stCondLst>
                                            <p:cond delay="0"/>
                                          </p:stCondLst>
                                        </p:cTn>
                                        <p:tgtEl>
                                          <p:spTgt spid="1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childTnLst>
                                </p:cTn>
                              </p:par>
                              <p:par>
                                <p:cTn id="49" presetID="1" presetClass="entr" presetSubtype="0" fill="hold" grpId="0" nodeType="withEffect">
                                  <p:stCondLst>
                                    <p:cond delay="50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1" grpId="0" animBg="1"/>
      <p:bldP spid="12" grpId="0" animBg="1"/>
      <p:bldP spid="13" grpId="0" animBg="1"/>
      <p:bldP spid="14" grpId="0" animBg="1"/>
      <p:bldP spid="15" grpId="0" animBg="1"/>
      <p:bldP spid="1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6AE22E-38CF-BD07-1037-792AA0105C8E}"/>
              </a:ext>
            </a:extLst>
          </p:cNvPr>
          <p:cNvSpPr>
            <a:spLocks noGrp="1"/>
          </p:cNvSpPr>
          <p:nvPr>
            <p:ph idx="1"/>
          </p:nvPr>
        </p:nvSpPr>
        <p:spPr>
          <a:xfrm>
            <a:off x="260912" y="256181"/>
            <a:ext cx="8622176" cy="3024334"/>
          </a:xfrm>
        </p:spPr>
        <p:txBody>
          <a:bodyPr>
            <a:normAutofit fontScale="85000" lnSpcReduction="20000"/>
          </a:bodyPr>
          <a:lstStyle/>
          <a:p>
            <a:pPr marL="0" indent="0">
              <a:buNone/>
            </a:pPr>
            <a:r>
              <a:rPr lang="en-GB" sz="2800" dirty="0"/>
              <a:t>In the UK, the </a:t>
            </a:r>
            <a:r>
              <a:rPr lang="en-GB" sz="2800" b="1" dirty="0">
                <a:solidFill>
                  <a:srgbClr val="00B0F0"/>
                </a:solidFill>
              </a:rPr>
              <a:t>Data Protection Act 2018 </a:t>
            </a:r>
            <a:r>
              <a:rPr lang="en-GB" sz="2800" dirty="0"/>
              <a:t>implements the </a:t>
            </a:r>
            <a:r>
              <a:rPr lang="en-GB" sz="2800" b="1" dirty="0">
                <a:solidFill>
                  <a:srgbClr val="00B0F0"/>
                </a:solidFill>
              </a:rPr>
              <a:t>General Data Protection Regulation (GDPR)</a:t>
            </a:r>
            <a:r>
              <a:rPr lang="en-GB" sz="2800" dirty="0"/>
              <a:t>. </a:t>
            </a:r>
          </a:p>
          <a:p>
            <a:endParaRPr lang="en-GB" sz="2800" dirty="0"/>
          </a:p>
          <a:p>
            <a:pPr marL="0" indent="0">
              <a:buNone/>
            </a:pPr>
            <a:r>
              <a:rPr lang="en-GB" sz="2800" dirty="0"/>
              <a:t>Data protection is about </a:t>
            </a:r>
            <a:r>
              <a:rPr lang="en-GB" sz="2800" b="1" dirty="0">
                <a:solidFill>
                  <a:srgbClr val="0070C0"/>
                </a:solidFill>
              </a:rPr>
              <a:t>safeguarding important information and making sure it is used properly and legally</a:t>
            </a:r>
            <a:r>
              <a:rPr lang="en-GB" sz="2800" dirty="0"/>
              <a:t>. </a:t>
            </a:r>
          </a:p>
          <a:p>
            <a:endParaRPr lang="en-GB" sz="2800" dirty="0"/>
          </a:p>
          <a:p>
            <a:pPr marL="0" indent="0">
              <a:buNone/>
            </a:pPr>
            <a:r>
              <a:rPr lang="en-GB" sz="2800" dirty="0"/>
              <a:t>All employers need to be aware of their duties under the law as the penalties for breaching the rules can be severe.</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2A6F49B0-B3FF-9D5A-0943-B1958F061248}"/>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5" name="Freeform 6">
            <a:extLst>
              <a:ext uri="{FF2B5EF4-FFF2-40B4-BE49-F238E27FC236}">
                <a16:creationId xmlns:a16="http://schemas.microsoft.com/office/drawing/2014/main" id="{4DFE500E-2C3F-EB03-CDCB-89F5E32ADC8C}"/>
              </a:ext>
            </a:extLst>
          </p:cNvPr>
          <p:cNvSpPr/>
          <p:nvPr/>
        </p:nvSpPr>
        <p:spPr>
          <a:xfrm>
            <a:off x="5922" y="571500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096AC"/>
          </a:solidFill>
          <a:ln>
            <a:solidFill>
              <a:schemeClr val="bg1">
                <a:lumMod val="85000"/>
              </a:schemeClr>
            </a:solidFill>
          </a:ln>
        </p:spPr>
        <p:style>
          <a:lnRef idx="2">
            <a:schemeClr val="lt1">
              <a:hueOff val="0"/>
              <a:satOff val="0"/>
              <a:lumOff val="0"/>
              <a:alphaOff val="0"/>
            </a:schemeClr>
          </a:lnRef>
          <a:fillRef idx="1">
            <a:schemeClr val="accent3">
              <a:hueOff val="2812566"/>
              <a:satOff val="-4219"/>
              <a:lumOff val="-685"/>
              <a:alphaOff val="0"/>
            </a:schemeClr>
          </a:fillRef>
          <a:effectRef idx="0">
            <a:schemeClr val="accent3">
              <a:hueOff val="2812566"/>
              <a:satOff val="-4219"/>
              <a:lumOff val="-68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3. Data Protection</a:t>
            </a:r>
          </a:p>
        </p:txBody>
      </p:sp>
      <p:sp>
        <p:nvSpPr>
          <p:cNvPr id="6" name="Rectangle 5">
            <a:extLst>
              <a:ext uri="{FF2B5EF4-FFF2-40B4-BE49-F238E27FC236}">
                <a16:creationId xmlns:a16="http://schemas.microsoft.com/office/drawing/2014/main" id="{F76DEB2D-DC96-725A-E8AD-D7F93177343A}"/>
              </a:ext>
            </a:extLst>
          </p:cNvPr>
          <p:cNvSpPr/>
          <p:nvPr/>
        </p:nvSpPr>
        <p:spPr>
          <a:xfrm>
            <a:off x="198296" y="3429000"/>
            <a:ext cx="4259344" cy="2088232"/>
          </a:xfrm>
          <a:prstGeom prst="rect">
            <a:avLst/>
          </a:prstGeom>
          <a:solidFill>
            <a:srgbClr val="FAEBFF"/>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a:p>
            <a:pPr algn="ctr"/>
            <a:r>
              <a:rPr lang="en-GB" sz="1700" b="1" dirty="0">
                <a:solidFill>
                  <a:schemeClr val="tx1"/>
                </a:solidFill>
              </a:rPr>
              <a:t>Consequences of breaches:</a:t>
            </a:r>
          </a:p>
          <a:p>
            <a:pPr algn="ctr"/>
            <a:endParaRPr lang="en-GB" sz="1700" b="1" dirty="0">
              <a:solidFill>
                <a:schemeClr val="tx1"/>
              </a:solidFill>
            </a:endParaRPr>
          </a:p>
          <a:p>
            <a:pPr marL="285750" indent="-285750">
              <a:buFont typeface="Arial" panose="020B0604020202020204" pitchFamily="34" charset="0"/>
              <a:buChar char="•"/>
            </a:pPr>
            <a:r>
              <a:rPr lang="en-GB" sz="1600" dirty="0">
                <a:solidFill>
                  <a:schemeClr val="tx1"/>
                </a:solidFill>
              </a:rPr>
              <a:t>Information may be lost or leaked</a:t>
            </a:r>
          </a:p>
          <a:p>
            <a:pPr marL="285750" indent="-285750">
              <a:buFont typeface="Arial" panose="020B0604020202020204" pitchFamily="34" charset="0"/>
              <a:buChar char="•"/>
            </a:pPr>
            <a:r>
              <a:rPr lang="en-GB" sz="1600" dirty="0">
                <a:solidFill>
                  <a:schemeClr val="tx1"/>
                </a:solidFill>
              </a:rPr>
              <a:t>Company’s reputation can be harmed</a:t>
            </a:r>
          </a:p>
          <a:p>
            <a:pPr marL="285750" indent="-285750">
              <a:buFont typeface="Arial" panose="020B0604020202020204" pitchFamily="34" charset="0"/>
              <a:buChar char="•"/>
            </a:pPr>
            <a:r>
              <a:rPr lang="en-GB" sz="1600" dirty="0">
                <a:solidFill>
                  <a:schemeClr val="tx1"/>
                </a:solidFill>
              </a:rPr>
              <a:t>Company may face significant fines</a:t>
            </a:r>
          </a:p>
          <a:p>
            <a:pPr marL="285750" indent="-285750">
              <a:buFont typeface="Arial" panose="020B0604020202020204" pitchFamily="34" charset="0"/>
              <a:buChar char="•"/>
            </a:pPr>
            <a:r>
              <a:rPr lang="en-GB" sz="1600" dirty="0">
                <a:solidFill>
                  <a:schemeClr val="tx1"/>
                </a:solidFill>
              </a:rPr>
              <a:t>Existing clients may leave</a:t>
            </a:r>
          </a:p>
          <a:p>
            <a:pPr marL="285750" indent="-285750">
              <a:buFont typeface="Arial" panose="020B0604020202020204" pitchFamily="34" charset="0"/>
              <a:buChar char="•"/>
            </a:pPr>
            <a:r>
              <a:rPr lang="en-GB" sz="1600" dirty="0">
                <a:solidFill>
                  <a:schemeClr val="tx1"/>
                </a:solidFill>
              </a:rPr>
              <a:t>Potential clients may step back</a:t>
            </a:r>
          </a:p>
          <a:p>
            <a:pPr marL="285750" indent="-285750">
              <a:buFont typeface="Arial" panose="020B0604020202020204" pitchFamily="34" charset="0"/>
              <a:buChar char="•"/>
            </a:pPr>
            <a:r>
              <a:rPr lang="en-GB" sz="1600" dirty="0">
                <a:solidFill>
                  <a:schemeClr val="tx1"/>
                </a:solidFill>
              </a:rPr>
              <a:t>Rivals may gain an unfair advantage </a:t>
            </a:r>
          </a:p>
          <a:p>
            <a:pPr algn="ctr"/>
            <a:endParaRPr lang="en-GB" sz="1700" dirty="0">
              <a:solidFill>
                <a:schemeClr val="tx1"/>
              </a:solidFill>
            </a:endParaRPr>
          </a:p>
        </p:txBody>
      </p:sp>
      <p:sp>
        <p:nvSpPr>
          <p:cNvPr id="7" name="Rectangle 6">
            <a:extLst>
              <a:ext uri="{FF2B5EF4-FFF2-40B4-BE49-F238E27FC236}">
                <a16:creationId xmlns:a16="http://schemas.microsoft.com/office/drawing/2014/main" id="{E5ECFC61-D5BB-E607-5509-0CCD64F3BB5E}"/>
              </a:ext>
            </a:extLst>
          </p:cNvPr>
          <p:cNvSpPr/>
          <p:nvPr/>
        </p:nvSpPr>
        <p:spPr>
          <a:xfrm>
            <a:off x="4656950" y="3429000"/>
            <a:ext cx="4259344" cy="2088232"/>
          </a:xfrm>
          <a:prstGeom prst="rect">
            <a:avLst/>
          </a:prstGeom>
          <a:solidFill>
            <a:schemeClr val="accent4">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00" dirty="0">
              <a:solidFill>
                <a:schemeClr val="tx1"/>
              </a:solidFill>
            </a:endParaRPr>
          </a:p>
          <a:p>
            <a:pPr algn="ctr"/>
            <a:r>
              <a:rPr lang="en-GB" sz="1700" b="1" dirty="0">
                <a:solidFill>
                  <a:schemeClr val="tx1"/>
                </a:solidFill>
              </a:rPr>
              <a:t>Potential outcomes for employees:</a:t>
            </a:r>
          </a:p>
          <a:p>
            <a:pPr algn="ctr"/>
            <a:endParaRPr lang="en-GB" sz="1700" b="1" dirty="0">
              <a:solidFill>
                <a:schemeClr val="tx1"/>
              </a:solidFill>
            </a:endParaRPr>
          </a:p>
          <a:p>
            <a:pPr marL="285750" indent="-285750">
              <a:buFont typeface="Arial" panose="020B0604020202020204" pitchFamily="34" charset="0"/>
              <a:buChar char="•"/>
            </a:pPr>
            <a:r>
              <a:rPr lang="en-GB" sz="1600" dirty="0">
                <a:solidFill>
                  <a:schemeClr val="tx1"/>
                </a:solidFill>
              </a:rPr>
              <a:t>May be given a warning </a:t>
            </a:r>
          </a:p>
          <a:p>
            <a:pPr marL="285750" indent="-285750">
              <a:buFont typeface="Arial" panose="020B0604020202020204" pitchFamily="34" charset="0"/>
              <a:buChar char="•"/>
            </a:pPr>
            <a:r>
              <a:rPr lang="en-GB" sz="1600" dirty="0">
                <a:solidFill>
                  <a:schemeClr val="tx1"/>
                </a:solidFill>
              </a:rPr>
              <a:t>May face disciplinary action</a:t>
            </a:r>
          </a:p>
          <a:p>
            <a:pPr marL="285750" indent="-285750">
              <a:buFont typeface="Arial" panose="020B0604020202020204" pitchFamily="34" charset="0"/>
              <a:buChar char="•"/>
            </a:pPr>
            <a:r>
              <a:rPr lang="en-GB" sz="1600" dirty="0">
                <a:solidFill>
                  <a:schemeClr val="tx1"/>
                </a:solidFill>
              </a:rPr>
              <a:t>May be asked to retrain </a:t>
            </a:r>
          </a:p>
          <a:p>
            <a:pPr marL="285750" indent="-285750">
              <a:buFont typeface="Arial" panose="020B0604020202020204" pitchFamily="34" charset="0"/>
              <a:buChar char="•"/>
            </a:pPr>
            <a:r>
              <a:rPr lang="en-GB" sz="1600" dirty="0">
                <a:solidFill>
                  <a:schemeClr val="tx1"/>
                </a:solidFill>
              </a:rPr>
              <a:t>May be demoted/put under supervision </a:t>
            </a:r>
          </a:p>
          <a:p>
            <a:pPr marL="285750" indent="-285750">
              <a:buFont typeface="Arial" panose="020B0604020202020204" pitchFamily="34" charset="0"/>
              <a:buChar char="•"/>
            </a:pPr>
            <a:r>
              <a:rPr lang="en-GB" sz="1600" dirty="0">
                <a:solidFill>
                  <a:schemeClr val="tx1"/>
                </a:solidFill>
              </a:rPr>
              <a:t>May face termination of contract </a:t>
            </a:r>
          </a:p>
          <a:p>
            <a:pPr marL="285750" indent="-285750">
              <a:buFont typeface="Arial" panose="020B0604020202020204" pitchFamily="34" charset="0"/>
              <a:buChar char="•"/>
            </a:pPr>
            <a:r>
              <a:rPr lang="en-GB" sz="1600" dirty="0">
                <a:solidFill>
                  <a:schemeClr val="tx1"/>
                </a:solidFill>
              </a:rPr>
              <a:t>May be subject to legal actions</a:t>
            </a:r>
          </a:p>
          <a:p>
            <a:pPr algn="ctr"/>
            <a:r>
              <a:rPr lang="en-GB" sz="1700" dirty="0">
                <a:solidFill>
                  <a:schemeClr val="tx1"/>
                </a:solidFill>
              </a:rPr>
              <a:t> </a:t>
            </a:r>
          </a:p>
        </p:txBody>
      </p:sp>
      <p:sp>
        <p:nvSpPr>
          <p:cNvPr id="9" name="TextBox 8">
            <a:extLst>
              <a:ext uri="{FF2B5EF4-FFF2-40B4-BE49-F238E27FC236}">
                <a16:creationId xmlns:a16="http://schemas.microsoft.com/office/drawing/2014/main" id="{D810D2D9-4A34-EA48-8BE2-EACC0AAFD58F}"/>
              </a:ext>
            </a:extLst>
          </p:cNvPr>
          <p:cNvSpPr txBox="1"/>
          <p:nvPr/>
        </p:nvSpPr>
        <p:spPr>
          <a:xfrm>
            <a:off x="4362131" y="5692224"/>
            <a:ext cx="4572000" cy="369332"/>
          </a:xfrm>
          <a:prstGeom prst="rect">
            <a:avLst/>
          </a:prstGeom>
          <a:solidFill>
            <a:schemeClr val="accent4">
              <a:lumMod val="20000"/>
              <a:lumOff val="80000"/>
            </a:schemeClr>
          </a:solidFill>
        </p:spPr>
        <p:txBody>
          <a:bodyPr wrap="square">
            <a:spAutoFit/>
          </a:bodyPr>
          <a:lstStyle/>
          <a:p>
            <a:r>
              <a:rPr lang="en-GB" dirty="0">
                <a:hlinkClick r:id="rId2"/>
              </a:rPr>
              <a:t>Personal data breaches: a guide | ICO</a:t>
            </a:r>
            <a:endParaRPr lang="en-GB" dirty="0"/>
          </a:p>
        </p:txBody>
      </p:sp>
    </p:spTree>
    <p:extLst>
      <p:ext uri="{BB962C8B-B14F-4D97-AF65-F5344CB8AC3E}">
        <p14:creationId xmlns:p14="http://schemas.microsoft.com/office/powerpoint/2010/main" val="1137762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bg/>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bg/>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7">
                                            <p:txEl>
                                              <p:pRg st="8" end="8"/>
                                            </p:txEl>
                                          </p:spTgt>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allAtOnce" animBg="1"/>
      <p:bldP spid="7" grpId="0" uiExpand="1" build="allAtOnce"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9F6E4-82F5-45D2-1F94-4691DD18BFC5}"/>
              </a:ext>
            </a:extLst>
          </p:cNvPr>
          <p:cNvSpPr>
            <a:spLocks noGrp="1"/>
          </p:cNvSpPr>
          <p:nvPr>
            <p:ph type="title"/>
          </p:nvPr>
        </p:nvSpPr>
        <p:spPr>
          <a:xfrm>
            <a:off x="0" y="44624"/>
            <a:ext cx="9144000" cy="864096"/>
          </a:xfrm>
        </p:spPr>
        <p:txBody>
          <a:bodyPr>
            <a:noAutofit/>
          </a:bodyPr>
          <a:lstStyle/>
          <a:p>
            <a:r>
              <a:rPr lang="en-GB" sz="2600" b="1" dirty="0"/>
              <a:t>What actions on your part can ensure Data Protection?</a:t>
            </a:r>
          </a:p>
        </p:txBody>
      </p:sp>
      <p:sp>
        <p:nvSpPr>
          <p:cNvPr id="3" name="Content Placeholder 2">
            <a:extLst>
              <a:ext uri="{FF2B5EF4-FFF2-40B4-BE49-F238E27FC236}">
                <a16:creationId xmlns:a16="http://schemas.microsoft.com/office/drawing/2014/main" id="{226F7014-A3C2-6D1E-2481-3D529F7493AE}"/>
              </a:ext>
            </a:extLst>
          </p:cNvPr>
          <p:cNvSpPr>
            <a:spLocks noGrp="1"/>
          </p:cNvSpPr>
          <p:nvPr>
            <p:ph idx="1"/>
          </p:nvPr>
        </p:nvSpPr>
        <p:spPr>
          <a:xfrm>
            <a:off x="179512" y="1052736"/>
            <a:ext cx="8958566" cy="4752527"/>
          </a:xfrm>
        </p:spPr>
        <p:txBody>
          <a:bodyPr>
            <a:normAutofit fontScale="70000" lnSpcReduction="20000"/>
          </a:bodyPr>
          <a:lstStyle/>
          <a:p>
            <a:pPr>
              <a:buClr>
                <a:schemeClr val="bg1">
                  <a:lumMod val="95000"/>
                </a:schemeClr>
              </a:buClr>
            </a:pPr>
            <a:r>
              <a:rPr lang="en-GB" dirty="0"/>
              <a:t>Log out when stepping away from a computer</a:t>
            </a:r>
          </a:p>
          <a:p>
            <a:pPr>
              <a:buClr>
                <a:schemeClr val="bg1">
                  <a:lumMod val="95000"/>
                </a:schemeClr>
              </a:buClr>
            </a:pPr>
            <a:endParaRPr lang="en-GB" dirty="0"/>
          </a:p>
          <a:p>
            <a:pPr>
              <a:buClr>
                <a:schemeClr val="bg1">
                  <a:lumMod val="95000"/>
                </a:schemeClr>
              </a:buClr>
            </a:pPr>
            <a:r>
              <a:rPr lang="en-GB" dirty="0"/>
              <a:t>Use an authenticator to ensure additional protections </a:t>
            </a:r>
          </a:p>
          <a:p>
            <a:pPr>
              <a:buClr>
                <a:schemeClr val="bg1">
                  <a:lumMod val="95000"/>
                </a:schemeClr>
              </a:buClr>
            </a:pPr>
            <a:endParaRPr lang="en-GB" dirty="0"/>
          </a:p>
          <a:p>
            <a:pPr>
              <a:buClr>
                <a:schemeClr val="bg1">
                  <a:lumMod val="95000"/>
                </a:schemeClr>
              </a:buClr>
            </a:pPr>
            <a:r>
              <a:rPr lang="en-GB" dirty="0"/>
              <a:t>Ensure the details of all stakeholders are stored safely</a:t>
            </a:r>
          </a:p>
          <a:p>
            <a:pPr>
              <a:buClr>
                <a:schemeClr val="bg1">
                  <a:lumMod val="95000"/>
                </a:schemeClr>
              </a:buClr>
            </a:pPr>
            <a:endParaRPr lang="en-GB" dirty="0"/>
          </a:p>
          <a:p>
            <a:pPr>
              <a:buClr>
                <a:schemeClr val="bg1">
                  <a:lumMod val="95000"/>
                </a:schemeClr>
              </a:buClr>
            </a:pPr>
            <a:r>
              <a:rPr lang="en-GB" dirty="0"/>
              <a:t>Do not respond to requests for data sharing without checks</a:t>
            </a:r>
          </a:p>
          <a:p>
            <a:pPr>
              <a:buClr>
                <a:schemeClr val="bg1">
                  <a:lumMod val="95000"/>
                </a:schemeClr>
              </a:buClr>
            </a:pPr>
            <a:endParaRPr lang="en-GB" dirty="0"/>
          </a:p>
          <a:p>
            <a:pPr>
              <a:buClr>
                <a:schemeClr val="bg1">
                  <a:lumMod val="95000"/>
                </a:schemeClr>
              </a:buClr>
            </a:pPr>
            <a:r>
              <a:rPr lang="en-GB" dirty="0"/>
              <a:t>Always maintain confidentiality </a:t>
            </a:r>
          </a:p>
          <a:p>
            <a:pPr>
              <a:buClr>
                <a:schemeClr val="bg1">
                  <a:lumMod val="95000"/>
                </a:schemeClr>
              </a:buClr>
            </a:pPr>
            <a:endParaRPr lang="en-GB" dirty="0"/>
          </a:p>
          <a:p>
            <a:pPr>
              <a:buClr>
                <a:schemeClr val="bg1">
                  <a:lumMod val="95000"/>
                </a:schemeClr>
              </a:buClr>
            </a:pPr>
            <a:r>
              <a:rPr lang="en-GB" dirty="0"/>
              <a:t>Undergo training (and reviews) on how to follow GDPR </a:t>
            </a:r>
          </a:p>
          <a:p>
            <a:pPr>
              <a:buClr>
                <a:schemeClr val="bg1">
                  <a:lumMod val="95000"/>
                </a:schemeClr>
              </a:buClr>
            </a:pPr>
            <a:endParaRPr lang="en-GB" dirty="0"/>
          </a:p>
          <a:p>
            <a:pPr>
              <a:buClr>
                <a:schemeClr val="bg1">
                  <a:lumMod val="95000"/>
                </a:schemeClr>
              </a:buClr>
            </a:pPr>
            <a:r>
              <a:rPr lang="en-GB" dirty="0"/>
              <a:t>Follow procedures for safely deleting data from the systems in place </a:t>
            </a:r>
          </a:p>
        </p:txBody>
      </p:sp>
      <p:sp>
        <p:nvSpPr>
          <p:cNvPr id="4" name="Slide Number Placeholder 3">
            <a:extLst>
              <a:ext uri="{FF2B5EF4-FFF2-40B4-BE49-F238E27FC236}">
                <a16:creationId xmlns:a16="http://schemas.microsoft.com/office/drawing/2014/main" id="{E1A2BD1A-21B8-08B9-B6D3-BEA5FCAF7F5C}"/>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5" name="Freeform 6">
            <a:extLst>
              <a:ext uri="{FF2B5EF4-FFF2-40B4-BE49-F238E27FC236}">
                <a16:creationId xmlns:a16="http://schemas.microsoft.com/office/drawing/2014/main" id="{3FBDA953-013A-3072-F1FA-3910E5D754B1}"/>
              </a:ext>
            </a:extLst>
          </p:cNvPr>
          <p:cNvSpPr/>
          <p:nvPr/>
        </p:nvSpPr>
        <p:spPr>
          <a:xfrm>
            <a:off x="5922" y="571500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096AC"/>
          </a:solidFill>
          <a:ln>
            <a:solidFill>
              <a:schemeClr val="bg1">
                <a:lumMod val="85000"/>
              </a:schemeClr>
            </a:solidFill>
          </a:ln>
        </p:spPr>
        <p:style>
          <a:lnRef idx="2">
            <a:schemeClr val="lt1">
              <a:hueOff val="0"/>
              <a:satOff val="0"/>
              <a:lumOff val="0"/>
              <a:alphaOff val="0"/>
            </a:schemeClr>
          </a:lnRef>
          <a:fillRef idx="1">
            <a:schemeClr val="accent3">
              <a:hueOff val="2812566"/>
              <a:satOff val="-4219"/>
              <a:lumOff val="-685"/>
              <a:alphaOff val="0"/>
            </a:schemeClr>
          </a:fillRef>
          <a:effectRef idx="0">
            <a:schemeClr val="accent3">
              <a:hueOff val="2812566"/>
              <a:satOff val="-4219"/>
              <a:lumOff val="-68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3. Data Protection</a:t>
            </a:r>
          </a:p>
        </p:txBody>
      </p:sp>
      <p:pic>
        <p:nvPicPr>
          <p:cNvPr id="6" name="Graphic 5" descr="Checkbox Checked with solid fill">
            <a:extLst>
              <a:ext uri="{FF2B5EF4-FFF2-40B4-BE49-F238E27FC236}">
                <a16:creationId xmlns:a16="http://schemas.microsoft.com/office/drawing/2014/main" id="{0DA53A25-4D9E-C862-1788-B42939AE153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8520" y="764704"/>
            <a:ext cx="777240" cy="777240"/>
          </a:xfrm>
          <a:prstGeom prst="rect">
            <a:avLst/>
          </a:prstGeom>
        </p:spPr>
      </p:pic>
      <p:pic>
        <p:nvPicPr>
          <p:cNvPr id="7" name="Graphic 6" descr="Checkbox Checked with solid fill">
            <a:extLst>
              <a:ext uri="{FF2B5EF4-FFF2-40B4-BE49-F238E27FC236}">
                <a16:creationId xmlns:a16="http://schemas.microsoft.com/office/drawing/2014/main" id="{CFC84E10-D6CB-A098-1CD1-828A91367DB2}"/>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14" y="1432115"/>
            <a:ext cx="777240" cy="777240"/>
          </a:xfrm>
          <a:prstGeom prst="rect">
            <a:avLst/>
          </a:prstGeom>
        </p:spPr>
      </p:pic>
      <p:pic>
        <p:nvPicPr>
          <p:cNvPr id="8" name="Graphic 7" descr="Checkbox Checked with solid fill">
            <a:extLst>
              <a:ext uri="{FF2B5EF4-FFF2-40B4-BE49-F238E27FC236}">
                <a16:creationId xmlns:a16="http://schemas.microsoft.com/office/drawing/2014/main" id="{859582E0-7CFA-E1A2-C795-189FD1AD7A9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14" y="2106209"/>
            <a:ext cx="777240" cy="777240"/>
          </a:xfrm>
          <a:prstGeom prst="rect">
            <a:avLst/>
          </a:prstGeom>
        </p:spPr>
      </p:pic>
      <p:pic>
        <p:nvPicPr>
          <p:cNvPr id="9" name="Graphic 8" descr="Checkbox Checked with solid fill">
            <a:extLst>
              <a:ext uri="{FF2B5EF4-FFF2-40B4-BE49-F238E27FC236}">
                <a16:creationId xmlns:a16="http://schemas.microsoft.com/office/drawing/2014/main" id="{2E81E0E4-6F74-FD6B-0809-E5BAEDE0EC5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14" y="2785064"/>
            <a:ext cx="777240" cy="777240"/>
          </a:xfrm>
          <a:prstGeom prst="rect">
            <a:avLst/>
          </a:prstGeom>
        </p:spPr>
      </p:pic>
      <p:pic>
        <p:nvPicPr>
          <p:cNvPr id="10" name="Graphic 9" descr="Checkbox Checked with solid fill">
            <a:extLst>
              <a:ext uri="{FF2B5EF4-FFF2-40B4-BE49-F238E27FC236}">
                <a16:creationId xmlns:a16="http://schemas.microsoft.com/office/drawing/2014/main" id="{D897D4F8-5D91-6682-1EE6-74C98EB3221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14" y="3447028"/>
            <a:ext cx="777240" cy="777240"/>
          </a:xfrm>
          <a:prstGeom prst="rect">
            <a:avLst/>
          </a:prstGeom>
        </p:spPr>
      </p:pic>
      <p:pic>
        <p:nvPicPr>
          <p:cNvPr id="11" name="Graphic 10" descr="Checkbox Checked with solid fill">
            <a:extLst>
              <a:ext uri="{FF2B5EF4-FFF2-40B4-BE49-F238E27FC236}">
                <a16:creationId xmlns:a16="http://schemas.microsoft.com/office/drawing/2014/main" id="{A03515C2-8635-55A3-2BFA-B1EED698DBD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14" y="4146575"/>
            <a:ext cx="777240" cy="777240"/>
          </a:xfrm>
          <a:prstGeom prst="rect">
            <a:avLst/>
          </a:prstGeom>
        </p:spPr>
      </p:pic>
      <p:pic>
        <p:nvPicPr>
          <p:cNvPr id="13" name="Graphic 12" descr="Checkbox Checked with solid fill">
            <a:extLst>
              <a:ext uri="{FF2B5EF4-FFF2-40B4-BE49-F238E27FC236}">
                <a16:creationId xmlns:a16="http://schemas.microsoft.com/office/drawing/2014/main" id="{042B452D-B4C7-C078-541C-036C44CC4E3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9514" y="4830770"/>
            <a:ext cx="777240" cy="777240"/>
          </a:xfrm>
          <a:prstGeom prst="rect">
            <a:avLst/>
          </a:prstGeom>
        </p:spPr>
      </p:pic>
    </p:spTree>
    <p:extLst>
      <p:ext uri="{BB962C8B-B14F-4D97-AF65-F5344CB8AC3E}">
        <p14:creationId xmlns:p14="http://schemas.microsoft.com/office/powerpoint/2010/main" val="107413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542FC8-67C4-7955-4484-1E401BA0D9BB}"/>
              </a:ext>
            </a:extLst>
          </p:cNvPr>
          <p:cNvSpPr>
            <a:spLocks noGrp="1"/>
          </p:cNvSpPr>
          <p:nvPr>
            <p:ph idx="1"/>
          </p:nvPr>
        </p:nvSpPr>
        <p:spPr>
          <a:xfrm>
            <a:off x="323528" y="404664"/>
            <a:ext cx="8363272" cy="5256584"/>
          </a:xfrm>
        </p:spPr>
        <p:txBody>
          <a:bodyPr>
            <a:normAutofit fontScale="70000" lnSpcReduction="20000"/>
          </a:bodyPr>
          <a:lstStyle/>
          <a:p>
            <a:pPr marL="0" indent="0">
              <a:buNone/>
            </a:pPr>
            <a:r>
              <a:rPr lang="en-GB" sz="3300" dirty="0"/>
              <a:t>The minimum amount of </a:t>
            </a:r>
            <a:r>
              <a:rPr lang="en-GB" sz="3300" b="1" dirty="0">
                <a:solidFill>
                  <a:srgbClr val="0070C0"/>
                </a:solidFill>
              </a:rPr>
              <a:t>annual leave </a:t>
            </a:r>
            <a:r>
              <a:rPr lang="en-GB" sz="3300" dirty="0"/>
              <a:t>which an employer must provide to a full-time worker is currently 28 days a year (or 5.6 weeks).</a:t>
            </a:r>
          </a:p>
          <a:p>
            <a:endParaRPr lang="en-GB" sz="3300" dirty="0"/>
          </a:p>
          <a:p>
            <a:pPr marL="0" indent="0">
              <a:buNone/>
            </a:pPr>
            <a:r>
              <a:rPr lang="en-GB" sz="3300" b="1" dirty="0">
                <a:solidFill>
                  <a:srgbClr val="0070C0"/>
                </a:solidFill>
              </a:rPr>
              <a:t>Bank holidays </a:t>
            </a:r>
            <a:r>
              <a:rPr lang="en-GB" sz="3300" dirty="0"/>
              <a:t>can still be counted towards the entitlement.</a:t>
            </a:r>
          </a:p>
          <a:p>
            <a:pPr marL="285750" indent="-285750"/>
            <a:endParaRPr lang="en-GB" sz="3300" dirty="0"/>
          </a:p>
          <a:p>
            <a:pPr marL="0" indent="0">
              <a:buNone/>
            </a:pPr>
            <a:r>
              <a:rPr lang="en-GB" sz="3300" dirty="0"/>
              <a:t>The rules extend to employees and all workers covered by the </a:t>
            </a:r>
            <a:r>
              <a:rPr lang="en-GB" sz="3300" b="1" dirty="0">
                <a:solidFill>
                  <a:srgbClr val="00B0F0"/>
                </a:solidFill>
              </a:rPr>
              <a:t>Working Time Regulations 1998</a:t>
            </a:r>
            <a:r>
              <a:rPr lang="en-GB" sz="3300" dirty="0"/>
              <a:t>.</a:t>
            </a:r>
          </a:p>
          <a:p>
            <a:pPr marL="285750" indent="-285750"/>
            <a:endParaRPr lang="en-GB" sz="3300" dirty="0"/>
          </a:p>
          <a:p>
            <a:pPr marL="0" indent="0">
              <a:buNone/>
            </a:pPr>
            <a:r>
              <a:rPr lang="en-GB" sz="3300" dirty="0"/>
              <a:t>The rules cover England, Wales and Scotland. Similar provisions apply in Northern Ireland.</a:t>
            </a:r>
          </a:p>
          <a:p>
            <a:pPr marL="285750" indent="-285750"/>
            <a:endParaRPr lang="en-GB" sz="3300" dirty="0"/>
          </a:p>
          <a:p>
            <a:pPr marL="0" indent="0">
              <a:buNone/>
            </a:pPr>
            <a:r>
              <a:rPr lang="en-GB" sz="3300" dirty="0"/>
              <a:t>There is a limitation to how much leave can be carried over:  a four-week ‘European minimum’ from one holiday year to the next is allowed subject to an agreement between the employer and worker.</a:t>
            </a:r>
          </a:p>
          <a:p>
            <a:endParaRPr lang="en-GB" dirty="0"/>
          </a:p>
        </p:txBody>
      </p:sp>
      <p:sp>
        <p:nvSpPr>
          <p:cNvPr id="4" name="Slide Number Placeholder 3">
            <a:extLst>
              <a:ext uri="{FF2B5EF4-FFF2-40B4-BE49-F238E27FC236}">
                <a16:creationId xmlns:a16="http://schemas.microsoft.com/office/drawing/2014/main" id="{F9EE8236-9539-CC5E-5C2C-09865528CD34}"/>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5" name="Freeform 7">
            <a:extLst>
              <a:ext uri="{FF2B5EF4-FFF2-40B4-BE49-F238E27FC236}">
                <a16:creationId xmlns:a16="http://schemas.microsoft.com/office/drawing/2014/main" id="{91FA7DF5-D95C-CDA2-3BA8-860149B65B90}"/>
              </a:ext>
            </a:extLst>
          </p:cNvPr>
          <p:cNvSpPr/>
          <p:nvPr/>
        </p:nvSpPr>
        <p:spPr>
          <a:xfrm>
            <a:off x="0" y="5733255"/>
            <a:ext cx="2529407" cy="1112005"/>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07C5A5"/>
          </a:solidFill>
          <a:ln>
            <a:solidFill>
              <a:schemeClr val="bg1">
                <a:lumMod val="85000"/>
              </a:schemeClr>
            </a:solidFill>
          </a:ln>
        </p:spPr>
        <p:style>
          <a:lnRef idx="2">
            <a:schemeClr val="lt1">
              <a:hueOff val="0"/>
              <a:satOff val="0"/>
              <a:lumOff val="0"/>
              <a:alphaOff val="0"/>
            </a:schemeClr>
          </a:lnRef>
          <a:fillRef idx="1">
            <a:schemeClr val="accent3">
              <a:hueOff val="4218849"/>
              <a:satOff val="-6329"/>
              <a:lumOff val="-1028"/>
              <a:alphaOff val="0"/>
            </a:schemeClr>
          </a:fillRef>
          <a:effectRef idx="0">
            <a:schemeClr val="accent3">
              <a:hueOff val="4218849"/>
              <a:satOff val="-6329"/>
              <a:lumOff val="-102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4. Pay and Holiday Entitlement</a:t>
            </a:r>
          </a:p>
        </p:txBody>
      </p:sp>
    </p:spTree>
    <p:extLst>
      <p:ext uri="{BB962C8B-B14F-4D97-AF65-F5344CB8AC3E}">
        <p14:creationId xmlns:p14="http://schemas.microsoft.com/office/powerpoint/2010/main" val="376534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B1D7B8-E4E2-9498-11D1-772AF873F13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DCB951-F95F-3E64-21D5-D7FA454436AC}"/>
              </a:ext>
            </a:extLst>
          </p:cNvPr>
          <p:cNvSpPr>
            <a:spLocks noGrp="1"/>
          </p:cNvSpPr>
          <p:nvPr>
            <p:ph idx="1"/>
          </p:nvPr>
        </p:nvSpPr>
        <p:spPr>
          <a:xfrm>
            <a:off x="323528" y="404664"/>
            <a:ext cx="8363272" cy="5256584"/>
          </a:xfrm>
        </p:spPr>
        <p:txBody>
          <a:bodyPr>
            <a:normAutofit/>
          </a:bodyPr>
          <a:lstStyle/>
          <a:p>
            <a:pPr marL="0" indent="0">
              <a:buNone/>
            </a:pPr>
            <a:r>
              <a:rPr lang="en-GB" sz="2600" dirty="0"/>
              <a:t>How many </a:t>
            </a:r>
            <a:r>
              <a:rPr lang="en-GB" sz="2600" b="1" dirty="0"/>
              <a:t>bank holidays </a:t>
            </a:r>
            <a:r>
              <a:rPr lang="en-GB" sz="2600" dirty="0"/>
              <a:t>are workers entitled to in England and Wales? _____</a:t>
            </a:r>
          </a:p>
          <a:p>
            <a:pPr marL="0" indent="0">
              <a:buNone/>
            </a:pPr>
            <a:endParaRPr lang="en-GB" sz="2600" dirty="0"/>
          </a:p>
          <a:p>
            <a:pPr marL="0" indent="0">
              <a:buNone/>
            </a:pPr>
            <a:r>
              <a:rPr lang="en-GB" sz="2600" b="1" dirty="0"/>
              <a:t>Workers with irregular hours</a:t>
            </a:r>
            <a:r>
              <a:rPr lang="en-GB" sz="2600" dirty="0"/>
              <a:t> and </a:t>
            </a:r>
            <a:r>
              <a:rPr lang="en-GB" sz="2600" b="1" dirty="0"/>
              <a:t>part-year</a:t>
            </a:r>
            <a:r>
              <a:rPr lang="en-GB" sz="2600" dirty="0"/>
              <a:t> </a:t>
            </a:r>
            <a:r>
              <a:rPr lang="en-GB" sz="2600" b="1" dirty="0"/>
              <a:t>workers</a:t>
            </a:r>
            <a:r>
              <a:rPr lang="en-GB" sz="2600" dirty="0"/>
              <a:t> also have leave entitlements. What do these key terms mean?</a:t>
            </a:r>
          </a:p>
          <a:p>
            <a:pPr marL="0" indent="0">
              <a:buNone/>
            </a:pPr>
            <a:endParaRPr lang="en-GB" dirty="0"/>
          </a:p>
        </p:txBody>
      </p:sp>
      <p:sp>
        <p:nvSpPr>
          <p:cNvPr id="4" name="Slide Number Placeholder 3">
            <a:extLst>
              <a:ext uri="{FF2B5EF4-FFF2-40B4-BE49-F238E27FC236}">
                <a16:creationId xmlns:a16="http://schemas.microsoft.com/office/drawing/2014/main" id="{F29CD644-6B35-6227-5724-693D677F122E}"/>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5" name="Freeform 7">
            <a:extLst>
              <a:ext uri="{FF2B5EF4-FFF2-40B4-BE49-F238E27FC236}">
                <a16:creationId xmlns:a16="http://schemas.microsoft.com/office/drawing/2014/main" id="{DE982151-8203-AC29-B38E-0F5305D9497D}"/>
              </a:ext>
            </a:extLst>
          </p:cNvPr>
          <p:cNvSpPr/>
          <p:nvPr/>
        </p:nvSpPr>
        <p:spPr>
          <a:xfrm>
            <a:off x="0" y="5733255"/>
            <a:ext cx="2529407" cy="1112005"/>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07C5A5"/>
          </a:solidFill>
          <a:ln>
            <a:solidFill>
              <a:schemeClr val="bg1">
                <a:lumMod val="85000"/>
              </a:schemeClr>
            </a:solidFill>
          </a:ln>
        </p:spPr>
        <p:style>
          <a:lnRef idx="2">
            <a:schemeClr val="lt1">
              <a:hueOff val="0"/>
              <a:satOff val="0"/>
              <a:lumOff val="0"/>
              <a:alphaOff val="0"/>
            </a:schemeClr>
          </a:lnRef>
          <a:fillRef idx="1">
            <a:schemeClr val="accent3">
              <a:hueOff val="4218849"/>
              <a:satOff val="-6329"/>
              <a:lumOff val="-1028"/>
              <a:alphaOff val="0"/>
            </a:schemeClr>
          </a:fillRef>
          <a:effectRef idx="0">
            <a:schemeClr val="accent3">
              <a:hueOff val="4218849"/>
              <a:satOff val="-6329"/>
              <a:lumOff val="-102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4. Pay and Holiday Entitlement</a:t>
            </a:r>
          </a:p>
        </p:txBody>
      </p:sp>
      <p:sp>
        <p:nvSpPr>
          <p:cNvPr id="7" name="TextBox 6">
            <a:extLst>
              <a:ext uri="{FF2B5EF4-FFF2-40B4-BE49-F238E27FC236}">
                <a16:creationId xmlns:a16="http://schemas.microsoft.com/office/drawing/2014/main" id="{55EB88FF-E413-54B4-3575-BB700C897541}"/>
              </a:ext>
            </a:extLst>
          </p:cNvPr>
          <p:cNvSpPr txBox="1"/>
          <p:nvPr/>
        </p:nvSpPr>
        <p:spPr>
          <a:xfrm>
            <a:off x="6114086" y="919435"/>
            <a:ext cx="2639550" cy="340503"/>
          </a:xfrm>
          <a:prstGeom prst="rect">
            <a:avLst/>
          </a:prstGeom>
          <a:noFill/>
          <a:ln>
            <a:solidFill>
              <a:schemeClr val="bg1">
                <a:lumMod val="65000"/>
              </a:schemeClr>
            </a:solidFill>
          </a:ln>
        </p:spPr>
        <p:txBody>
          <a:bodyPr wrap="square">
            <a:spAutoFit/>
          </a:bodyPr>
          <a:lstStyle/>
          <a:p>
            <a:r>
              <a:rPr lang="en-GB" sz="1600" dirty="0">
                <a:hlinkClick r:id="rId2"/>
              </a:rPr>
              <a:t>UK bank holidays - GOV.UK</a:t>
            </a:r>
            <a:endParaRPr lang="en-GB" sz="1600" dirty="0"/>
          </a:p>
        </p:txBody>
      </p:sp>
      <p:sp>
        <p:nvSpPr>
          <p:cNvPr id="8" name="Rectangle 7">
            <a:extLst>
              <a:ext uri="{FF2B5EF4-FFF2-40B4-BE49-F238E27FC236}">
                <a16:creationId xmlns:a16="http://schemas.microsoft.com/office/drawing/2014/main" id="{F812BBDE-2EFC-B098-A876-46E36CDB298B}"/>
              </a:ext>
            </a:extLst>
          </p:cNvPr>
          <p:cNvSpPr/>
          <p:nvPr/>
        </p:nvSpPr>
        <p:spPr>
          <a:xfrm>
            <a:off x="3419872" y="883310"/>
            <a:ext cx="829006" cy="486056"/>
          </a:xfrm>
          <a:prstGeom prst="rect">
            <a:avLst/>
          </a:prstGeom>
          <a:solidFill>
            <a:srgbClr val="FAEBFF"/>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b="1" dirty="0">
                <a:solidFill>
                  <a:schemeClr val="tx1"/>
                </a:solidFill>
              </a:rPr>
              <a:t>8</a:t>
            </a:r>
          </a:p>
        </p:txBody>
      </p:sp>
      <p:sp>
        <p:nvSpPr>
          <p:cNvPr id="9" name="Rectangle 8">
            <a:extLst>
              <a:ext uri="{FF2B5EF4-FFF2-40B4-BE49-F238E27FC236}">
                <a16:creationId xmlns:a16="http://schemas.microsoft.com/office/drawing/2014/main" id="{10DDFA4E-5DD0-4B5A-F4CB-7E2E1BD89B31}"/>
              </a:ext>
            </a:extLst>
          </p:cNvPr>
          <p:cNvSpPr/>
          <p:nvPr/>
        </p:nvSpPr>
        <p:spPr>
          <a:xfrm>
            <a:off x="390364" y="3056394"/>
            <a:ext cx="8363272" cy="2264352"/>
          </a:xfrm>
          <a:prstGeom prst="rect">
            <a:avLst/>
          </a:prstGeom>
          <a:solidFill>
            <a:srgbClr val="FAEBFF"/>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200" b="1" dirty="0">
              <a:solidFill>
                <a:schemeClr val="tx1"/>
              </a:solidFill>
            </a:endParaRPr>
          </a:p>
          <a:p>
            <a:r>
              <a:rPr lang="en-GB" sz="2200" b="1" dirty="0">
                <a:solidFill>
                  <a:schemeClr val="tx1"/>
                </a:solidFill>
              </a:rPr>
              <a:t>Workers with irregular hours: </a:t>
            </a:r>
            <a:r>
              <a:rPr lang="en-GB" sz="2200" dirty="0">
                <a:solidFill>
                  <a:schemeClr val="tx1"/>
                </a:solidFill>
              </a:rPr>
              <a:t>the number of hours they work in a pay period (whether weekly or monthly) will vary. They may work on zero-hours contracts, casual contracts or bank contracts.</a:t>
            </a:r>
          </a:p>
          <a:p>
            <a:endParaRPr lang="en-GB" sz="2200" b="1" dirty="0">
              <a:solidFill>
                <a:schemeClr val="tx1"/>
              </a:solidFill>
            </a:endParaRPr>
          </a:p>
          <a:p>
            <a:r>
              <a:rPr lang="en-GB" sz="2200" b="1" dirty="0">
                <a:solidFill>
                  <a:schemeClr val="tx1"/>
                </a:solidFill>
              </a:rPr>
              <a:t>Part-year workers: </a:t>
            </a:r>
            <a:r>
              <a:rPr lang="en-GB" sz="2200" dirty="0">
                <a:solidFill>
                  <a:schemeClr val="tx1"/>
                </a:solidFill>
              </a:rPr>
              <a:t>they will work for a specific part of the year. Outside of this period, they will not be required and or be paid. </a:t>
            </a:r>
          </a:p>
          <a:p>
            <a:endParaRPr lang="en-GB" sz="2200" b="1" dirty="0">
              <a:solidFill>
                <a:schemeClr val="tx1"/>
              </a:solidFill>
            </a:endParaRPr>
          </a:p>
        </p:txBody>
      </p:sp>
      <p:sp>
        <p:nvSpPr>
          <p:cNvPr id="11" name="TextBox 10">
            <a:extLst>
              <a:ext uri="{FF2B5EF4-FFF2-40B4-BE49-F238E27FC236}">
                <a16:creationId xmlns:a16="http://schemas.microsoft.com/office/drawing/2014/main" id="{39AA02E0-8019-936A-517C-15E315228D61}"/>
              </a:ext>
            </a:extLst>
          </p:cNvPr>
          <p:cNvSpPr txBox="1"/>
          <p:nvPr/>
        </p:nvSpPr>
        <p:spPr>
          <a:xfrm>
            <a:off x="2627784" y="5356750"/>
            <a:ext cx="6125852" cy="340502"/>
          </a:xfrm>
          <a:prstGeom prst="rect">
            <a:avLst/>
          </a:prstGeom>
          <a:solidFill>
            <a:schemeClr val="bg1"/>
          </a:solidFill>
          <a:ln>
            <a:solidFill>
              <a:schemeClr val="bg1">
                <a:lumMod val="65000"/>
              </a:schemeClr>
            </a:solidFill>
          </a:ln>
        </p:spPr>
        <p:txBody>
          <a:bodyPr wrap="square">
            <a:spAutoFit/>
          </a:bodyPr>
          <a:lstStyle/>
          <a:p>
            <a:r>
              <a:rPr lang="en-GB" sz="1600" dirty="0">
                <a:hlinkClick r:id="rId3"/>
              </a:rPr>
              <a:t>Building up holiday - Irregular hours and part-year workers - </a:t>
            </a:r>
            <a:r>
              <a:rPr lang="en-GB" sz="1600" dirty="0" err="1">
                <a:hlinkClick r:id="rId3"/>
              </a:rPr>
              <a:t>Acas</a:t>
            </a:r>
            <a:endParaRPr lang="en-GB" sz="1600" dirty="0"/>
          </a:p>
        </p:txBody>
      </p:sp>
    </p:spTree>
    <p:extLst>
      <p:ext uri="{BB962C8B-B14F-4D97-AF65-F5344CB8AC3E}">
        <p14:creationId xmlns:p14="http://schemas.microsoft.com/office/powerpoint/2010/main" val="2167334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69F485-BFC9-54B3-DC61-EF597CF1D502}"/>
              </a:ext>
            </a:extLst>
          </p:cNvPr>
          <p:cNvSpPr>
            <a:spLocks noGrp="1"/>
          </p:cNvSpPr>
          <p:nvPr>
            <p:ph idx="1"/>
          </p:nvPr>
        </p:nvSpPr>
        <p:spPr>
          <a:xfrm>
            <a:off x="457200" y="620688"/>
            <a:ext cx="8229600" cy="4896545"/>
          </a:xfrm>
        </p:spPr>
        <p:txBody>
          <a:bodyPr>
            <a:normAutofit/>
          </a:bodyPr>
          <a:lstStyle/>
          <a:p>
            <a:pPr marL="0" indent="0">
              <a:buNone/>
            </a:pPr>
            <a:r>
              <a:rPr lang="en-GB" sz="2600" dirty="0"/>
              <a:t>Working hours in the UK are governed by the </a:t>
            </a:r>
            <a:r>
              <a:rPr lang="en-GB" sz="2600" b="1" dirty="0">
                <a:solidFill>
                  <a:srgbClr val="00B0F0"/>
                </a:solidFill>
              </a:rPr>
              <a:t>Working Time Regulations 1998</a:t>
            </a:r>
            <a:r>
              <a:rPr lang="en-GB" sz="2600" dirty="0">
                <a:solidFill>
                  <a:srgbClr val="58595B"/>
                </a:solidFill>
              </a:rPr>
              <a:t>: </a:t>
            </a:r>
          </a:p>
          <a:p>
            <a:pPr marL="0" indent="0">
              <a:buNone/>
            </a:pPr>
            <a:endParaRPr lang="en-GB" sz="2600" dirty="0">
              <a:solidFill>
                <a:srgbClr val="58595B"/>
              </a:solidFill>
            </a:endParaRPr>
          </a:p>
          <a:p>
            <a:r>
              <a:rPr lang="en-GB" sz="2600" dirty="0"/>
              <a:t>There is a limitation of 48 hours to the working week (although there is an opt-out). </a:t>
            </a:r>
          </a:p>
          <a:p>
            <a:endParaRPr lang="en-GB" sz="2600" dirty="0"/>
          </a:p>
          <a:p>
            <a:r>
              <a:rPr lang="en-GB" sz="2600" dirty="0"/>
              <a:t>The working day is an average of 8 hours. </a:t>
            </a:r>
          </a:p>
          <a:p>
            <a:endParaRPr lang="en-GB" sz="2600" dirty="0"/>
          </a:p>
          <a:p>
            <a:r>
              <a:rPr lang="en-GB" sz="2600" dirty="0"/>
              <a:t>Workers have the right to paid leave and specified rest breaks.</a:t>
            </a:r>
          </a:p>
          <a:p>
            <a:endParaRPr lang="en-GB" dirty="0"/>
          </a:p>
        </p:txBody>
      </p:sp>
      <p:sp>
        <p:nvSpPr>
          <p:cNvPr id="4" name="Slide Number Placeholder 3">
            <a:extLst>
              <a:ext uri="{FF2B5EF4-FFF2-40B4-BE49-F238E27FC236}">
                <a16:creationId xmlns:a16="http://schemas.microsoft.com/office/drawing/2014/main" id="{E85D0F61-A574-6E6C-485A-3C9043098CF0}"/>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5" name="Freeform 8">
            <a:extLst>
              <a:ext uri="{FF2B5EF4-FFF2-40B4-BE49-F238E27FC236}">
                <a16:creationId xmlns:a16="http://schemas.microsoft.com/office/drawing/2014/main" id="{A37D83FE-D096-3736-BFE0-1649A9B0BA0E}"/>
              </a:ext>
            </a:extLst>
          </p:cNvPr>
          <p:cNvSpPr/>
          <p:nvPr/>
        </p:nvSpPr>
        <p:spPr>
          <a:xfrm>
            <a:off x="1176" y="5733255"/>
            <a:ext cx="2529407" cy="1093871"/>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52A49A"/>
          </a:solidFill>
          <a:ln>
            <a:solidFill>
              <a:schemeClr val="bg1">
                <a:lumMod val="85000"/>
              </a:schemeClr>
            </a:solidFill>
          </a:ln>
        </p:spPr>
        <p:style>
          <a:lnRef idx="2">
            <a:schemeClr val="lt1">
              <a:hueOff val="0"/>
              <a:satOff val="0"/>
              <a:lumOff val="0"/>
              <a:alphaOff val="0"/>
            </a:schemeClr>
          </a:lnRef>
          <a:fillRef idx="1">
            <a:schemeClr val="accent3">
              <a:hueOff val="5625132"/>
              <a:satOff val="-8439"/>
              <a:lumOff val="-1372"/>
              <a:alphaOff val="0"/>
            </a:schemeClr>
          </a:fillRef>
          <a:effectRef idx="0">
            <a:schemeClr val="accent3">
              <a:hueOff val="5625132"/>
              <a:satOff val="-8439"/>
              <a:lumOff val="-137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5. Working Time</a:t>
            </a:r>
          </a:p>
        </p:txBody>
      </p:sp>
    </p:spTree>
    <p:extLst>
      <p:ext uri="{BB962C8B-B14F-4D97-AF65-F5344CB8AC3E}">
        <p14:creationId xmlns:p14="http://schemas.microsoft.com/office/powerpoint/2010/main" val="198915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860401-0F58-246B-8CAA-ECCDF779A4F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184CC8-DFF6-8EF1-25FE-23A505363E09}"/>
              </a:ext>
            </a:extLst>
          </p:cNvPr>
          <p:cNvSpPr>
            <a:spLocks noGrp="1"/>
          </p:cNvSpPr>
          <p:nvPr>
            <p:ph idx="1"/>
          </p:nvPr>
        </p:nvSpPr>
        <p:spPr>
          <a:xfrm>
            <a:off x="355778" y="285637"/>
            <a:ext cx="8608709" cy="5112569"/>
          </a:xfrm>
        </p:spPr>
        <p:txBody>
          <a:bodyPr>
            <a:normAutofit/>
          </a:bodyPr>
          <a:lstStyle/>
          <a:p>
            <a:pPr marL="0" indent="0">
              <a:buNone/>
            </a:pPr>
            <a:r>
              <a:rPr lang="en-GB" sz="2300" dirty="0"/>
              <a:t>What kinds of workers can </a:t>
            </a:r>
            <a:r>
              <a:rPr lang="en-GB" sz="2300" b="1" dirty="0"/>
              <a:t>opt out </a:t>
            </a:r>
            <a:r>
              <a:rPr lang="en-GB" sz="2300" dirty="0"/>
              <a:t>of the 48-hour limitation to a working week? </a:t>
            </a:r>
          </a:p>
          <a:p>
            <a:pPr marL="0" indent="0">
              <a:buNone/>
            </a:pPr>
            <a:endParaRPr lang="en-GB" sz="2300" dirty="0"/>
          </a:p>
          <a:p>
            <a:pPr marL="0" indent="0">
              <a:buNone/>
            </a:pPr>
            <a:endParaRPr lang="en-GB" sz="2300" dirty="0"/>
          </a:p>
          <a:p>
            <a:pPr marL="0" indent="0">
              <a:buNone/>
            </a:pPr>
            <a:endParaRPr lang="en-GB" sz="2300" dirty="0"/>
          </a:p>
          <a:p>
            <a:pPr marL="0" indent="0">
              <a:buNone/>
            </a:pPr>
            <a:endParaRPr lang="en-GB" sz="2300" dirty="0"/>
          </a:p>
          <a:p>
            <a:pPr marL="0" indent="0">
              <a:buNone/>
            </a:pPr>
            <a:endParaRPr lang="en-GB" sz="2300" dirty="0"/>
          </a:p>
          <a:p>
            <a:pPr marL="0" indent="0">
              <a:buNone/>
            </a:pPr>
            <a:endParaRPr lang="en-GB" sz="2800" dirty="0"/>
          </a:p>
          <a:p>
            <a:pPr marL="0" indent="0">
              <a:buNone/>
            </a:pPr>
            <a:r>
              <a:rPr lang="en-GB" sz="2300" dirty="0"/>
              <a:t>How many </a:t>
            </a:r>
            <a:r>
              <a:rPr lang="en-GB" sz="2300" b="1" dirty="0"/>
              <a:t>specified rest breaks </a:t>
            </a:r>
            <a:r>
              <a:rPr lang="en-GB" sz="2300" dirty="0"/>
              <a:t>are workers entitled to?  </a:t>
            </a:r>
          </a:p>
        </p:txBody>
      </p:sp>
      <p:sp>
        <p:nvSpPr>
          <p:cNvPr id="4" name="Slide Number Placeholder 3">
            <a:extLst>
              <a:ext uri="{FF2B5EF4-FFF2-40B4-BE49-F238E27FC236}">
                <a16:creationId xmlns:a16="http://schemas.microsoft.com/office/drawing/2014/main" id="{AC5D8B93-69E8-2AB1-0F1E-7CE82E366A59}"/>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5" name="Freeform 8">
            <a:extLst>
              <a:ext uri="{FF2B5EF4-FFF2-40B4-BE49-F238E27FC236}">
                <a16:creationId xmlns:a16="http://schemas.microsoft.com/office/drawing/2014/main" id="{D18D5E27-ECE1-C632-65B3-917FD863F0C4}"/>
              </a:ext>
            </a:extLst>
          </p:cNvPr>
          <p:cNvSpPr/>
          <p:nvPr/>
        </p:nvSpPr>
        <p:spPr>
          <a:xfrm>
            <a:off x="1176" y="5733255"/>
            <a:ext cx="2529407" cy="1093871"/>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52A49A"/>
          </a:solidFill>
          <a:ln>
            <a:solidFill>
              <a:schemeClr val="bg1">
                <a:lumMod val="85000"/>
              </a:schemeClr>
            </a:solidFill>
          </a:ln>
        </p:spPr>
        <p:style>
          <a:lnRef idx="2">
            <a:schemeClr val="lt1">
              <a:hueOff val="0"/>
              <a:satOff val="0"/>
              <a:lumOff val="0"/>
              <a:alphaOff val="0"/>
            </a:schemeClr>
          </a:lnRef>
          <a:fillRef idx="1">
            <a:schemeClr val="accent3">
              <a:hueOff val="5625132"/>
              <a:satOff val="-8439"/>
              <a:lumOff val="-1372"/>
              <a:alphaOff val="0"/>
            </a:schemeClr>
          </a:fillRef>
          <a:effectRef idx="0">
            <a:schemeClr val="accent3">
              <a:hueOff val="5625132"/>
              <a:satOff val="-8439"/>
              <a:lumOff val="-1372"/>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5. Working Time</a:t>
            </a:r>
          </a:p>
        </p:txBody>
      </p:sp>
      <p:sp>
        <p:nvSpPr>
          <p:cNvPr id="7" name="Rectangle 6">
            <a:extLst>
              <a:ext uri="{FF2B5EF4-FFF2-40B4-BE49-F238E27FC236}">
                <a16:creationId xmlns:a16="http://schemas.microsoft.com/office/drawing/2014/main" id="{3EDE9440-B686-3BA0-77CF-A18482D83024}"/>
              </a:ext>
            </a:extLst>
          </p:cNvPr>
          <p:cNvSpPr/>
          <p:nvPr/>
        </p:nvSpPr>
        <p:spPr>
          <a:xfrm>
            <a:off x="1731153" y="1117519"/>
            <a:ext cx="5256584" cy="2520281"/>
          </a:xfrm>
          <a:prstGeom prst="rect">
            <a:avLst/>
          </a:prstGeom>
          <a:solidFill>
            <a:schemeClr val="accent3">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457200" indent="-457200">
              <a:spcBef>
                <a:spcPts val="600"/>
              </a:spcBef>
              <a:buFont typeface="+mj-lt"/>
              <a:buAutoNum type="arabicPeriod"/>
            </a:pPr>
            <a:r>
              <a:rPr lang="en-GB" sz="2100" dirty="0">
                <a:solidFill>
                  <a:schemeClr val="tx1"/>
                </a:solidFill>
              </a:rPr>
              <a:t>Members of the armed forces </a:t>
            </a:r>
          </a:p>
          <a:p>
            <a:pPr marL="457200" indent="-457200">
              <a:spcBef>
                <a:spcPts val="600"/>
              </a:spcBef>
              <a:buFont typeface="+mj-lt"/>
              <a:buAutoNum type="arabicPeriod"/>
            </a:pPr>
            <a:r>
              <a:rPr lang="en-GB" sz="2100" dirty="0">
                <a:solidFill>
                  <a:schemeClr val="tx1"/>
                </a:solidFill>
              </a:rPr>
              <a:t>Emergency services workers </a:t>
            </a:r>
          </a:p>
          <a:p>
            <a:pPr marL="457200" indent="-457200">
              <a:spcBef>
                <a:spcPts val="600"/>
              </a:spcBef>
              <a:buFont typeface="+mj-lt"/>
              <a:buAutoNum type="arabicPeriod"/>
            </a:pPr>
            <a:r>
              <a:rPr lang="en-GB" sz="2100" dirty="0">
                <a:solidFill>
                  <a:schemeClr val="tx1"/>
                </a:solidFill>
              </a:rPr>
              <a:t>Domestic staff in private households</a:t>
            </a:r>
          </a:p>
          <a:p>
            <a:pPr marL="457200" indent="-457200">
              <a:spcBef>
                <a:spcPts val="600"/>
              </a:spcBef>
              <a:buFont typeface="+mj-lt"/>
              <a:buAutoNum type="arabicPeriod"/>
            </a:pPr>
            <a:r>
              <a:rPr lang="en-GB" sz="2100" dirty="0">
                <a:solidFill>
                  <a:schemeClr val="tx1"/>
                </a:solidFill>
              </a:rPr>
              <a:t>Airline crews</a:t>
            </a:r>
          </a:p>
          <a:p>
            <a:pPr marL="457200" indent="-457200">
              <a:spcBef>
                <a:spcPts val="600"/>
              </a:spcBef>
              <a:buFont typeface="+mj-lt"/>
              <a:buAutoNum type="arabicPeriod"/>
            </a:pPr>
            <a:r>
              <a:rPr lang="en-GB" sz="2100" dirty="0">
                <a:solidFill>
                  <a:schemeClr val="tx1"/>
                </a:solidFill>
              </a:rPr>
              <a:t>Ship workers </a:t>
            </a:r>
          </a:p>
        </p:txBody>
      </p:sp>
      <p:sp>
        <p:nvSpPr>
          <p:cNvPr id="8" name="Rectangle 7">
            <a:extLst>
              <a:ext uri="{FF2B5EF4-FFF2-40B4-BE49-F238E27FC236}">
                <a16:creationId xmlns:a16="http://schemas.microsoft.com/office/drawing/2014/main" id="{688E7A1A-D930-CE14-A157-212D9D2DD48A}"/>
              </a:ext>
            </a:extLst>
          </p:cNvPr>
          <p:cNvSpPr/>
          <p:nvPr/>
        </p:nvSpPr>
        <p:spPr>
          <a:xfrm>
            <a:off x="2186472" y="1329500"/>
            <a:ext cx="3847434" cy="360040"/>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C9BD908-BF47-BAC7-1D59-28E52A47A8C3}"/>
              </a:ext>
            </a:extLst>
          </p:cNvPr>
          <p:cNvSpPr/>
          <p:nvPr/>
        </p:nvSpPr>
        <p:spPr>
          <a:xfrm>
            <a:off x="2186472" y="1761456"/>
            <a:ext cx="3744416" cy="433758"/>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7D216E8-E7F8-21AA-BAC3-5BAF82FAE9D5}"/>
              </a:ext>
            </a:extLst>
          </p:cNvPr>
          <p:cNvSpPr/>
          <p:nvPr/>
        </p:nvSpPr>
        <p:spPr>
          <a:xfrm>
            <a:off x="2186472" y="2195214"/>
            <a:ext cx="4473760" cy="372564"/>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A0815D4B-F266-9EB2-F43E-7933DF543EFE}"/>
              </a:ext>
            </a:extLst>
          </p:cNvPr>
          <p:cNvSpPr/>
          <p:nvPr/>
        </p:nvSpPr>
        <p:spPr>
          <a:xfrm>
            <a:off x="2186472" y="2530263"/>
            <a:ext cx="4608512" cy="360040"/>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874D2BA5-93A1-6F1D-9BE8-AC7E9E7E5CBB}"/>
              </a:ext>
            </a:extLst>
          </p:cNvPr>
          <p:cNvSpPr/>
          <p:nvPr/>
        </p:nvSpPr>
        <p:spPr>
          <a:xfrm>
            <a:off x="2186472" y="2947364"/>
            <a:ext cx="3096344" cy="523144"/>
          </a:xfrm>
          <a:prstGeom prst="rect">
            <a:avLst/>
          </a:prstGeom>
          <a:solidFill>
            <a:schemeClr val="accent3">
              <a:lumMod val="20000"/>
              <a:lumOff val="80000"/>
            </a:schemeClr>
          </a:solidFill>
          <a:ln>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FF21CFD-9755-8179-098D-B996BE00E4F1}"/>
              </a:ext>
            </a:extLst>
          </p:cNvPr>
          <p:cNvSpPr txBox="1"/>
          <p:nvPr/>
        </p:nvSpPr>
        <p:spPr>
          <a:xfrm>
            <a:off x="2608047" y="5844892"/>
            <a:ext cx="6356440" cy="338554"/>
          </a:xfrm>
          <a:prstGeom prst="rect">
            <a:avLst/>
          </a:prstGeom>
          <a:solidFill>
            <a:schemeClr val="accent3">
              <a:lumMod val="20000"/>
              <a:lumOff val="80000"/>
            </a:schemeClr>
          </a:solidFill>
          <a:ln>
            <a:solidFill>
              <a:schemeClr val="bg1">
                <a:lumMod val="65000"/>
              </a:schemeClr>
            </a:solidFill>
          </a:ln>
        </p:spPr>
        <p:txBody>
          <a:bodyPr wrap="square">
            <a:spAutoFit/>
          </a:bodyPr>
          <a:lstStyle/>
          <a:p>
            <a:r>
              <a:rPr lang="en-GB" sz="1600" dirty="0">
                <a:hlinkClick r:id="rId2"/>
              </a:rPr>
              <a:t>Check if you're working more than the 48-hour limit - Citizens Advice</a:t>
            </a:r>
            <a:endParaRPr lang="en-GB" sz="1600" dirty="0"/>
          </a:p>
        </p:txBody>
      </p:sp>
      <p:sp>
        <p:nvSpPr>
          <p:cNvPr id="16" name="Rectangle 15">
            <a:extLst>
              <a:ext uri="{FF2B5EF4-FFF2-40B4-BE49-F238E27FC236}">
                <a16:creationId xmlns:a16="http://schemas.microsoft.com/office/drawing/2014/main" id="{A66625EE-9394-8259-D923-44D012D7273B}"/>
              </a:ext>
            </a:extLst>
          </p:cNvPr>
          <p:cNvSpPr/>
          <p:nvPr/>
        </p:nvSpPr>
        <p:spPr>
          <a:xfrm>
            <a:off x="1731153" y="4285392"/>
            <a:ext cx="5256584" cy="1179914"/>
          </a:xfrm>
          <a:prstGeom prst="rect">
            <a:avLst/>
          </a:prstGeom>
          <a:solidFill>
            <a:schemeClr val="accent3">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100" dirty="0">
                <a:solidFill>
                  <a:schemeClr val="tx1"/>
                </a:solidFill>
              </a:rPr>
              <a:t>When working more than 6 hours in a day, they will be entitled to an uninterrupted 20-minute rest break. </a:t>
            </a:r>
          </a:p>
        </p:txBody>
      </p:sp>
      <p:sp>
        <p:nvSpPr>
          <p:cNvPr id="18" name="TextBox 17">
            <a:extLst>
              <a:ext uri="{FF2B5EF4-FFF2-40B4-BE49-F238E27FC236}">
                <a16:creationId xmlns:a16="http://schemas.microsoft.com/office/drawing/2014/main" id="{777E4DD4-EB48-85EC-BEBA-AD2B38A45B13}"/>
              </a:ext>
            </a:extLst>
          </p:cNvPr>
          <p:cNvSpPr txBox="1"/>
          <p:nvPr/>
        </p:nvSpPr>
        <p:spPr>
          <a:xfrm>
            <a:off x="2608047" y="6280190"/>
            <a:ext cx="3804639" cy="338554"/>
          </a:xfrm>
          <a:prstGeom prst="rect">
            <a:avLst/>
          </a:prstGeom>
          <a:solidFill>
            <a:schemeClr val="accent3">
              <a:lumMod val="20000"/>
              <a:lumOff val="80000"/>
            </a:schemeClr>
          </a:solidFill>
        </p:spPr>
        <p:txBody>
          <a:bodyPr wrap="square">
            <a:spAutoFit/>
          </a:bodyPr>
          <a:lstStyle/>
          <a:p>
            <a:r>
              <a:rPr lang="en-GB" sz="1600" dirty="0">
                <a:hlinkClick r:id="rId3"/>
              </a:rPr>
              <a:t>Rest breaks at work: Overview - GOV.UK</a:t>
            </a:r>
            <a:endParaRPr lang="en-GB" sz="1600" dirty="0"/>
          </a:p>
        </p:txBody>
      </p:sp>
    </p:spTree>
    <p:extLst>
      <p:ext uri="{BB962C8B-B14F-4D97-AF65-F5344CB8AC3E}">
        <p14:creationId xmlns:p14="http://schemas.microsoft.com/office/powerpoint/2010/main" val="339526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0" end="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5" grpId="0" animBg="1"/>
      <p:bldP spid="1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7E07F7-BDF4-2A22-D565-2203991C64EC}"/>
              </a:ext>
            </a:extLst>
          </p:cNvPr>
          <p:cNvSpPr>
            <a:spLocks noGrp="1"/>
          </p:cNvSpPr>
          <p:nvPr>
            <p:ph idx="1"/>
          </p:nvPr>
        </p:nvSpPr>
        <p:spPr>
          <a:xfrm>
            <a:off x="395536" y="476672"/>
            <a:ext cx="8291264" cy="5040561"/>
          </a:xfrm>
        </p:spPr>
        <p:txBody>
          <a:bodyPr>
            <a:normAutofit/>
          </a:bodyPr>
          <a:lstStyle/>
          <a:p>
            <a:pPr marL="0" indent="0">
              <a:buNone/>
            </a:pPr>
            <a:r>
              <a:rPr lang="en-GB" sz="2300" dirty="0"/>
              <a:t>In the UK, employers are required to meet health and safety obligations predominantly covered by the </a:t>
            </a:r>
            <a:r>
              <a:rPr lang="en-GB" sz="2300" b="1" dirty="0">
                <a:solidFill>
                  <a:srgbClr val="00B0F0"/>
                </a:solidFill>
              </a:rPr>
              <a:t>Health and Safety at Work Act 1974</a:t>
            </a:r>
            <a:r>
              <a:rPr lang="en-GB" sz="2300" b="1" dirty="0">
                <a:solidFill>
                  <a:srgbClr val="58595B"/>
                </a:solidFill>
              </a:rPr>
              <a:t> </a:t>
            </a:r>
            <a:r>
              <a:rPr lang="en-GB" sz="2300" dirty="0"/>
              <a:t>(HSWA</a:t>
            </a:r>
            <a:r>
              <a:rPr lang="en-GB" sz="2300" dirty="0">
                <a:solidFill>
                  <a:srgbClr val="58595B"/>
                </a:solidFill>
              </a:rPr>
              <a:t>).</a:t>
            </a:r>
          </a:p>
          <a:p>
            <a:endParaRPr lang="en-GB" sz="2300" dirty="0"/>
          </a:p>
          <a:p>
            <a:pPr marL="0" indent="0">
              <a:buNone/>
            </a:pPr>
            <a:r>
              <a:rPr lang="en-GB" sz="2300" dirty="0"/>
              <a:t>Employers’ health and safety obligations include:</a:t>
            </a:r>
          </a:p>
          <a:p>
            <a:pPr lvl="1" indent="-342900">
              <a:buFont typeface="Arial" panose="020B0604020202020204" pitchFamily="34" charset="0"/>
              <a:buChar char="•"/>
            </a:pPr>
            <a:endParaRPr lang="en-GB" sz="2300" dirty="0"/>
          </a:p>
          <a:p>
            <a:pPr lvl="1" indent="-342900">
              <a:spcBef>
                <a:spcPts val="0"/>
              </a:spcBef>
              <a:buFont typeface="Arial" panose="020B0604020202020204" pitchFamily="34" charset="0"/>
              <a:buChar char="•"/>
            </a:pPr>
            <a:r>
              <a:rPr lang="en-GB" sz="2300" dirty="0"/>
              <a:t>carrying out </a:t>
            </a:r>
            <a:r>
              <a:rPr lang="en-GB" sz="2300" b="1" dirty="0"/>
              <a:t>risk assessments </a:t>
            </a:r>
          </a:p>
          <a:p>
            <a:pPr lvl="1" indent="-342900">
              <a:spcBef>
                <a:spcPts val="0"/>
              </a:spcBef>
              <a:buFont typeface="Arial" panose="020B0604020202020204" pitchFamily="34" charset="0"/>
              <a:buChar char="•"/>
            </a:pPr>
            <a:endParaRPr lang="en-GB" sz="2300" dirty="0"/>
          </a:p>
          <a:p>
            <a:pPr lvl="1" indent="-342900">
              <a:spcBef>
                <a:spcPts val="0"/>
              </a:spcBef>
              <a:buFont typeface="Arial" panose="020B0604020202020204" pitchFamily="34" charset="0"/>
              <a:buChar char="•"/>
            </a:pPr>
            <a:r>
              <a:rPr lang="en-GB" sz="2300" dirty="0"/>
              <a:t>publishing a health and safety </a:t>
            </a:r>
            <a:r>
              <a:rPr lang="en-GB" sz="2300" b="1" dirty="0"/>
              <a:t>policy</a:t>
            </a:r>
          </a:p>
          <a:p>
            <a:pPr lvl="1" indent="-342900">
              <a:spcBef>
                <a:spcPts val="0"/>
              </a:spcBef>
              <a:buFont typeface="Arial" panose="020B0604020202020204" pitchFamily="34" charset="0"/>
              <a:buChar char="•"/>
            </a:pPr>
            <a:endParaRPr lang="en-GB" sz="2300" dirty="0"/>
          </a:p>
          <a:p>
            <a:pPr lvl="1" indent="-342900">
              <a:spcBef>
                <a:spcPts val="0"/>
              </a:spcBef>
              <a:buFont typeface="Arial" panose="020B0604020202020204" pitchFamily="34" charset="0"/>
              <a:buChar char="•"/>
            </a:pPr>
            <a:r>
              <a:rPr lang="en-GB" sz="2300" dirty="0"/>
              <a:t>appointing health and safety </a:t>
            </a:r>
            <a:r>
              <a:rPr lang="en-GB" sz="2300" b="1" dirty="0"/>
              <a:t>representatives</a:t>
            </a:r>
            <a:r>
              <a:rPr lang="en-GB" sz="2300" dirty="0"/>
              <a:t> </a:t>
            </a:r>
          </a:p>
          <a:p>
            <a:pPr lvl="1" indent="-342900">
              <a:spcBef>
                <a:spcPts val="0"/>
              </a:spcBef>
              <a:buFont typeface="Arial" panose="020B0604020202020204" pitchFamily="34" charset="0"/>
              <a:buChar char="•"/>
            </a:pPr>
            <a:endParaRPr lang="en-GB" sz="2300" dirty="0"/>
          </a:p>
          <a:p>
            <a:pPr lvl="1" indent="-342900">
              <a:spcBef>
                <a:spcPts val="0"/>
              </a:spcBef>
              <a:buFont typeface="Arial" panose="020B0604020202020204" pitchFamily="34" charset="0"/>
              <a:buChar char="•"/>
            </a:pPr>
            <a:r>
              <a:rPr lang="en-GB" sz="2300" dirty="0"/>
              <a:t>and providing safety </a:t>
            </a:r>
            <a:r>
              <a:rPr lang="en-GB" sz="2300" b="1" dirty="0"/>
              <a:t>information and training</a:t>
            </a:r>
          </a:p>
          <a:p>
            <a:endParaRPr lang="en-GB" sz="2300"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18EC26F4-AE63-84C5-1C97-A44112D67544}"/>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5" name="Freeform 9">
            <a:extLst>
              <a:ext uri="{FF2B5EF4-FFF2-40B4-BE49-F238E27FC236}">
                <a16:creationId xmlns:a16="http://schemas.microsoft.com/office/drawing/2014/main" id="{16EC0229-AA2F-4F7A-9898-6F6B3A0C6C96}"/>
              </a:ext>
            </a:extLst>
          </p:cNvPr>
          <p:cNvSpPr/>
          <p:nvPr/>
        </p:nvSpPr>
        <p:spPr>
          <a:xfrm>
            <a:off x="0" y="571500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2B98B7"/>
          </a:solidFill>
          <a:ln>
            <a:solidFill>
              <a:schemeClr val="bg1">
                <a:lumMod val="85000"/>
              </a:schemeClr>
            </a:solidFill>
          </a:ln>
        </p:spPr>
        <p:style>
          <a:lnRef idx="2">
            <a:schemeClr val="lt1">
              <a:hueOff val="0"/>
              <a:satOff val="0"/>
              <a:lumOff val="0"/>
              <a:alphaOff val="0"/>
            </a:schemeClr>
          </a:lnRef>
          <a:fillRef idx="1">
            <a:schemeClr val="accent3">
              <a:hueOff val="7031415"/>
              <a:satOff val="-10549"/>
              <a:lumOff val="-1715"/>
              <a:alphaOff val="0"/>
            </a:schemeClr>
          </a:fillRef>
          <a:effectRef idx="0">
            <a:schemeClr val="accent3">
              <a:hueOff val="7031415"/>
              <a:satOff val="-10549"/>
              <a:lumOff val="-171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6. Health and Safety at Work</a:t>
            </a:r>
          </a:p>
        </p:txBody>
      </p:sp>
    </p:spTree>
    <p:extLst>
      <p:ext uri="{BB962C8B-B14F-4D97-AF65-F5344CB8AC3E}">
        <p14:creationId xmlns:p14="http://schemas.microsoft.com/office/powerpoint/2010/main" val="335330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56E488-C1E0-DBB4-EDD0-64D1D34389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3BD5D7-722C-D94F-D469-6828E723C572}"/>
              </a:ext>
            </a:extLst>
          </p:cNvPr>
          <p:cNvSpPr>
            <a:spLocks noGrp="1"/>
          </p:cNvSpPr>
          <p:nvPr>
            <p:ph type="title"/>
          </p:nvPr>
        </p:nvSpPr>
        <p:spPr>
          <a:xfrm>
            <a:off x="0" y="30060"/>
            <a:ext cx="9144000" cy="829939"/>
          </a:xfrm>
        </p:spPr>
        <p:txBody>
          <a:bodyPr>
            <a:noAutofit/>
          </a:bodyPr>
          <a:lstStyle/>
          <a:p>
            <a:r>
              <a:rPr lang="en-GB" sz="2700" b="1" dirty="0"/>
              <a:t>Decide how serious the breaches are in each scenario:</a:t>
            </a:r>
          </a:p>
        </p:txBody>
      </p:sp>
      <p:sp>
        <p:nvSpPr>
          <p:cNvPr id="3" name="Content Placeholder 2">
            <a:extLst>
              <a:ext uri="{FF2B5EF4-FFF2-40B4-BE49-F238E27FC236}">
                <a16:creationId xmlns:a16="http://schemas.microsoft.com/office/drawing/2014/main" id="{149F646B-0648-D853-1299-F0E6A105EC28}"/>
              </a:ext>
            </a:extLst>
          </p:cNvPr>
          <p:cNvSpPr>
            <a:spLocks noGrp="1"/>
          </p:cNvSpPr>
          <p:nvPr>
            <p:ph idx="1"/>
          </p:nvPr>
        </p:nvSpPr>
        <p:spPr/>
        <p:txBody>
          <a:bodyPr>
            <a:normAutofit/>
          </a:bodyPr>
          <a:lstStyle/>
          <a:p>
            <a:pPr marL="0" indent="0">
              <a:buNone/>
            </a:pPr>
            <a:r>
              <a:rPr lang="en-GB" dirty="0">
                <a:solidFill>
                  <a:srgbClr val="58595B"/>
                </a:solidFill>
              </a:rPr>
              <a:t> </a:t>
            </a:r>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698BAE96-2AC3-9AC0-0CAF-218426184D3D}"/>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5" name="Freeform 9">
            <a:extLst>
              <a:ext uri="{FF2B5EF4-FFF2-40B4-BE49-F238E27FC236}">
                <a16:creationId xmlns:a16="http://schemas.microsoft.com/office/drawing/2014/main" id="{2E98914B-9E80-0501-FC7C-BD11690A3939}"/>
              </a:ext>
            </a:extLst>
          </p:cNvPr>
          <p:cNvSpPr/>
          <p:nvPr/>
        </p:nvSpPr>
        <p:spPr>
          <a:xfrm>
            <a:off x="0" y="5715000"/>
            <a:ext cx="2529407" cy="1143000"/>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2B98B7"/>
          </a:solidFill>
          <a:ln>
            <a:solidFill>
              <a:schemeClr val="bg1">
                <a:lumMod val="85000"/>
              </a:schemeClr>
            </a:solidFill>
          </a:ln>
        </p:spPr>
        <p:style>
          <a:lnRef idx="2">
            <a:schemeClr val="lt1">
              <a:hueOff val="0"/>
              <a:satOff val="0"/>
              <a:lumOff val="0"/>
              <a:alphaOff val="0"/>
            </a:schemeClr>
          </a:lnRef>
          <a:fillRef idx="1">
            <a:schemeClr val="accent3">
              <a:hueOff val="7031415"/>
              <a:satOff val="-10549"/>
              <a:lumOff val="-1715"/>
              <a:alphaOff val="0"/>
            </a:schemeClr>
          </a:fillRef>
          <a:effectRef idx="0">
            <a:schemeClr val="accent3">
              <a:hueOff val="7031415"/>
              <a:satOff val="-10549"/>
              <a:lumOff val="-1715"/>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6. Health and Safety at Work</a:t>
            </a:r>
          </a:p>
        </p:txBody>
      </p:sp>
      <p:sp>
        <p:nvSpPr>
          <p:cNvPr id="6" name="Rectangle 5">
            <a:extLst>
              <a:ext uri="{FF2B5EF4-FFF2-40B4-BE49-F238E27FC236}">
                <a16:creationId xmlns:a16="http://schemas.microsoft.com/office/drawing/2014/main" id="{5A99E8E1-E7BB-2B1D-9DA5-20B20C5C8F58}"/>
              </a:ext>
            </a:extLst>
          </p:cNvPr>
          <p:cNvSpPr/>
          <p:nvPr/>
        </p:nvSpPr>
        <p:spPr>
          <a:xfrm>
            <a:off x="261864" y="1242850"/>
            <a:ext cx="8558608" cy="829939"/>
          </a:xfrm>
          <a:prstGeom prst="rect">
            <a:avLst/>
          </a:prstGeom>
          <a:solidFill>
            <a:schemeClr val="accent5">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Worker L </a:t>
            </a:r>
            <a:r>
              <a:rPr lang="en-GB" dirty="0">
                <a:solidFill>
                  <a:schemeClr val="tx1"/>
                </a:solidFill>
              </a:rPr>
              <a:t>alerted a member of senior management about faulty equipment in the office two weeks ago. The equipment was not repaired or replaced as it was proving to be expensive. Today Worker L was injured whilst using the equipment. </a:t>
            </a:r>
          </a:p>
        </p:txBody>
      </p:sp>
      <p:sp>
        <p:nvSpPr>
          <p:cNvPr id="8" name="Rectangle 7">
            <a:extLst>
              <a:ext uri="{FF2B5EF4-FFF2-40B4-BE49-F238E27FC236}">
                <a16:creationId xmlns:a16="http://schemas.microsoft.com/office/drawing/2014/main" id="{195E4BB2-69CC-B7E8-F1CD-00E52FC9FBA7}"/>
              </a:ext>
            </a:extLst>
          </p:cNvPr>
          <p:cNvSpPr/>
          <p:nvPr/>
        </p:nvSpPr>
        <p:spPr>
          <a:xfrm>
            <a:off x="261864" y="2343741"/>
            <a:ext cx="8558608" cy="829939"/>
          </a:xfrm>
          <a:prstGeom prst="rect">
            <a:avLst/>
          </a:prstGeom>
          <a:solidFill>
            <a:schemeClr val="accent5">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Worker M </a:t>
            </a:r>
            <a:r>
              <a:rPr lang="en-GB" dirty="0">
                <a:solidFill>
                  <a:schemeClr val="tx1"/>
                </a:solidFill>
              </a:rPr>
              <a:t>has just tripped up over a stationery item. It was due to be stored away in the designated cupboard but was temporarily left on a desk. Somehow, it fell to the ground just as Worker M was walking by.  </a:t>
            </a:r>
          </a:p>
        </p:txBody>
      </p:sp>
      <p:sp>
        <p:nvSpPr>
          <p:cNvPr id="9" name="Rectangle 8">
            <a:extLst>
              <a:ext uri="{FF2B5EF4-FFF2-40B4-BE49-F238E27FC236}">
                <a16:creationId xmlns:a16="http://schemas.microsoft.com/office/drawing/2014/main" id="{0E6FA783-2DD9-3B86-B6AE-0D48A45229CB}"/>
              </a:ext>
            </a:extLst>
          </p:cNvPr>
          <p:cNvSpPr/>
          <p:nvPr/>
        </p:nvSpPr>
        <p:spPr>
          <a:xfrm>
            <a:off x="261864" y="3443624"/>
            <a:ext cx="8558608" cy="829939"/>
          </a:xfrm>
          <a:prstGeom prst="rect">
            <a:avLst/>
          </a:prstGeom>
          <a:solidFill>
            <a:schemeClr val="accent5">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Worker P </a:t>
            </a:r>
            <a:r>
              <a:rPr lang="en-GB" dirty="0">
                <a:solidFill>
                  <a:schemeClr val="tx1"/>
                </a:solidFill>
              </a:rPr>
              <a:t>is struggling to work in the office due to inadequate lighting. Earlier this week two bulbs blew out but the employer has not replaced them. Worker P is suffering from eyestrain and a headache. </a:t>
            </a:r>
          </a:p>
        </p:txBody>
      </p:sp>
      <p:sp>
        <p:nvSpPr>
          <p:cNvPr id="10" name="Rectangle 9">
            <a:extLst>
              <a:ext uri="{FF2B5EF4-FFF2-40B4-BE49-F238E27FC236}">
                <a16:creationId xmlns:a16="http://schemas.microsoft.com/office/drawing/2014/main" id="{ED483A63-AACF-DB61-D8D8-D444573F888E}"/>
              </a:ext>
            </a:extLst>
          </p:cNvPr>
          <p:cNvSpPr/>
          <p:nvPr/>
        </p:nvSpPr>
        <p:spPr>
          <a:xfrm>
            <a:off x="261864" y="4543507"/>
            <a:ext cx="8558608" cy="829939"/>
          </a:xfrm>
          <a:prstGeom prst="rect">
            <a:avLst/>
          </a:prstGeom>
          <a:solidFill>
            <a:schemeClr val="accent5">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solidFill>
                  <a:schemeClr val="tx1"/>
                </a:solidFill>
              </a:rPr>
              <a:t>Worker R </a:t>
            </a:r>
            <a:r>
              <a:rPr lang="en-GB" dirty="0">
                <a:solidFill>
                  <a:schemeClr val="tx1"/>
                </a:solidFill>
              </a:rPr>
              <a:t>is attending an induction on their first day in this new company. They cannot see clear signage for the emergency exits. They intend to raise this matter once the induction ends.</a:t>
            </a:r>
          </a:p>
        </p:txBody>
      </p:sp>
      <p:sp>
        <p:nvSpPr>
          <p:cNvPr id="12" name="Rectangle 11">
            <a:extLst>
              <a:ext uri="{FF2B5EF4-FFF2-40B4-BE49-F238E27FC236}">
                <a16:creationId xmlns:a16="http://schemas.microsoft.com/office/drawing/2014/main" id="{2E1586E1-D77C-404C-F7A7-121B2B4F757A}"/>
              </a:ext>
            </a:extLst>
          </p:cNvPr>
          <p:cNvSpPr/>
          <p:nvPr/>
        </p:nvSpPr>
        <p:spPr>
          <a:xfrm>
            <a:off x="8575220" y="1715444"/>
            <a:ext cx="405679" cy="340503"/>
          </a:xfrm>
          <a:prstGeom prst="rect">
            <a:avLst/>
          </a:prstGeom>
          <a:solidFill>
            <a:srgbClr val="C00000"/>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t>
            </a:r>
          </a:p>
        </p:txBody>
      </p:sp>
      <p:sp>
        <p:nvSpPr>
          <p:cNvPr id="7" name="Rectangle 6">
            <a:extLst>
              <a:ext uri="{FF2B5EF4-FFF2-40B4-BE49-F238E27FC236}">
                <a16:creationId xmlns:a16="http://schemas.microsoft.com/office/drawing/2014/main" id="{34EA25CE-B279-5325-763B-F929EF12C363}"/>
              </a:ext>
            </a:extLst>
          </p:cNvPr>
          <p:cNvSpPr/>
          <p:nvPr/>
        </p:nvSpPr>
        <p:spPr>
          <a:xfrm>
            <a:off x="8575221" y="5015093"/>
            <a:ext cx="405679" cy="340503"/>
          </a:xfrm>
          <a:prstGeom prst="rect">
            <a:avLst/>
          </a:prstGeom>
          <a:solidFill>
            <a:srgbClr val="C00000"/>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t>
            </a:r>
          </a:p>
        </p:txBody>
      </p:sp>
      <p:sp>
        <p:nvSpPr>
          <p:cNvPr id="13" name="Rectangle 12">
            <a:extLst>
              <a:ext uri="{FF2B5EF4-FFF2-40B4-BE49-F238E27FC236}">
                <a16:creationId xmlns:a16="http://schemas.microsoft.com/office/drawing/2014/main" id="{DF051F78-53AB-35D9-6C4D-ED28E0D1B088}"/>
              </a:ext>
            </a:extLst>
          </p:cNvPr>
          <p:cNvSpPr/>
          <p:nvPr/>
        </p:nvSpPr>
        <p:spPr>
          <a:xfrm>
            <a:off x="8577958" y="3915210"/>
            <a:ext cx="405679" cy="340503"/>
          </a:xfrm>
          <a:prstGeom prst="rect">
            <a:avLst/>
          </a:prstGeom>
          <a:solidFill>
            <a:srgbClr val="EEB500"/>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
            </a:r>
          </a:p>
        </p:txBody>
      </p:sp>
      <p:sp>
        <p:nvSpPr>
          <p:cNvPr id="14" name="Rectangle 13">
            <a:extLst>
              <a:ext uri="{FF2B5EF4-FFF2-40B4-BE49-F238E27FC236}">
                <a16:creationId xmlns:a16="http://schemas.microsoft.com/office/drawing/2014/main" id="{DDE4ED44-3055-3CD0-3B71-701095ACAF92}"/>
              </a:ext>
            </a:extLst>
          </p:cNvPr>
          <p:cNvSpPr/>
          <p:nvPr/>
        </p:nvSpPr>
        <p:spPr>
          <a:xfrm>
            <a:off x="8576366" y="2823748"/>
            <a:ext cx="405679" cy="340503"/>
          </a:xfrm>
          <a:prstGeom prst="rect">
            <a:avLst/>
          </a:prstGeom>
          <a:solidFill>
            <a:srgbClr val="00B050"/>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a:t>
            </a:r>
          </a:p>
        </p:txBody>
      </p:sp>
      <p:sp>
        <p:nvSpPr>
          <p:cNvPr id="18" name="TextBox 17">
            <a:extLst>
              <a:ext uri="{FF2B5EF4-FFF2-40B4-BE49-F238E27FC236}">
                <a16:creationId xmlns:a16="http://schemas.microsoft.com/office/drawing/2014/main" id="{AE24CF39-62BB-5D19-5E1F-A4550C2CBC01}"/>
              </a:ext>
            </a:extLst>
          </p:cNvPr>
          <p:cNvSpPr txBox="1"/>
          <p:nvPr/>
        </p:nvSpPr>
        <p:spPr>
          <a:xfrm>
            <a:off x="3697236" y="5705307"/>
            <a:ext cx="5123236" cy="338554"/>
          </a:xfrm>
          <a:prstGeom prst="rect">
            <a:avLst/>
          </a:prstGeom>
          <a:solidFill>
            <a:schemeClr val="accent5">
              <a:lumMod val="20000"/>
              <a:lumOff val="80000"/>
            </a:schemeClr>
          </a:solidFill>
        </p:spPr>
        <p:txBody>
          <a:bodyPr wrap="square">
            <a:spAutoFit/>
          </a:bodyPr>
          <a:lstStyle/>
          <a:p>
            <a:r>
              <a:rPr lang="en-GB" sz="1600" dirty="0">
                <a:hlinkClick r:id="rId2"/>
              </a:rPr>
              <a:t>HSE: Information about health and safety at work</a:t>
            </a:r>
            <a:endParaRPr lang="en-GB" sz="1600" dirty="0"/>
          </a:p>
        </p:txBody>
      </p:sp>
    </p:spTree>
    <p:extLst>
      <p:ext uri="{BB962C8B-B14F-4D97-AF65-F5344CB8AC3E}">
        <p14:creationId xmlns:p14="http://schemas.microsoft.com/office/powerpoint/2010/main" val="436735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7" grpId="0" animBg="1"/>
      <p:bldP spid="13" grpId="0" animBg="1"/>
      <p:bldP spid="14" grpId="0" animBg="1"/>
      <p:bldP spid="1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D4C6BE-EEC8-8DF3-04D7-BCECC4784CEB}"/>
              </a:ext>
            </a:extLst>
          </p:cNvPr>
          <p:cNvSpPr>
            <a:spLocks noGrp="1"/>
          </p:cNvSpPr>
          <p:nvPr>
            <p:ph idx="1"/>
          </p:nvPr>
        </p:nvSpPr>
        <p:spPr>
          <a:xfrm>
            <a:off x="323528" y="476672"/>
            <a:ext cx="8568952" cy="5040561"/>
          </a:xfrm>
        </p:spPr>
        <p:txBody>
          <a:bodyPr>
            <a:normAutofit/>
          </a:bodyPr>
          <a:lstStyle/>
          <a:p>
            <a:pPr marL="0" indent="0">
              <a:buNone/>
            </a:pPr>
            <a:r>
              <a:rPr lang="en-GB" sz="2400" dirty="0"/>
              <a:t>The main piece of legislation governing discrimination in the UK is the </a:t>
            </a:r>
            <a:r>
              <a:rPr lang="en-GB" sz="2400" b="1" dirty="0">
                <a:solidFill>
                  <a:srgbClr val="00B0F0"/>
                </a:solidFill>
              </a:rPr>
              <a:t>Equality Act 2010</a:t>
            </a:r>
            <a:r>
              <a:rPr lang="en-GB" sz="2400" dirty="0"/>
              <a:t>. </a:t>
            </a:r>
            <a:br>
              <a:rPr lang="en-GB" sz="2400" dirty="0"/>
            </a:br>
            <a:endParaRPr lang="en-GB" sz="2400" dirty="0"/>
          </a:p>
          <a:p>
            <a:pPr marL="0" indent="0">
              <a:buNone/>
            </a:pPr>
            <a:r>
              <a:rPr lang="en-GB" sz="2400" dirty="0"/>
              <a:t>In the workplace, it offers protections across these areas:</a:t>
            </a:r>
          </a:p>
          <a:p>
            <a:endParaRPr lang="en-GB" dirty="0"/>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5CD3EC93-0794-531E-B873-B65FFDF9FA92}"/>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5" name="Freeform 10">
            <a:extLst>
              <a:ext uri="{FF2B5EF4-FFF2-40B4-BE49-F238E27FC236}">
                <a16:creationId xmlns:a16="http://schemas.microsoft.com/office/drawing/2014/main" id="{8DB16B93-2670-B8E6-84BE-CEF9D98C0ED2}"/>
              </a:ext>
            </a:extLst>
          </p:cNvPr>
          <p:cNvSpPr/>
          <p:nvPr/>
        </p:nvSpPr>
        <p:spPr>
          <a:xfrm>
            <a:off x="0" y="5733256"/>
            <a:ext cx="2529407" cy="1103487"/>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179A8"/>
          </a:solidFill>
          <a:ln>
            <a:solidFill>
              <a:schemeClr val="bg1">
                <a:lumMod val="85000"/>
              </a:schemeClr>
            </a:solidFill>
          </a:ln>
        </p:spPr>
        <p:style>
          <a:lnRef idx="2">
            <a:schemeClr val="lt1">
              <a:hueOff val="0"/>
              <a:satOff val="0"/>
              <a:lumOff val="0"/>
              <a:alphaOff val="0"/>
            </a:schemeClr>
          </a:lnRef>
          <a:fillRef idx="1">
            <a:schemeClr val="accent3">
              <a:hueOff val="8437698"/>
              <a:satOff val="-12659"/>
              <a:lumOff val="-2058"/>
              <a:alphaOff val="0"/>
            </a:schemeClr>
          </a:fillRef>
          <a:effectRef idx="0">
            <a:schemeClr val="accent3">
              <a:hueOff val="8437698"/>
              <a:satOff val="-12659"/>
              <a:lumOff val="-205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7. Discrimination</a:t>
            </a:r>
          </a:p>
        </p:txBody>
      </p:sp>
      <p:sp>
        <p:nvSpPr>
          <p:cNvPr id="8" name="TextBox 7">
            <a:extLst>
              <a:ext uri="{FF2B5EF4-FFF2-40B4-BE49-F238E27FC236}">
                <a16:creationId xmlns:a16="http://schemas.microsoft.com/office/drawing/2014/main" id="{59A917FB-D986-8BD4-DE2C-5BA3939122B6}"/>
              </a:ext>
            </a:extLst>
          </p:cNvPr>
          <p:cNvSpPr txBox="1"/>
          <p:nvPr/>
        </p:nvSpPr>
        <p:spPr>
          <a:xfrm>
            <a:off x="6732240" y="1000264"/>
            <a:ext cx="1728192" cy="340503"/>
          </a:xfrm>
          <a:prstGeom prst="rect">
            <a:avLst/>
          </a:prstGeom>
          <a:noFill/>
          <a:ln>
            <a:solidFill>
              <a:schemeClr val="bg1">
                <a:lumMod val="65000"/>
              </a:schemeClr>
            </a:solidFill>
          </a:ln>
        </p:spPr>
        <p:txBody>
          <a:bodyPr wrap="square">
            <a:spAutoFit/>
          </a:bodyPr>
          <a:lstStyle/>
          <a:p>
            <a:r>
              <a:rPr lang="en-GB" sz="1600" dirty="0">
                <a:hlinkClick r:id="rId2"/>
              </a:rPr>
              <a:t>Guidance | EHRC</a:t>
            </a:r>
            <a:endParaRPr lang="en-GB" sz="1600" dirty="0"/>
          </a:p>
        </p:txBody>
      </p:sp>
      <p:sp>
        <p:nvSpPr>
          <p:cNvPr id="9" name="Rectangle 8">
            <a:extLst>
              <a:ext uri="{FF2B5EF4-FFF2-40B4-BE49-F238E27FC236}">
                <a16:creationId xmlns:a16="http://schemas.microsoft.com/office/drawing/2014/main" id="{9ADF77D4-8C8F-0FE9-56EA-3BD84295265E}"/>
              </a:ext>
            </a:extLst>
          </p:cNvPr>
          <p:cNvSpPr/>
          <p:nvPr/>
        </p:nvSpPr>
        <p:spPr>
          <a:xfrm>
            <a:off x="1943708" y="2207407"/>
            <a:ext cx="5580620" cy="3384377"/>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endParaRPr lang="en-GB" sz="2100" dirty="0">
              <a:solidFill>
                <a:schemeClr val="tx1"/>
              </a:solidFill>
            </a:endParaRPr>
          </a:p>
          <a:p>
            <a:pPr marL="342900" indent="-342900">
              <a:lnSpc>
                <a:spcPct val="150000"/>
              </a:lnSpc>
              <a:buFont typeface="Arial" panose="020B0604020202020204" pitchFamily="34" charset="0"/>
              <a:buChar char="•"/>
            </a:pPr>
            <a:r>
              <a:rPr lang="en-GB" sz="2100" b="1" dirty="0">
                <a:solidFill>
                  <a:schemeClr val="tx1"/>
                </a:solidFill>
              </a:rPr>
              <a:t>Dismissal</a:t>
            </a:r>
          </a:p>
          <a:p>
            <a:pPr marL="342900" indent="-342900">
              <a:lnSpc>
                <a:spcPct val="150000"/>
              </a:lnSpc>
              <a:buFont typeface="Arial" panose="020B0604020202020204" pitchFamily="34" charset="0"/>
              <a:buChar char="•"/>
            </a:pPr>
            <a:r>
              <a:rPr lang="en-GB" sz="2100" b="1" dirty="0">
                <a:solidFill>
                  <a:schemeClr val="tx1"/>
                </a:solidFill>
              </a:rPr>
              <a:t>Employment terms and conditions</a:t>
            </a:r>
          </a:p>
          <a:p>
            <a:pPr marL="342900" indent="-342900">
              <a:lnSpc>
                <a:spcPct val="150000"/>
              </a:lnSpc>
              <a:buFont typeface="Arial" panose="020B0604020202020204" pitchFamily="34" charset="0"/>
              <a:buChar char="•"/>
            </a:pPr>
            <a:r>
              <a:rPr lang="en-GB" sz="2100" b="1" dirty="0">
                <a:solidFill>
                  <a:schemeClr val="tx1"/>
                </a:solidFill>
              </a:rPr>
              <a:t>Pay and benefits</a:t>
            </a:r>
          </a:p>
          <a:p>
            <a:pPr marL="342900" indent="-342900">
              <a:lnSpc>
                <a:spcPct val="150000"/>
              </a:lnSpc>
              <a:buFont typeface="Arial" panose="020B0604020202020204" pitchFamily="34" charset="0"/>
              <a:buChar char="•"/>
            </a:pPr>
            <a:r>
              <a:rPr lang="en-GB" sz="2100" b="1" dirty="0">
                <a:solidFill>
                  <a:schemeClr val="tx1"/>
                </a:solidFill>
              </a:rPr>
              <a:t>Promotion and transfer opportunities</a:t>
            </a:r>
          </a:p>
          <a:p>
            <a:pPr marL="342900" indent="-342900">
              <a:lnSpc>
                <a:spcPct val="150000"/>
              </a:lnSpc>
              <a:buFont typeface="Arial" panose="020B0604020202020204" pitchFamily="34" charset="0"/>
              <a:buChar char="•"/>
            </a:pPr>
            <a:r>
              <a:rPr lang="en-GB" sz="2100" b="1" dirty="0">
                <a:solidFill>
                  <a:schemeClr val="tx1"/>
                </a:solidFill>
              </a:rPr>
              <a:t>Training</a:t>
            </a:r>
          </a:p>
          <a:p>
            <a:pPr marL="342900" indent="-342900">
              <a:lnSpc>
                <a:spcPct val="150000"/>
              </a:lnSpc>
              <a:buFont typeface="Arial" panose="020B0604020202020204" pitchFamily="34" charset="0"/>
              <a:buChar char="•"/>
            </a:pPr>
            <a:r>
              <a:rPr lang="en-GB" sz="2100" b="1" dirty="0">
                <a:solidFill>
                  <a:schemeClr val="tx1"/>
                </a:solidFill>
              </a:rPr>
              <a:t>Recruitment</a:t>
            </a:r>
          </a:p>
          <a:p>
            <a:pPr marL="342900" indent="-342900">
              <a:lnSpc>
                <a:spcPct val="150000"/>
              </a:lnSpc>
              <a:buFont typeface="Arial" panose="020B0604020202020204" pitchFamily="34" charset="0"/>
              <a:buChar char="•"/>
            </a:pPr>
            <a:r>
              <a:rPr lang="en-GB" sz="2100" b="1" dirty="0">
                <a:solidFill>
                  <a:schemeClr val="tx1"/>
                </a:solidFill>
              </a:rPr>
              <a:t>Redundancy</a:t>
            </a:r>
          </a:p>
          <a:p>
            <a:pPr>
              <a:lnSpc>
                <a:spcPct val="150000"/>
              </a:lnSpc>
            </a:pPr>
            <a:endParaRPr lang="en-GB" sz="2100" dirty="0">
              <a:solidFill>
                <a:schemeClr val="tx1"/>
              </a:solidFill>
            </a:endParaRPr>
          </a:p>
        </p:txBody>
      </p:sp>
      <p:sp>
        <p:nvSpPr>
          <p:cNvPr id="10" name="Rectangle 9">
            <a:extLst>
              <a:ext uri="{FF2B5EF4-FFF2-40B4-BE49-F238E27FC236}">
                <a16:creationId xmlns:a16="http://schemas.microsoft.com/office/drawing/2014/main" id="{2AF937A2-2D4A-AA13-75B6-411E0F6C0278}"/>
              </a:ext>
            </a:extLst>
          </p:cNvPr>
          <p:cNvSpPr/>
          <p:nvPr/>
        </p:nvSpPr>
        <p:spPr>
          <a:xfrm>
            <a:off x="2785836" y="2348879"/>
            <a:ext cx="648072" cy="375885"/>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F4B7C43D-D15E-8EE6-84CE-093DF04370E5}"/>
              </a:ext>
            </a:extLst>
          </p:cNvPr>
          <p:cNvSpPr/>
          <p:nvPr/>
        </p:nvSpPr>
        <p:spPr>
          <a:xfrm>
            <a:off x="2529406" y="2847933"/>
            <a:ext cx="1322513" cy="365042"/>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DB691B43-5DAA-67EB-B895-C599BF89039F}"/>
              </a:ext>
            </a:extLst>
          </p:cNvPr>
          <p:cNvSpPr/>
          <p:nvPr/>
        </p:nvSpPr>
        <p:spPr>
          <a:xfrm>
            <a:off x="5652120" y="2847933"/>
            <a:ext cx="720080" cy="365041"/>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4C10D9BA-9848-C43F-9DDF-C59933DC7D9D}"/>
              </a:ext>
            </a:extLst>
          </p:cNvPr>
          <p:cNvSpPr/>
          <p:nvPr/>
        </p:nvSpPr>
        <p:spPr>
          <a:xfrm>
            <a:off x="3635896" y="3279983"/>
            <a:ext cx="648072" cy="434589"/>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FB42233E-1C96-5CAD-30DB-48F6657A15BB}"/>
              </a:ext>
            </a:extLst>
          </p:cNvPr>
          <p:cNvSpPr/>
          <p:nvPr/>
        </p:nvSpPr>
        <p:spPr>
          <a:xfrm>
            <a:off x="2627784" y="3714573"/>
            <a:ext cx="936104" cy="365042"/>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F7F7ADF-2EC3-884C-0827-28CB43688381}"/>
              </a:ext>
            </a:extLst>
          </p:cNvPr>
          <p:cNvSpPr/>
          <p:nvPr/>
        </p:nvSpPr>
        <p:spPr>
          <a:xfrm>
            <a:off x="4572000" y="3714573"/>
            <a:ext cx="612068" cy="365042"/>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A601C4F8-F52A-050D-7244-435A2C6549FA}"/>
              </a:ext>
            </a:extLst>
          </p:cNvPr>
          <p:cNvSpPr/>
          <p:nvPr/>
        </p:nvSpPr>
        <p:spPr>
          <a:xfrm>
            <a:off x="2627784" y="4216171"/>
            <a:ext cx="576064" cy="365042"/>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E34C8778-A510-3FAE-14A9-2826D2CF258F}"/>
              </a:ext>
            </a:extLst>
          </p:cNvPr>
          <p:cNvSpPr/>
          <p:nvPr/>
        </p:nvSpPr>
        <p:spPr>
          <a:xfrm>
            <a:off x="2555775" y="4761191"/>
            <a:ext cx="1224137" cy="365042"/>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FF06545F-F6E2-29A4-21A1-6EE9F36F103E}"/>
              </a:ext>
            </a:extLst>
          </p:cNvPr>
          <p:cNvSpPr/>
          <p:nvPr/>
        </p:nvSpPr>
        <p:spPr>
          <a:xfrm>
            <a:off x="2565024" y="5193242"/>
            <a:ext cx="1070872" cy="323991"/>
          </a:xfrm>
          <a:prstGeom prst="rect">
            <a:avLst/>
          </a:prstGeom>
          <a:solidFill>
            <a:schemeClr val="tx2">
              <a:lumMod val="20000"/>
              <a:lumOff val="80000"/>
            </a:schemeClr>
          </a:solidFill>
          <a:ln>
            <a:solidFill>
              <a:schemeClr val="bg1">
                <a:lumMod val="6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90A36A28-F3E2-5041-082F-7FED47E706E4}"/>
              </a:ext>
            </a:extLst>
          </p:cNvPr>
          <p:cNvSpPr txBox="1"/>
          <p:nvPr/>
        </p:nvSpPr>
        <p:spPr>
          <a:xfrm>
            <a:off x="3093733" y="5720149"/>
            <a:ext cx="5580112" cy="338554"/>
          </a:xfrm>
          <a:prstGeom prst="rect">
            <a:avLst/>
          </a:prstGeom>
          <a:solidFill>
            <a:schemeClr val="tx2">
              <a:lumMod val="20000"/>
              <a:lumOff val="80000"/>
            </a:schemeClr>
          </a:solidFill>
        </p:spPr>
        <p:txBody>
          <a:bodyPr wrap="square">
            <a:spAutoFit/>
          </a:bodyPr>
          <a:lstStyle/>
          <a:p>
            <a:r>
              <a:rPr lang="en-GB" sz="1600" dirty="0">
                <a:hlinkClick r:id="rId3"/>
              </a:rPr>
              <a:t>Discrimination: your rights: Discrimination at work - GOV.UK</a:t>
            </a:r>
            <a:endParaRPr lang="en-GB" sz="1600" dirty="0"/>
          </a:p>
        </p:txBody>
      </p:sp>
      <p:sp>
        <p:nvSpPr>
          <p:cNvPr id="21" name="TextBox 20">
            <a:extLst>
              <a:ext uri="{FF2B5EF4-FFF2-40B4-BE49-F238E27FC236}">
                <a16:creationId xmlns:a16="http://schemas.microsoft.com/office/drawing/2014/main" id="{39115BDB-6F0D-5D95-A361-5EC3A82DB720}"/>
              </a:ext>
            </a:extLst>
          </p:cNvPr>
          <p:cNvSpPr txBox="1"/>
          <p:nvPr/>
        </p:nvSpPr>
        <p:spPr>
          <a:xfrm>
            <a:off x="3093733" y="6183025"/>
            <a:ext cx="5184576" cy="340502"/>
          </a:xfrm>
          <a:prstGeom prst="rect">
            <a:avLst/>
          </a:prstGeom>
          <a:solidFill>
            <a:schemeClr val="tx2">
              <a:lumMod val="20000"/>
              <a:lumOff val="80000"/>
            </a:schemeClr>
          </a:solidFill>
        </p:spPr>
        <p:txBody>
          <a:bodyPr wrap="square">
            <a:spAutoFit/>
          </a:bodyPr>
          <a:lstStyle/>
          <a:p>
            <a:r>
              <a:rPr lang="en-GB" sz="1600" dirty="0">
                <a:hlinkClick r:id="rId4"/>
              </a:rPr>
              <a:t>Examples of discrimination at work | Legal rights | Mind</a:t>
            </a:r>
            <a:endParaRPr lang="en-GB" sz="1600" dirty="0"/>
          </a:p>
        </p:txBody>
      </p:sp>
    </p:spTree>
    <p:extLst>
      <p:ext uri="{BB962C8B-B14F-4D97-AF65-F5344CB8AC3E}">
        <p14:creationId xmlns:p14="http://schemas.microsoft.com/office/powerpoint/2010/main" val="210413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6"/>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xit" presetSubtype="0" fill="hold" grpId="0" nodeType="clickEffect">
                                  <p:stCondLst>
                                    <p:cond delay="0"/>
                                  </p:stCondLst>
                                  <p:childTnLst>
                                    <p:set>
                                      <p:cBhvr>
                                        <p:cTn id="38" dur="1" fill="hold">
                                          <p:stCondLst>
                                            <p:cond delay="0"/>
                                          </p:stCondLst>
                                        </p:cTn>
                                        <p:tgtEl>
                                          <p:spTgt spid="18"/>
                                        </p:tgtEl>
                                        <p:attrNameLst>
                                          <p:attrName>style.visibility</p:attrName>
                                        </p:attrNameLst>
                                      </p:cBhvr>
                                      <p:to>
                                        <p:strVal val="hidden"/>
                                      </p:to>
                                    </p:set>
                                  </p:childTnLst>
                                </p:cTn>
                              </p:par>
                              <p:par>
                                <p:cTn id="39" presetID="1" presetClass="entr" presetSubtype="0" fill="hold" grpId="0" nodeType="withEffect">
                                  <p:stCondLst>
                                    <p:cond delay="0"/>
                                  </p:stCondLst>
                                  <p:childTnLst>
                                    <p:set>
                                      <p:cBhvr>
                                        <p:cTn id="40" dur="1" fill="hold">
                                          <p:stCondLst>
                                            <p:cond delay="0"/>
                                          </p:stCondLst>
                                        </p:cTn>
                                        <p:tgtEl>
                                          <p:spTgt spid="2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animBg="1"/>
      <p:bldP spid="17" grpId="0" animBg="1"/>
      <p:bldP spid="18" grpId="0" animBg="1"/>
      <p:bldP spid="20" grpId="0" animBg="1"/>
      <p:bldP spid="2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93B7C6-4F56-AEB7-7200-DD21A065CAD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68F2939-233B-2191-7FE2-7E8255246236}"/>
              </a:ext>
            </a:extLst>
          </p:cNvPr>
          <p:cNvSpPr>
            <a:spLocks noGrp="1"/>
          </p:cNvSpPr>
          <p:nvPr>
            <p:ph idx="1"/>
          </p:nvPr>
        </p:nvSpPr>
        <p:spPr>
          <a:xfrm>
            <a:off x="323528" y="764703"/>
            <a:ext cx="8676456" cy="4752529"/>
          </a:xfrm>
        </p:spPr>
        <p:txBody>
          <a:bodyPr>
            <a:normAutofit/>
          </a:bodyPr>
          <a:lstStyle/>
          <a:p>
            <a:pPr marL="0" indent="0">
              <a:buNone/>
            </a:pPr>
            <a:r>
              <a:rPr lang="en-GB" sz="2200" dirty="0"/>
              <a:t>Identify the relevant area of workplace                                                discrimination in this scenario:</a:t>
            </a:r>
          </a:p>
          <a:p>
            <a:pPr marL="0" indent="0">
              <a:buNone/>
            </a:pPr>
            <a:endParaRPr lang="en-GB" sz="2000" dirty="0"/>
          </a:p>
          <a:p>
            <a:pPr marL="0" indent="0">
              <a:buNone/>
            </a:pPr>
            <a:r>
              <a:rPr lang="en-GB" sz="2200" b="1" dirty="0"/>
              <a:t>Scenario A </a:t>
            </a:r>
          </a:p>
          <a:p>
            <a:pPr marL="0" indent="0">
              <a:buNone/>
            </a:pPr>
            <a:r>
              <a:rPr lang="en-GB" sz="2200" b="1" dirty="0"/>
              <a:t>John</a:t>
            </a:r>
            <a:r>
              <a:rPr lang="en-GB" sz="2200" dirty="0"/>
              <a:t> and Jay joined </a:t>
            </a:r>
            <a:r>
              <a:rPr lang="en-GB" sz="2200" b="1" dirty="0"/>
              <a:t>Company Y</a:t>
            </a:r>
            <a:r>
              <a:rPr lang="en-GB" sz="2200" dirty="0"/>
              <a:t> in 2015. Both are hardworking members of their team, but John has brought in more lucrative contracts than Jay this year. Recently, Jay was interviewed for a more senior role in the company, but John did not even make the shortlist. John is left wondering if his dyslexia is a factor in what seems like  discriminatory practice. He recalls being pulled up on two occasions for producing reports filled with spelling errors.  </a:t>
            </a:r>
          </a:p>
          <a:p>
            <a:pPr marL="0" indent="0">
              <a:lnSpc>
                <a:spcPct val="150000"/>
              </a:lnSpc>
              <a:buNone/>
            </a:pPr>
            <a:endParaRPr lang="en-GB" sz="2200" dirty="0"/>
          </a:p>
          <a:p>
            <a:pPr marL="0" indent="0">
              <a:lnSpc>
                <a:spcPct val="150000"/>
              </a:lnSpc>
              <a:buNone/>
            </a:pPr>
            <a:endParaRPr lang="en-GB" sz="2200"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DD5CC62D-4156-461D-F34F-66840786F8E5}"/>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5" name="Freeform 10">
            <a:extLst>
              <a:ext uri="{FF2B5EF4-FFF2-40B4-BE49-F238E27FC236}">
                <a16:creationId xmlns:a16="http://schemas.microsoft.com/office/drawing/2014/main" id="{F29EBF90-4889-3590-D32A-878F4EE79CF0}"/>
              </a:ext>
            </a:extLst>
          </p:cNvPr>
          <p:cNvSpPr/>
          <p:nvPr/>
        </p:nvSpPr>
        <p:spPr>
          <a:xfrm>
            <a:off x="0" y="5733256"/>
            <a:ext cx="2529407" cy="1103487"/>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179A8"/>
          </a:solidFill>
          <a:ln>
            <a:solidFill>
              <a:schemeClr val="bg1">
                <a:lumMod val="85000"/>
              </a:schemeClr>
            </a:solidFill>
          </a:ln>
        </p:spPr>
        <p:style>
          <a:lnRef idx="2">
            <a:schemeClr val="lt1">
              <a:hueOff val="0"/>
              <a:satOff val="0"/>
              <a:lumOff val="0"/>
              <a:alphaOff val="0"/>
            </a:schemeClr>
          </a:lnRef>
          <a:fillRef idx="1">
            <a:schemeClr val="accent3">
              <a:hueOff val="8437698"/>
              <a:satOff val="-12659"/>
              <a:lumOff val="-2058"/>
              <a:alphaOff val="0"/>
            </a:schemeClr>
          </a:fillRef>
          <a:effectRef idx="0">
            <a:schemeClr val="accent3">
              <a:hueOff val="8437698"/>
              <a:satOff val="-12659"/>
              <a:lumOff val="-205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7. Discrimination</a:t>
            </a:r>
          </a:p>
        </p:txBody>
      </p:sp>
      <p:sp>
        <p:nvSpPr>
          <p:cNvPr id="8" name="TextBox 7">
            <a:extLst>
              <a:ext uri="{FF2B5EF4-FFF2-40B4-BE49-F238E27FC236}">
                <a16:creationId xmlns:a16="http://schemas.microsoft.com/office/drawing/2014/main" id="{51F460DA-96BD-954C-D68D-FA6A0F024C17}"/>
              </a:ext>
            </a:extLst>
          </p:cNvPr>
          <p:cNvSpPr txBox="1"/>
          <p:nvPr/>
        </p:nvSpPr>
        <p:spPr>
          <a:xfrm>
            <a:off x="5436096" y="102773"/>
            <a:ext cx="3563888" cy="1815882"/>
          </a:xfrm>
          <a:prstGeom prst="rect">
            <a:avLst/>
          </a:prstGeom>
          <a:solidFill>
            <a:schemeClr val="tx2">
              <a:lumMod val="20000"/>
              <a:lumOff val="80000"/>
            </a:schemeClr>
          </a:solidFill>
        </p:spPr>
        <p:txBody>
          <a:bodyPr wrap="square">
            <a:spAutoFit/>
          </a:bodyPr>
          <a:lstStyle/>
          <a:p>
            <a:r>
              <a:rPr lang="en-GB" sz="1600" dirty="0">
                <a:solidFill>
                  <a:schemeClr val="tx1"/>
                </a:solidFill>
              </a:rPr>
              <a:t>Dismissal</a:t>
            </a:r>
          </a:p>
          <a:p>
            <a:r>
              <a:rPr lang="en-GB" sz="1600" dirty="0">
                <a:solidFill>
                  <a:schemeClr val="tx1"/>
                </a:solidFill>
              </a:rPr>
              <a:t>Employment terms and conditions</a:t>
            </a:r>
          </a:p>
          <a:p>
            <a:r>
              <a:rPr lang="en-GB" sz="1600" dirty="0">
                <a:solidFill>
                  <a:schemeClr val="tx1"/>
                </a:solidFill>
              </a:rPr>
              <a:t>Pay and benefits</a:t>
            </a:r>
          </a:p>
          <a:p>
            <a:r>
              <a:rPr lang="en-GB" sz="1600" dirty="0">
                <a:solidFill>
                  <a:schemeClr val="tx1"/>
                </a:solidFill>
              </a:rPr>
              <a:t>Promotion and transfer opportunities</a:t>
            </a:r>
          </a:p>
          <a:p>
            <a:r>
              <a:rPr lang="en-GB" sz="1600" dirty="0">
                <a:solidFill>
                  <a:schemeClr val="tx1"/>
                </a:solidFill>
              </a:rPr>
              <a:t>Training</a:t>
            </a:r>
          </a:p>
          <a:p>
            <a:r>
              <a:rPr lang="en-GB" sz="1600" dirty="0">
                <a:solidFill>
                  <a:schemeClr val="tx1"/>
                </a:solidFill>
              </a:rPr>
              <a:t>Recruitment</a:t>
            </a:r>
          </a:p>
          <a:p>
            <a:r>
              <a:rPr lang="en-GB" sz="1600" dirty="0">
                <a:solidFill>
                  <a:schemeClr val="tx1"/>
                </a:solidFill>
              </a:rPr>
              <a:t>Redundancy</a:t>
            </a:r>
          </a:p>
        </p:txBody>
      </p:sp>
      <p:sp>
        <p:nvSpPr>
          <p:cNvPr id="11" name="TextBox 10">
            <a:extLst>
              <a:ext uri="{FF2B5EF4-FFF2-40B4-BE49-F238E27FC236}">
                <a16:creationId xmlns:a16="http://schemas.microsoft.com/office/drawing/2014/main" id="{D9787E44-A862-077B-4989-CE7977AD92B8}"/>
              </a:ext>
            </a:extLst>
          </p:cNvPr>
          <p:cNvSpPr txBox="1"/>
          <p:nvPr/>
        </p:nvSpPr>
        <p:spPr>
          <a:xfrm>
            <a:off x="467544" y="4809926"/>
            <a:ext cx="8136904" cy="923330"/>
          </a:xfrm>
          <a:prstGeom prst="rect">
            <a:avLst/>
          </a:prstGeom>
          <a:solidFill>
            <a:schemeClr val="tx2">
              <a:lumMod val="20000"/>
              <a:lumOff val="80000"/>
            </a:schemeClr>
          </a:solidFill>
        </p:spPr>
        <p:txBody>
          <a:bodyPr wrap="square">
            <a:spAutoFit/>
          </a:bodyPr>
          <a:lstStyle/>
          <a:p>
            <a:r>
              <a:rPr lang="en-GB" dirty="0">
                <a:solidFill>
                  <a:schemeClr val="tx1"/>
                </a:solidFill>
              </a:rPr>
              <a:t>If John were to take this matter further, Company Y would need to prove that his disability was not a discriminatory factor in their decision making. Company Y </a:t>
            </a:r>
            <a:r>
              <a:rPr lang="en-GB" i="1" dirty="0">
                <a:solidFill>
                  <a:schemeClr val="tx1"/>
                </a:solidFill>
              </a:rPr>
              <a:t>may</a:t>
            </a:r>
            <a:r>
              <a:rPr lang="en-GB" dirty="0">
                <a:solidFill>
                  <a:schemeClr val="tx1"/>
                </a:solidFill>
              </a:rPr>
              <a:t> argue that John simply did not meet the promotion criteria.</a:t>
            </a:r>
          </a:p>
        </p:txBody>
      </p:sp>
    </p:spTree>
    <p:extLst>
      <p:ext uri="{BB962C8B-B14F-4D97-AF65-F5344CB8AC3E}">
        <p14:creationId xmlns:p14="http://schemas.microsoft.com/office/powerpoint/2010/main" val="3590620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8">
                                            <p:txEl>
                                              <p:pRg st="4" end="4"/>
                                            </p:txEl>
                                          </p:spTgt>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8">
                                            <p:txEl>
                                              <p:pRg st="5" end="5"/>
                                            </p:txEl>
                                          </p:spTgt>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8">
                                            <p:txEl>
                                              <p:pRg st="6" end="6"/>
                                            </p:txEl>
                                          </p:spTgt>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8">
                                            <p:txEl>
                                              <p:pRg st="1" end="1"/>
                                            </p:txEl>
                                          </p:spTgt>
                                        </p:tgtEl>
                                        <p:attrNameLst>
                                          <p:attrName>style.visibility</p:attrName>
                                        </p:attrNameLst>
                                      </p:cBhvr>
                                      <p:to>
                                        <p:strVal val="hidden"/>
                                      </p:to>
                                    </p:set>
                                  </p:childTnLst>
                                </p:cTn>
                              </p:par>
                              <p:par>
                                <p:cTn id="15" presetID="1" presetClass="exit" presetSubtype="0" fill="hold"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hidden"/>
                                      </p:to>
                                    </p:set>
                                  </p:childTnLst>
                                </p:cTn>
                              </p:par>
                              <p:par>
                                <p:cTn id="17" presetID="1" presetClass="entr" presetSubtype="0" fill="hold" grpId="0" nodeType="withEffect">
                                  <p:stCondLst>
                                    <p:cond delay="50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8FB31-50B8-AB31-9BC9-53D58B4E598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F91157-0CB1-47C2-F759-7AFF84D4BA40}"/>
              </a:ext>
            </a:extLst>
          </p:cNvPr>
          <p:cNvSpPr>
            <a:spLocks noGrp="1"/>
          </p:cNvSpPr>
          <p:nvPr>
            <p:ph idx="1"/>
          </p:nvPr>
        </p:nvSpPr>
        <p:spPr>
          <a:xfrm>
            <a:off x="323528" y="764703"/>
            <a:ext cx="8676456" cy="4752529"/>
          </a:xfrm>
        </p:spPr>
        <p:txBody>
          <a:bodyPr>
            <a:normAutofit/>
          </a:bodyPr>
          <a:lstStyle/>
          <a:p>
            <a:pPr marL="0" indent="0">
              <a:buNone/>
            </a:pPr>
            <a:r>
              <a:rPr lang="en-GB" sz="2200" dirty="0"/>
              <a:t>Identify the relevant area of workplace                                                discrimination in this scenario:</a:t>
            </a:r>
          </a:p>
          <a:p>
            <a:pPr marL="0" indent="0">
              <a:buNone/>
            </a:pPr>
            <a:endParaRPr lang="en-GB" sz="2200" dirty="0"/>
          </a:p>
          <a:p>
            <a:pPr marL="0" indent="0">
              <a:buNone/>
            </a:pPr>
            <a:r>
              <a:rPr lang="en-GB" sz="2200" b="1" dirty="0"/>
              <a:t>Scenario B </a:t>
            </a:r>
          </a:p>
          <a:p>
            <a:pPr marL="0" indent="0">
              <a:buNone/>
            </a:pPr>
            <a:r>
              <a:rPr lang="en-GB" sz="2200" b="1" dirty="0"/>
              <a:t>Reema</a:t>
            </a:r>
            <a:r>
              <a:rPr lang="en-GB" sz="2200" dirty="0"/>
              <a:t> has worked for </a:t>
            </a:r>
            <a:r>
              <a:rPr lang="en-GB" sz="2200" b="1" dirty="0"/>
              <a:t>Company Z</a:t>
            </a:r>
            <a:r>
              <a:rPr lang="en-GB" sz="2200" dirty="0"/>
              <a:t> for over a decade. Last month, she returned from long-term sick leave with her working hours reduced from 35 hours to 21. She has just learnt that ten of her colleagues will be prepared for working with a more international client base. She has not been offered a similar opportunity by senior management. Reema is concerned her fragile health may be the reason why she is being excluded from this opportunity. </a:t>
            </a:r>
          </a:p>
          <a:p>
            <a:pPr marL="0" indent="0">
              <a:lnSpc>
                <a:spcPct val="150000"/>
              </a:lnSpc>
              <a:buNone/>
            </a:pPr>
            <a:endParaRPr lang="en-GB" sz="2200" dirty="0"/>
          </a:p>
          <a:p>
            <a:pPr marL="0" indent="0">
              <a:lnSpc>
                <a:spcPct val="150000"/>
              </a:lnSpc>
              <a:buNone/>
            </a:pPr>
            <a:endParaRPr lang="en-GB" sz="2200"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7E76009B-EA2F-1D9F-534C-9A0215B59828}"/>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5" name="Freeform 10">
            <a:extLst>
              <a:ext uri="{FF2B5EF4-FFF2-40B4-BE49-F238E27FC236}">
                <a16:creationId xmlns:a16="http://schemas.microsoft.com/office/drawing/2014/main" id="{A6F11B7F-3809-5359-DF42-2F1C0DEE99AA}"/>
              </a:ext>
            </a:extLst>
          </p:cNvPr>
          <p:cNvSpPr/>
          <p:nvPr/>
        </p:nvSpPr>
        <p:spPr>
          <a:xfrm>
            <a:off x="0" y="5733256"/>
            <a:ext cx="2529407" cy="1103487"/>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179A8"/>
          </a:solidFill>
          <a:ln>
            <a:solidFill>
              <a:schemeClr val="bg1">
                <a:lumMod val="85000"/>
              </a:schemeClr>
            </a:solidFill>
          </a:ln>
        </p:spPr>
        <p:style>
          <a:lnRef idx="2">
            <a:schemeClr val="lt1">
              <a:hueOff val="0"/>
              <a:satOff val="0"/>
              <a:lumOff val="0"/>
              <a:alphaOff val="0"/>
            </a:schemeClr>
          </a:lnRef>
          <a:fillRef idx="1">
            <a:schemeClr val="accent3">
              <a:hueOff val="8437698"/>
              <a:satOff val="-12659"/>
              <a:lumOff val="-2058"/>
              <a:alphaOff val="0"/>
            </a:schemeClr>
          </a:fillRef>
          <a:effectRef idx="0">
            <a:schemeClr val="accent3">
              <a:hueOff val="8437698"/>
              <a:satOff val="-12659"/>
              <a:lumOff val="-2058"/>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7. Discrimination</a:t>
            </a:r>
          </a:p>
        </p:txBody>
      </p:sp>
      <p:sp>
        <p:nvSpPr>
          <p:cNvPr id="8" name="TextBox 7">
            <a:extLst>
              <a:ext uri="{FF2B5EF4-FFF2-40B4-BE49-F238E27FC236}">
                <a16:creationId xmlns:a16="http://schemas.microsoft.com/office/drawing/2014/main" id="{C807E93B-FD24-BFA8-4D92-02E10B6596F6}"/>
              </a:ext>
            </a:extLst>
          </p:cNvPr>
          <p:cNvSpPr txBox="1"/>
          <p:nvPr/>
        </p:nvSpPr>
        <p:spPr>
          <a:xfrm>
            <a:off x="5436096" y="102773"/>
            <a:ext cx="3563888" cy="1815882"/>
          </a:xfrm>
          <a:prstGeom prst="rect">
            <a:avLst/>
          </a:prstGeom>
          <a:solidFill>
            <a:schemeClr val="tx2">
              <a:lumMod val="20000"/>
              <a:lumOff val="80000"/>
            </a:schemeClr>
          </a:solidFill>
        </p:spPr>
        <p:txBody>
          <a:bodyPr wrap="square">
            <a:spAutoFit/>
          </a:bodyPr>
          <a:lstStyle/>
          <a:p>
            <a:r>
              <a:rPr lang="en-GB" sz="1600" dirty="0">
                <a:solidFill>
                  <a:schemeClr val="tx1"/>
                </a:solidFill>
              </a:rPr>
              <a:t>Dismissal</a:t>
            </a:r>
          </a:p>
          <a:p>
            <a:r>
              <a:rPr lang="en-GB" sz="1600" dirty="0">
                <a:solidFill>
                  <a:schemeClr val="tx1"/>
                </a:solidFill>
              </a:rPr>
              <a:t>Employment terms and conditions</a:t>
            </a:r>
          </a:p>
          <a:p>
            <a:r>
              <a:rPr lang="en-GB" sz="1600" dirty="0">
                <a:solidFill>
                  <a:schemeClr val="tx1"/>
                </a:solidFill>
              </a:rPr>
              <a:t>Pay and benefits</a:t>
            </a:r>
          </a:p>
          <a:p>
            <a:r>
              <a:rPr lang="en-GB" sz="1600" dirty="0">
                <a:solidFill>
                  <a:schemeClr val="tx1"/>
                </a:solidFill>
              </a:rPr>
              <a:t>Promotion and transfer opportunities</a:t>
            </a:r>
          </a:p>
          <a:p>
            <a:r>
              <a:rPr lang="en-GB" sz="1600" dirty="0">
                <a:solidFill>
                  <a:schemeClr val="tx1"/>
                </a:solidFill>
              </a:rPr>
              <a:t>Training</a:t>
            </a:r>
          </a:p>
          <a:p>
            <a:r>
              <a:rPr lang="en-GB" sz="1600" dirty="0">
                <a:solidFill>
                  <a:schemeClr val="tx1"/>
                </a:solidFill>
              </a:rPr>
              <a:t>Recruitment</a:t>
            </a:r>
          </a:p>
          <a:p>
            <a:r>
              <a:rPr lang="en-GB" sz="1600" dirty="0">
                <a:solidFill>
                  <a:schemeClr val="tx1"/>
                </a:solidFill>
              </a:rPr>
              <a:t>Redundancy</a:t>
            </a:r>
          </a:p>
        </p:txBody>
      </p:sp>
      <p:sp>
        <p:nvSpPr>
          <p:cNvPr id="11" name="TextBox 10">
            <a:extLst>
              <a:ext uri="{FF2B5EF4-FFF2-40B4-BE49-F238E27FC236}">
                <a16:creationId xmlns:a16="http://schemas.microsoft.com/office/drawing/2014/main" id="{0308594C-D4B1-31ED-1B34-6C775AAD762F}"/>
              </a:ext>
            </a:extLst>
          </p:cNvPr>
          <p:cNvSpPr txBox="1"/>
          <p:nvPr/>
        </p:nvSpPr>
        <p:spPr>
          <a:xfrm>
            <a:off x="462372" y="4798324"/>
            <a:ext cx="8219256" cy="923330"/>
          </a:xfrm>
          <a:prstGeom prst="rect">
            <a:avLst/>
          </a:prstGeom>
          <a:solidFill>
            <a:schemeClr val="tx2">
              <a:lumMod val="20000"/>
              <a:lumOff val="80000"/>
            </a:schemeClr>
          </a:solidFill>
        </p:spPr>
        <p:txBody>
          <a:bodyPr wrap="square">
            <a:spAutoFit/>
          </a:bodyPr>
          <a:lstStyle/>
          <a:p>
            <a:r>
              <a:rPr lang="en-GB" dirty="0">
                <a:solidFill>
                  <a:schemeClr val="tx1"/>
                </a:solidFill>
              </a:rPr>
              <a:t>If Reema were to take this matter further, Company Z would need to prove that her sickness record was not a discriminatory factor in their decision making.</a:t>
            </a:r>
          </a:p>
          <a:p>
            <a:r>
              <a:rPr lang="en-GB" dirty="0"/>
              <a:t>Company Z </a:t>
            </a:r>
            <a:r>
              <a:rPr lang="en-GB" i="1" dirty="0"/>
              <a:t>may</a:t>
            </a:r>
            <a:r>
              <a:rPr lang="en-GB" dirty="0"/>
              <a:t> argue they are supporting Reema’s transition back into work.</a:t>
            </a:r>
            <a:endParaRPr lang="en-GB" dirty="0">
              <a:solidFill>
                <a:schemeClr val="tx1"/>
              </a:solidFill>
            </a:endParaRPr>
          </a:p>
        </p:txBody>
      </p:sp>
    </p:spTree>
    <p:extLst>
      <p:ext uri="{BB962C8B-B14F-4D97-AF65-F5344CB8AC3E}">
        <p14:creationId xmlns:p14="http://schemas.microsoft.com/office/powerpoint/2010/main" val="2953139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8">
                                            <p:txEl>
                                              <p:pRg st="5" end="5"/>
                                            </p:txEl>
                                          </p:spTgt>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8">
                                            <p:txEl>
                                              <p:pRg st="6" end="6"/>
                                            </p:txEl>
                                          </p:spTgt>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8">
                                            <p:txEl>
                                              <p:pRg st="3" end="3"/>
                                            </p:txEl>
                                          </p:spTgt>
                                        </p:tgtEl>
                                        <p:attrNameLst>
                                          <p:attrName>style.visibility</p:attrName>
                                        </p:attrNameLst>
                                      </p:cBhvr>
                                      <p:to>
                                        <p:strVal val="hidden"/>
                                      </p:to>
                                    </p:set>
                                  </p:childTnLst>
                                </p:cTn>
                              </p:par>
                              <p:par>
                                <p:cTn id="11" presetID="1" presetClass="exit" presetSubtype="0" fill="hold" nodeType="withEffect">
                                  <p:stCondLst>
                                    <p:cond delay="0"/>
                                  </p:stCondLst>
                                  <p:childTnLst>
                                    <p:set>
                                      <p:cBhvr>
                                        <p:cTn id="12" dur="1" fill="hold">
                                          <p:stCondLst>
                                            <p:cond delay="0"/>
                                          </p:stCondLst>
                                        </p:cTn>
                                        <p:tgtEl>
                                          <p:spTgt spid="8">
                                            <p:txEl>
                                              <p:pRg st="0" end="0"/>
                                            </p:txEl>
                                          </p:spTgt>
                                        </p:tgtEl>
                                        <p:attrNameLst>
                                          <p:attrName>style.visibility</p:attrName>
                                        </p:attrNameLst>
                                      </p:cBhvr>
                                      <p:to>
                                        <p:strVal val="hidden"/>
                                      </p:to>
                                    </p:set>
                                  </p:childTnLst>
                                </p:cTn>
                              </p:par>
                              <p:par>
                                <p:cTn id="13" presetID="1" presetClass="exit" presetSubtype="0" fill="hold" nodeType="withEffect">
                                  <p:stCondLst>
                                    <p:cond delay="0"/>
                                  </p:stCondLst>
                                  <p:childTnLst>
                                    <p:set>
                                      <p:cBhvr>
                                        <p:cTn id="14" dur="1" fill="hold">
                                          <p:stCondLst>
                                            <p:cond delay="0"/>
                                          </p:stCondLst>
                                        </p:cTn>
                                        <p:tgtEl>
                                          <p:spTgt spid="8">
                                            <p:txEl>
                                              <p:pRg st="1" end="1"/>
                                            </p:txEl>
                                          </p:spTgt>
                                        </p:tgtEl>
                                        <p:attrNameLst>
                                          <p:attrName>style.visibility</p:attrName>
                                        </p:attrNameLst>
                                      </p:cBhvr>
                                      <p:to>
                                        <p:strVal val="hidden"/>
                                      </p:to>
                                    </p:set>
                                  </p:childTnLst>
                                </p:cTn>
                              </p:par>
                              <p:par>
                                <p:cTn id="15" presetID="1" presetClass="exit" presetSubtype="0" fill="hold" nodeType="withEffect">
                                  <p:stCondLst>
                                    <p:cond delay="0"/>
                                  </p:stCondLst>
                                  <p:childTnLst>
                                    <p:set>
                                      <p:cBhvr>
                                        <p:cTn id="16" dur="1" fill="hold">
                                          <p:stCondLst>
                                            <p:cond delay="0"/>
                                          </p:stCondLst>
                                        </p:cTn>
                                        <p:tgtEl>
                                          <p:spTgt spid="8">
                                            <p:txEl>
                                              <p:pRg st="2" end="2"/>
                                            </p:txEl>
                                          </p:spTgt>
                                        </p:tgtEl>
                                        <p:attrNameLst>
                                          <p:attrName>style.visibility</p:attrName>
                                        </p:attrNameLst>
                                      </p:cBhvr>
                                      <p:to>
                                        <p:strVal val="hidden"/>
                                      </p:to>
                                    </p:set>
                                  </p:childTnLst>
                                </p:cTn>
                              </p:par>
                              <p:par>
                                <p:cTn id="17" presetID="1" presetClass="entr" presetSubtype="0" fill="hold" grpId="0" nodeType="withEffect">
                                  <p:stCondLst>
                                    <p:cond delay="50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46EC20-F33B-5411-9036-03BDFA7FAB8F}"/>
              </a:ext>
            </a:extLst>
          </p:cNvPr>
          <p:cNvSpPr>
            <a:spLocks noGrp="1"/>
          </p:cNvSpPr>
          <p:nvPr>
            <p:ph idx="1"/>
          </p:nvPr>
        </p:nvSpPr>
        <p:spPr>
          <a:xfrm>
            <a:off x="228700" y="224644"/>
            <a:ext cx="8735787" cy="4896544"/>
          </a:xfrm>
        </p:spPr>
        <p:txBody>
          <a:bodyPr>
            <a:normAutofit/>
          </a:bodyPr>
          <a:lstStyle/>
          <a:p>
            <a:pPr marL="0" indent="0">
              <a:buNone/>
            </a:pPr>
            <a:r>
              <a:rPr lang="en-GB" sz="2150" dirty="0"/>
              <a:t>Clear policies and procedures are needed to manage any difficulties arising in the employer-employee working relationship. </a:t>
            </a:r>
          </a:p>
          <a:p>
            <a:pPr marL="0" indent="0">
              <a:buNone/>
            </a:pPr>
            <a:endParaRPr lang="en-GB" sz="2150" dirty="0"/>
          </a:p>
          <a:p>
            <a:pPr marL="0" indent="0">
              <a:buNone/>
            </a:pPr>
            <a:r>
              <a:rPr lang="en-GB" sz="2150" dirty="0"/>
              <a:t>Important provisions governing discipline and grievances procedures come from the </a:t>
            </a:r>
            <a:r>
              <a:rPr lang="en-GB" sz="2150" b="1" dirty="0">
                <a:solidFill>
                  <a:srgbClr val="00B0F0"/>
                </a:solidFill>
              </a:rPr>
              <a:t>Employment Act 2008 </a:t>
            </a:r>
            <a:r>
              <a:rPr lang="en-GB" sz="2150" dirty="0"/>
              <a:t>and </a:t>
            </a:r>
            <a:r>
              <a:rPr lang="en-GB" sz="2150" b="1" dirty="0">
                <a:solidFill>
                  <a:srgbClr val="00B0F0"/>
                </a:solidFill>
              </a:rPr>
              <a:t>Employment Tribunals Regulations 2008</a:t>
            </a:r>
            <a:r>
              <a:rPr lang="en-GB" sz="2150" dirty="0"/>
              <a:t>. </a:t>
            </a:r>
          </a:p>
          <a:p>
            <a:pPr marL="0" indent="0">
              <a:buNone/>
            </a:pPr>
            <a:endParaRPr lang="en-GB" sz="2150" dirty="0"/>
          </a:p>
          <a:p>
            <a:pPr marL="0" indent="0">
              <a:buNone/>
            </a:pPr>
            <a:r>
              <a:rPr lang="en-GB" sz="2150" dirty="0"/>
              <a:t>Employers and employees should do all they can to resolve any disciplinary and grievance issues. If needed, they can ask a third-party mediator or arbitrator to help them. If these options fail, an </a:t>
            </a:r>
            <a:r>
              <a:rPr lang="en-GB" sz="2150" b="1" dirty="0"/>
              <a:t>employment tribunal </a:t>
            </a:r>
            <a:r>
              <a:rPr lang="en-GB" sz="2150" dirty="0"/>
              <a:t>may be the last resort.</a:t>
            </a:r>
          </a:p>
          <a:p>
            <a:endParaRPr lang="en-GB" sz="2200" dirty="0"/>
          </a:p>
          <a:p>
            <a:endParaRPr lang="en-GB" sz="2800" dirty="0"/>
          </a:p>
          <a:p>
            <a:endParaRPr lang="en-GB" dirty="0"/>
          </a:p>
        </p:txBody>
      </p:sp>
      <p:sp>
        <p:nvSpPr>
          <p:cNvPr id="4" name="Slide Number Placeholder 3">
            <a:extLst>
              <a:ext uri="{FF2B5EF4-FFF2-40B4-BE49-F238E27FC236}">
                <a16:creationId xmlns:a16="http://schemas.microsoft.com/office/drawing/2014/main" id="{934EAA57-1501-3594-755B-120C6AE4D4C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5" name="Freeform 11">
            <a:extLst>
              <a:ext uri="{FF2B5EF4-FFF2-40B4-BE49-F238E27FC236}">
                <a16:creationId xmlns:a16="http://schemas.microsoft.com/office/drawing/2014/main" id="{8398C444-FDC4-A520-D94E-10CBFB1C24A7}"/>
              </a:ext>
            </a:extLst>
          </p:cNvPr>
          <p:cNvSpPr/>
          <p:nvPr/>
        </p:nvSpPr>
        <p:spPr>
          <a:xfrm>
            <a:off x="0" y="5733255"/>
            <a:ext cx="2529407" cy="1117725"/>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762A5"/>
          </a:solidFill>
          <a:ln>
            <a:solidFill>
              <a:schemeClr val="bg1">
                <a:lumMod val="85000"/>
              </a:schemeClr>
            </a:solidFill>
          </a:ln>
        </p:spPr>
        <p:style>
          <a:lnRef idx="2">
            <a:schemeClr val="lt1">
              <a:hueOff val="0"/>
              <a:satOff val="0"/>
              <a:lumOff val="0"/>
              <a:alphaOff val="0"/>
            </a:schemeClr>
          </a:lnRef>
          <a:fillRef idx="1">
            <a:schemeClr val="accent3">
              <a:hueOff val="9843981"/>
              <a:satOff val="-14769"/>
              <a:lumOff val="-2401"/>
              <a:alphaOff val="0"/>
            </a:schemeClr>
          </a:fillRef>
          <a:effectRef idx="0">
            <a:schemeClr val="accent3">
              <a:hueOff val="9843981"/>
              <a:satOff val="-14769"/>
              <a:lumOff val="-2401"/>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8. Discipline and Grievance</a:t>
            </a:r>
          </a:p>
        </p:txBody>
      </p:sp>
      <p:sp>
        <p:nvSpPr>
          <p:cNvPr id="13" name="TextBox 12">
            <a:extLst>
              <a:ext uri="{FF2B5EF4-FFF2-40B4-BE49-F238E27FC236}">
                <a16:creationId xmlns:a16="http://schemas.microsoft.com/office/drawing/2014/main" id="{E6F7E1DA-7581-1631-60E4-2318A09ECC4E}"/>
              </a:ext>
            </a:extLst>
          </p:cNvPr>
          <p:cNvSpPr txBox="1"/>
          <p:nvPr/>
        </p:nvSpPr>
        <p:spPr>
          <a:xfrm>
            <a:off x="827584" y="4293096"/>
            <a:ext cx="3563888" cy="1323439"/>
          </a:xfrm>
          <a:prstGeom prst="rect">
            <a:avLst/>
          </a:prstGeom>
          <a:solidFill>
            <a:schemeClr val="accent6">
              <a:lumMod val="20000"/>
              <a:lumOff val="80000"/>
            </a:schemeClr>
          </a:solidFill>
          <a:ln>
            <a:solidFill>
              <a:schemeClr val="bg1">
                <a:lumMod val="65000"/>
              </a:schemeClr>
            </a:solidFill>
          </a:ln>
        </p:spPr>
        <p:txBody>
          <a:bodyPr wrap="square">
            <a:spAutoFit/>
          </a:bodyPr>
          <a:lstStyle/>
          <a:p>
            <a:r>
              <a:rPr lang="en-GB" sz="1600" b="1" dirty="0">
                <a:solidFill>
                  <a:schemeClr val="tx1"/>
                </a:solidFill>
              </a:rPr>
              <a:t>Disciplinary action </a:t>
            </a:r>
          </a:p>
          <a:p>
            <a:endParaRPr lang="en-GB" sz="1600" dirty="0"/>
          </a:p>
          <a:p>
            <a:r>
              <a:rPr lang="en-GB" sz="1600" dirty="0"/>
              <a:t>A formal process undertaken by the employer to investigate allegations of misconduct </a:t>
            </a:r>
            <a:r>
              <a:rPr lang="en-GB" sz="1600" b="1" dirty="0"/>
              <a:t>against an employee</a:t>
            </a:r>
            <a:r>
              <a:rPr lang="en-GB" sz="1600" dirty="0"/>
              <a:t>.</a:t>
            </a:r>
            <a:endParaRPr lang="en-GB" sz="1600" dirty="0">
              <a:solidFill>
                <a:schemeClr val="tx1"/>
              </a:solidFill>
            </a:endParaRPr>
          </a:p>
        </p:txBody>
      </p:sp>
      <p:sp>
        <p:nvSpPr>
          <p:cNvPr id="14" name="TextBox 13">
            <a:extLst>
              <a:ext uri="{FF2B5EF4-FFF2-40B4-BE49-F238E27FC236}">
                <a16:creationId xmlns:a16="http://schemas.microsoft.com/office/drawing/2014/main" id="{9E186812-40BF-BB58-23A0-B9808C07D334}"/>
              </a:ext>
            </a:extLst>
          </p:cNvPr>
          <p:cNvSpPr txBox="1"/>
          <p:nvPr/>
        </p:nvSpPr>
        <p:spPr>
          <a:xfrm>
            <a:off x="4652121" y="4293096"/>
            <a:ext cx="3563888" cy="1323439"/>
          </a:xfrm>
          <a:prstGeom prst="rect">
            <a:avLst/>
          </a:prstGeom>
          <a:solidFill>
            <a:schemeClr val="accent5">
              <a:lumMod val="20000"/>
              <a:lumOff val="80000"/>
            </a:schemeClr>
          </a:solidFill>
          <a:ln>
            <a:solidFill>
              <a:schemeClr val="bg1">
                <a:lumMod val="65000"/>
              </a:schemeClr>
            </a:solidFill>
          </a:ln>
        </p:spPr>
        <p:txBody>
          <a:bodyPr wrap="square">
            <a:spAutoFit/>
          </a:bodyPr>
          <a:lstStyle/>
          <a:p>
            <a:r>
              <a:rPr lang="en-GB" sz="1600" b="1" dirty="0"/>
              <a:t>Grievance</a:t>
            </a:r>
            <a:r>
              <a:rPr lang="en-GB" sz="1600" b="1" dirty="0">
                <a:solidFill>
                  <a:schemeClr val="tx1"/>
                </a:solidFill>
              </a:rPr>
              <a:t> action</a:t>
            </a:r>
          </a:p>
          <a:p>
            <a:endParaRPr lang="en-GB" sz="1600" dirty="0"/>
          </a:p>
          <a:p>
            <a:r>
              <a:rPr lang="en-GB" sz="1600" dirty="0">
                <a:solidFill>
                  <a:schemeClr val="tx1"/>
                </a:solidFill>
              </a:rPr>
              <a:t>A </a:t>
            </a:r>
            <a:r>
              <a:rPr lang="en-GB" sz="1600" dirty="0"/>
              <a:t>formal </a:t>
            </a:r>
            <a:r>
              <a:rPr lang="en-GB" sz="1600" dirty="0">
                <a:solidFill>
                  <a:schemeClr val="tx1"/>
                </a:solidFill>
              </a:rPr>
              <a:t>process undertaken by the employer to investigate allegations of misconduct made </a:t>
            </a:r>
            <a:r>
              <a:rPr lang="en-GB" sz="1600" b="1" dirty="0">
                <a:solidFill>
                  <a:schemeClr val="tx1"/>
                </a:solidFill>
              </a:rPr>
              <a:t>by</a:t>
            </a:r>
            <a:r>
              <a:rPr lang="en-GB" sz="1600" dirty="0">
                <a:solidFill>
                  <a:schemeClr val="tx1"/>
                </a:solidFill>
              </a:rPr>
              <a:t> </a:t>
            </a:r>
            <a:r>
              <a:rPr lang="en-GB" sz="1600" b="1" dirty="0">
                <a:solidFill>
                  <a:schemeClr val="tx1"/>
                </a:solidFill>
              </a:rPr>
              <a:t>an employee</a:t>
            </a:r>
            <a:r>
              <a:rPr lang="en-GB" sz="1600" dirty="0">
                <a:solidFill>
                  <a:schemeClr val="tx1"/>
                </a:solidFill>
              </a:rPr>
              <a:t>.   </a:t>
            </a:r>
          </a:p>
        </p:txBody>
      </p:sp>
      <p:sp>
        <p:nvSpPr>
          <p:cNvPr id="15" name="TextBox 14">
            <a:extLst>
              <a:ext uri="{FF2B5EF4-FFF2-40B4-BE49-F238E27FC236}">
                <a16:creationId xmlns:a16="http://schemas.microsoft.com/office/drawing/2014/main" id="{1299C434-0538-8465-10CE-D0DFA0D6CC87}"/>
              </a:ext>
            </a:extLst>
          </p:cNvPr>
          <p:cNvSpPr txBox="1"/>
          <p:nvPr/>
        </p:nvSpPr>
        <p:spPr>
          <a:xfrm>
            <a:off x="2843807" y="5716348"/>
            <a:ext cx="6120680" cy="338554"/>
          </a:xfrm>
          <a:prstGeom prst="rect">
            <a:avLst/>
          </a:prstGeom>
          <a:solidFill>
            <a:schemeClr val="accent5">
              <a:lumMod val="20000"/>
              <a:lumOff val="80000"/>
            </a:schemeClr>
          </a:solidFill>
        </p:spPr>
        <p:txBody>
          <a:bodyPr wrap="square">
            <a:spAutoFit/>
          </a:bodyPr>
          <a:lstStyle/>
          <a:p>
            <a:r>
              <a:rPr lang="en-GB" sz="1600" dirty="0">
                <a:hlinkClick r:id="rId2"/>
              </a:rPr>
              <a:t>Code of Practice on disciplinary and grievance procedures | </a:t>
            </a:r>
            <a:r>
              <a:rPr lang="en-GB" sz="1600" dirty="0" err="1">
                <a:hlinkClick r:id="rId2"/>
              </a:rPr>
              <a:t>Acas</a:t>
            </a:r>
            <a:endParaRPr lang="en-GB" sz="1600" dirty="0"/>
          </a:p>
        </p:txBody>
      </p:sp>
    </p:spTree>
    <p:extLst>
      <p:ext uri="{BB962C8B-B14F-4D97-AF65-F5344CB8AC3E}">
        <p14:creationId xmlns:p14="http://schemas.microsoft.com/office/powerpoint/2010/main" val="1611796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bg/>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4">
                                            <p:bg/>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xEl>
                                              <p:pRg st="2" end="2"/>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uiExpand="1" build="allAtOnce" animBg="1"/>
      <p:bldP spid="14" grpId="0" uiExpand="1" build="allAtOnce" animBg="1"/>
      <p:bldP spid="1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599BB-2D31-D966-E102-6E860D652D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AE418C-02EA-29D7-6885-77A79927D135}"/>
              </a:ext>
            </a:extLst>
          </p:cNvPr>
          <p:cNvSpPr>
            <a:spLocks noGrp="1"/>
          </p:cNvSpPr>
          <p:nvPr>
            <p:ph type="title"/>
          </p:nvPr>
        </p:nvSpPr>
        <p:spPr>
          <a:xfrm>
            <a:off x="-34766" y="39423"/>
            <a:ext cx="9144000" cy="1143000"/>
          </a:xfrm>
        </p:spPr>
        <p:txBody>
          <a:bodyPr>
            <a:noAutofit/>
          </a:bodyPr>
          <a:lstStyle/>
          <a:p>
            <a:r>
              <a:rPr lang="en-GB" sz="2400" b="1" dirty="0"/>
              <a:t>Rearrange these 5 stages of the (ACAS) </a:t>
            </a:r>
            <a:r>
              <a:rPr lang="en-GB" sz="2400" b="1" dirty="0">
                <a:solidFill>
                  <a:srgbClr val="0070C0"/>
                </a:solidFill>
              </a:rPr>
              <a:t>grievance</a:t>
            </a:r>
            <a:r>
              <a:rPr lang="en-GB" sz="2400" b="1" dirty="0"/>
              <a:t> </a:t>
            </a:r>
            <a:r>
              <a:rPr lang="en-GB" sz="2400" b="1" dirty="0">
                <a:solidFill>
                  <a:srgbClr val="0070C0"/>
                </a:solidFill>
              </a:rPr>
              <a:t>procedure</a:t>
            </a:r>
            <a:r>
              <a:rPr lang="en-GB" sz="2400" b="1" dirty="0"/>
              <a:t> </a:t>
            </a:r>
          </a:p>
        </p:txBody>
      </p:sp>
      <p:sp>
        <p:nvSpPr>
          <p:cNvPr id="4" name="Slide Number Placeholder 3">
            <a:extLst>
              <a:ext uri="{FF2B5EF4-FFF2-40B4-BE49-F238E27FC236}">
                <a16:creationId xmlns:a16="http://schemas.microsoft.com/office/drawing/2014/main" id="{327EBE21-F933-3C70-3ACB-EBCE2D0F7AEF}"/>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16" name="TextBox 15">
            <a:extLst>
              <a:ext uri="{FF2B5EF4-FFF2-40B4-BE49-F238E27FC236}">
                <a16:creationId xmlns:a16="http://schemas.microsoft.com/office/drawing/2014/main" id="{2051C6C3-D913-2356-FBD6-BDC4540649D2}"/>
              </a:ext>
            </a:extLst>
          </p:cNvPr>
          <p:cNvSpPr txBox="1"/>
          <p:nvPr/>
        </p:nvSpPr>
        <p:spPr>
          <a:xfrm>
            <a:off x="277809" y="3892452"/>
            <a:ext cx="4176464" cy="646331"/>
          </a:xfrm>
          <a:prstGeom prst="rect">
            <a:avLst/>
          </a:prstGeom>
          <a:solidFill>
            <a:schemeClr val="accent4">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lphaLcParenR"/>
            </a:pPr>
            <a:r>
              <a:rPr lang="en-GB" i="0" dirty="0">
                <a:effectLst/>
              </a:rPr>
              <a:t>Let the employer know the nature of the grievance</a:t>
            </a:r>
          </a:p>
        </p:txBody>
      </p:sp>
      <p:sp>
        <p:nvSpPr>
          <p:cNvPr id="18" name="TextBox 17">
            <a:extLst>
              <a:ext uri="{FF2B5EF4-FFF2-40B4-BE49-F238E27FC236}">
                <a16:creationId xmlns:a16="http://schemas.microsoft.com/office/drawing/2014/main" id="{BFB814CC-81D9-0245-5F33-33FF41158F07}"/>
              </a:ext>
            </a:extLst>
          </p:cNvPr>
          <p:cNvSpPr txBox="1"/>
          <p:nvPr/>
        </p:nvSpPr>
        <p:spPr>
          <a:xfrm>
            <a:off x="295699" y="1242648"/>
            <a:ext cx="4176464" cy="646331"/>
          </a:xfrm>
          <a:prstGeom prst="rect">
            <a:avLst/>
          </a:prstGeom>
          <a:solidFill>
            <a:schemeClr val="accent4">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lphaLcParenR" startAt="2"/>
            </a:pPr>
            <a:r>
              <a:rPr lang="en-GB" i="0" dirty="0">
                <a:effectLst/>
              </a:rPr>
              <a:t>Hold a meeting with the employee to discuss the grievance</a:t>
            </a:r>
          </a:p>
        </p:txBody>
      </p:sp>
      <p:sp>
        <p:nvSpPr>
          <p:cNvPr id="20" name="TextBox 19">
            <a:extLst>
              <a:ext uri="{FF2B5EF4-FFF2-40B4-BE49-F238E27FC236}">
                <a16:creationId xmlns:a16="http://schemas.microsoft.com/office/drawing/2014/main" id="{836459B2-EC6A-9865-2C33-CA4855B3F02F}"/>
              </a:ext>
            </a:extLst>
          </p:cNvPr>
          <p:cNvSpPr txBox="1"/>
          <p:nvPr/>
        </p:nvSpPr>
        <p:spPr>
          <a:xfrm>
            <a:off x="251520" y="4869160"/>
            <a:ext cx="4176464" cy="646331"/>
          </a:xfrm>
          <a:prstGeom prst="rect">
            <a:avLst/>
          </a:prstGeom>
          <a:solidFill>
            <a:schemeClr val="accent4">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lphaLcParenR" startAt="3"/>
            </a:pPr>
            <a:r>
              <a:rPr lang="en-GB" i="0" dirty="0">
                <a:effectLst/>
              </a:rPr>
              <a:t>Allow the employee to be accompanied at the meeting</a:t>
            </a:r>
          </a:p>
        </p:txBody>
      </p:sp>
      <p:sp>
        <p:nvSpPr>
          <p:cNvPr id="22" name="TextBox 21">
            <a:extLst>
              <a:ext uri="{FF2B5EF4-FFF2-40B4-BE49-F238E27FC236}">
                <a16:creationId xmlns:a16="http://schemas.microsoft.com/office/drawing/2014/main" id="{190026EA-0858-7CD9-89CA-CDE90F5CFABE}"/>
              </a:ext>
            </a:extLst>
          </p:cNvPr>
          <p:cNvSpPr txBox="1"/>
          <p:nvPr/>
        </p:nvSpPr>
        <p:spPr>
          <a:xfrm>
            <a:off x="277809" y="3196064"/>
            <a:ext cx="4176464" cy="369332"/>
          </a:xfrm>
          <a:prstGeom prst="rect">
            <a:avLst/>
          </a:prstGeom>
          <a:solidFill>
            <a:schemeClr val="accent4">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lphaLcParenR" startAt="4"/>
            </a:pPr>
            <a:r>
              <a:rPr lang="en-GB" i="0" dirty="0">
                <a:effectLst/>
              </a:rPr>
              <a:t>Decide on appropriate action</a:t>
            </a:r>
          </a:p>
        </p:txBody>
      </p:sp>
      <p:sp>
        <p:nvSpPr>
          <p:cNvPr id="24" name="TextBox 23">
            <a:extLst>
              <a:ext uri="{FF2B5EF4-FFF2-40B4-BE49-F238E27FC236}">
                <a16:creationId xmlns:a16="http://schemas.microsoft.com/office/drawing/2014/main" id="{E2FBA6D5-1782-FFBA-8D24-0DCA1110F8FE}"/>
              </a:ext>
            </a:extLst>
          </p:cNvPr>
          <p:cNvSpPr txBox="1"/>
          <p:nvPr/>
        </p:nvSpPr>
        <p:spPr>
          <a:xfrm>
            <a:off x="277809" y="2219356"/>
            <a:ext cx="4176464" cy="646331"/>
          </a:xfrm>
          <a:prstGeom prst="rect">
            <a:avLst/>
          </a:prstGeom>
          <a:solidFill>
            <a:schemeClr val="accent4">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lphaLcParenR" startAt="5"/>
            </a:pPr>
            <a:r>
              <a:rPr lang="en-GB" i="0" dirty="0">
                <a:effectLst/>
              </a:rPr>
              <a:t>Allow the employee to take the grievance further if not resolved</a:t>
            </a:r>
          </a:p>
        </p:txBody>
      </p:sp>
      <p:sp>
        <p:nvSpPr>
          <p:cNvPr id="8" name="TextBox 7">
            <a:extLst>
              <a:ext uri="{FF2B5EF4-FFF2-40B4-BE49-F238E27FC236}">
                <a16:creationId xmlns:a16="http://schemas.microsoft.com/office/drawing/2014/main" id="{AB44B820-8F0D-6383-161B-756555BBFDD4}"/>
              </a:ext>
            </a:extLst>
          </p:cNvPr>
          <p:cNvSpPr txBox="1"/>
          <p:nvPr/>
        </p:nvSpPr>
        <p:spPr>
          <a:xfrm>
            <a:off x="4689118" y="1244309"/>
            <a:ext cx="4176464" cy="646331"/>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rabicParenR"/>
            </a:pPr>
            <a:r>
              <a:rPr lang="en-GB" i="0" dirty="0">
                <a:effectLst/>
              </a:rPr>
              <a:t>Let the employer know the nature of the grievance</a:t>
            </a:r>
          </a:p>
        </p:txBody>
      </p:sp>
      <p:sp>
        <p:nvSpPr>
          <p:cNvPr id="9" name="TextBox 8">
            <a:extLst>
              <a:ext uri="{FF2B5EF4-FFF2-40B4-BE49-F238E27FC236}">
                <a16:creationId xmlns:a16="http://schemas.microsoft.com/office/drawing/2014/main" id="{C386E9A6-5853-D7B4-CA46-ED5CF8EB569E}"/>
              </a:ext>
            </a:extLst>
          </p:cNvPr>
          <p:cNvSpPr txBox="1"/>
          <p:nvPr/>
        </p:nvSpPr>
        <p:spPr>
          <a:xfrm>
            <a:off x="4689118" y="2219302"/>
            <a:ext cx="4176464" cy="646331"/>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rabicParenR" startAt="2"/>
            </a:pPr>
            <a:r>
              <a:rPr lang="en-GB" i="0" dirty="0">
                <a:effectLst/>
              </a:rPr>
              <a:t>Hold a meeting with the employee to discuss the grievance</a:t>
            </a:r>
          </a:p>
        </p:txBody>
      </p:sp>
      <p:sp>
        <p:nvSpPr>
          <p:cNvPr id="10" name="TextBox 9">
            <a:extLst>
              <a:ext uri="{FF2B5EF4-FFF2-40B4-BE49-F238E27FC236}">
                <a16:creationId xmlns:a16="http://schemas.microsoft.com/office/drawing/2014/main" id="{BA4251F9-7B34-9149-AF95-AB9D00A23896}"/>
              </a:ext>
            </a:extLst>
          </p:cNvPr>
          <p:cNvSpPr txBox="1"/>
          <p:nvPr/>
        </p:nvSpPr>
        <p:spPr>
          <a:xfrm>
            <a:off x="4689118" y="3189146"/>
            <a:ext cx="4176464" cy="646331"/>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rabicParenR" startAt="3"/>
            </a:pPr>
            <a:r>
              <a:rPr lang="en-GB" i="0" dirty="0">
                <a:effectLst/>
              </a:rPr>
              <a:t>Allow the employee to be accompanied at the meeting</a:t>
            </a:r>
          </a:p>
        </p:txBody>
      </p:sp>
      <p:sp>
        <p:nvSpPr>
          <p:cNvPr id="11" name="TextBox 10">
            <a:extLst>
              <a:ext uri="{FF2B5EF4-FFF2-40B4-BE49-F238E27FC236}">
                <a16:creationId xmlns:a16="http://schemas.microsoft.com/office/drawing/2014/main" id="{A83F5FFC-A677-5FD5-5B22-A7C61353802F}"/>
              </a:ext>
            </a:extLst>
          </p:cNvPr>
          <p:cNvSpPr txBox="1"/>
          <p:nvPr/>
        </p:nvSpPr>
        <p:spPr>
          <a:xfrm>
            <a:off x="4689118" y="4169451"/>
            <a:ext cx="4176464" cy="369332"/>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rabicParenR" startAt="4"/>
            </a:pPr>
            <a:r>
              <a:rPr lang="en-GB" i="0" dirty="0">
                <a:effectLst/>
              </a:rPr>
              <a:t>Decide on appropriate action</a:t>
            </a:r>
          </a:p>
        </p:txBody>
      </p:sp>
      <p:sp>
        <p:nvSpPr>
          <p:cNvPr id="12" name="TextBox 11">
            <a:extLst>
              <a:ext uri="{FF2B5EF4-FFF2-40B4-BE49-F238E27FC236}">
                <a16:creationId xmlns:a16="http://schemas.microsoft.com/office/drawing/2014/main" id="{9FA7907D-D459-F26B-C7A6-629E736D114B}"/>
              </a:ext>
            </a:extLst>
          </p:cNvPr>
          <p:cNvSpPr txBox="1"/>
          <p:nvPr/>
        </p:nvSpPr>
        <p:spPr>
          <a:xfrm>
            <a:off x="4689118" y="4869160"/>
            <a:ext cx="4176464" cy="646331"/>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algn="l" fontAlgn="base">
              <a:spcAft>
                <a:spcPts val="1125"/>
              </a:spcAft>
              <a:buFont typeface="+mj-lt"/>
              <a:buAutoNum type="arabicParenR" startAt="5"/>
            </a:pPr>
            <a:r>
              <a:rPr lang="en-GB" i="0" dirty="0">
                <a:effectLst/>
              </a:rPr>
              <a:t>Allow the employee to take the grievance further if not resolved</a:t>
            </a:r>
          </a:p>
        </p:txBody>
      </p:sp>
      <p:sp>
        <p:nvSpPr>
          <p:cNvPr id="13" name="TextBox 12">
            <a:extLst>
              <a:ext uri="{FF2B5EF4-FFF2-40B4-BE49-F238E27FC236}">
                <a16:creationId xmlns:a16="http://schemas.microsoft.com/office/drawing/2014/main" id="{458FF20D-011A-8F6C-6345-5AEF43F80AC9}"/>
              </a:ext>
            </a:extLst>
          </p:cNvPr>
          <p:cNvSpPr txBox="1"/>
          <p:nvPr/>
        </p:nvSpPr>
        <p:spPr>
          <a:xfrm>
            <a:off x="2509984" y="5751398"/>
            <a:ext cx="2212264" cy="1046440"/>
          </a:xfrm>
          <a:prstGeom prst="rect">
            <a:avLst/>
          </a:prstGeom>
          <a:solidFill>
            <a:schemeClr val="accent5">
              <a:lumMod val="20000"/>
              <a:lumOff val="80000"/>
            </a:schemeClr>
          </a:solidFill>
          <a:ln>
            <a:solidFill>
              <a:schemeClr val="tx1"/>
            </a:solidFill>
          </a:ln>
        </p:spPr>
        <p:txBody>
          <a:bodyPr wrap="square">
            <a:spAutoFit/>
          </a:bodyPr>
          <a:lstStyle/>
          <a:p>
            <a:pPr algn="l" fontAlgn="base">
              <a:spcAft>
                <a:spcPts val="1125"/>
              </a:spcAft>
            </a:pPr>
            <a:r>
              <a:rPr lang="en-GB" sz="1500" i="0" dirty="0">
                <a:effectLst/>
              </a:rPr>
              <a:t>The employee can be accompanied to this meeting by a</a:t>
            </a:r>
            <a:r>
              <a:rPr lang="en-GB" sz="1500" dirty="0"/>
              <a:t> colleague or union member.</a:t>
            </a:r>
            <a:endParaRPr lang="en-GB" sz="1500" dirty="0">
              <a:solidFill>
                <a:schemeClr val="accent1">
                  <a:lumMod val="20000"/>
                  <a:lumOff val="80000"/>
                </a:schemeClr>
              </a:solidFill>
            </a:endParaRPr>
          </a:p>
        </p:txBody>
      </p:sp>
      <p:sp>
        <p:nvSpPr>
          <p:cNvPr id="17" name="Freeform 11">
            <a:extLst>
              <a:ext uri="{FF2B5EF4-FFF2-40B4-BE49-F238E27FC236}">
                <a16:creationId xmlns:a16="http://schemas.microsoft.com/office/drawing/2014/main" id="{ACC561CB-5CBE-508F-9E68-58FF8578E4AD}"/>
              </a:ext>
            </a:extLst>
          </p:cNvPr>
          <p:cNvSpPr/>
          <p:nvPr/>
        </p:nvSpPr>
        <p:spPr>
          <a:xfrm>
            <a:off x="0" y="5733255"/>
            <a:ext cx="2529407" cy="1117725"/>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762A5"/>
          </a:solidFill>
          <a:ln>
            <a:solidFill>
              <a:schemeClr val="bg1">
                <a:lumMod val="85000"/>
              </a:schemeClr>
            </a:solidFill>
          </a:ln>
        </p:spPr>
        <p:style>
          <a:lnRef idx="2">
            <a:schemeClr val="lt1">
              <a:hueOff val="0"/>
              <a:satOff val="0"/>
              <a:lumOff val="0"/>
              <a:alphaOff val="0"/>
            </a:schemeClr>
          </a:lnRef>
          <a:fillRef idx="1">
            <a:schemeClr val="accent3">
              <a:hueOff val="9843981"/>
              <a:satOff val="-14769"/>
              <a:lumOff val="-2401"/>
              <a:alphaOff val="0"/>
            </a:schemeClr>
          </a:fillRef>
          <a:effectRef idx="0">
            <a:schemeClr val="accent3">
              <a:hueOff val="9843981"/>
              <a:satOff val="-14769"/>
              <a:lumOff val="-2401"/>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8. Discipline and Grievance</a:t>
            </a:r>
          </a:p>
        </p:txBody>
      </p:sp>
      <p:sp>
        <p:nvSpPr>
          <p:cNvPr id="3" name="TextBox 2">
            <a:extLst>
              <a:ext uri="{FF2B5EF4-FFF2-40B4-BE49-F238E27FC236}">
                <a16:creationId xmlns:a16="http://schemas.microsoft.com/office/drawing/2014/main" id="{0F581149-4DE6-456B-552D-EC866FEBEB4B}"/>
              </a:ext>
            </a:extLst>
          </p:cNvPr>
          <p:cNvSpPr txBox="1"/>
          <p:nvPr/>
        </p:nvSpPr>
        <p:spPr>
          <a:xfrm>
            <a:off x="4720860" y="5751398"/>
            <a:ext cx="2212264" cy="1049005"/>
          </a:xfrm>
          <a:prstGeom prst="rect">
            <a:avLst/>
          </a:prstGeom>
          <a:solidFill>
            <a:schemeClr val="accent5">
              <a:lumMod val="20000"/>
              <a:lumOff val="80000"/>
            </a:schemeClr>
          </a:solidFill>
          <a:ln>
            <a:solidFill>
              <a:schemeClr val="tx1"/>
            </a:solidFill>
          </a:ln>
        </p:spPr>
        <p:txBody>
          <a:bodyPr wrap="square">
            <a:spAutoFit/>
          </a:bodyPr>
          <a:lstStyle/>
          <a:p>
            <a:pPr fontAlgn="base">
              <a:spcAft>
                <a:spcPts val="1125"/>
              </a:spcAft>
            </a:pPr>
            <a:r>
              <a:rPr lang="en-GB" sz="1500" dirty="0"/>
              <a:t>A collective grievance can also be taken out.</a:t>
            </a:r>
          </a:p>
          <a:p>
            <a:pPr fontAlgn="base">
              <a:spcAft>
                <a:spcPts val="1125"/>
              </a:spcAft>
            </a:pPr>
            <a:endParaRPr lang="en-GB" sz="2300" dirty="0"/>
          </a:p>
        </p:txBody>
      </p:sp>
      <p:sp>
        <p:nvSpPr>
          <p:cNvPr id="5" name="TextBox 4">
            <a:extLst>
              <a:ext uri="{FF2B5EF4-FFF2-40B4-BE49-F238E27FC236}">
                <a16:creationId xmlns:a16="http://schemas.microsoft.com/office/drawing/2014/main" id="{F0D25B9A-3CED-AC2E-C2AD-02B2A57C33B0}"/>
              </a:ext>
            </a:extLst>
          </p:cNvPr>
          <p:cNvSpPr txBox="1"/>
          <p:nvPr/>
        </p:nvSpPr>
        <p:spPr>
          <a:xfrm>
            <a:off x="6931736" y="5751398"/>
            <a:ext cx="2212264" cy="1046440"/>
          </a:xfrm>
          <a:prstGeom prst="rect">
            <a:avLst/>
          </a:prstGeom>
          <a:solidFill>
            <a:schemeClr val="accent5">
              <a:lumMod val="20000"/>
              <a:lumOff val="80000"/>
            </a:schemeClr>
          </a:solidFill>
          <a:ln>
            <a:solidFill>
              <a:schemeClr val="tx1"/>
            </a:solidFill>
          </a:ln>
        </p:spPr>
        <p:txBody>
          <a:bodyPr wrap="square">
            <a:spAutoFit/>
          </a:bodyPr>
          <a:lstStyle/>
          <a:p>
            <a:pPr fontAlgn="base">
              <a:spcAft>
                <a:spcPts val="1125"/>
              </a:spcAft>
            </a:pPr>
            <a:r>
              <a:rPr lang="en-GB" sz="1500" dirty="0"/>
              <a:t>A grievance investigation and disciplinary action can overlap. </a:t>
            </a:r>
          </a:p>
        </p:txBody>
      </p:sp>
    </p:spTree>
    <p:extLst>
      <p:ext uri="{BB962C8B-B14F-4D97-AF65-F5344CB8AC3E}">
        <p14:creationId xmlns:p14="http://schemas.microsoft.com/office/powerpoint/2010/main" val="3375749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xit"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par>
                                <p:cTn id="19" presetID="1" presetClass="exit"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xit"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xit"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8" grpId="0" animBg="1"/>
      <p:bldP spid="20" grpId="0" animBg="1"/>
      <p:bldP spid="22" grpId="0" animBg="1"/>
      <p:bldP spid="24" grpId="0" animBg="1"/>
      <p:bldP spid="8" grpId="0" animBg="1"/>
      <p:bldP spid="9" grpId="0" animBg="1"/>
      <p:bldP spid="10" grpId="0" animBg="1"/>
      <p:bldP spid="11" grpId="0" animBg="1"/>
      <p:bldP spid="12" grpId="0" animBg="1"/>
      <p:bldP spid="13" grpId="0" animBg="1"/>
      <p:bldP spid="3"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443042-24F8-EB82-64CF-0308863B9A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39DEA8-7901-EA47-C706-07D4CA0B84B3}"/>
              </a:ext>
            </a:extLst>
          </p:cNvPr>
          <p:cNvSpPr>
            <a:spLocks noGrp="1"/>
          </p:cNvSpPr>
          <p:nvPr>
            <p:ph type="title"/>
          </p:nvPr>
        </p:nvSpPr>
        <p:spPr>
          <a:xfrm>
            <a:off x="-34766" y="39423"/>
            <a:ext cx="9144000" cy="1143000"/>
          </a:xfrm>
        </p:spPr>
        <p:txBody>
          <a:bodyPr>
            <a:noAutofit/>
          </a:bodyPr>
          <a:lstStyle/>
          <a:p>
            <a:r>
              <a:rPr lang="en-GB" sz="2400" b="1" dirty="0"/>
              <a:t>Rearrange these 5 stages of the (ACAS) </a:t>
            </a:r>
            <a:r>
              <a:rPr lang="en-GB" sz="2400" b="1" dirty="0">
                <a:solidFill>
                  <a:srgbClr val="0070C0"/>
                </a:solidFill>
              </a:rPr>
              <a:t>disciplinary procedure </a:t>
            </a:r>
          </a:p>
        </p:txBody>
      </p:sp>
      <p:sp>
        <p:nvSpPr>
          <p:cNvPr id="4" name="Slide Number Placeholder 3">
            <a:extLst>
              <a:ext uri="{FF2B5EF4-FFF2-40B4-BE49-F238E27FC236}">
                <a16:creationId xmlns:a16="http://schemas.microsoft.com/office/drawing/2014/main" id="{7110B4BD-6CDC-6C1A-745F-4A194A74A6E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16" name="TextBox 15">
            <a:extLst>
              <a:ext uri="{FF2B5EF4-FFF2-40B4-BE49-F238E27FC236}">
                <a16:creationId xmlns:a16="http://schemas.microsoft.com/office/drawing/2014/main" id="{CBF41C05-D902-33DD-81F4-70C611C9A615}"/>
              </a:ext>
            </a:extLst>
          </p:cNvPr>
          <p:cNvSpPr txBox="1"/>
          <p:nvPr/>
        </p:nvSpPr>
        <p:spPr>
          <a:xfrm>
            <a:off x="251520" y="3164244"/>
            <a:ext cx="4176464" cy="369332"/>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lphaLcParenR"/>
            </a:pPr>
            <a:r>
              <a:rPr lang="en-GB" dirty="0"/>
              <a:t>Establish the facts of each case</a:t>
            </a:r>
          </a:p>
        </p:txBody>
      </p:sp>
      <p:sp>
        <p:nvSpPr>
          <p:cNvPr id="18" name="TextBox 17">
            <a:extLst>
              <a:ext uri="{FF2B5EF4-FFF2-40B4-BE49-F238E27FC236}">
                <a16:creationId xmlns:a16="http://schemas.microsoft.com/office/drawing/2014/main" id="{2A178559-F1E1-642E-8A45-1BB2959E9051}"/>
              </a:ext>
            </a:extLst>
          </p:cNvPr>
          <p:cNvSpPr txBox="1"/>
          <p:nvPr/>
        </p:nvSpPr>
        <p:spPr>
          <a:xfrm>
            <a:off x="251520" y="3901938"/>
            <a:ext cx="4176464" cy="646331"/>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lphaLcParenR" startAt="2"/>
            </a:pPr>
            <a:r>
              <a:rPr lang="en-GB" dirty="0"/>
              <a:t>Inform the employee of the problem</a:t>
            </a:r>
          </a:p>
        </p:txBody>
      </p:sp>
      <p:sp>
        <p:nvSpPr>
          <p:cNvPr id="20" name="TextBox 19">
            <a:extLst>
              <a:ext uri="{FF2B5EF4-FFF2-40B4-BE49-F238E27FC236}">
                <a16:creationId xmlns:a16="http://schemas.microsoft.com/office/drawing/2014/main" id="{D5BC0AFA-8CD3-98EA-EB91-963D0F2CCACE}"/>
              </a:ext>
            </a:extLst>
          </p:cNvPr>
          <p:cNvSpPr txBox="1"/>
          <p:nvPr/>
        </p:nvSpPr>
        <p:spPr>
          <a:xfrm>
            <a:off x="251520" y="4915662"/>
            <a:ext cx="4176464" cy="646331"/>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lphaLcParenR" startAt="3"/>
            </a:pPr>
            <a:r>
              <a:rPr lang="en-GB" dirty="0"/>
              <a:t>Allow the employee to be accompanied at the meeting</a:t>
            </a:r>
          </a:p>
        </p:txBody>
      </p:sp>
      <p:sp>
        <p:nvSpPr>
          <p:cNvPr id="22" name="TextBox 21">
            <a:extLst>
              <a:ext uri="{FF2B5EF4-FFF2-40B4-BE49-F238E27FC236}">
                <a16:creationId xmlns:a16="http://schemas.microsoft.com/office/drawing/2014/main" id="{8FE0521A-9966-AC87-1009-FAF0C35A5CA2}"/>
              </a:ext>
            </a:extLst>
          </p:cNvPr>
          <p:cNvSpPr txBox="1"/>
          <p:nvPr/>
        </p:nvSpPr>
        <p:spPr>
          <a:xfrm>
            <a:off x="251520" y="1412547"/>
            <a:ext cx="4176464" cy="369332"/>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lphaLcParenR" startAt="4"/>
            </a:pPr>
            <a:r>
              <a:rPr lang="en-GB" dirty="0"/>
              <a:t>Decide on appropriate action</a:t>
            </a:r>
          </a:p>
        </p:txBody>
      </p:sp>
      <p:sp>
        <p:nvSpPr>
          <p:cNvPr id="24" name="TextBox 23">
            <a:extLst>
              <a:ext uri="{FF2B5EF4-FFF2-40B4-BE49-F238E27FC236}">
                <a16:creationId xmlns:a16="http://schemas.microsoft.com/office/drawing/2014/main" id="{AF1E37C4-7921-A269-4AA4-826FB8451EC0}"/>
              </a:ext>
            </a:extLst>
          </p:cNvPr>
          <p:cNvSpPr txBox="1"/>
          <p:nvPr/>
        </p:nvSpPr>
        <p:spPr>
          <a:xfrm>
            <a:off x="251520" y="2151488"/>
            <a:ext cx="4176464" cy="646331"/>
          </a:xfrm>
          <a:prstGeom prst="rect">
            <a:avLst/>
          </a:prstGeom>
          <a:solidFill>
            <a:schemeClr val="accent5">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lphaLcParenR" startAt="5"/>
            </a:pPr>
            <a:r>
              <a:rPr lang="en-GB" dirty="0"/>
              <a:t>Provide the employee with an opportunity to appeal</a:t>
            </a:r>
          </a:p>
        </p:txBody>
      </p:sp>
      <p:sp>
        <p:nvSpPr>
          <p:cNvPr id="3" name="TextBox 2">
            <a:extLst>
              <a:ext uri="{FF2B5EF4-FFF2-40B4-BE49-F238E27FC236}">
                <a16:creationId xmlns:a16="http://schemas.microsoft.com/office/drawing/2014/main" id="{4180147E-5DF7-529A-0B11-CCB324F80F80}"/>
              </a:ext>
            </a:extLst>
          </p:cNvPr>
          <p:cNvSpPr txBox="1"/>
          <p:nvPr/>
        </p:nvSpPr>
        <p:spPr>
          <a:xfrm>
            <a:off x="4644008" y="1402066"/>
            <a:ext cx="4176464" cy="369332"/>
          </a:xfrm>
          <a:prstGeom prst="rect">
            <a:avLst/>
          </a:prstGeom>
          <a:solidFill>
            <a:schemeClr val="accent6">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rabicParenR"/>
            </a:pPr>
            <a:r>
              <a:rPr lang="en-GB" dirty="0"/>
              <a:t>Establish the facts of each case</a:t>
            </a:r>
          </a:p>
        </p:txBody>
      </p:sp>
      <p:sp>
        <p:nvSpPr>
          <p:cNvPr id="5" name="TextBox 4">
            <a:extLst>
              <a:ext uri="{FF2B5EF4-FFF2-40B4-BE49-F238E27FC236}">
                <a16:creationId xmlns:a16="http://schemas.microsoft.com/office/drawing/2014/main" id="{10812535-47AF-F88B-9B09-B8D437C4628B}"/>
              </a:ext>
            </a:extLst>
          </p:cNvPr>
          <p:cNvSpPr txBox="1"/>
          <p:nvPr/>
        </p:nvSpPr>
        <p:spPr>
          <a:xfrm>
            <a:off x="4644008" y="2138791"/>
            <a:ext cx="4176464" cy="646331"/>
          </a:xfrm>
          <a:prstGeom prst="rect">
            <a:avLst/>
          </a:prstGeom>
          <a:solidFill>
            <a:schemeClr val="accent6">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rabicParenR" startAt="2"/>
            </a:pPr>
            <a:r>
              <a:rPr lang="en-GB" dirty="0"/>
              <a:t>Inform the employee of the problem</a:t>
            </a:r>
          </a:p>
        </p:txBody>
      </p:sp>
      <p:sp>
        <p:nvSpPr>
          <p:cNvPr id="6" name="TextBox 5">
            <a:extLst>
              <a:ext uri="{FF2B5EF4-FFF2-40B4-BE49-F238E27FC236}">
                <a16:creationId xmlns:a16="http://schemas.microsoft.com/office/drawing/2014/main" id="{9C5A328E-6D08-8346-8887-94CBA2095E25}"/>
              </a:ext>
            </a:extLst>
          </p:cNvPr>
          <p:cNvSpPr txBox="1"/>
          <p:nvPr/>
        </p:nvSpPr>
        <p:spPr>
          <a:xfrm>
            <a:off x="4644008" y="3152515"/>
            <a:ext cx="4176464" cy="646331"/>
          </a:xfrm>
          <a:prstGeom prst="rect">
            <a:avLst/>
          </a:prstGeom>
          <a:solidFill>
            <a:schemeClr val="accent6">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rabicParenR" startAt="3"/>
            </a:pPr>
            <a:r>
              <a:rPr lang="en-GB" dirty="0"/>
              <a:t>Allow the employee to be accompanied at the meeting</a:t>
            </a:r>
          </a:p>
        </p:txBody>
      </p:sp>
      <p:sp>
        <p:nvSpPr>
          <p:cNvPr id="7" name="TextBox 6">
            <a:extLst>
              <a:ext uri="{FF2B5EF4-FFF2-40B4-BE49-F238E27FC236}">
                <a16:creationId xmlns:a16="http://schemas.microsoft.com/office/drawing/2014/main" id="{B4F28E7E-DF01-A9A2-A6C0-3C25612CB68E}"/>
              </a:ext>
            </a:extLst>
          </p:cNvPr>
          <p:cNvSpPr txBox="1"/>
          <p:nvPr/>
        </p:nvSpPr>
        <p:spPr>
          <a:xfrm>
            <a:off x="4644008" y="4166239"/>
            <a:ext cx="4176464" cy="369332"/>
          </a:xfrm>
          <a:prstGeom prst="rect">
            <a:avLst/>
          </a:prstGeom>
          <a:solidFill>
            <a:schemeClr val="accent6">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rabicParenR" startAt="4"/>
            </a:pPr>
            <a:r>
              <a:rPr lang="en-GB" dirty="0"/>
              <a:t>Decide on appropriate action</a:t>
            </a:r>
          </a:p>
        </p:txBody>
      </p:sp>
      <p:sp>
        <p:nvSpPr>
          <p:cNvPr id="8" name="TextBox 7">
            <a:extLst>
              <a:ext uri="{FF2B5EF4-FFF2-40B4-BE49-F238E27FC236}">
                <a16:creationId xmlns:a16="http://schemas.microsoft.com/office/drawing/2014/main" id="{0216D6F2-EBD9-642F-B0D6-61E2EF8DFD06}"/>
              </a:ext>
            </a:extLst>
          </p:cNvPr>
          <p:cNvSpPr txBox="1"/>
          <p:nvPr/>
        </p:nvSpPr>
        <p:spPr>
          <a:xfrm>
            <a:off x="4644008" y="4902964"/>
            <a:ext cx="4176464" cy="646331"/>
          </a:xfrm>
          <a:prstGeom prst="rect">
            <a:avLst/>
          </a:prstGeom>
          <a:solidFill>
            <a:schemeClr val="accent6">
              <a:lumMod val="20000"/>
              <a:lumOff val="80000"/>
            </a:schemeClr>
          </a:solidFill>
          <a:ln>
            <a:solidFill>
              <a:schemeClr val="bg1">
                <a:lumMod val="65000"/>
              </a:schemeClr>
            </a:solidFill>
          </a:ln>
        </p:spPr>
        <p:txBody>
          <a:bodyPr wrap="square">
            <a:spAutoFit/>
          </a:bodyPr>
          <a:lstStyle/>
          <a:p>
            <a:pPr marL="342900" indent="-342900" fontAlgn="base">
              <a:spcAft>
                <a:spcPts val="1125"/>
              </a:spcAft>
              <a:buFont typeface="+mj-lt"/>
              <a:buAutoNum type="arabicParenR" startAt="5"/>
            </a:pPr>
            <a:r>
              <a:rPr lang="en-GB" dirty="0"/>
              <a:t>Provide the employee with an opportunity to appeal</a:t>
            </a:r>
          </a:p>
        </p:txBody>
      </p:sp>
      <p:sp>
        <p:nvSpPr>
          <p:cNvPr id="9" name="Freeform 11">
            <a:extLst>
              <a:ext uri="{FF2B5EF4-FFF2-40B4-BE49-F238E27FC236}">
                <a16:creationId xmlns:a16="http://schemas.microsoft.com/office/drawing/2014/main" id="{A6968ADE-03CD-18F4-3E9D-B7FB208BDE96}"/>
              </a:ext>
            </a:extLst>
          </p:cNvPr>
          <p:cNvSpPr/>
          <p:nvPr/>
        </p:nvSpPr>
        <p:spPr>
          <a:xfrm>
            <a:off x="0" y="5733255"/>
            <a:ext cx="2529407" cy="1117725"/>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6762A5"/>
          </a:solidFill>
          <a:ln>
            <a:solidFill>
              <a:schemeClr val="bg1">
                <a:lumMod val="85000"/>
              </a:schemeClr>
            </a:solidFill>
          </a:ln>
        </p:spPr>
        <p:style>
          <a:lnRef idx="2">
            <a:schemeClr val="lt1">
              <a:hueOff val="0"/>
              <a:satOff val="0"/>
              <a:lumOff val="0"/>
              <a:alphaOff val="0"/>
            </a:schemeClr>
          </a:lnRef>
          <a:fillRef idx="1">
            <a:schemeClr val="accent3">
              <a:hueOff val="9843981"/>
              <a:satOff val="-14769"/>
              <a:lumOff val="-2401"/>
              <a:alphaOff val="0"/>
            </a:schemeClr>
          </a:fillRef>
          <a:effectRef idx="0">
            <a:schemeClr val="accent3">
              <a:hueOff val="9843981"/>
              <a:satOff val="-14769"/>
              <a:lumOff val="-2401"/>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8. Discipline and Grievance</a:t>
            </a:r>
          </a:p>
        </p:txBody>
      </p:sp>
      <p:sp>
        <p:nvSpPr>
          <p:cNvPr id="11" name="TextBox 10">
            <a:extLst>
              <a:ext uri="{FF2B5EF4-FFF2-40B4-BE49-F238E27FC236}">
                <a16:creationId xmlns:a16="http://schemas.microsoft.com/office/drawing/2014/main" id="{2736ACA8-40EE-8EA0-A968-3DD82B8BBFCB}"/>
              </a:ext>
            </a:extLst>
          </p:cNvPr>
          <p:cNvSpPr txBox="1"/>
          <p:nvPr/>
        </p:nvSpPr>
        <p:spPr>
          <a:xfrm>
            <a:off x="2627784" y="5733255"/>
            <a:ext cx="6481450" cy="1107996"/>
          </a:xfrm>
          <a:prstGeom prst="rect">
            <a:avLst/>
          </a:prstGeom>
          <a:solidFill>
            <a:schemeClr val="accent6">
              <a:lumMod val="20000"/>
              <a:lumOff val="80000"/>
            </a:schemeClr>
          </a:solidFill>
        </p:spPr>
        <p:txBody>
          <a:bodyPr wrap="square">
            <a:spAutoFit/>
          </a:bodyPr>
          <a:lstStyle/>
          <a:p>
            <a:r>
              <a:rPr lang="en-GB" sz="1450" dirty="0"/>
              <a:t>Disciplinary action can lead to a verbal warning; written warning; probation; suspension (with or without pay); demotion, a final warning or dismissal.</a:t>
            </a:r>
          </a:p>
          <a:p>
            <a:endParaRPr lang="en-GB" sz="800" dirty="0"/>
          </a:p>
          <a:p>
            <a:r>
              <a:rPr lang="en-GB" sz="1450" dirty="0"/>
              <a:t>At every stage (prior to dismissal), the employee must be given an opportunity to modify their behaviour.  </a:t>
            </a:r>
          </a:p>
        </p:txBody>
      </p:sp>
    </p:spTree>
    <p:extLst>
      <p:ext uri="{BB962C8B-B14F-4D97-AF65-F5344CB8AC3E}">
        <p14:creationId xmlns:p14="http://schemas.microsoft.com/office/powerpoint/2010/main" val="719245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xit"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xit"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xit" presetSubtype="0" fill="hold" grpId="0" nodeType="withEffect">
                                  <p:stCondLst>
                                    <p:cond delay="0"/>
                                  </p:stCondLst>
                                  <p:childTnLst>
                                    <p:set>
                                      <p:cBhvr>
                                        <p:cTn id="20" dur="1" fill="hold">
                                          <p:stCondLst>
                                            <p:cond delay="0"/>
                                          </p:stCondLst>
                                        </p:cTn>
                                        <p:tgtEl>
                                          <p:spTgt spid="20"/>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xit" presetSubtype="0" fill="hold" grpId="0" nodeType="withEffect">
                                  <p:stCondLst>
                                    <p:cond delay="0"/>
                                  </p:stCondLst>
                                  <p:childTnLst>
                                    <p:set>
                                      <p:cBhvr>
                                        <p:cTn id="26" dur="1" fill="hold">
                                          <p:stCondLst>
                                            <p:cond delay="0"/>
                                          </p:stCondLst>
                                        </p:cTn>
                                        <p:tgtEl>
                                          <p:spTgt spid="2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xit"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8" grpId="0" animBg="1"/>
      <p:bldP spid="20" grpId="0" animBg="1"/>
      <p:bldP spid="22" grpId="0" animBg="1"/>
      <p:bldP spid="24" grpId="0" animBg="1"/>
      <p:bldP spid="3" grpId="0" animBg="1"/>
      <p:bldP spid="5" grpId="0" animBg="1"/>
      <p:bldP spid="6" grpId="0" animBg="1"/>
      <p:bldP spid="7" grpId="0" animBg="1"/>
      <p:bldP spid="8" grpId="0" animBg="1"/>
      <p:bldP spid="1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F52C27-D184-64CA-4535-7F068EA9B158}"/>
              </a:ext>
            </a:extLst>
          </p:cNvPr>
          <p:cNvSpPr>
            <a:spLocks noGrp="1"/>
          </p:cNvSpPr>
          <p:nvPr>
            <p:ph idx="1"/>
          </p:nvPr>
        </p:nvSpPr>
        <p:spPr>
          <a:xfrm>
            <a:off x="215516" y="136526"/>
            <a:ext cx="8712968" cy="5236692"/>
          </a:xfrm>
        </p:spPr>
        <p:txBody>
          <a:bodyPr>
            <a:normAutofit/>
          </a:bodyPr>
          <a:lstStyle/>
          <a:p>
            <a:pPr marL="0" indent="0">
              <a:buNone/>
            </a:pPr>
            <a:r>
              <a:rPr lang="en-GB" sz="2150" b="1" dirty="0"/>
              <a:t>Dismissal</a:t>
            </a:r>
            <a:r>
              <a:rPr lang="en-GB" sz="2150" dirty="0"/>
              <a:t> occurs when (1) a contract is terminated with or without notice, (2) a fixed-term contract ends and is not renewed, or (3) an employee leaves, with or without notice, when they are entitled to do so due to the employer’s conduct.</a:t>
            </a:r>
          </a:p>
          <a:p>
            <a:endParaRPr lang="en-GB" sz="2150" dirty="0"/>
          </a:p>
          <a:p>
            <a:pPr marL="0" indent="0">
              <a:buNone/>
            </a:pPr>
            <a:r>
              <a:rPr lang="en-GB" sz="2150" b="1" dirty="0">
                <a:solidFill>
                  <a:srgbClr val="0070C0"/>
                </a:solidFill>
              </a:rPr>
              <a:t>Unfair dismissal </a:t>
            </a:r>
            <a:r>
              <a:rPr lang="en-GB" sz="2150" dirty="0"/>
              <a:t>is entirely different from </a:t>
            </a:r>
            <a:r>
              <a:rPr lang="en-GB" sz="2150" b="1" dirty="0">
                <a:solidFill>
                  <a:srgbClr val="0070C0"/>
                </a:solidFill>
              </a:rPr>
              <a:t>wrongful dismissal </a:t>
            </a:r>
            <a:r>
              <a:rPr lang="en-GB" sz="2150" dirty="0"/>
              <a:t>(which is a long-established concept derived from contract law). </a:t>
            </a:r>
          </a:p>
          <a:p>
            <a:pPr marL="0" indent="0">
              <a:buNone/>
            </a:pPr>
            <a:endParaRPr lang="en-GB" sz="2150" dirty="0"/>
          </a:p>
          <a:p>
            <a:pPr marL="0" indent="0">
              <a:buNone/>
            </a:pPr>
            <a:r>
              <a:rPr lang="en-GB" sz="2150" dirty="0"/>
              <a:t>Most of the provisions governing unfair dismissal are to be found in the </a:t>
            </a:r>
            <a:r>
              <a:rPr lang="en-GB" sz="2150" b="1" dirty="0">
                <a:solidFill>
                  <a:srgbClr val="00B0F0"/>
                </a:solidFill>
              </a:rPr>
              <a:t>Employment Rights Act 1996</a:t>
            </a:r>
            <a:r>
              <a:rPr lang="en-GB" sz="2150" dirty="0"/>
              <a:t>. Numerous other pieces of legislation cross-refer to unfair dismissal issues</a:t>
            </a:r>
          </a:p>
          <a:p>
            <a:endParaRPr lang="en-GB" dirty="0"/>
          </a:p>
        </p:txBody>
      </p:sp>
      <p:sp>
        <p:nvSpPr>
          <p:cNvPr id="4" name="Slide Number Placeholder 3">
            <a:extLst>
              <a:ext uri="{FF2B5EF4-FFF2-40B4-BE49-F238E27FC236}">
                <a16:creationId xmlns:a16="http://schemas.microsoft.com/office/drawing/2014/main" id="{0EC8DC5A-A967-93F4-B1A4-3DAA388F38FF}"/>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5" name="Freeform 12">
            <a:extLst>
              <a:ext uri="{FF2B5EF4-FFF2-40B4-BE49-F238E27FC236}">
                <a16:creationId xmlns:a16="http://schemas.microsoft.com/office/drawing/2014/main" id="{666E12C4-FAF5-75B5-6379-9A3E7B8A8C57}"/>
              </a:ext>
            </a:extLst>
          </p:cNvPr>
          <p:cNvSpPr/>
          <p:nvPr/>
        </p:nvSpPr>
        <p:spPr>
          <a:xfrm>
            <a:off x="0" y="5733255"/>
            <a:ext cx="2529407" cy="1111113"/>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8064A2"/>
          </a:solidFill>
          <a:ln>
            <a:solidFill>
              <a:schemeClr val="bg1">
                <a:lumMod val="85000"/>
              </a:schemeClr>
            </a:solidFill>
          </a:ln>
        </p:spPr>
        <p:style>
          <a:lnRef idx="2">
            <a:schemeClr val="lt1">
              <a:hueOff val="0"/>
              <a:satOff val="0"/>
              <a:lumOff val="0"/>
              <a:alphaOff val="0"/>
            </a:schemeClr>
          </a:lnRef>
          <a:fillRef idx="1">
            <a:schemeClr val="accent3">
              <a:hueOff val="11250264"/>
              <a:satOff val="-16879"/>
              <a:lumOff val="-2744"/>
              <a:alphaOff val="0"/>
            </a:schemeClr>
          </a:fillRef>
          <a:effectRef idx="0">
            <a:schemeClr val="accent3">
              <a:hueOff val="11250264"/>
              <a:satOff val="-16879"/>
              <a:lumOff val="-2744"/>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9. Dismissals and Redundancies</a:t>
            </a:r>
          </a:p>
        </p:txBody>
      </p:sp>
      <p:sp>
        <p:nvSpPr>
          <p:cNvPr id="7" name="TextBox 6">
            <a:extLst>
              <a:ext uri="{FF2B5EF4-FFF2-40B4-BE49-F238E27FC236}">
                <a16:creationId xmlns:a16="http://schemas.microsoft.com/office/drawing/2014/main" id="{093366F3-E809-7292-2FD6-01A3A5CB6331}"/>
              </a:ext>
            </a:extLst>
          </p:cNvPr>
          <p:cNvSpPr txBox="1"/>
          <p:nvPr/>
        </p:nvSpPr>
        <p:spPr>
          <a:xfrm>
            <a:off x="107504" y="4162930"/>
            <a:ext cx="8928992" cy="1477328"/>
          </a:xfrm>
          <a:prstGeom prst="rect">
            <a:avLst/>
          </a:prstGeom>
          <a:solidFill>
            <a:schemeClr val="accent4">
              <a:lumMod val="20000"/>
              <a:lumOff val="80000"/>
            </a:schemeClr>
          </a:solidFill>
          <a:ln>
            <a:solidFill>
              <a:schemeClr val="bg1">
                <a:lumMod val="65000"/>
              </a:schemeClr>
            </a:solidFill>
          </a:ln>
        </p:spPr>
        <p:txBody>
          <a:bodyPr wrap="square">
            <a:spAutoFit/>
          </a:bodyPr>
          <a:lstStyle/>
          <a:p>
            <a:r>
              <a:rPr lang="en-GB" b="1" dirty="0">
                <a:solidFill>
                  <a:schemeClr val="tx1"/>
                </a:solidFill>
              </a:rPr>
              <a:t>An employment tribunal is </a:t>
            </a:r>
            <a:r>
              <a:rPr lang="en-GB" dirty="0">
                <a:solidFill>
                  <a:schemeClr val="tx1"/>
                </a:solidFill>
              </a:rPr>
              <a:t>…</a:t>
            </a:r>
          </a:p>
          <a:p>
            <a:endParaRPr lang="en-GB" dirty="0">
              <a:solidFill>
                <a:schemeClr val="tx1"/>
              </a:solidFill>
            </a:endParaRPr>
          </a:p>
          <a:p>
            <a:r>
              <a:rPr lang="en-GB" dirty="0">
                <a:solidFill>
                  <a:schemeClr val="tx1"/>
                </a:solidFill>
              </a:rPr>
              <a:t>… </a:t>
            </a:r>
            <a:r>
              <a:rPr lang="en-GB" b="1" dirty="0">
                <a:solidFill>
                  <a:schemeClr val="tx1"/>
                </a:solidFill>
              </a:rPr>
              <a:t>a legal claim made by a worker </a:t>
            </a:r>
            <a:r>
              <a:rPr lang="en-GB" dirty="0">
                <a:solidFill>
                  <a:schemeClr val="tx1"/>
                </a:solidFill>
              </a:rPr>
              <a:t>because they believe they have been subjected to (a) unfair dismissal, (b) discrimination or (c) a breach of contract. The employee now becomes the </a:t>
            </a:r>
            <a:r>
              <a:rPr lang="en-GB" b="1" dirty="0">
                <a:solidFill>
                  <a:schemeClr val="tx1"/>
                </a:solidFill>
              </a:rPr>
              <a:t>claimant</a:t>
            </a:r>
            <a:r>
              <a:rPr lang="en-GB" dirty="0">
                <a:solidFill>
                  <a:schemeClr val="tx1"/>
                </a:solidFill>
              </a:rPr>
              <a:t>. The employer becomes the </a:t>
            </a:r>
            <a:r>
              <a:rPr lang="en-GB" b="1" dirty="0">
                <a:solidFill>
                  <a:schemeClr val="tx1"/>
                </a:solidFill>
              </a:rPr>
              <a:t>respondent</a:t>
            </a:r>
            <a:r>
              <a:rPr lang="en-GB" dirty="0">
                <a:solidFill>
                  <a:schemeClr val="tx1"/>
                </a:solidFill>
              </a:rPr>
              <a:t>. </a:t>
            </a:r>
            <a:endParaRPr lang="en-GB" dirty="0"/>
          </a:p>
        </p:txBody>
      </p:sp>
      <p:sp>
        <p:nvSpPr>
          <p:cNvPr id="8" name="TextBox 7">
            <a:extLst>
              <a:ext uri="{FF2B5EF4-FFF2-40B4-BE49-F238E27FC236}">
                <a16:creationId xmlns:a16="http://schemas.microsoft.com/office/drawing/2014/main" id="{650342B6-EDC3-2AAF-F8DC-3B282B0F74DC}"/>
              </a:ext>
            </a:extLst>
          </p:cNvPr>
          <p:cNvSpPr txBox="1"/>
          <p:nvPr/>
        </p:nvSpPr>
        <p:spPr>
          <a:xfrm>
            <a:off x="3113139" y="4195466"/>
            <a:ext cx="5924047" cy="307777"/>
          </a:xfrm>
          <a:prstGeom prst="rect">
            <a:avLst/>
          </a:prstGeom>
          <a:solidFill>
            <a:schemeClr val="accent4">
              <a:lumMod val="20000"/>
              <a:lumOff val="80000"/>
            </a:schemeClr>
          </a:solidFill>
        </p:spPr>
        <p:txBody>
          <a:bodyPr wrap="square">
            <a:spAutoFit/>
          </a:bodyPr>
          <a:lstStyle/>
          <a:p>
            <a:pPr algn="r"/>
            <a:r>
              <a:rPr lang="en-GB" sz="1400" dirty="0">
                <a:hlinkClick r:id="rId3"/>
              </a:rPr>
              <a:t>Make a claim to an employment tribunal: When you can claim - GOV.UK</a:t>
            </a:r>
            <a:endParaRPr lang="en-GB" sz="1400" dirty="0"/>
          </a:p>
        </p:txBody>
      </p:sp>
      <p:sp>
        <p:nvSpPr>
          <p:cNvPr id="9" name="TextBox 8">
            <a:extLst>
              <a:ext uri="{FF2B5EF4-FFF2-40B4-BE49-F238E27FC236}">
                <a16:creationId xmlns:a16="http://schemas.microsoft.com/office/drawing/2014/main" id="{93059998-2366-BFBE-F697-8847502CDB58}"/>
              </a:ext>
            </a:extLst>
          </p:cNvPr>
          <p:cNvSpPr txBox="1"/>
          <p:nvPr/>
        </p:nvSpPr>
        <p:spPr>
          <a:xfrm>
            <a:off x="2565108" y="5729862"/>
            <a:ext cx="6578891" cy="523220"/>
          </a:xfrm>
          <a:prstGeom prst="rect">
            <a:avLst/>
          </a:prstGeom>
          <a:solidFill>
            <a:schemeClr val="accent4">
              <a:lumMod val="20000"/>
              <a:lumOff val="80000"/>
            </a:schemeClr>
          </a:solidFill>
        </p:spPr>
        <p:txBody>
          <a:bodyPr wrap="square">
            <a:spAutoFit/>
          </a:bodyPr>
          <a:lstStyle/>
          <a:p>
            <a:r>
              <a:rPr lang="en-GB" sz="1400" b="1" dirty="0"/>
              <a:t>Unfair dismissal</a:t>
            </a:r>
            <a:r>
              <a:rPr lang="en-GB" sz="1400" dirty="0"/>
              <a:t>: the employee has 2 years of service with the company. They claim they were dismissed unfairly (e.g. for doing jury duty; joining a union)</a:t>
            </a:r>
          </a:p>
        </p:txBody>
      </p:sp>
      <p:sp>
        <p:nvSpPr>
          <p:cNvPr id="10" name="TextBox 9">
            <a:extLst>
              <a:ext uri="{FF2B5EF4-FFF2-40B4-BE49-F238E27FC236}">
                <a16:creationId xmlns:a16="http://schemas.microsoft.com/office/drawing/2014/main" id="{770E50FB-01E2-B3BF-F89A-746F2C804D19}"/>
              </a:ext>
            </a:extLst>
          </p:cNvPr>
          <p:cNvSpPr txBox="1"/>
          <p:nvPr/>
        </p:nvSpPr>
        <p:spPr>
          <a:xfrm>
            <a:off x="2565109" y="6307587"/>
            <a:ext cx="6578891" cy="523220"/>
          </a:xfrm>
          <a:prstGeom prst="rect">
            <a:avLst/>
          </a:prstGeom>
          <a:solidFill>
            <a:schemeClr val="accent4">
              <a:lumMod val="20000"/>
              <a:lumOff val="80000"/>
            </a:schemeClr>
          </a:solidFill>
        </p:spPr>
        <p:txBody>
          <a:bodyPr wrap="square">
            <a:spAutoFit/>
          </a:bodyPr>
          <a:lstStyle/>
          <a:p>
            <a:r>
              <a:rPr lang="en-GB" sz="1400" b="1" dirty="0"/>
              <a:t>Wrongful dismissal</a:t>
            </a:r>
            <a:r>
              <a:rPr lang="en-GB" sz="1400" dirty="0"/>
              <a:t>: the employee claims a breach of contract related to the dismissal procedure (e.g. not given the correct notice period; denied holiday pay)  </a:t>
            </a:r>
          </a:p>
        </p:txBody>
      </p:sp>
    </p:spTree>
    <p:extLst>
      <p:ext uri="{BB962C8B-B14F-4D97-AF65-F5344CB8AC3E}">
        <p14:creationId xmlns:p14="http://schemas.microsoft.com/office/powerpoint/2010/main" val="787477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bg/>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allAtOnce" animBg="1"/>
      <p:bldP spid="8" grpId="0" animBg="1"/>
      <p:bldP spid="9"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67B75-BB54-3BF2-D58B-67778EB9AF5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833E9E-96CB-3FB8-D893-10F27B793CBB}"/>
              </a:ext>
            </a:extLst>
          </p:cNvPr>
          <p:cNvSpPr>
            <a:spLocks noGrp="1"/>
          </p:cNvSpPr>
          <p:nvPr>
            <p:ph idx="1"/>
          </p:nvPr>
        </p:nvSpPr>
        <p:spPr>
          <a:xfrm>
            <a:off x="323528" y="654845"/>
            <a:ext cx="3858208" cy="4862388"/>
          </a:xfrm>
        </p:spPr>
        <p:txBody>
          <a:bodyPr>
            <a:normAutofit/>
          </a:bodyPr>
          <a:lstStyle/>
          <a:p>
            <a:pPr marL="514350" indent="-514350">
              <a:lnSpc>
                <a:spcPct val="200000"/>
              </a:lnSpc>
              <a:buFont typeface="+mj-lt"/>
              <a:buAutoNum type="arabicParenR"/>
            </a:pPr>
            <a:r>
              <a:rPr lang="en-GB" sz="2600" dirty="0"/>
              <a:t>Unfair dismissal </a:t>
            </a:r>
          </a:p>
          <a:p>
            <a:pPr marL="514350" indent="-514350">
              <a:lnSpc>
                <a:spcPct val="200000"/>
              </a:lnSpc>
              <a:buFont typeface="+mj-lt"/>
              <a:buAutoNum type="arabicParenR"/>
            </a:pPr>
            <a:endParaRPr lang="en-GB" sz="2600" dirty="0"/>
          </a:p>
          <a:p>
            <a:pPr marL="514350" indent="-514350">
              <a:lnSpc>
                <a:spcPct val="200000"/>
              </a:lnSpc>
              <a:buFont typeface="+mj-lt"/>
              <a:buAutoNum type="arabicParenR"/>
            </a:pPr>
            <a:r>
              <a:rPr lang="en-GB" sz="2600" dirty="0"/>
              <a:t>Discrimination </a:t>
            </a:r>
          </a:p>
          <a:p>
            <a:pPr marL="514350" indent="-514350">
              <a:lnSpc>
                <a:spcPct val="200000"/>
              </a:lnSpc>
              <a:buFont typeface="+mj-lt"/>
              <a:buAutoNum type="arabicParenR"/>
            </a:pPr>
            <a:endParaRPr lang="en-GB" sz="2600" dirty="0"/>
          </a:p>
          <a:p>
            <a:pPr marL="514350" indent="-514350">
              <a:lnSpc>
                <a:spcPct val="200000"/>
              </a:lnSpc>
              <a:buFont typeface="+mj-lt"/>
              <a:buAutoNum type="arabicParenR"/>
            </a:pPr>
            <a:r>
              <a:rPr lang="en-GB" sz="2600" dirty="0"/>
              <a:t>Breach of contract</a:t>
            </a:r>
          </a:p>
          <a:p>
            <a:endParaRPr lang="en-GB" dirty="0"/>
          </a:p>
        </p:txBody>
      </p:sp>
      <p:sp>
        <p:nvSpPr>
          <p:cNvPr id="4" name="Slide Number Placeholder 3">
            <a:extLst>
              <a:ext uri="{FF2B5EF4-FFF2-40B4-BE49-F238E27FC236}">
                <a16:creationId xmlns:a16="http://schemas.microsoft.com/office/drawing/2014/main" id="{CD4CA852-FB63-A55E-F88B-1A4F9BA76CAF}"/>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9" name="Rectangle 8">
            <a:extLst>
              <a:ext uri="{FF2B5EF4-FFF2-40B4-BE49-F238E27FC236}">
                <a16:creationId xmlns:a16="http://schemas.microsoft.com/office/drawing/2014/main" id="{9F199BC9-B609-9D92-BBEA-403A2F075E6C}"/>
              </a:ext>
            </a:extLst>
          </p:cNvPr>
          <p:cNvSpPr/>
          <p:nvPr/>
        </p:nvSpPr>
        <p:spPr>
          <a:xfrm>
            <a:off x="4181736" y="2348880"/>
            <a:ext cx="4752528" cy="1224136"/>
          </a:xfrm>
          <a:prstGeom prst="rect">
            <a:avLst/>
          </a:prstGeom>
          <a:solidFill>
            <a:schemeClr val="bg1">
              <a:lumMod val="95000"/>
            </a:schemeClr>
          </a:solidFill>
          <a:ln w="38100">
            <a:solidFill>
              <a:srgbClr val="F692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lphaLcParenR" startAt="2"/>
            </a:pPr>
            <a:r>
              <a:rPr lang="en-GB" sz="2000" dirty="0">
                <a:solidFill>
                  <a:schemeClr val="tx1"/>
                </a:solidFill>
              </a:rPr>
              <a:t>You have been removed from your role without good reason.  </a:t>
            </a:r>
          </a:p>
        </p:txBody>
      </p:sp>
      <p:sp>
        <p:nvSpPr>
          <p:cNvPr id="12" name="Rectangle 11">
            <a:extLst>
              <a:ext uri="{FF2B5EF4-FFF2-40B4-BE49-F238E27FC236}">
                <a16:creationId xmlns:a16="http://schemas.microsoft.com/office/drawing/2014/main" id="{B2D08383-2BEA-02B0-66E0-C2A79730C7C1}"/>
              </a:ext>
            </a:extLst>
          </p:cNvPr>
          <p:cNvSpPr/>
          <p:nvPr/>
        </p:nvSpPr>
        <p:spPr>
          <a:xfrm>
            <a:off x="4181736" y="3933056"/>
            <a:ext cx="4752528" cy="1224136"/>
          </a:xfrm>
          <a:prstGeom prst="rect">
            <a:avLst/>
          </a:prstGeom>
          <a:solidFill>
            <a:schemeClr val="bg1">
              <a:lumMod val="95000"/>
            </a:schemeClr>
          </a:solid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lphaLcParenR" startAt="3"/>
            </a:pPr>
            <a:r>
              <a:rPr lang="en-GB" sz="2000" dirty="0">
                <a:solidFill>
                  <a:schemeClr val="tx1"/>
                </a:solidFill>
              </a:rPr>
              <a:t>You have been denied benefits that other workers in the company have been given.</a:t>
            </a:r>
          </a:p>
        </p:txBody>
      </p:sp>
      <p:sp>
        <p:nvSpPr>
          <p:cNvPr id="13" name="Rectangle 12">
            <a:extLst>
              <a:ext uri="{FF2B5EF4-FFF2-40B4-BE49-F238E27FC236}">
                <a16:creationId xmlns:a16="http://schemas.microsoft.com/office/drawing/2014/main" id="{767821AD-05DA-DB15-7A9F-489B31219A41}"/>
              </a:ext>
            </a:extLst>
          </p:cNvPr>
          <p:cNvSpPr/>
          <p:nvPr/>
        </p:nvSpPr>
        <p:spPr>
          <a:xfrm>
            <a:off x="4181736" y="764703"/>
            <a:ext cx="4752528" cy="1224136"/>
          </a:xfrm>
          <a:prstGeom prst="rect">
            <a:avLst/>
          </a:prstGeom>
          <a:solidFill>
            <a:schemeClr val="bg1">
              <a:lumMod val="95000"/>
            </a:schemeClr>
          </a:solidFill>
          <a:ln w="38100">
            <a:solidFill>
              <a:schemeClr val="tx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Font typeface="+mj-lt"/>
              <a:buAutoNum type="alphaLcParenR"/>
            </a:pPr>
            <a:r>
              <a:rPr lang="en-GB" sz="2000" dirty="0">
                <a:solidFill>
                  <a:schemeClr val="tx1"/>
                </a:solidFill>
              </a:rPr>
              <a:t>You have had a change made to your work contract without discussion or negotiation.</a:t>
            </a:r>
          </a:p>
        </p:txBody>
      </p:sp>
      <p:cxnSp>
        <p:nvCxnSpPr>
          <p:cNvPr id="15" name="Straight Arrow Connector 14">
            <a:extLst>
              <a:ext uri="{FF2B5EF4-FFF2-40B4-BE49-F238E27FC236}">
                <a16:creationId xmlns:a16="http://schemas.microsoft.com/office/drawing/2014/main" id="{87E247CA-9535-7B88-2343-06E60905E422}"/>
              </a:ext>
            </a:extLst>
          </p:cNvPr>
          <p:cNvCxnSpPr>
            <a:cxnSpLocks/>
          </p:cNvCxnSpPr>
          <p:nvPr/>
        </p:nvCxnSpPr>
        <p:spPr>
          <a:xfrm>
            <a:off x="3059832" y="1484784"/>
            <a:ext cx="1008112" cy="1368152"/>
          </a:xfrm>
          <a:prstGeom prst="straightConnector1">
            <a:avLst/>
          </a:prstGeom>
          <a:ln w="38100" cap="flat" cmpd="sng" algn="ctr">
            <a:solidFill>
              <a:srgbClr val="F69292"/>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6" name="Straight Arrow Connector 15">
            <a:extLst>
              <a:ext uri="{FF2B5EF4-FFF2-40B4-BE49-F238E27FC236}">
                <a16:creationId xmlns:a16="http://schemas.microsoft.com/office/drawing/2014/main" id="{2D27E674-31F5-77B4-2C44-161BEDDC5181}"/>
              </a:ext>
            </a:extLst>
          </p:cNvPr>
          <p:cNvCxnSpPr>
            <a:cxnSpLocks/>
          </p:cNvCxnSpPr>
          <p:nvPr/>
        </p:nvCxnSpPr>
        <p:spPr>
          <a:xfrm>
            <a:off x="3059832" y="3086039"/>
            <a:ext cx="1008112" cy="1495089"/>
          </a:xfrm>
          <a:prstGeom prst="straightConnector1">
            <a:avLst/>
          </a:prstGeom>
          <a:ln w="38100" cap="flat" cmpd="sng" algn="ctr">
            <a:solidFill>
              <a:srgbClr val="00B05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19" name="Straight Arrow Connector 18">
            <a:extLst>
              <a:ext uri="{FF2B5EF4-FFF2-40B4-BE49-F238E27FC236}">
                <a16:creationId xmlns:a16="http://schemas.microsoft.com/office/drawing/2014/main" id="{85C5C8B6-BB7E-3970-5EC8-8087A208F715}"/>
              </a:ext>
            </a:extLst>
          </p:cNvPr>
          <p:cNvCxnSpPr>
            <a:cxnSpLocks/>
          </p:cNvCxnSpPr>
          <p:nvPr/>
        </p:nvCxnSpPr>
        <p:spPr>
          <a:xfrm flipH="1">
            <a:off x="2843808" y="1556792"/>
            <a:ext cx="1152128" cy="2880320"/>
          </a:xfrm>
          <a:prstGeom prst="straightConnector1">
            <a:avLst/>
          </a:prstGeom>
          <a:ln w="38100" cap="flat" cmpd="sng" algn="ctr">
            <a:solidFill>
              <a:srgbClr val="0070C0"/>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37" name="Freeform 12">
            <a:extLst>
              <a:ext uri="{FF2B5EF4-FFF2-40B4-BE49-F238E27FC236}">
                <a16:creationId xmlns:a16="http://schemas.microsoft.com/office/drawing/2014/main" id="{ED41DD81-128E-50F3-6665-4DCD7831F58C}"/>
              </a:ext>
            </a:extLst>
          </p:cNvPr>
          <p:cNvSpPr/>
          <p:nvPr/>
        </p:nvSpPr>
        <p:spPr>
          <a:xfrm>
            <a:off x="0" y="5733255"/>
            <a:ext cx="2529407" cy="1111113"/>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8064A2"/>
          </a:solidFill>
          <a:ln>
            <a:solidFill>
              <a:schemeClr val="bg1">
                <a:lumMod val="85000"/>
              </a:schemeClr>
            </a:solidFill>
          </a:ln>
        </p:spPr>
        <p:style>
          <a:lnRef idx="2">
            <a:schemeClr val="lt1">
              <a:hueOff val="0"/>
              <a:satOff val="0"/>
              <a:lumOff val="0"/>
              <a:alphaOff val="0"/>
            </a:schemeClr>
          </a:lnRef>
          <a:fillRef idx="1">
            <a:schemeClr val="accent3">
              <a:hueOff val="11250264"/>
              <a:satOff val="-16879"/>
              <a:lumOff val="-2744"/>
              <a:alphaOff val="0"/>
            </a:schemeClr>
          </a:fillRef>
          <a:effectRef idx="0">
            <a:schemeClr val="accent3">
              <a:hueOff val="11250264"/>
              <a:satOff val="-16879"/>
              <a:lumOff val="-2744"/>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9. Dismissals and Redundancies</a:t>
            </a:r>
          </a:p>
        </p:txBody>
      </p:sp>
    </p:spTree>
    <p:extLst>
      <p:ext uri="{BB962C8B-B14F-4D97-AF65-F5344CB8AC3E}">
        <p14:creationId xmlns:p14="http://schemas.microsoft.com/office/powerpoint/2010/main" val="72646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3C5FA-C975-77E4-73DA-883222161A39}"/>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08E127B-F516-315A-5C48-28DF1D2FAA1E}"/>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7" name="Rectangle 6">
            <a:extLst>
              <a:ext uri="{FF2B5EF4-FFF2-40B4-BE49-F238E27FC236}">
                <a16:creationId xmlns:a16="http://schemas.microsoft.com/office/drawing/2014/main" id="{E4E6CE43-08EF-74E7-6E1A-E955E61C2356}"/>
              </a:ext>
            </a:extLst>
          </p:cNvPr>
          <p:cNvSpPr/>
          <p:nvPr/>
        </p:nvSpPr>
        <p:spPr>
          <a:xfrm>
            <a:off x="251520" y="186883"/>
            <a:ext cx="2592288" cy="829939"/>
          </a:xfrm>
          <a:prstGeom prst="rect">
            <a:avLst/>
          </a:prstGeom>
          <a:solidFill>
            <a:schemeClr val="bg1">
              <a:lumMod val="95000"/>
            </a:schemeClr>
          </a:solidFill>
          <a:ln w="57150">
            <a:solidFill>
              <a:srgbClr val="F692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200000"/>
              </a:lnSpc>
            </a:pPr>
            <a:r>
              <a:rPr lang="en-GB" b="1" dirty="0">
                <a:solidFill>
                  <a:schemeClr val="tx1"/>
                </a:solidFill>
              </a:rPr>
              <a:t>Unfair dismissal </a:t>
            </a:r>
          </a:p>
        </p:txBody>
      </p:sp>
      <p:sp>
        <p:nvSpPr>
          <p:cNvPr id="8" name="Rectangle 7">
            <a:extLst>
              <a:ext uri="{FF2B5EF4-FFF2-40B4-BE49-F238E27FC236}">
                <a16:creationId xmlns:a16="http://schemas.microsoft.com/office/drawing/2014/main" id="{60C73C67-872E-BF5A-1FF4-94BFB88195F5}"/>
              </a:ext>
            </a:extLst>
          </p:cNvPr>
          <p:cNvSpPr/>
          <p:nvPr/>
        </p:nvSpPr>
        <p:spPr>
          <a:xfrm>
            <a:off x="6300192" y="186883"/>
            <a:ext cx="2592288" cy="829939"/>
          </a:xfrm>
          <a:prstGeom prst="rect">
            <a:avLst/>
          </a:prstGeom>
          <a:solidFill>
            <a:schemeClr val="bg1">
              <a:lumMod val="95000"/>
            </a:schemeClr>
          </a:solidFill>
          <a:ln w="57150">
            <a:solidFill>
              <a:schemeClr val="tx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lnSpc>
                <a:spcPct val="200000"/>
              </a:lnSpc>
            </a:pPr>
            <a:r>
              <a:rPr lang="en-GB" b="1" dirty="0">
                <a:solidFill>
                  <a:schemeClr val="tx1"/>
                </a:solidFill>
              </a:rPr>
              <a:t>Breach of contract</a:t>
            </a:r>
          </a:p>
        </p:txBody>
      </p:sp>
      <p:sp>
        <p:nvSpPr>
          <p:cNvPr id="10" name="Rectangle 9">
            <a:extLst>
              <a:ext uri="{FF2B5EF4-FFF2-40B4-BE49-F238E27FC236}">
                <a16:creationId xmlns:a16="http://schemas.microsoft.com/office/drawing/2014/main" id="{DD4CB382-63BF-EE1E-DAF9-2F166823E43C}"/>
              </a:ext>
            </a:extLst>
          </p:cNvPr>
          <p:cNvSpPr/>
          <p:nvPr/>
        </p:nvSpPr>
        <p:spPr>
          <a:xfrm>
            <a:off x="3275856" y="179784"/>
            <a:ext cx="2592288" cy="829939"/>
          </a:xfrm>
          <a:prstGeom prst="rect">
            <a:avLst/>
          </a:prstGeom>
          <a:solidFill>
            <a:schemeClr val="bg1">
              <a:lumMod val="95000"/>
            </a:schemeClr>
          </a:solid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dirty="0">
              <a:solidFill>
                <a:schemeClr val="tx1"/>
              </a:solidFill>
            </a:endParaRPr>
          </a:p>
          <a:p>
            <a:pPr algn="ctr"/>
            <a:r>
              <a:rPr lang="en-GB" b="1" dirty="0">
                <a:solidFill>
                  <a:schemeClr val="tx1"/>
                </a:solidFill>
              </a:rPr>
              <a:t>Discrimination</a:t>
            </a:r>
          </a:p>
        </p:txBody>
      </p:sp>
      <p:sp>
        <p:nvSpPr>
          <p:cNvPr id="18" name="Rectangle 17">
            <a:extLst>
              <a:ext uri="{FF2B5EF4-FFF2-40B4-BE49-F238E27FC236}">
                <a16:creationId xmlns:a16="http://schemas.microsoft.com/office/drawing/2014/main" id="{EB820B3F-71BD-EFD5-EB13-AE87ABCD7676}"/>
              </a:ext>
            </a:extLst>
          </p:cNvPr>
          <p:cNvSpPr/>
          <p:nvPr/>
        </p:nvSpPr>
        <p:spPr>
          <a:xfrm>
            <a:off x="287016" y="1662083"/>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I cannot lose my job for being on jury duty.</a:t>
            </a:r>
          </a:p>
        </p:txBody>
      </p:sp>
      <p:sp>
        <p:nvSpPr>
          <p:cNvPr id="19" name="Rectangle 18">
            <a:extLst>
              <a:ext uri="{FF2B5EF4-FFF2-40B4-BE49-F238E27FC236}">
                <a16:creationId xmlns:a16="http://schemas.microsoft.com/office/drawing/2014/main" id="{8F915B6E-AEDD-C069-7011-405CBAA429EB}"/>
              </a:ext>
            </a:extLst>
          </p:cNvPr>
          <p:cNvSpPr/>
          <p:nvPr/>
        </p:nvSpPr>
        <p:spPr>
          <a:xfrm>
            <a:off x="6335688" y="1662083"/>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I am taking redundancy. They are offering me less than others for the same length of service.  </a:t>
            </a:r>
          </a:p>
        </p:txBody>
      </p:sp>
      <p:sp>
        <p:nvSpPr>
          <p:cNvPr id="20" name="Rectangle 19">
            <a:extLst>
              <a:ext uri="{FF2B5EF4-FFF2-40B4-BE49-F238E27FC236}">
                <a16:creationId xmlns:a16="http://schemas.microsoft.com/office/drawing/2014/main" id="{3171C835-380C-9223-6199-C27350177CB3}"/>
              </a:ext>
            </a:extLst>
          </p:cNvPr>
          <p:cNvSpPr/>
          <p:nvPr/>
        </p:nvSpPr>
        <p:spPr>
          <a:xfrm>
            <a:off x="3311352" y="1654984"/>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a:p>
            <a:pPr algn="ctr"/>
            <a:r>
              <a:rPr lang="en-GB" sz="1550" dirty="0">
                <a:solidFill>
                  <a:schemeClr val="tx1"/>
                </a:solidFill>
              </a:rPr>
              <a:t>I am having to work more hours than what is stated on my contract</a:t>
            </a:r>
          </a:p>
          <a:p>
            <a:pPr algn="ctr"/>
            <a:endParaRPr lang="en-GB" sz="1600" dirty="0">
              <a:solidFill>
                <a:schemeClr val="tx1"/>
              </a:solidFill>
            </a:endParaRPr>
          </a:p>
        </p:txBody>
      </p:sp>
      <p:sp>
        <p:nvSpPr>
          <p:cNvPr id="21" name="Rectangle 20">
            <a:extLst>
              <a:ext uri="{FF2B5EF4-FFF2-40B4-BE49-F238E27FC236}">
                <a16:creationId xmlns:a16="http://schemas.microsoft.com/office/drawing/2014/main" id="{9866DA0B-82EA-6BDE-85D5-688766E6F47A}"/>
              </a:ext>
            </a:extLst>
          </p:cNvPr>
          <p:cNvSpPr/>
          <p:nvPr/>
        </p:nvSpPr>
        <p:spPr>
          <a:xfrm>
            <a:off x="287016" y="3003307"/>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My colleagues can take days off in lieu. Why have I been denied the same benefit?</a:t>
            </a:r>
          </a:p>
        </p:txBody>
      </p:sp>
      <p:sp>
        <p:nvSpPr>
          <p:cNvPr id="22" name="Rectangle 21">
            <a:extLst>
              <a:ext uri="{FF2B5EF4-FFF2-40B4-BE49-F238E27FC236}">
                <a16:creationId xmlns:a16="http://schemas.microsoft.com/office/drawing/2014/main" id="{789BCD14-5484-3ACA-B1B5-B11B28277FDE}"/>
              </a:ext>
            </a:extLst>
          </p:cNvPr>
          <p:cNvSpPr/>
          <p:nvPr/>
        </p:nvSpPr>
        <p:spPr>
          <a:xfrm>
            <a:off x="6335688" y="3003307"/>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I confidentially reported a manager for bad behaviour. I was then outed by HR, investigated and dismissed.</a:t>
            </a:r>
          </a:p>
        </p:txBody>
      </p:sp>
      <p:sp>
        <p:nvSpPr>
          <p:cNvPr id="23" name="Rectangle 22">
            <a:extLst>
              <a:ext uri="{FF2B5EF4-FFF2-40B4-BE49-F238E27FC236}">
                <a16:creationId xmlns:a16="http://schemas.microsoft.com/office/drawing/2014/main" id="{07DF7B07-DDF9-E628-FBFF-299D492E563D}"/>
              </a:ext>
            </a:extLst>
          </p:cNvPr>
          <p:cNvSpPr/>
          <p:nvPr/>
        </p:nvSpPr>
        <p:spPr>
          <a:xfrm>
            <a:off x="3311352" y="2996208"/>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550" dirty="0">
              <a:solidFill>
                <a:schemeClr val="tx1"/>
              </a:solidFill>
            </a:endParaRPr>
          </a:p>
          <a:p>
            <a:pPr algn="ctr"/>
            <a:r>
              <a:rPr lang="en-GB" sz="1550" dirty="0">
                <a:solidFill>
                  <a:schemeClr val="tx1"/>
                </a:solidFill>
              </a:rPr>
              <a:t>I am still waiting to be paid for work done over the last 8 months. </a:t>
            </a:r>
          </a:p>
          <a:p>
            <a:pPr algn="ctr"/>
            <a:endParaRPr lang="en-GB" sz="1600" dirty="0">
              <a:solidFill>
                <a:schemeClr val="tx1"/>
              </a:solidFill>
            </a:endParaRPr>
          </a:p>
        </p:txBody>
      </p:sp>
      <p:sp>
        <p:nvSpPr>
          <p:cNvPr id="24" name="Rectangle 23">
            <a:extLst>
              <a:ext uri="{FF2B5EF4-FFF2-40B4-BE49-F238E27FC236}">
                <a16:creationId xmlns:a16="http://schemas.microsoft.com/office/drawing/2014/main" id="{996441E5-A1AF-E571-172B-01E27BABF1F9}"/>
              </a:ext>
            </a:extLst>
          </p:cNvPr>
          <p:cNvSpPr/>
          <p:nvPr/>
        </p:nvSpPr>
        <p:spPr>
          <a:xfrm>
            <a:off x="287016" y="4337432"/>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I have been sacked for wrongdoing without the chance to defend myself. </a:t>
            </a:r>
          </a:p>
        </p:txBody>
      </p:sp>
      <p:sp>
        <p:nvSpPr>
          <p:cNvPr id="25" name="Rectangle 24">
            <a:extLst>
              <a:ext uri="{FF2B5EF4-FFF2-40B4-BE49-F238E27FC236}">
                <a16:creationId xmlns:a16="http://schemas.microsoft.com/office/drawing/2014/main" id="{D4CECF74-87E9-13FD-27C8-740810268BBC}"/>
              </a:ext>
            </a:extLst>
          </p:cNvPr>
          <p:cNvSpPr/>
          <p:nvPr/>
        </p:nvSpPr>
        <p:spPr>
          <a:xfrm>
            <a:off x="6335688" y="4337432"/>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50" dirty="0">
                <a:solidFill>
                  <a:schemeClr val="tx1"/>
                </a:solidFill>
              </a:rPr>
              <a:t>As soon as they found out I was pregnant, they starting treating me differently.</a:t>
            </a:r>
          </a:p>
        </p:txBody>
      </p:sp>
      <p:sp>
        <p:nvSpPr>
          <p:cNvPr id="26" name="Rectangle 25">
            <a:extLst>
              <a:ext uri="{FF2B5EF4-FFF2-40B4-BE49-F238E27FC236}">
                <a16:creationId xmlns:a16="http://schemas.microsoft.com/office/drawing/2014/main" id="{264E2120-A28C-6AF7-D2BB-093FF876916F}"/>
              </a:ext>
            </a:extLst>
          </p:cNvPr>
          <p:cNvSpPr/>
          <p:nvPr/>
        </p:nvSpPr>
        <p:spPr>
          <a:xfrm>
            <a:off x="3311352" y="4330333"/>
            <a:ext cx="2592288" cy="1107792"/>
          </a:xfrm>
          <a:prstGeom prst="rect">
            <a:avLst/>
          </a:prstGeom>
          <a:solidFill>
            <a:schemeClr val="bg1">
              <a:lumMod val="95000"/>
            </a:schemeClr>
          </a:solidFill>
          <a:ln w="44450">
            <a:solidFill>
              <a:schemeClr val="bg1">
                <a:lumMod val="8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550" dirty="0">
              <a:solidFill>
                <a:schemeClr val="tx1"/>
              </a:solidFill>
            </a:endParaRPr>
          </a:p>
          <a:p>
            <a:pPr algn="ctr"/>
            <a:r>
              <a:rPr lang="en-GB" sz="1550" dirty="0">
                <a:solidFill>
                  <a:schemeClr val="tx1"/>
                </a:solidFill>
              </a:rPr>
              <a:t>I still had a few good years left in me, but they have  made me take compulsory retirement.</a:t>
            </a:r>
          </a:p>
          <a:p>
            <a:pPr algn="ctr"/>
            <a:endParaRPr lang="en-GB" sz="1600" dirty="0">
              <a:solidFill>
                <a:schemeClr val="tx1"/>
              </a:solidFill>
            </a:endParaRPr>
          </a:p>
        </p:txBody>
      </p:sp>
      <p:sp>
        <p:nvSpPr>
          <p:cNvPr id="2" name="Rectangle 1">
            <a:extLst>
              <a:ext uri="{FF2B5EF4-FFF2-40B4-BE49-F238E27FC236}">
                <a16:creationId xmlns:a16="http://schemas.microsoft.com/office/drawing/2014/main" id="{F86C67E5-D5AD-AE0A-1FC3-84A9CE3613F6}"/>
              </a:ext>
            </a:extLst>
          </p:cNvPr>
          <p:cNvSpPr/>
          <p:nvPr/>
        </p:nvSpPr>
        <p:spPr>
          <a:xfrm>
            <a:off x="287016" y="1655209"/>
            <a:ext cx="2592288" cy="1107792"/>
          </a:xfrm>
          <a:prstGeom prst="rect">
            <a:avLst/>
          </a:prstGeom>
          <a:noFill/>
          <a:ln w="44450">
            <a:solidFill>
              <a:srgbClr val="F692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3" name="Rectangle 2">
            <a:extLst>
              <a:ext uri="{FF2B5EF4-FFF2-40B4-BE49-F238E27FC236}">
                <a16:creationId xmlns:a16="http://schemas.microsoft.com/office/drawing/2014/main" id="{C6827850-1FA6-B27B-BFAC-E94BA7046860}"/>
              </a:ext>
            </a:extLst>
          </p:cNvPr>
          <p:cNvSpPr/>
          <p:nvPr/>
        </p:nvSpPr>
        <p:spPr>
          <a:xfrm>
            <a:off x="6335688" y="1655209"/>
            <a:ext cx="2592288" cy="1107792"/>
          </a:xfrm>
          <a:prstGeom prst="rect">
            <a:avLst/>
          </a:prstGeom>
          <a:noFill/>
          <a:ln w="444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6" name="Rectangle 5">
            <a:extLst>
              <a:ext uri="{FF2B5EF4-FFF2-40B4-BE49-F238E27FC236}">
                <a16:creationId xmlns:a16="http://schemas.microsoft.com/office/drawing/2014/main" id="{5E2D934E-9413-970D-86B1-29E876BA639A}"/>
              </a:ext>
            </a:extLst>
          </p:cNvPr>
          <p:cNvSpPr/>
          <p:nvPr/>
        </p:nvSpPr>
        <p:spPr>
          <a:xfrm>
            <a:off x="3311352" y="1668957"/>
            <a:ext cx="2592288" cy="1107792"/>
          </a:xfrm>
          <a:prstGeom prst="rect">
            <a:avLst/>
          </a:prstGeom>
          <a:noFill/>
          <a:ln w="44450">
            <a:solidFill>
              <a:schemeClr val="tx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a:p>
            <a:pPr algn="ctr"/>
            <a:endParaRPr lang="en-GB" sz="1600" dirty="0">
              <a:solidFill>
                <a:schemeClr val="tx1"/>
              </a:solidFill>
            </a:endParaRPr>
          </a:p>
        </p:txBody>
      </p:sp>
      <p:sp>
        <p:nvSpPr>
          <p:cNvPr id="9" name="Rectangle 8">
            <a:extLst>
              <a:ext uri="{FF2B5EF4-FFF2-40B4-BE49-F238E27FC236}">
                <a16:creationId xmlns:a16="http://schemas.microsoft.com/office/drawing/2014/main" id="{E69624A8-C582-540C-D031-9A5A4812A273}"/>
              </a:ext>
            </a:extLst>
          </p:cNvPr>
          <p:cNvSpPr/>
          <p:nvPr/>
        </p:nvSpPr>
        <p:spPr>
          <a:xfrm>
            <a:off x="287016" y="2996208"/>
            <a:ext cx="2592288" cy="1107792"/>
          </a:xfrm>
          <a:prstGeom prst="rect">
            <a:avLst/>
          </a:prstGeom>
          <a:noFill/>
          <a:ln w="444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11" name="Rectangle 10">
            <a:extLst>
              <a:ext uri="{FF2B5EF4-FFF2-40B4-BE49-F238E27FC236}">
                <a16:creationId xmlns:a16="http://schemas.microsoft.com/office/drawing/2014/main" id="{6F368F46-38DB-4166-5D3D-0C522B55D136}"/>
              </a:ext>
            </a:extLst>
          </p:cNvPr>
          <p:cNvSpPr/>
          <p:nvPr/>
        </p:nvSpPr>
        <p:spPr>
          <a:xfrm>
            <a:off x="6335688" y="2996433"/>
            <a:ext cx="2592288" cy="1107792"/>
          </a:xfrm>
          <a:prstGeom prst="rect">
            <a:avLst/>
          </a:prstGeom>
          <a:noFill/>
          <a:ln w="44450">
            <a:solidFill>
              <a:srgbClr val="F692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12" name="Rectangle 11">
            <a:extLst>
              <a:ext uri="{FF2B5EF4-FFF2-40B4-BE49-F238E27FC236}">
                <a16:creationId xmlns:a16="http://schemas.microsoft.com/office/drawing/2014/main" id="{267DA11E-796A-5EDE-1F89-2FB086810060}"/>
              </a:ext>
            </a:extLst>
          </p:cNvPr>
          <p:cNvSpPr/>
          <p:nvPr/>
        </p:nvSpPr>
        <p:spPr>
          <a:xfrm>
            <a:off x="3311352" y="3003082"/>
            <a:ext cx="2592288" cy="1107792"/>
          </a:xfrm>
          <a:prstGeom prst="rect">
            <a:avLst/>
          </a:prstGeom>
          <a:noFill/>
          <a:ln w="44450">
            <a:solidFill>
              <a:schemeClr val="tx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a:p>
            <a:pPr algn="ctr"/>
            <a:endParaRPr lang="en-GB" sz="1600" dirty="0">
              <a:solidFill>
                <a:schemeClr val="tx1"/>
              </a:solidFill>
            </a:endParaRPr>
          </a:p>
        </p:txBody>
      </p:sp>
      <p:sp>
        <p:nvSpPr>
          <p:cNvPr id="13" name="Rectangle 12">
            <a:extLst>
              <a:ext uri="{FF2B5EF4-FFF2-40B4-BE49-F238E27FC236}">
                <a16:creationId xmlns:a16="http://schemas.microsoft.com/office/drawing/2014/main" id="{60719CF9-A16A-9024-38D7-01178D2830F3}"/>
              </a:ext>
            </a:extLst>
          </p:cNvPr>
          <p:cNvSpPr/>
          <p:nvPr/>
        </p:nvSpPr>
        <p:spPr>
          <a:xfrm>
            <a:off x="287016" y="4339015"/>
            <a:ext cx="2592288" cy="1107792"/>
          </a:xfrm>
          <a:prstGeom prst="rect">
            <a:avLst/>
          </a:prstGeom>
          <a:noFill/>
          <a:ln w="44450">
            <a:solidFill>
              <a:schemeClr val="tx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14" name="Rectangle 13">
            <a:extLst>
              <a:ext uri="{FF2B5EF4-FFF2-40B4-BE49-F238E27FC236}">
                <a16:creationId xmlns:a16="http://schemas.microsoft.com/office/drawing/2014/main" id="{FF90E7F4-358A-C741-3E0D-F94FDB1D4891}"/>
              </a:ext>
            </a:extLst>
          </p:cNvPr>
          <p:cNvSpPr/>
          <p:nvPr/>
        </p:nvSpPr>
        <p:spPr>
          <a:xfrm>
            <a:off x="6335688" y="4330558"/>
            <a:ext cx="2592288" cy="1107792"/>
          </a:xfrm>
          <a:prstGeom prst="rect">
            <a:avLst/>
          </a:prstGeom>
          <a:noFill/>
          <a:ln w="444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15" name="Rectangle 14">
            <a:extLst>
              <a:ext uri="{FF2B5EF4-FFF2-40B4-BE49-F238E27FC236}">
                <a16:creationId xmlns:a16="http://schemas.microsoft.com/office/drawing/2014/main" id="{DF68684B-A471-CE53-2544-903755A13A6F}"/>
              </a:ext>
            </a:extLst>
          </p:cNvPr>
          <p:cNvSpPr/>
          <p:nvPr/>
        </p:nvSpPr>
        <p:spPr>
          <a:xfrm>
            <a:off x="3311352" y="4323459"/>
            <a:ext cx="2592288" cy="1107792"/>
          </a:xfrm>
          <a:prstGeom prst="rect">
            <a:avLst/>
          </a:prstGeom>
          <a:noFill/>
          <a:ln w="44450">
            <a:solidFill>
              <a:srgbClr val="F692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p:txBody>
      </p:sp>
      <p:sp>
        <p:nvSpPr>
          <p:cNvPr id="16" name="Freeform 12">
            <a:extLst>
              <a:ext uri="{FF2B5EF4-FFF2-40B4-BE49-F238E27FC236}">
                <a16:creationId xmlns:a16="http://schemas.microsoft.com/office/drawing/2014/main" id="{8A9F6492-943F-78B7-CBD5-A0D905C9BFDF}"/>
              </a:ext>
            </a:extLst>
          </p:cNvPr>
          <p:cNvSpPr/>
          <p:nvPr/>
        </p:nvSpPr>
        <p:spPr>
          <a:xfrm>
            <a:off x="0" y="5733255"/>
            <a:ext cx="2529407" cy="1111113"/>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8064A2"/>
          </a:solidFill>
          <a:ln>
            <a:solidFill>
              <a:schemeClr val="bg1">
                <a:lumMod val="85000"/>
              </a:schemeClr>
            </a:solidFill>
          </a:ln>
        </p:spPr>
        <p:style>
          <a:lnRef idx="2">
            <a:schemeClr val="lt1">
              <a:hueOff val="0"/>
              <a:satOff val="0"/>
              <a:lumOff val="0"/>
              <a:alphaOff val="0"/>
            </a:schemeClr>
          </a:lnRef>
          <a:fillRef idx="1">
            <a:schemeClr val="accent3">
              <a:hueOff val="11250264"/>
              <a:satOff val="-16879"/>
              <a:lumOff val="-2744"/>
              <a:alphaOff val="0"/>
            </a:schemeClr>
          </a:fillRef>
          <a:effectRef idx="0">
            <a:schemeClr val="accent3">
              <a:hueOff val="11250264"/>
              <a:satOff val="-16879"/>
              <a:lumOff val="-2744"/>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9. Dismissals and Redundancies</a:t>
            </a:r>
          </a:p>
        </p:txBody>
      </p:sp>
    </p:spTree>
    <p:extLst>
      <p:ext uri="{BB962C8B-B14F-4D97-AF65-F5344CB8AC3E}">
        <p14:creationId xmlns:p14="http://schemas.microsoft.com/office/powerpoint/2010/main" val="423630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9" grpId="0" animBg="1"/>
      <p:bldP spid="11" grpId="0" animBg="1"/>
      <p:bldP spid="12" grpId="0" animBg="1"/>
      <p:bldP spid="13" grpId="0" animBg="1"/>
      <p:bldP spid="14" grpId="0" animBg="1"/>
      <p:bldP spid="1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66943D-EAA8-5CED-1E2A-FF5D71E763D9}"/>
              </a:ext>
            </a:extLst>
          </p:cNvPr>
          <p:cNvSpPr>
            <a:spLocks noGrp="1"/>
          </p:cNvSpPr>
          <p:nvPr>
            <p:ph idx="1"/>
          </p:nvPr>
        </p:nvSpPr>
        <p:spPr>
          <a:xfrm>
            <a:off x="107504" y="136525"/>
            <a:ext cx="8928992" cy="5256585"/>
          </a:xfrm>
        </p:spPr>
        <p:txBody>
          <a:bodyPr>
            <a:normAutofit fontScale="85000" lnSpcReduction="20000"/>
          </a:bodyPr>
          <a:lstStyle/>
          <a:p>
            <a:pPr marL="514350" indent="-514350">
              <a:lnSpc>
                <a:spcPct val="150000"/>
              </a:lnSpc>
              <a:buFont typeface="+mj-lt"/>
              <a:buAutoNum type="arabicPeriod"/>
            </a:pPr>
            <a:r>
              <a:rPr lang="en-GB" sz="2600" dirty="0"/>
              <a:t>What does </a:t>
            </a:r>
            <a:r>
              <a:rPr lang="en-GB" sz="2600" b="1" dirty="0"/>
              <a:t>redundancy</a:t>
            </a:r>
            <a:r>
              <a:rPr lang="en-GB" sz="2600" dirty="0"/>
              <a:t> mean?</a:t>
            </a:r>
          </a:p>
          <a:p>
            <a:pPr marL="514350" indent="-514350">
              <a:lnSpc>
                <a:spcPct val="150000"/>
              </a:lnSpc>
              <a:buFont typeface="+mj-lt"/>
              <a:buAutoNum type="arabicPeriod"/>
            </a:pPr>
            <a:endParaRPr lang="en-GB" sz="2600" dirty="0"/>
          </a:p>
          <a:p>
            <a:pPr marL="514350" indent="-514350">
              <a:lnSpc>
                <a:spcPct val="150000"/>
              </a:lnSpc>
              <a:buFont typeface="+mj-lt"/>
              <a:buAutoNum type="arabicPeriod"/>
            </a:pPr>
            <a:endParaRPr lang="en-GB" sz="2600" dirty="0"/>
          </a:p>
          <a:p>
            <a:pPr marL="514350" indent="-514350">
              <a:lnSpc>
                <a:spcPct val="150000"/>
              </a:lnSpc>
              <a:buFont typeface="+mj-lt"/>
              <a:buAutoNum type="arabicPeriod"/>
            </a:pPr>
            <a:r>
              <a:rPr lang="en-GB" sz="2600" dirty="0"/>
              <a:t>What are the </a:t>
            </a:r>
            <a:r>
              <a:rPr lang="en-GB" sz="2600" b="1" dirty="0"/>
              <a:t>2 types</a:t>
            </a:r>
            <a:r>
              <a:rPr lang="en-GB" sz="2600" dirty="0"/>
              <a:t> of redundancy that are common in the UK?</a:t>
            </a:r>
          </a:p>
          <a:p>
            <a:pPr marL="514350" indent="-514350">
              <a:lnSpc>
                <a:spcPct val="150000"/>
              </a:lnSpc>
              <a:buFont typeface="+mj-lt"/>
              <a:buAutoNum type="arabicPeriod"/>
            </a:pPr>
            <a:endParaRPr lang="en-GB" sz="2600" b="1" dirty="0"/>
          </a:p>
          <a:p>
            <a:pPr marL="514350" indent="-514350">
              <a:lnSpc>
                <a:spcPct val="150000"/>
              </a:lnSpc>
              <a:buFont typeface="+mj-lt"/>
              <a:buAutoNum type="arabicPeriod"/>
            </a:pPr>
            <a:endParaRPr lang="en-GB" sz="2600" dirty="0"/>
          </a:p>
          <a:p>
            <a:pPr marL="514350" indent="-514350">
              <a:lnSpc>
                <a:spcPct val="150000"/>
              </a:lnSpc>
              <a:buFont typeface="+mj-lt"/>
              <a:buAutoNum type="arabicPeriod"/>
            </a:pPr>
            <a:r>
              <a:rPr lang="en-GB" sz="2600" dirty="0"/>
              <a:t>What might be the </a:t>
            </a:r>
            <a:r>
              <a:rPr lang="en-GB" sz="2600" b="1" dirty="0"/>
              <a:t>reasons</a:t>
            </a:r>
            <a:r>
              <a:rPr lang="en-GB" sz="2600" dirty="0"/>
              <a:t> for redundancy to be considered?</a:t>
            </a:r>
          </a:p>
          <a:p>
            <a:pPr marL="514350" indent="-514350">
              <a:lnSpc>
                <a:spcPct val="150000"/>
              </a:lnSpc>
              <a:buFont typeface="+mj-lt"/>
              <a:buAutoNum type="arabicPeriod"/>
            </a:pPr>
            <a:endParaRPr lang="en-GB" sz="2600" dirty="0"/>
          </a:p>
          <a:p>
            <a:pPr marL="514350" indent="-514350">
              <a:lnSpc>
                <a:spcPct val="150000"/>
              </a:lnSpc>
              <a:buFont typeface="+mj-lt"/>
              <a:buAutoNum type="arabicPeriod"/>
            </a:pPr>
            <a:endParaRPr lang="en-GB" sz="2600" dirty="0"/>
          </a:p>
          <a:p>
            <a:pPr marL="514350" indent="-514350">
              <a:lnSpc>
                <a:spcPct val="150000"/>
              </a:lnSpc>
              <a:buFont typeface="+mj-lt"/>
              <a:buAutoNum type="arabicPeriod"/>
            </a:pPr>
            <a:r>
              <a:rPr lang="en-GB" sz="2600" dirty="0"/>
              <a:t>What </a:t>
            </a:r>
            <a:r>
              <a:rPr lang="en-GB" sz="2600" b="1" dirty="0"/>
              <a:t>options</a:t>
            </a:r>
            <a:r>
              <a:rPr lang="en-GB" sz="2600" dirty="0"/>
              <a:t> may be offered to the employee at this point? </a:t>
            </a:r>
          </a:p>
        </p:txBody>
      </p:sp>
      <p:sp>
        <p:nvSpPr>
          <p:cNvPr id="4" name="Slide Number Placeholder 3">
            <a:extLst>
              <a:ext uri="{FF2B5EF4-FFF2-40B4-BE49-F238E27FC236}">
                <a16:creationId xmlns:a16="http://schemas.microsoft.com/office/drawing/2014/main" id="{F3458F9B-F028-DFD7-CA91-24CB2319DC72}"/>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5" name="Freeform 12">
            <a:extLst>
              <a:ext uri="{FF2B5EF4-FFF2-40B4-BE49-F238E27FC236}">
                <a16:creationId xmlns:a16="http://schemas.microsoft.com/office/drawing/2014/main" id="{3C1FAEDA-98EF-E23D-AAAE-BB2496E33229}"/>
              </a:ext>
            </a:extLst>
          </p:cNvPr>
          <p:cNvSpPr/>
          <p:nvPr/>
        </p:nvSpPr>
        <p:spPr>
          <a:xfrm>
            <a:off x="0" y="5733255"/>
            <a:ext cx="2529407" cy="1111113"/>
          </a:xfrm>
          <a:custGeom>
            <a:avLst/>
            <a:gdLst>
              <a:gd name="connsiteX0" fmla="*/ 0 w 1904999"/>
              <a:gd name="connsiteY0" fmla="*/ 0 h 1143000"/>
              <a:gd name="connsiteX1" fmla="*/ 1904999 w 1904999"/>
              <a:gd name="connsiteY1" fmla="*/ 0 h 1143000"/>
              <a:gd name="connsiteX2" fmla="*/ 1904999 w 1904999"/>
              <a:gd name="connsiteY2" fmla="*/ 1143000 h 1143000"/>
              <a:gd name="connsiteX3" fmla="*/ 0 w 1904999"/>
              <a:gd name="connsiteY3" fmla="*/ 1143000 h 1143000"/>
              <a:gd name="connsiteX4" fmla="*/ 0 w 1904999"/>
              <a:gd name="connsiteY4" fmla="*/ 0 h 1143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999" h="1143000">
                <a:moveTo>
                  <a:pt x="0" y="0"/>
                </a:moveTo>
                <a:lnTo>
                  <a:pt x="1904999" y="0"/>
                </a:lnTo>
                <a:lnTo>
                  <a:pt x="1904999" y="1143000"/>
                </a:lnTo>
                <a:lnTo>
                  <a:pt x="0" y="1143000"/>
                </a:lnTo>
                <a:lnTo>
                  <a:pt x="0" y="0"/>
                </a:lnTo>
                <a:close/>
              </a:path>
            </a:pathLst>
          </a:custGeom>
          <a:solidFill>
            <a:srgbClr val="8064A2"/>
          </a:solidFill>
          <a:ln>
            <a:solidFill>
              <a:schemeClr val="bg1">
                <a:lumMod val="85000"/>
              </a:schemeClr>
            </a:solidFill>
          </a:ln>
        </p:spPr>
        <p:style>
          <a:lnRef idx="2">
            <a:schemeClr val="lt1">
              <a:hueOff val="0"/>
              <a:satOff val="0"/>
              <a:lumOff val="0"/>
              <a:alphaOff val="0"/>
            </a:schemeClr>
          </a:lnRef>
          <a:fillRef idx="1">
            <a:schemeClr val="accent3">
              <a:hueOff val="11250264"/>
              <a:satOff val="-16879"/>
              <a:lumOff val="-2744"/>
              <a:alphaOff val="0"/>
            </a:schemeClr>
          </a:fillRef>
          <a:effectRef idx="0">
            <a:schemeClr val="accent3">
              <a:hueOff val="11250264"/>
              <a:satOff val="-16879"/>
              <a:lumOff val="-2744"/>
              <a:alphaOff val="0"/>
            </a:schemeClr>
          </a:effectRef>
          <a:fontRef idx="minor">
            <a:schemeClr val="lt1"/>
          </a:fontRef>
        </p:style>
        <p:txBody>
          <a:bodyPr spcFirstLastPara="0" vert="horz" wrap="square" lIns="83820" tIns="83820" rIns="83820" bIns="83820" numCol="1" spcCol="1270" anchor="ctr" anchorCtr="0">
            <a:noAutofit/>
          </a:bodyPr>
          <a:lstStyle/>
          <a:p>
            <a:pPr lvl="0" algn="ctr" defTabSz="977900">
              <a:lnSpc>
                <a:spcPct val="90000"/>
              </a:lnSpc>
              <a:spcBef>
                <a:spcPct val="0"/>
              </a:spcBef>
              <a:spcAft>
                <a:spcPct val="35000"/>
              </a:spcAft>
            </a:pPr>
            <a:r>
              <a:rPr lang="en-US" sz="2200" b="1" kern="1200" dirty="0"/>
              <a:t>9. Dismissals and Redundancies</a:t>
            </a:r>
          </a:p>
        </p:txBody>
      </p:sp>
      <p:sp>
        <p:nvSpPr>
          <p:cNvPr id="7" name="Rectangle 6">
            <a:extLst>
              <a:ext uri="{FF2B5EF4-FFF2-40B4-BE49-F238E27FC236}">
                <a16:creationId xmlns:a16="http://schemas.microsoft.com/office/drawing/2014/main" id="{5E6CEA50-F4F9-B86B-0CAD-7086216A210E}"/>
              </a:ext>
            </a:extLst>
          </p:cNvPr>
          <p:cNvSpPr/>
          <p:nvPr/>
        </p:nvSpPr>
        <p:spPr>
          <a:xfrm>
            <a:off x="539552" y="2098825"/>
            <a:ext cx="8496944" cy="633456"/>
          </a:xfrm>
          <a:prstGeom prst="rect">
            <a:avLst/>
          </a:prstGeom>
          <a:solidFill>
            <a:schemeClr val="accent3">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buAutoNum type="arabicParenBoth"/>
            </a:pPr>
            <a:r>
              <a:rPr lang="en-GB" sz="1500" u="sng" dirty="0">
                <a:solidFill>
                  <a:schemeClr val="tx1"/>
                </a:solidFill>
              </a:rPr>
              <a:t>compulsory</a:t>
            </a:r>
            <a:r>
              <a:rPr lang="en-GB" sz="1500" dirty="0">
                <a:solidFill>
                  <a:schemeClr val="tx1"/>
                </a:solidFill>
              </a:rPr>
              <a:t> (whereby the employer is taking this action, and the employee has no choice) </a:t>
            </a:r>
          </a:p>
          <a:p>
            <a:pPr marL="342900" indent="-342900">
              <a:buAutoNum type="arabicParenBoth"/>
            </a:pPr>
            <a:r>
              <a:rPr lang="en-GB" sz="1500" u="sng" dirty="0">
                <a:solidFill>
                  <a:schemeClr val="tx1"/>
                </a:solidFill>
              </a:rPr>
              <a:t>voluntary</a:t>
            </a:r>
            <a:r>
              <a:rPr lang="en-GB" sz="1500" dirty="0">
                <a:solidFill>
                  <a:schemeClr val="tx1"/>
                </a:solidFill>
              </a:rPr>
              <a:t> (whereby the employee may opt for this exit when it is offered by the employer) </a:t>
            </a:r>
          </a:p>
        </p:txBody>
      </p:sp>
      <p:sp>
        <p:nvSpPr>
          <p:cNvPr id="8" name="Rectangle 7">
            <a:extLst>
              <a:ext uri="{FF2B5EF4-FFF2-40B4-BE49-F238E27FC236}">
                <a16:creationId xmlns:a16="http://schemas.microsoft.com/office/drawing/2014/main" id="{7502BA6D-4AA4-526A-0911-101603C2C203}"/>
              </a:ext>
            </a:extLst>
          </p:cNvPr>
          <p:cNvSpPr/>
          <p:nvPr/>
        </p:nvSpPr>
        <p:spPr>
          <a:xfrm>
            <a:off x="539552" y="3621299"/>
            <a:ext cx="8496944" cy="864096"/>
          </a:xfrm>
          <a:prstGeom prst="rect">
            <a:avLst/>
          </a:prstGeom>
          <a:solidFill>
            <a:schemeClr val="accent3">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rPr>
              <a:t>(1) the company is not performing well; (2) a unit within the company needs to shut down; (3) the employee’s services are no longer needed; (4) a reorganisation is about to happen, and the employee’s work will be done by other workers; (5) the company is shifting to another location </a:t>
            </a:r>
          </a:p>
        </p:txBody>
      </p:sp>
      <p:sp>
        <p:nvSpPr>
          <p:cNvPr id="9" name="Rectangle 8">
            <a:extLst>
              <a:ext uri="{FF2B5EF4-FFF2-40B4-BE49-F238E27FC236}">
                <a16:creationId xmlns:a16="http://schemas.microsoft.com/office/drawing/2014/main" id="{46DE63AD-028D-9650-AE07-8B64092008A8}"/>
              </a:ext>
            </a:extLst>
          </p:cNvPr>
          <p:cNvSpPr/>
          <p:nvPr/>
        </p:nvSpPr>
        <p:spPr>
          <a:xfrm>
            <a:off x="539552" y="601628"/>
            <a:ext cx="8496944" cy="633457"/>
          </a:xfrm>
          <a:prstGeom prst="rect">
            <a:avLst/>
          </a:prstGeom>
          <a:solidFill>
            <a:schemeClr val="accent3">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rPr>
              <a:t>It is a way in which an employee may be </a:t>
            </a:r>
            <a:r>
              <a:rPr lang="en-GB" sz="1500" u="sng" dirty="0">
                <a:solidFill>
                  <a:schemeClr val="tx1"/>
                </a:solidFill>
              </a:rPr>
              <a:t>dismissed from their job through no fault of their own</a:t>
            </a:r>
            <a:r>
              <a:rPr lang="en-GB" sz="1500" dirty="0">
                <a:solidFill>
                  <a:schemeClr val="tx1"/>
                </a:solidFill>
              </a:rPr>
              <a:t>. The primary reason for this dismissal would be their company wanting to shrink its workforce.</a:t>
            </a:r>
          </a:p>
        </p:txBody>
      </p:sp>
      <p:sp>
        <p:nvSpPr>
          <p:cNvPr id="10" name="Rectangle 9">
            <a:extLst>
              <a:ext uri="{FF2B5EF4-FFF2-40B4-BE49-F238E27FC236}">
                <a16:creationId xmlns:a16="http://schemas.microsoft.com/office/drawing/2014/main" id="{FDD5016F-CE63-4096-41F7-09240259671A}"/>
              </a:ext>
            </a:extLst>
          </p:cNvPr>
          <p:cNvSpPr/>
          <p:nvPr/>
        </p:nvSpPr>
        <p:spPr>
          <a:xfrm>
            <a:off x="539552" y="5118213"/>
            <a:ext cx="8496944" cy="633457"/>
          </a:xfrm>
          <a:prstGeom prst="rect">
            <a:avLst/>
          </a:prstGeom>
          <a:solidFill>
            <a:schemeClr val="accent3">
              <a:lumMod val="20000"/>
              <a:lumOff val="80000"/>
            </a:schemeClr>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500" dirty="0">
                <a:solidFill>
                  <a:schemeClr val="tx1"/>
                </a:solidFill>
              </a:rPr>
              <a:t>(1) </a:t>
            </a:r>
            <a:r>
              <a:rPr lang="en-GB" sz="1500" u="sng" dirty="0">
                <a:solidFill>
                  <a:schemeClr val="tx1"/>
                </a:solidFill>
              </a:rPr>
              <a:t>payout</a:t>
            </a:r>
            <a:r>
              <a:rPr lang="en-GB" sz="1500" dirty="0">
                <a:solidFill>
                  <a:schemeClr val="tx1"/>
                </a:solidFill>
              </a:rPr>
              <a:t> subject to terms and conditions; (2) </a:t>
            </a:r>
            <a:r>
              <a:rPr lang="en-GB" sz="1500" u="sng" dirty="0">
                <a:solidFill>
                  <a:schemeClr val="tx1"/>
                </a:solidFill>
              </a:rPr>
              <a:t>notice period</a:t>
            </a:r>
            <a:r>
              <a:rPr lang="en-GB" sz="1500" dirty="0">
                <a:solidFill>
                  <a:schemeClr val="tx1"/>
                </a:solidFill>
              </a:rPr>
              <a:t>; (3) </a:t>
            </a:r>
            <a:r>
              <a:rPr lang="en-GB" sz="1500" u="sng" dirty="0">
                <a:solidFill>
                  <a:schemeClr val="tx1"/>
                </a:solidFill>
              </a:rPr>
              <a:t>consultation</a:t>
            </a:r>
            <a:r>
              <a:rPr lang="en-GB" sz="1500" dirty="0">
                <a:solidFill>
                  <a:schemeClr val="tx1"/>
                </a:solidFill>
              </a:rPr>
              <a:t> with the employer; (4) possibility of </a:t>
            </a:r>
            <a:r>
              <a:rPr lang="en-GB" sz="1500" u="sng" dirty="0">
                <a:solidFill>
                  <a:schemeClr val="tx1"/>
                </a:solidFill>
              </a:rPr>
              <a:t>applying for another role in the company</a:t>
            </a:r>
            <a:r>
              <a:rPr lang="en-GB" sz="1500" dirty="0">
                <a:solidFill>
                  <a:schemeClr val="tx1"/>
                </a:solidFill>
              </a:rPr>
              <a:t>; (5) </a:t>
            </a:r>
            <a:r>
              <a:rPr lang="en-GB" sz="1500" u="sng" dirty="0">
                <a:solidFill>
                  <a:schemeClr val="tx1"/>
                </a:solidFill>
              </a:rPr>
              <a:t>time off to search for another job</a:t>
            </a:r>
          </a:p>
        </p:txBody>
      </p:sp>
      <p:sp>
        <p:nvSpPr>
          <p:cNvPr id="12" name="TextBox 11">
            <a:extLst>
              <a:ext uri="{FF2B5EF4-FFF2-40B4-BE49-F238E27FC236}">
                <a16:creationId xmlns:a16="http://schemas.microsoft.com/office/drawing/2014/main" id="{DD5B7F5B-31E2-0202-95F6-096C2C873B7D}"/>
              </a:ext>
            </a:extLst>
          </p:cNvPr>
          <p:cNvSpPr txBox="1"/>
          <p:nvPr/>
        </p:nvSpPr>
        <p:spPr>
          <a:xfrm>
            <a:off x="2627784" y="6311297"/>
            <a:ext cx="3600400" cy="286055"/>
          </a:xfrm>
          <a:prstGeom prst="rect">
            <a:avLst/>
          </a:prstGeom>
          <a:solidFill>
            <a:schemeClr val="accent3">
              <a:lumMod val="20000"/>
              <a:lumOff val="80000"/>
            </a:schemeClr>
          </a:solidFill>
        </p:spPr>
        <p:txBody>
          <a:bodyPr wrap="square">
            <a:spAutoFit/>
          </a:bodyPr>
          <a:lstStyle/>
          <a:p>
            <a:r>
              <a:rPr lang="en-GB" sz="1200" dirty="0">
                <a:hlinkClick r:id="rId3"/>
              </a:rPr>
              <a:t>Calculate your statutory redundancy pay - GOV.UK</a:t>
            </a:r>
            <a:endParaRPr lang="en-GB" sz="1200" dirty="0"/>
          </a:p>
        </p:txBody>
      </p:sp>
      <p:sp>
        <p:nvSpPr>
          <p:cNvPr id="14" name="TextBox 13">
            <a:extLst>
              <a:ext uri="{FF2B5EF4-FFF2-40B4-BE49-F238E27FC236}">
                <a16:creationId xmlns:a16="http://schemas.microsoft.com/office/drawing/2014/main" id="{79DB25DC-9EAF-D60C-736F-406C8AAC0F1D}"/>
              </a:ext>
            </a:extLst>
          </p:cNvPr>
          <p:cNvSpPr txBox="1"/>
          <p:nvPr/>
        </p:nvSpPr>
        <p:spPr>
          <a:xfrm>
            <a:off x="2627784" y="5873274"/>
            <a:ext cx="3600400" cy="286055"/>
          </a:xfrm>
          <a:prstGeom prst="rect">
            <a:avLst/>
          </a:prstGeom>
          <a:solidFill>
            <a:schemeClr val="accent3">
              <a:lumMod val="20000"/>
              <a:lumOff val="80000"/>
            </a:schemeClr>
          </a:solidFill>
        </p:spPr>
        <p:txBody>
          <a:bodyPr wrap="square">
            <a:spAutoFit/>
          </a:bodyPr>
          <a:lstStyle/>
          <a:p>
            <a:r>
              <a:rPr lang="en-GB" sz="1200" dirty="0">
                <a:hlinkClick r:id="rId4"/>
              </a:rPr>
              <a:t>Redundancy | </a:t>
            </a:r>
            <a:r>
              <a:rPr lang="en-GB" sz="1200" dirty="0" err="1">
                <a:hlinkClick r:id="rId4"/>
              </a:rPr>
              <a:t>Acas</a:t>
            </a:r>
            <a:endParaRPr lang="en-GB" sz="1200" dirty="0"/>
          </a:p>
        </p:txBody>
      </p:sp>
      <p:sp>
        <p:nvSpPr>
          <p:cNvPr id="15" name="TextBox 14">
            <a:extLst>
              <a:ext uri="{FF2B5EF4-FFF2-40B4-BE49-F238E27FC236}">
                <a16:creationId xmlns:a16="http://schemas.microsoft.com/office/drawing/2014/main" id="{9F71781C-0C05-0D10-CF23-04F1AED59162}"/>
              </a:ext>
            </a:extLst>
          </p:cNvPr>
          <p:cNvSpPr txBox="1"/>
          <p:nvPr/>
        </p:nvSpPr>
        <p:spPr>
          <a:xfrm>
            <a:off x="6326561" y="5843661"/>
            <a:ext cx="2779641" cy="954107"/>
          </a:xfrm>
          <a:prstGeom prst="rect">
            <a:avLst/>
          </a:prstGeom>
          <a:solidFill>
            <a:schemeClr val="accent3">
              <a:lumMod val="20000"/>
              <a:lumOff val="80000"/>
            </a:schemeClr>
          </a:solidFill>
        </p:spPr>
        <p:txBody>
          <a:bodyPr wrap="square">
            <a:spAutoFit/>
          </a:bodyPr>
          <a:lstStyle/>
          <a:p>
            <a:r>
              <a:rPr lang="en-GB" sz="1400" dirty="0"/>
              <a:t>The redundancy payment formula will be based on several factors: your age, length of service and current weekly pay</a:t>
            </a:r>
          </a:p>
        </p:txBody>
      </p:sp>
    </p:spTree>
    <p:extLst>
      <p:ext uri="{BB962C8B-B14F-4D97-AF65-F5344CB8AC3E}">
        <p14:creationId xmlns:p14="http://schemas.microsoft.com/office/powerpoint/2010/main" val="355570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2" grpId="0" animBg="1"/>
      <p:bldP spid="14" grpId="0" animBg="1"/>
      <p:bldP spid="1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71A250C-B608-B986-D250-FFE0F3B050CA}"/>
              </a:ext>
            </a:extLst>
          </p:cNvPr>
          <p:cNvSpPr/>
          <p:nvPr/>
        </p:nvSpPr>
        <p:spPr>
          <a:xfrm>
            <a:off x="0" y="-27384"/>
            <a:ext cx="9180512" cy="699496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07315712-EA4E-C6F1-FC63-88D280291CD6}"/>
              </a:ext>
            </a:extLst>
          </p:cNvPr>
          <p:cNvSpPr>
            <a:spLocks noGrp="1"/>
          </p:cNvSpPr>
          <p:nvPr>
            <p:ph idx="1"/>
          </p:nvPr>
        </p:nvSpPr>
        <p:spPr>
          <a:xfrm>
            <a:off x="251520" y="836711"/>
            <a:ext cx="8640960" cy="6130867"/>
          </a:xfrm>
        </p:spPr>
        <p:txBody>
          <a:bodyPr>
            <a:normAutofit fontScale="92500" lnSpcReduction="10000"/>
          </a:bodyPr>
          <a:lstStyle/>
          <a:p>
            <a:pPr marL="0" indent="0" algn="just">
              <a:buNone/>
            </a:pPr>
            <a:r>
              <a:rPr lang="en-GB" sz="2400" dirty="0"/>
              <a:t>You will have full employment rights in a company only after having worked there for a minimum of </a:t>
            </a:r>
            <a:r>
              <a:rPr lang="en-GB" sz="2400" b="1" dirty="0">
                <a:solidFill>
                  <a:srgbClr val="00B0F0"/>
                </a:solidFill>
              </a:rPr>
              <a:t>2</a:t>
            </a:r>
            <a:r>
              <a:rPr lang="en-GB" sz="2400" dirty="0">
                <a:solidFill>
                  <a:srgbClr val="0033CC"/>
                </a:solidFill>
              </a:rPr>
              <a:t> </a:t>
            </a:r>
            <a:r>
              <a:rPr lang="en-GB" sz="2400" dirty="0"/>
              <a:t>years. </a:t>
            </a:r>
          </a:p>
          <a:p>
            <a:pPr marL="0" indent="0" algn="just">
              <a:buNone/>
            </a:pPr>
            <a:endParaRPr lang="en-GB" sz="2400" dirty="0"/>
          </a:p>
          <a:p>
            <a:pPr marL="0" indent="0" algn="just">
              <a:buNone/>
            </a:pPr>
            <a:r>
              <a:rPr lang="en-GB" sz="2400" dirty="0"/>
              <a:t>You are entitled to a </a:t>
            </a:r>
            <a:r>
              <a:rPr lang="en-GB" sz="2400" b="1" dirty="0">
                <a:solidFill>
                  <a:srgbClr val="00B0F0"/>
                </a:solidFill>
              </a:rPr>
              <a:t>20</a:t>
            </a:r>
            <a:r>
              <a:rPr lang="en-GB" sz="2400" dirty="0"/>
              <a:t>-minute</a:t>
            </a:r>
            <a:r>
              <a:rPr lang="en-GB" sz="2400" b="1" dirty="0"/>
              <a:t> </a:t>
            </a:r>
            <a:r>
              <a:rPr lang="en-GB" sz="2400" dirty="0"/>
              <a:t>rest</a:t>
            </a:r>
            <a:r>
              <a:rPr lang="en-GB" sz="2400" b="1" dirty="0"/>
              <a:t> </a:t>
            </a:r>
            <a:r>
              <a:rPr lang="en-GB" sz="2400" dirty="0"/>
              <a:t>break for every </a:t>
            </a:r>
            <a:r>
              <a:rPr lang="en-GB" sz="2400" b="1" dirty="0">
                <a:solidFill>
                  <a:srgbClr val="00B0F0"/>
                </a:solidFill>
              </a:rPr>
              <a:t>6</a:t>
            </a:r>
            <a:r>
              <a:rPr lang="en-GB" sz="2400" dirty="0"/>
              <a:t> hours you have worked. Stricter rules will be in place if you are under the age of </a:t>
            </a:r>
            <a:r>
              <a:rPr lang="en-GB" sz="2400" b="1" dirty="0">
                <a:solidFill>
                  <a:srgbClr val="00B0F0"/>
                </a:solidFill>
              </a:rPr>
              <a:t>18</a:t>
            </a:r>
            <a:r>
              <a:rPr lang="en-GB" sz="2400" dirty="0"/>
              <a:t>.</a:t>
            </a:r>
          </a:p>
          <a:p>
            <a:pPr marL="0" indent="0" algn="just">
              <a:buNone/>
            </a:pPr>
            <a:endParaRPr lang="en-GB" sz="2400" dirty="0"/>
          </a:p>
          <a:p>
            <a:pPr marL="0" indent="0" algn="just">
              <a:buNone/>
            </a:pPr>
            <a:r>
              <a:rPr lang="en-GB" sz="2400" dirty="0"/>
              <a:t>You should not be required to work more than </a:t>
            </a:r>
            <a:r>
              <a:rPr lang="en-GB" sz="2400" b="1" dirty="0">
                <a:solidFill>
                  <a:srgbClr val="00B0F0"/>
                </a:solidFill>
              </a:rPr>
              <a:t>48</a:t>
            </a:r>
            <a:r>
              <a:rPr lang="en-GB" sz="2400" dirty="0"/>
              <a:t> hours per week unless you have agreed to do so (or there are other exceptions in place). You are entitled to at least an </a:t>
            </a:r>
            <a:r>
              <a:rPr lang="en-GB" sz="2400" b="1" dirty="0">
                <a:solidFill>
                  <a:srgbClr val="00B0F0"/>
                </a:solidFill>
              </a:rPr>
              <a:t>11</a:t>
            </a:r>
            <a:r>
              <a:rPr lang="en-GB" sz="2400" dirty="0"/>
              <a:t>-hour rest break away from work every day. </a:t>
            </a:r>
          </a:p>
          <a:p>
            <a:pPr marL="0" indent="0" algn="just">
              <a:buNone/>
            </a:pPr>
            <a:endParaRPr lang="en-GB" sz="2400" dirty="0"/>
          </a:p>
          <a:p>
            <a:pPr marL="0" indent="0" algn="just">
              <a:buNone/>
            </a:pPr>
            <a:r>
              <a:rPr lang="en-GB" sz="2400" dirty="0"/>
              <a:t>You have the right to take </a:t>
            </a:r>
            <a:r>
              <a:rPr lang="en-GB" sz="2400" b="1" dirty="0">
                <a:solidFill>
                  <a:srgbClr val="00B0F0"/>
                </a:solidFill>
              </a:rPr>
              <a:t>1</a:t>
            </a:r>
            <a:r>
              <a:rPr lang="en-GB" sz="2400" dirty="0"/>
              <a:t> day off each week or </a:t>
            </a:r>
            <a:r>
              <a:rPr lang="en-GB" sz="2400" b="1" dirty="0">
                <a:solidFill>
                  <a:srgbClr val="00B0F0"/>
                </a:solidFill>
              </a:rPr>
              <a:t>2 </a:t>
            </a:r>
            <a:r>
              <a:rPr lang="en-GB" sz="2400" dirty="0"/>
              <a:t>consecutive days off every two weeks.</a:t>
            </a:r>
          </a:p>
          <a:p>
            <a:pPr marL="0" indent="0" algn="just">
              <a:buNone/>
            </a:pPr>
            <a:endParaRPr lang="en-GB" sz="2400" dirty="0"/>
          </a:p>
          <a:p>
            <a:pPr marL="0" indent="0" algn="just">
              <a:buNone/>
            </a:pPr>
            <a:r>
              <a:rPr lang="en-GB" sz="2400" dirty="0"/>
              <a:t>Holiday entitlement is based on the number of days worked per week. If you work five days per week, you will be entitled to </a:t>
            </a:r>
            <a:r>
              <a:rPr lang="en-GB" sz="2400" b="1" dirty="0">
                <a:solidFill>
                  <a:srgbClr val="00B0F0"/>
                </a:solidFill>
              </a:rPr>
              <a:t>28</a:t>
            </a:r>
            <a:r>
              <a:rPr lang="en-GB" sz="2400" dirty="0"/>
              <a:t> days of leave as a statutory allowance.  </a:t>
            </a:r>
          </a:p>
          <a:p>
            <a:pPr marL="0" indent="0">
              <a:buNone/>
            </a:pPr>
            <a:endParaRPr lang="en-GB" sz="2400" dirty="0"/>
          </a:p>
          <a:p>
            <a:pPr marL="0" indent="0">
              <a:buNone/>
            </a:pPr>
            <a:endParaRPr lang="en-GB" sz="2400" dirty="0"/>
          </a:p>
          <a:p>
            <a:pPr marL="0" indent="0">
              <a:buNone/>
            </a:pPr>
            <a:endParaRPr lang="en-GB" sz="2400" dirty="0"/>
          </a:p>
        </p:txBody>
      </p:sp>
      <p:sp>
        <p:nvSpPr>
          <p:cNvPr id="6" name="Rectangle 5">
            <a:extLst>
              <a:ext uri="{FF2B5EF4-FFF2-40B4-BE49-F238E27FC236}">
                <a16:creationId xmlns:a16="http://schemas.microsoft.com/office/drawing/2014/main" id="{FA1E222A-5BC2-8206-4BF9-12BAC8C8A66B}"/>
              </a:ext>
            </a:extLst>
          </p:cNvPr>
          <p:cNvSpPr/>
          <p:nvPr/>
        </p:nvSpPr>
        <p:spPr>
          <a:xfrm>
            <a:off x="2051720" y="44624"/>
            <a:ext cx="5472608" cy="548680"/>
          </a:xfrm>
          <a:prstGeom prst="rect">
            <a:avLst/>
          </a:prstGeom>
          <a:solidFill>
            <a:srgbClr val="E1EBF7"/>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2100" b="1" dirty="0">
                <a:solidFill>
                  <a:schemeClr val="tx1"/>
                </a:solidFill>
              </a:rPr>
              <a:t>1     2     2     6     11     18     20     28     48 </a:t>
            </a:r>
          </a:p>
          <a:p>
            <a:pPr algn="ctr"/>
            <a:endParaRPr lang="en-GB" dirty="0"/>
          </a:p>
        </p:txBody>
      </p:sp>
      <p:sp>
        <p:nvSpPr>
          <p:cNvPr id="7" name="Rectangle 6">
            <a:extLst>
              <a:ext uri="{FF2B5EF4-FFF2-40B4-BE49-F238E27FC236}">
                <a16:creationId xmlns:a16="http://schemas.microsoft.com/office/drawing/2014/main" id="{F5450648-E2F4-377B-FD67-15FDD2B3DCCE}"/>
              </a:ext>
            </a:extLst>
          </p:cNvPr>
          <p:cNvSpPr/>
          <p:nvPr/>
        </p:nvSpPr>
        <p:spPr>
          <a:xfrm>
            <a:off x="4211960" y="1176184"/>
            <a:ext cx="216024" cy="281216"/>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8" name="Rectangle 7">
            <a:extLst>
              <a:ext uri="{FF2B5EF4-FFF2-40B4-BE49-F238E27FC236}">
                <a16:creationId xmlns:a16="http://schemas.microsoft.com/office/drawing/2014/main" id="{1EB6214E-C0FB-0812-4D57-9E5BD6C028BC}"/>
              </a:ext>
            </a:extLst>
          </p:cNvPr>
          <p:cNvSpPr/>
          <p:nvPr/>
        </p:nvSpPr>
        <p:spPr>
          <a:xfrm>
            <a:off x="3131840" y="1916831"/>
            <a:ext cx="328341" cy="288032"/>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9" name="Rectangle 8">
            <a:extLst>
              <a:ext uri="{FF2B5EF4-FFF2-40B4-BE49-F238E27FC236}">
                <a16:creationId xmlns:a16="http://schemas.microsoft.com/office/drawing/2014/main" id="{AB8C4B18-8E05-CE67-F4D0-F87329DA8201}"/>
              </a:ext>
            </a:extLst>
          </p:cNvPr>
          <p:cNvSpPr/>
          <p:nvPr/>
        </p:nvSpPr>
        <p:spPr>
          <a:xfrm>
            <a:off x="7205912" y="1939143"/>
            <a:ext cx="216024" cy="288031"/>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0" name="Rectangle 9">
            <a:extLst>
              <a:ext uri="{FF2B5EF4-FFF2-40B4-BE49-F238E27FC236}">
                <a16:creationId xmlns:a16="http://schemas.microsoft.com/office/drawing/2014/main" id="{1BAF964B-9ABC-C43A-8AB7-C0160A66522F}"/>
              </a:ext>
            </a:extLst>
          </p:cNvPr>
          <p:cNvSpPr/>
          <p:nvPr/>
        </p:nvSpPr>
        <p:spPr>
          <a:xfrm>
            <a:off x="683568" y="2492896"/>
            <a:ext cx="328341" cy="288031"/>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1" name="Rectangle 10">
            <a:extLst>
              <a:ext uri="{FF2B5EF4-FFF2-40B4-BE49-F238E27FC236}">
                <a16:creationId xmlns:a16="http://schemas.microsoft.com/office/drawing/2014/main" id="{A44C7D99-3302-1D5F-5DEB-14324D5414BD}"/>
              </a:ext>
            </a:extLst>
          </p:cNvPr>
          <p:cNvSpPr/>
          <p:nvPr/>
        </p:nvSpPr>
        <p:spPr>
          <a:xfrm>
            <a:off x="6381776" y="3281516"/>
            <a:ext cx="360040" cy="284624"/>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2" name="Rectangle 11">
            <a:extLst>
              <a:ext uri="{FF2B5EF4-FFF2-40B4-BE49-F238E27FC236}">
                <a16:creationId xmlns:a16="http://schemas.microsoft.com/office/drawing/2014/main" id="{7C3D1838-1DEB-B79D-5EEC-9C98D42D175E}"/>
              </a:ext>
            </a:extLst>
          </p:cNvPr>
          <p:cNvSpPr/>
          <p:nvPr/>
        </p:nvSpPr>
        <p:spPr>
          <a:xfrm>
            <a:off x="5004048" y="3861048"/>
            <a:ext cx="328340" cy="284624"/>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3" name="Rectangle 12">
            <a:extLst>
              <a:ext uri="{FF2B5EF4-FFF2-40B4-BE49-F238E27FC236}">
                <a16:creationId xmlns:a16="http://schemas.microsoft.com/office/drawing/2014/main" id="{43923516-871F-DC00-F1E2-A5FE21B80E60}"/>
              </a:ext>
            </a:extLst>
          </p:cNvPr>
          <p:cNvSpPr/>
          <p:nvPr/>
        </p:nvSpPr>
        <p:spPr>
          <a:xfrm>
            <a:off x="3563888" y="4937760"/>
            <a:ext cx="216024" cy="288032"/>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4" name="Rectangle 13">
            <a:extLst>
              <a:ext uri="{FF2B5EF4-FFF2-40B4-BE49-F238E27FC236}">
                <a16:creationId xmlns:a16="http://schemas.microsoft.com/office/drawing/2014/main" id="{EF39A104-A1CC-F77B-FE3A-25950760DE7E}"/>
              </a:ext>
            </a:extLst>
          </p:cNvPr>
          <p:cNvSpPr/>
          <p:nvPr/>
        </p:nvSpPr>
        <p:spPr>
          <a:xfrm>
            <a:off x="6453784" y="4925234"/>
            <a:ext cx="216024" cy="284624"/>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5" name="Rectangle 14">
            <a:extLst>
              <a:ext uri="{FF2B5EF4-FFF2-40B4-BE49-F238E27FC236}">
                <a16:creationId xmlns:a16="http://schemas.microsoft.com/office/drawing/2014/main" id="{1FD831F8-8EDB-FCD0-7E9A-CE2B63ADA454}"/>
              </a:ext>
            </a:extLst>
          </p:cNvPr>
          <p:cNvSpPr/>
          <p:nvPr/>
        </p:nvSpPr>
        <p:spPr>
          <a:xfrm>
            <a:off x="7812360" y="6237312"/>
            <a:ext cx="360040" cy="335108"/>
          </a:xfrm>
          <a:prstGeom prst="rect">
            <a:avLst/>
          </a:prstGeom>
          <a:solidFill>
            <a:srgbClr val="0033CC"/>
          </a:solidFill>
          <a:ln>
            <a:solidFill>
              <a:srgbClr val="0033C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6" name="Rectangle 15">
            <a:extLst>
              <a:ext uri="{FF2B5EF4-FFF2-40B4-BE49-F238E27FC236}">
                <a16:creationId xmlns:a16="http://schemas.microsoft.com/office/drawing/2014/main" id="{1AEB0B58-5749-49A2-520B-93C18D9BAEA6}"/>
              </a:ext>
            </a:extLst>
          </p:cNvPr>
          <p:cNvSpPr/>
          <p:nvPr/>
        </p:nvSpPr>
        <p:spPr>
          <a:xfrm>
            <a:off x="2699792" y="178356"/>
            <a:ext cx="216024" cy="281216"/>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7" name="Rectangle 16">
            <a:extLst>
              <a:ext uri="{FF2B5EF4-FFF2-40B4-BE49-F238E27FC236}">
                <a16:creationId xmlns:a16="http://schemas.microsoft.com/office/drawing/2014/main" id="{F44FD2A2-DEDF-76FE-60BE-59FC565159C3}"/>
              </a:ext>
            </a:extLst>
          </p:cNvPr>
          <p:cNvSpPr/>
          <p:nvPr/>
        </p:nvSpPr>
        <p:spPr>
          <a:xfrm>
            <a:off x="5652120" y="171480"/>
            <a:ext cx="360040" cy="288091"/>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8" name="Rectangle 17">
            <a:extLst>
              <a:ext uri="{FF2B5EF4-FFF2-40B4-BE49-F238E27FC236}">
                <a16:creationId xmlns:a16="http://schemas.microsoft.com/office/drawing/2014/main" id="{EF3E7EE5-2BB8-0B87-DB57-5ED0BEF0E9F9}"/>
              </a:ext>
            </a:extLst>
          </p:cNvPr>
          <p:cNvSpPr/>
          <p:nvPr/>
        </p:nvSpPr>
        <p:spPr>
          <a:xfrm>
            <a:off x="3712697" y="171479"/>
            <a:ext cx="360040" cy="288091"/>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19" name="Rectangle 18">
            <a:extLst>
              <a:ext uri="{FF2B5EF4-FFF2-40B4-BE49-F238E27FC236}">
                <a16:creationId xmlns:a16="http://schemas.microsoft.com/office/drawing/2014/main" id="{951A767A-78CE-FB27-FAA7-9771620D6205}"/>
              </a:ext>
            </a:extLst>
          </p:cNvPr>
          <p:cNvSpPr/>
          <p:nvPr/>
        </p:nvSpPr>
        <p:spPr>
          <a:xfrm>
            <a:off x="4967536" y="161168"/>
            <a:ext cx="360040" cy="288091"/>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20" name="Rectangle 19">
            <a:extLst>
              <a:ext uri="{FF2B5EF4-FFF2-40B4-BE49-F238E27FC236}">
                <a16:creationId xmlns:a16="http://schemas.microsoft.com/office/drawing/2014/main" id="{E886BAB0-D4EA-38F2-6EA5-507F380B9DD1}"/>
              </a:ext>
            </a:extLst>
          </p:cNvPr>
          <p:cNvSpPr/>
          <p:nvPr/>
        </p:nvSpPr>
        <p:spPr>
          <a:xfrm>
            <a:off x="6988553" y="178356"/>
            <a:ext cx="360040" cy="288091"/>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21" name="Rectangle 20">
            <a:extLst>
              <a:ext uri="{FF2B5EF4-FFF2-40B4-BE49-F238E27FC236}">
                <a16:creationId xmlns:a16="http://schemas.microsoft.com/office/drawing/2014/main" id="{95E7DAC3-D149-B60A-E94E-B53A473DC0E1}"/>
              </a:ext>
            </a:extLst>
          </p:cNvPr>
          <p:cNvSpPr/>
          <p:nvPr/>
        </p:nvSpPr>
        <p:spPr>
          <a:xfrm>
            <a:off x="4304172" y="151229"/>
            <a:ext cx="360040" cy="288091"/>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22" name="Rectangle 21">
            <a:extLst>
              <a:ext uri="{FF2B5EF4-FFF2-40B4-BE49-F238E27FC236}">
                <a16:creationId xmlns:a16="http://schemas.microsoft.com/office/drawing/2014/main" id="{57F3BB5F-595B-7C95-9E2F-481A4711234C}"/>
              </a:ext>
            </a:extLst>
          </p:cNvPr>
          <p:cNvSpPr/>
          <p:nvPr/>
        </p:nvSpPr>
        <p:spPr>
          <a:xfrm>
            <a:off x="2164017" y="151228"/>
            <a:ext cx="360040" cy="288091"/>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23" name="Rectangle 22">
            <a:extLst>
              <a:ext uri="{FF2B5EF4-FFF2-40B4-BE49-F238E27FC236}">
                <a16:creationId xmlns:a16="http://schemas.microsoft.com/office/drawing/2014/main" id="{F5CB7732-98E9-201F-9C66-A423781D8D92}"/>
              </a:ext>
            </a:extLst>
          </p:cNvPr>
          <p:cNvSpPr/>
          <p:nvPr/>
        </p:nvSpPr>
        <p:spPr>
          <a:xfrm>
            <a:off x="3154441" y="178355"/>
            <a:ext cx="360040" cy="288091"/>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
        <p:nvSpPr>
          <p:cNvPr id="24" name="Rectangle 23">
            <a:extLst>
              <a:ext uri="{FF2B5EF4-FFF2-40B4-BE49-F238E27FC236}">
                <a16:creationId xmlns:a16="http://schemas.microsoft.com/office/drawing/2014/main" id="{901AC69A-1B0B-B837-60A3-097D3F828575}"/>
              </a:ext>
            </a:extLst>
          </p:cNvPr>
          <p:cNvSpPr/>
          <p:nvPr/>
        </p:nvSpPr>
        <p:spPr>
          <a:xfrm>
            <a:off x="6303969" y="178356"/>
            <a:ext cx="437847" cy="260964"/>
          </a:xfrm>
          <a:prstGeom prst="rect">
            <a:avLst/>
          </a:prstGeom>
          <a:solidFill>
            <a:srgbClr val="E1EBF7"/>
          </a:solidFill>
          <a:ln>
            <a:solidFill>
              <a:srgbClr val="E1EBF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p:txBody>
      </p:sp>
    </p:spTree>
    <p:extLst>
      <p:ext uri="{BB962C8B-B14F-4D97-AF65-F5344CB8AC3E}">
        <p14:creationId xmlns:p14="http://schemas.microsoft.com/office/powerpoint/2010/main" val="1726498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hidden"/>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xit"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hidden"/>
                                      </p:to>
                                    </p:set>
                                  </p:childTnLst>
                                </p:cTn>
                              </p:par>
                              <p:par>
                                <p:cTn id="13" presetID="1"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hidden"/>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hidden"/>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hidden"/>
                                      </p:to>
                                    </p:set>
                                  </p:childTnLst>
                                </p:cTn>
                              </p:par>
                              <p:par>
                                <p:cTn id="31" presetID="1"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hidden"/>
                                      </p:to>
                                    </p:set>
                                  </p:childTnLst>
                                </p:cTn>
                              </p:par>
                              <p:par>
                                <p:cTn id="37" presetID="1" presetClass="entr" presetSubtype="0" fill="hold" grpId="0" nodeType="with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ntr" presetSubtype="0" fill="hold" grpId="0" nodeType="withEffect">
                                  <p:stCondLst>
                                    <p:cond delay="0"/>
                                  </p:stCondLst>
                                  <p:childTnLst>
                                    <p:set>
                                      <p:cBhvr>
                                        <p:cTn id="44" dur="1" fill="hold">
                                          <p:stCondLst>
                                            <p:cond delay="0"/>
                                          </p:stCondLst>
                                        </p:cTn>
                                        <p:tgtEl>
                                          <p:spTgt spid="2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xit"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hidden"/>
                                      </p:to>
                                    </p:set>
                                  </p:childTnLst>
                                </p:cTn>
                              </p:par>
                              <p:par>
                                <p:cTn id="49" presetID="1" presetClass="entr" presetSubtype="0" fill="hold" grpId="0" nodeType="withEffect">
                                  <p:stCondLst>
                                    <p:cond delay="0"/>
                                  </p:stCondLst>
                                  <p:childTnLst>
                                    <p:set>
                                      <p:cBhvr>
                                        <p:cTn id="50" dur="1" fill="hold">
                                          <p:stCondLst>
                                            <p:cond delay="0"/>
                                          </p:stCondLst>
                                        </p:cTn>
                                        <p:tgtEl>
                                          <p:spTgt spid="23"/>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xit"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hidden"/>
                                      </p:to>
                                    </p:set>
                                  </p:childTnLst>
                                </p:cTn>
                              </p:par>
                              <p:par>
                                <p:cTn id="55" presetID="1" presetClass="entr" presetSubtype="0" fill="hold" grpId="0" nodeType="withEffect">
                                  <p:stCondLst>
                                    <p:cond delay="0"/>
                                  </p:stCondLst>
                                  <p:childTnLst>
                                    <p:set>
                                      <p:cBhvr>
                                        <p:cTn id="56"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3815FE-2C5D-4208-EB3E-C626B50FC610}"/>
              </a:ext>
            </a:extLst>
          </p:cNvPr>
          <p:cNvSpPr>
            <a:spLocks noGrp="1"/>
          </p:cNvSpPr>
          <p:nvPr>
            <p:ph sz="half" idx="1"/>
          </p:nvPr>
        </p:nvSpPr>
        <p:spPr>
          <a:xfrm>
            <a:off x="323528" y="404664"/>
            <a:ext cx="4104456" cy="5184576"/>
          </a:xfrm>
        </p:spPr>
        <p:txBody>
          <a:bodyPr>
            <a:normAutofit/>
          </a:bodyPr>
          <a:lstStyle/>
          <a:p>
            <a:pPr marL="0" indent="0">
              <a:lnSpc>
                <a:spcPct val="150000"/>
              </a:lnSpc>
              <a:spcBef>
                <a:spcPts val="0"/>
              </a:spcBef>
              <a:buNone/>
            </a:pPr>
            <a:r>
              <a:rPr lang="en-GB" sz="2100" dirty="0"/>
              <a:t>For further information, do read the guide on employment rights (in the week 8 folder on Moodle).</a:t>
            </a:r>
            <a:br>
              <a:rPr lang="en-GB" sz="2200" dirty="0"/>
            </a:br>
            <a:endParaRPr lang="en-GB" sz="2200" dirty="0"/>
          </a:p>
        </p:txBody>
      </p:sp>
      <p:sp>
        <p:nvSpPr>
          <p:cNvPr id="4" name="Content Placeholder 3">
            <a:extLst>
              <a:ext uri="{FF2B5EF4-FFF2-40B4-BE49-F238E27FC236}">
                <a16:creationId xmlns:a16="http://schemas.microsoft.com/office/drawing/2014/main" id="{243DEE3F-B27C-5A10-729B-D427BB7E5ADB}"/>
              </a:ext>
            </a:extLst>
          </p:cNvPr>
          <p:cNvSpPr>
            <a:spLocks noGrp="1"/>
          </p:cNvSpPr>
          <p:nvPr>
            <p:ph sz="half" idx="2"/>
          </p:nvPr>
        </p:nvSpPr>
        <p:spPr>
          <a:xfrm>
            <a:off x="4774498" y="404664"/>
            <a:ext cx="4189990" cy="5184576"/>
          </a:xfrm>
        </p:spPr>
        <p:txBody>
          <a:bodyPr>
            <a:noAutofit/>
          </a:bodyPr>
          <a:lstStyle/>
          <a:p>
            <a:pPr marL="0" indent="0">
              <a:lnSpc>
                <a:spcPct val="150000"/>
              </a:lnSpc>
              <a:spcBef>
                <a:spcPts val="0"/>
              </a:spcBef>
              <a:buNone/>
            </a:pPr>
            <a:r>
              <a:rPr lang="en-GB" sz="2100" dirty="0"/>
              <a:t>Please note, </a:t>
            </a:r>
            <a:r>
              <a:rPr lang="en-GB" sz="2100" b="1" dirty="0">
                <a:solidFill>
                  <a:srgbClr val="0070C0"/>
                </a:solidFill>
              </a:rPr>
              <a:t>Employment Law is undergoing changes </a:t>
            </a:r>
            <a:r>
              <a:rPr lang="en-GB" sz="2100" dirty="0"/>
              <a:t>in the UK. Here is some information about those changes:              </a:t>
            </a:r>
          </a:p>
          <a:p>
            <a:pPr>
              <a:lnSpc>
                <a:spcPct val="150000"/>
              </a:lnSpc>
              <a:spcBef>
                <a:spcPts val="0"/>
              </a:spcBef>
            </a:pPr>
            <a:endParaRPr lang="en-GB" sz="2100" dirty="0"/>
          </a:p>
          <a:p>
            <a:pPr marL="0" indent="0">
              <a:lnSpc>
                <a:spcPct val="150000"/>
              </a:lnSpc>
              <a:spcBef>
                <a:spcPts val="0"/>
              </a:spcBef>
              <a:buNone/>
            </a:pPr>
            <a:r>
              <a:rPr lang="en-GB" sz="2100" dirty="0">
                <a:hlinkClick r:id="rId2"/>
              </a:rPr>
              <a:t>Employer costs and law changes checklist for April 2025 | CIPD</a:t>
            </a:r>
            <a:endParaRPr lang="en-GB" sz="2100" dirty="0"/>
          </a:p>
          <a:p>
            <a:pPr marL="0" indent="0">
              <a:lnSpc>
                <a:spcPct val="150000"/>
              </a:lnSpc>
              <a:spcBef>
                <a:spcPts val="0"/>
              </a:spcBef>
              <a:buNone/>
            </a:pPr>
            <a:endParaRPr lang="en-GB" sz="2100" dirty="0"/>
          </a:p>
          <a:p>
            <a:pPr marL="0" indent="0">
              <a:lnSpc>
                <a:spcPct val="150000"/>
              </a:lnSpc>
              <a:spcBef>
                <a:spcPts val="0"/>
              </a:spcBef>
              <a:buNone/>
            </a:pPr>
            <a:r>
              <a:rPr lang="en-GB" sz="2100" dirty="0">
                <a:hlinkClick r:id="rId3"/>
              </a:rPr>
              <a:t>Employment Rights Bill - </a:t>
            </a:r>
            <a:r>
              <a:rPr lang="en-GB" sz="2100" dirty="0" err="1">
                <a:hlinkClick r:id="rId3"/>
              </a:rPr>
              <a:t>Acas</a:t>
            </a:r>
            <a:br>
              <a:rPr lang="en-GB" sz="2200" dirty="0"/>
            </a:br>
            <a:endParaRPr lang="en-GB" sz="2200" dirty="0"/>
          </a:p>
        </p:txBody>
      </p:sp>
      <p:sp>
        <p:nvSpPr>
          <p:cNvPr id="5" name="Slide Number Placeholder 4">
            <a:extLst>
              <a:ext uri="{FF2B5EF4-FFF2-40B4-BE49-F238E27FC236}">
                <a16:creationId xmlns:a16="http://schemas.microsoft.com/office/drawing/2014/main" id="{9255CB3E-1EEA-B66D-2F9C-80395179111B}"/>
              </a:ext>
            </a:extLst>
          </p:cNvPr>
          <p:cNvSpPr>
            <a:spLocks noGrp="1"/>
          </p:cNvSpPr>
          <p:nvPr>
            <p:ph type="sldNum" sz="quarter" idx="12"/>
          </p:nvPr>
        </p:nvSpPr>
        <p:spPr/>
        <p:txBody>
          <a:bodyPr/>
          <a:lstStyle/>
          <a:p>
            <a:fld id="{AC82685A-BD3A-4230-8D85-804689F67293}" type="slidenum">
              <a:rPr lang="en-GB" smtClean="0"/>
              <a:t>32</a:t>
            </a:fld>
            <a:endParaRPr lang="en-GB"/>
          </a:p>
        </p:txBody>
      </p:sp>
      <p:pic>
        <p:nvPicPr>
          <p:cNvPr id="6" name="Picture 5">
            <a:extLst>
              <a:ext uri="{FF2B5EF4-FFF2-40B4-BE49-F238E27FC236}">
                <a16:creationId xmlns:a16="http://schemas.microsoft.com/office/drawing/2014/main" id="{42325C5E-E565-E763-B672-DB370B881DFD}"/>
              </a:ext>
            </a:extLst>
          </p:cNvPr>
          <p:cNvPicPr>
            <a:picLocks noChangeAspect="1"/>
          </p:cNvPicPr>
          <p:nvPr/>
        </p:nvPicPr>
        <p:blipFill>
          <a:blip r:embed="rId4"/>
          <a:srcRect l="56299" t="17240" r="9052" b="24801"/>
          <a:stretch>
            <a:fillRect/>
          </a:stretch>
        </p:blipFill>
        <p:spPr>
          <a:xfrm>
            <a:off x="758652" y="2204864"/>
            <a:ext cx="3168352" cy="3312368"/>
          </a:xfrm>
          <a:prstGeom prst="rect">
            <a:avLst/>
          </a:prstGeom>
          <a:ln>
            <a:solidFill>
              <a:schemeClr val="tx1"/>
            </a:solidFill>
          </a:ln>
        </p:spPr>
      </p:pic>
    </p:spTree>
    <p:extLst>
      <p:ext uri="{BB962C8B-B14F-4D97-AF65-F5344CB8AC3E}">
        <p14:creationId xmlns:p14="http://schemas.microsoft.com/office/powerpoint/2010/main" val="167825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9B15A-D4DD-52E0-82FA-E0653F85DDC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ED55DF6-74D4-7B84-599A-5F0BFC6E09FF}"/>
              </a:ext>
            </a:extLst>
          </p:cNvPr>
          <p:cNvSpPr txBox="1">
            <a:spLocks/>
          </p:cNvSpPr>
          <p:nvPr/>
        </p:nvSpPr>
        <p:spPr>
          <a:xfrm>
            <a:off x="1259632" y="1340768"/>
            <a:ext cx="6330998" cy="3312368"/>
          </a:xfrm>
          <a:prstGeom prst="rect">
            <a:avLst/>
          </a:prstGeom>
          <a:solidFill>
            <a:srgbClr val="0070C0"/>
          </a:solidFill>
        </p:spPr>
        <p:style>
          <a:lnRef idx="0">
            <a:schemeClr val="accent1"/>
          </a:lnRef>
          <a:fillRef idx="3">
            <a:schemeClr val="accent1"/>
          </a:fillRef>
          <a:effectRef idx="3">
            <a:schemeClr val="accent1"/>
          </a:effectRef>
          <a:fontRef idx="minor">
            <a:schemeClr val="lt1"/>
          </a:fontRef>
        </p:style>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lt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lt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lt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lt1"/>
                </a:solidFill>
                <a:latin typeface="+mn-lt"/>
                <a:ea typeface="+mn-ea"/>
                <a:cs typeface="+mn-cs"/>
              </a:defRPr>
            </a:lvl9pPr>
          </a:lstStyle>
          <a:p>
            <a:pPr marL="0" indent="0">
              <a:buFont typeface="Arial" panose="020B0604020202020204" pitchFamily="34" charset="0"/>
              <a:buNone/>
            </a:pPr>
            <a:endParaRPr lang="en-GB" dirty="0"/>
          </a:p>
          <a:p>
            <a:pPr marL="0" indent="0" algn="ctr">
              <a:lnSpc>
                <a:spcPct val="120000"/>
              </a:lnSpc>
              <a:spcAft>
                <a:spcPts val="1200"/>
              </a:spcAft>
              <a:buFont typeface="Arial" panose="020B0604020202020204" pitchFamily="34" charset="0"/>
              <a:buNone/>
            </a:pPr>
            <a:r>
              <a:rPr lang="en-GB" sz="8500" b="1" spc="50" dirty="0">
                <a:ln w="0"/>
                <a:solidFill>
                  <a:schemeClr val="bg2"/>
                </a:solidFill>
                <a:effectLst>
                  <a:innerShdw blurRad="63500" dist="50800" dir="13500000">
                    <a:srgbClr val="000000">
                      <a:alpha val="50000"/>
                    </a:srgbClr>
                  </a:innerShdw>
                </a:effectLst>
              </a:rPr>
              <a:t>Work on Task 2 Components</a:t>
            </a:r>
          </a:p>
        </p:txBody>
      </p:sp>
      <p:sp>
        <p:nvSpPr>
          <p:cNvPr id="3" name="Slide Number Placeholder 2">
            <a:extLst>
              <a:ext uri="{FF2B5EF4-FFF2-40B4-BE49-F238E27FC236}">
                <a16:creationId xmlns:a16="http://schemas.microsoft.com/office/drawing/2014/main" id="{0E9599F3-240E-5EE0-3AEC-13B26D05055D}"/>
              </a:ext>
            </a:extLst>
          </p:cNvPr>
          <p:cNvSpPr>
            <a:spLocks noGrp="1"/>
          </p:cNvSpPr>
          <p:nvPr>
            <p:ph type="sldNum" sz="quarter" idx="12"/>
          </p:nvPr>
        </p:nvSpPr>
        <p:spPr/>
        <p:txBody>
          <a:bodyPr/>
          <a:lstStyle/>
          <a:p>
            <a:fld id="{AC82685A-BD3A-4230-8D85-804689F67293}" type="slidenum">
              <a:rPr lang="en-GB" smtClean="0"/>
              <a:t>33</a:t>
            </a:fld>
            <a:endParaRPr lang="en-GB"/>
          </a:p>
        </p:txBody>
      </p:sp>
    </p:spTree>
    <p:extLst>
      <p:ext uri="{BB962C8B-B14F-4D97-AF65-F5344CB8AC3E}">
        <p14:creationId xmlns:p14="http://schemas.microsoft.com/office/powerpoint/2010/main" val="20400066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E2D4666-2D19-8D52-4E38-38EAF1881A5C}"/>
              </a:ext>
            </a:extLst>
          </p:cNvPr>
          <p:cNvSpPr/>
          <p:nvPr/>
        </p:nvSpPr>
        <p:spPr>
          <a:xfrm>
            <a:off x="0" y="0"/>
            <a:ext cx="9144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0BD42BE5-0BA6-D363-7A49-AC56676420FE}"/>
              </a:ext>
            </a:extLst>
          </p:cNvPr>
          <p:cNvSpPr>
            <a:spLocks noGrp="1"/>
          </p:cNvSpPr>
          <p:nvPr>
            <p:ph idx="1"/>
          </p:nvPr>
        </p:nvSpPr>
        <p:spPr>
          <a:xfrm>
            <a:off x="107504" y="68262"/>
            <a:ext cx="8928992" cy="6721475"/>
          </a:xfrm>
        </p:spPr>
        <p:txBody>
          <a:bodyPr>
            <a:noAutofit/>
          </a:bodyPr>
          <a:lstStyle/>
          <a:p>
            <a:pPr marL="0" indent="0">
              <a:spcBef>
                <a:spcPts val="0"/>
              </a:spcBef>
              <a:buNone/>
            </a:pPr>
            <a:r>
              <a:rPr lang="en-GB" sz="2200" b="1" dirty="0">
                <a:solidFill>
                  <a:srgbClr val="0070C0"/>
                </a:solidFill>
                <a:highlight>
                  <a:srgbClr val="FFFF00"/>
                </a:highlight>
              </a:rPr>
              <a:t>Component 1</a:t>
            </a:r>
            <a:r>
              <a:rPr lang="en-GB" sz="2200" b="1" dirty="0">
                <a:solidFill>
                  <a:srgbClr val="0070C0"/>
                </a:solidFill>
              </a:rPr>
              <a:t> (400 words): </a:t>
            </a:r>
            <a:r>
              <a:rPr lang="en-GB" sz="2200" dirty="0"/>
              <a:t>select and compare</a:t>
            </a:r>
            <a:r>
              <a:rPr lang="en-GB" sz="2200" b="1" dirty="0"/>
              <a:t> two adverts. </a:t>
            </a:r>
            <a:r>
              <a:rPr lang="en-GB" sz="2200" dirty="0"/>
              <a:t>Identify the </a:t>
            </a:r>
            <a:r>
              <a:rPr lang="en-GB" sz="2200" b="1" dirty="0"/>
              <a:t>key skills and knowledge required</a:t>
            </a:r>
            <a:r>
              <a:rPr lang="en-GB" sz="2200" dirty="0"/>
              <a:t> for your selected profession. Highlight the common skills and knowledge areas across these </a:t>
            </a:r>
            <a:r>
              <a:rPr lang="en-GB" sz="2200" u="sng" dirty="0"/>
              <a:t>two</a:t>
            </a:r>
            <a:r>
              <a:rPr lang="en-GB" sz="2200" dirty="0"/>
              <a:t> adverts. Select one</a:t>
            </a:r>
            <a:r>
              <a:rPr lang="en-GB" sz="2200" b="1" dirty="0"/>
              <a:t> </a:t>
            </a:r>
            <a:r>
              <a:rPr lang="en-GB" sz="2200" dirty="0"/>
              <a:t>of those shared skills and explain why this</a:t>
            </a:r>
            <a:r>
              <a:rPr lang="en-GB" sz="2200" b="1" dirty="0"/>
              <a:t> </a:t>
            </a:r>
            <a:r>
              <a:rPr lang="en-GB" sz="2200" dirty="0"/>
              <a:t>skill is </a:t>
            </a:r>
            <a:r>
              <a:rPr lang="en-GB" sz="2200" b="1" dirty="0"/>
              <a:t>important for your profession</a:t>
            </a:r>
            <a:r>
              <a:rPr lang="en-GB" sz="2200" dirty="0"/>
              <a:t>. </a:t>
            </a:r>
          </a:p>
          <a:p>
            <a:pPr marL="0" indent="0">
              <a:spcBef>
                <a:spcPts val="0"/>
              </a:spcBef>
              <a:buNone/>
            </a:pPr>
            <a:endParaRPr lang="en-GB" sz="2200" b="1" dirty="0">
              <a:solidFill>
                <a:srgbClr val="00B0F0"/>
              </a:solidFill>
            </a:endParaRPr>
          </a:p>
          <a:p>
            <a:pPr marL="0" indent="0">
              <a:spcBef>
                <a:spcPts val="0"/>
              </a:spcBef>
              <a:buNone/>
            </a:pPr>
            <a:r>
              <a:rPr lang="en-GB" sz="2200" b="1" dirty="0">
                <a:solidFill>
                  <a:srgbClr val="0070C0"/>
                </a:solidFill>
                <a:highlight>
                  <a:srgbClr val="FFFF00"/>
                </a:highlight>
              </a:rPr>
              <a:t>Component 2</a:t>
            </a:r>
            <a:r>
              <a:rPr lang="en-GB" sz="2200" b="1" dirty="0">
                <a:solidFill>
                  <a:srgbClr val="0070C0"/>
                </a:solidFill>
              </a:rPr>
              <a:t> (800 words):</a:t>
            </a:r>
            <a:r>
              <a:rPr lang="en-GB" sz="2200" dirty="0">
                <a:solidFill>
                  <a:srgbClr val="0070C0"/>
                </a:solidFill>
              </a:rPr>
              <a:t> </a:t>
            </a:r>
            <a:r>
              <a:rPr lang="en-GB" sz="2200" dirty="0"/>
              <a:t>conduct a </a:t>
            </a:r>
            <a:r>
              <a:rPr lang="en-GB" sz="2200" b="1" dirty="0"/>
              <a:t>reflective</a:t>
            </a:r>
            <a:r>
              <a:rPr lang="en-GB" sz="2200" dirty="0"/>
              <a:t> </a:t>
            </a:r>
            <a:r>
              <a:rPr lang="en-GB" sz="2200" b="1" dirty="0"/>
              <a:t>self-assessment</a:t>
            </a:r>
            <a:r>
              <a:rPr lang="en-GB" sz="2200" dirty="0"/>
              <a:t> to identify your personal strengths and areas for further development. Use a self-assessment tool in the form of a </a:t>
            </a:r>
            <a:r>
              <a:rPr lang="en-GB" sz="2200" b="1" dirty="0"/>
              <a:t>SWOT analysis</a:t>
            </a:r>
            <a:r>
              <a:rPr lang="en-GB" sz="2200" dirty="0"/>
              <a:t>. Provide </a:t>
            </a:r>
            <a:r>
              <a:rPr lang="en-GB" sz="2200" b="1" dirty="0"/>
              <a:t>examples</a:t>
            </a:r>
            <a:r>
              <a:rPr lang="en-GB" sz="2200" dirty="0"/>
              <a:t> of your readiness for employability and personal advancement (including academic  achievements; work experience; extracurricular activities; feedback from peers and mentors). </a:t>
            </a:r>
            <a:endParaRPr lang="en-GB" sz="2200" b="1" dirty="0"/>
          </a:p>
          <a:p>
            <a:pPr marL="0" indent="0">
              <a:spcBef>
                <a:spcPts val="0"/>
              </a:spcBef>
              <a:buNone/>
            </a:pPr>
            <a:endParaRPr lang="en-GB" sz="2200" b="1" dirty="0">
              <a:solidFill>
                <a:srgbClr val="0070C0"/>
              </a:solidFill>
            </a:endParaRPr>
          </a:p>
          <a:p>
            <a:pPr marL="0" indent="0">
              <a:spcBef>
                <a:spcPts val="0"/>
              </a:spcBef>
              <a:buNone/>
            </a:pPr>
            <a:r>
              <a:rPr lang="en-GB" sz="2200" b="1" dirty="0">
                <a:solidFill>
                  <a:srgbClr val="0070C0"/>
                </a:solidFill>
                <a:highlight>
                  <a:srgbClr val="FFFF00"/>
                </a:highlight>
              </a:rPr>
              <a:t>Component 3</a:t>
            </a:r>
            <a:r>
              <a:rPr lang="en-GB" sz="2200" b="1" dirty="0">
                <a:solidFill>
                  <a:srgbClr val="0070C0"/>
                </a:solidFill>
              </a:rPr>
              <a:t> (300 words):</a:t>
            </a:r>
            <a:r>
              <a:rPr lang="en-GB" sz="2200" dirty="0">
                <a:solidFill>
                  <a:srgbClr val="0070C0"/>
                </a:solidFill>
              </a:rPr>
              <a:t> </a:t>
            </a:r>
            <a:r>
              <a:rPr lang="en-GB" sz="2200" dirty="0"/>
              <a:t>set </a:t>
            </a:r>
            <a:r>
              <a:rPr lang="en-GB" sz="2200" b="1" dirty="0"/>
              <a:t>employment goals </a:t>
            </a:r>
            <a:r>
              <a:rPr lang="en-GB" sz="2200" dirty="0"/>
              <a:t>based on the weaknesses identified in your self-assessment. Identify these goals (both short-term and long-term), then explain why they are important to you and how they align with your career aspirations. Create a </a:t>
            </a:r>
            <a:r>
              <a:rPr lang="en-GB" sz="2200" b="1" dirty="0"/>
              <a:t>personal development plan </a:t>
            </a:r>
            <a:r>
              <a:rPr lang="en-GB" sz="2200" dirty="0"/>
              <a:t>which outlines specific actions you will take to address your weaknesses. State realistic timelines, resources needed and how progress shall be measured. </a:t>
            </a:r>
          </a:p>
        </p:txBody>
      </p:sp>
      <p:sp>
        <p:nvSpPr>
          <p:cNvPr id="4" name="Slide Number Placeholder 3">
            <a:extLst>
              <a:ext uri="{FF2B5EF4-FFF2-40B4-BE49-F238E27FC236}">
                <a16:creationId xmlns:a16="http://schemas.microsoft.com/office/drawing/2014/main" id="{7FE95EED-6BC6-2B40-C82A-06387AA5195E}"/>
              </a:ext>
            </a:extLst>
          </p:cNvPr>
          <p:cNvSpPr>
            <a:spLocks noGrp="1"/>
          </p:cNvSpPr>
          <p:nvPr>
            <p:ph type="sldNum" sz="quarter" idx="12"/>
          </p:nvPr>
        </p:nvSpPr>
        <p:spPr/>
        <p:txBody>
          <a:bodyPr/>
          <a:lstStyle/>
          <a:p>
            <a:fld id="{AC82685A-BD3A-4230-8D85-804689F67293}" type="slidenum">
              <a:rPr lang="en-GB" smtClean="0"/>
              <a:t>34</a:t>
            </a:fld>
            <a:endParaRPr lang="en-GB"/>
          </a:p>
        </p:txBody>
      </p:sp>
    </p:spTree>
    <p:extLst>
      <p:ext uri="{BB962C8B-B14F-4D97-AF65-F5344CB8AC3E}">
        <p14:creationId xmlns:p14="http://schemas.microsoft.com/office/powerpoint/2010/main" val="142221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62EDEFE-B63C-7261-C88E-2BF0F42A65AC}"/>
              </a:ext>
            </a:extLst>
          </p:cNvPr>
          <p:cNvSpPr/>
          <p:nvPr/>
        </p:nvSpPr>
        <p:spPr>
          <a:xfrm>
            <a:off x="0" y="-17818"/>
            <a:ext cx="9144000" cy="687581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FA475C4-05D5-1F65-AA8D-376BB43B20C2}"/>
              </a:ext>
            </a:extLst>
          </p:cNvPr>
          <p:cNvSpPr>
            <a:spLocks noGrp="1"/>
          </p:cNvSpPr>
          <p:nvPr>
            <p:ph type="title"/>
          </p:nvPr>
        </p:nvSpPr>
        <p:spPr>
          <a:xfrm>
            <a:off x="365125" y="-17818"/>
            <a:ext cx="8229600" cy="926538"/>
          </a:xfrm>
        </p:spPr>
        <p:txBody>
          <a:bodyPr>
            <a:normAutofit/>
          </a:bodyPr>
          <a:lstStyle/>
          <a:p>
            <a:r>
              <a:rPr lang="en-GB" sz="4000" b="1" dirty="0"/>
              <a:t>Task 2 progress check </a:t>
            </a:r>
          </a:p>
        </p:txBody>
      </p:sp>
      <p:sp>
        <p:nvSpPr>
          <p:cNvPr id="3" name="Content Placeholder 2">
            <a:extLst>
              <a:ext uri="{FF2B5EF4-FFF2-40B4-BE49-F238E27FC236}">
                <a16:creationId xmlns:a16="http://schemas.microsoft.com/office/drawing/2014/main" id="{7382B826-6ED9-62CE-862A-0245D210D555}"/>
              </a:ext>
            </a:extLst>
          </p:cNvPr>
          <p:cNvSpPr>
            <a:spLocks noGrp="1"/>
          </p:cNvSpPr>
          <p:nvPr>
            <p:ph idx="1"/>
          </p:nvPr>
        </p:nvSpPr>
        <p:spPr>
          <a:xfrm>
            <a:off x="251520" y="1124744"/>
            <a:ext cx="8640960" cy="5733256"/>
          </a:xfrm>
        </p:spPr>
        <p:txBody>
          <a:bodyPr>
            <a:noAutofit/>
          </a:bodyPr>
          <a:lstStyle/>
          <a:p>
            <a:pPr marL="0" indent="0">
              <a:lnSpc>
                <a:spcPct val="150000"/>
              </a:lnSpc>
              <a:buNone/>
            </a:pPr>
            <a:r>
              <a:rPr lang="en-GB" sz="2050" dirty="0">
                <a:solidFill>
                  <a:srgbClr val="0070C0"/>
                </a:solidFill>
              </a:rPr>
              <a:t>Have you </a:t>
            </a:r>
            <a:r>
              <a:rPr lang="en-GB" sz="2050" b="1" dirty="0">
                <a:solidFill>
                  <a:srgbClr val="0070C0"/>
                </a:solidFill>
              </a:rPr>
              <a:t>found two job adverts </a:t>
            </a:r>
            <a:r>
              <a:rPr lang="en-GB" sz="2050" dirty="0">
                <a:solidFill>
                  <a:srgbClr val="0070C0"/>
                </a:solidFill>
              </a:rPr>
              <a:t>and their related documents (job description and person specification)? </a:t>
            </a:r>
          </a:p>
          <a:p>
            <a:pPr lvl="1">
              <a:lnSpc>
                <a:spcPct val="150000"/>
              </a:lnSpc>
              <a:buFont typeface="Wingdings" panose="05000000000000000000" pitchFamily="2" charset="2"/>
              <a:buChar char="ü"/>
            </a:pPr>
            <a:r>
              <a:rPr lang="en-GB" sz="2050" dirty="0"/>
              <a:t>Ensure that you either download the documents or take screenshots of them. </a:t>
            </a:r>
          </a:p>
          <a:p>
            <a:pPr>
              <a:lnSpc>
                <a:spcPct val="150000"/>
              </a:lnSpc>
            </a:pPr>
            <a:endParaRPr lang="en-GB" sz="2050" dirty="0"/>
          </a:p>
          <a:p>
            <a:pPr marL="0" indent="0">
              <a:lnSpc>
                <a:spcPct val="150000"/>
              </a:lnSpc>
              <a:buNone/>
            </a:pPr>
            <a:r>
              <a:rPr lang="en-GB" sz="2050" dirty="0">
                <a:solidFill>
                  <a:srgbClr val="0070C0"/>
                </a:solidFill>
              </a:rPr>
              <a:t>Have you </a:t>
            </a:r>
            <a:r>
              <a:rPr lang="en-GB" sz="2050" b="1" dirty="0">
                <a:solidFill>
                  <a:srgbClr val="0070C0"/>
                </a:solidFill>
              </a:rPr>
              <a:t>identified the key skills and knowledge required for each role</a:t>
            </a:r>
            <a:r>
              <a:rPr lang="en-GB" sz="2050" dirty="0">
                <a:solidFill>
                  <a:srgbClr val="0070C0"/>
                </a:solidFill>
              </a:rPr>
              <a:t>? </a:t>
            </a:r>
          </a:p>
          <a:p>
            <a:pPr lvl="1">
              <a:lnSpc>
                <a:spcPct val="150000"/>
              </a:lnSpc>
              <a:buFont typeface="Wingdings" panose="05000000000000000000" pitchFamily="2" charset="2"/>
              <a:buChar char="ü"/>
            </a:pPr>
            <a:r>
              <a:rPr lang="en-GB" sz="2050" dirty="0"/>
              <a:t>Identify points of similarity. Do use the </a:t>
            </a:r>
            <a:r>
              <a:rPr lang="en-GB" sz="2050" u="sng" dirty="0"/>
              <a:t>activity sheet</a:t>
            </a:r>
            <a:r>
              <a:rPr lang="en-GB" sz="2050" dirty="0"/>
              <a:t> to help you. </a:t>
            </a:r>
          </a:p>
          <a:p>
            <a:pPr lvl="1">
              <a:lnSpc>
                <a:spcPct val="150000"/>
              </a:lnSpc>
              <a:buFont typeface="Wingdings" panose="05000000000000000000" pitchFamily="2" charset="2"/>
              <a:buChar char="ü"/>
            </a:pPr>
            <a:r>
              <a:rPr lang="en-GB" sz="2050" dirty="0"/>
              <a:t>Draw on sources to help you understand the significance of such skills and knowledge in the workplace. </a:t>
            </a:r>
          </a:p>
          <a:p>
            <a:pPr lvl="1">
              <a:lnSpc>
                <a:spcPct val="150000"/>
              </a:lnSpc>
              <a:buFont typeface="Wingdings" panose="05000000000000000000" pitchFamily="2" charset="2"/>
              <a:buChar char="ü"/>
            </a:pPr>
            <a:r>
              <a:rPr lang="en-GB" sz="2050" dirty="0"/>
              <a:t>Offer examples of how these skills and knowledge can be applied.</a:t>
            </a:r>
          </a:p>
        </p:txBody>
      </p:sp>
      <p:pic>
        <p:nvPicPr>
          <p:cNvPr id="7" name="Graphic 6" descr="Checkmark with solid fill">
            <a:extLst>
              <a:ext uri="{FF2B5EF4-FFF2-40B4-BE49-F238E27FC236}">
                <a16:creationId xmlns:a16="http://schemas.microsoft.com/office/drawing/2014/main" id="{67438A34-5033-2BF5-A20A-CFEA7ABBDBE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96336" y="-113075"/>
            <a:ext cx="914400" cy="914400"/>
          </a:xfrm>
          <a:prstGeom prst="rect">
            <a:avLst/>
          </a:prstGeom>
        </p:spPr>
      </p:pic>
    </p:spTree>
    <p:extLst>
      <p:ext uri="{BB962C8B-B14F-4D97-AF65-F5344CB8AC3E}">
        <p14:creationId xmlns:p14="http://schemas.microsoft.com/office/powerpoint/2010/main" val="851642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C587-6147-C185-B91C-76D65459CBFB}"/>
              </a:ext>
            </a:extLst>
          </p:cNvPr>
          <p:cNvSpPr>
            <a:spLocks noGrp="1"/>
          </p:cNvSpPr>
          <p:nvPr>
            <p:ph type="title"/>
          </p:nvPr>
        </p:nvSpPr>
        <p:spPr/>
        <p:txBody>
          <a:bodyPr>
            <a:normAutofit/>
          </a:bodyPr>
          <a:lstStyle/>
          <a:p>
            <a:r>
              <a:rPr lang="en-GB" sz="4000" b="1" dirty="0"/>
              <a:t>Recap</a:t>
            </a:r>
          </a:p>
        </p:txBody>
      </p:sp>
      <p:sp>
        <p:nvSpPr>
          <p:cNvPr id="3" name="Content Placeholder 2">
            <a:extLst>
              <a:ext uri="{FF2B5EF4-FFF2-40B4-BE49-F238E27FC236}">
                <a16:creationId xmlns:a16="http://schemas.microsoft.com/office/drawing/2014/main" id="{79DDA6D7-C845-FA6F-79A0-8AA8A6447E8B}"/>
              </a:ext>
            </a:extLst>
          </p:cNvPr>
          <p:cNvSpPr>
            <a:spLocks noGrp="1" noRot="1" noMove="1" noResize="1" noEditPoints="1" noAdjustHandles="1" noChangeArrowheads="1" noChangeShapeType="1"/>
          </p:cNvSpPr>
          <p:nvPr>
            <p:ph idx="1"/>
          </p:nvPr>
        </p:nvSpPr>
        <p:spPr>
          <a:xfrm>
            <a:off x="323528" y="1772816"/>
            <a:ext cx="4896544" cy="3816424"/>
          </a:xfrm>
        </p:spPr>
        <p:txBody>
          <a:bodyPr>
            <a:normAutofit fontScale="85000" lnSpcReduction="10000"/>
          </a:bodyPr>
          <a:lstStyle/>
          <a:p>
            <a:pPr marL="514350" indent="-514350">
              <a:buFont typeface="+mj-lt"/>
              <a:buAutoNum type="arabicPeriod"/>
            </a:pPr>
            <a:r>
              <a:rPr lang="en-GB" sz="2800" dirty="0"/>
              <a:t>We have </a:t>
            </a:r>
            <a:r>
              <a:rPr lang="en-GB" altLang="en-US" sz="2800" dirty="0"/>
              <a:t>understood the purpose of </a:t>
            </a:r>
            <a:r>
              <a:rPr lang="en-GB" altLang="en-US" sz="2800" b="1" dirty="0">
                <a:solidFill>
                  <a:srgbClr val="0070C0"/>
                </a:solidFill>
              </a:rPr>
              <a:t>employment regulations</a:t>
            </a:r>
            <a:r>
              <a:rPr lang="en-GB" altLang="en-US" sz="2800" dirty="0"/>
              <a:t>.</a:t>
            </a:r>
          </a:p>
          <a:p>
            <a:pPr marL="514350" indent="-514350">
              <a:buFont typeface="+mj-lt"/>
              <a:buAutoNum type="arabicPeriod"/>
            </a:pPr>
            <a:endParaRPr lang="en-GB" altLang="en-US" sz="2800" dirty="0"/>
          </a:p>
          <a:p>
            <a:pPr marL="514350" indent="-514350">
              <a:buFont typeface="+mj-lt"/>
              <a:buAutoNum type="arabicPeriod"/>
            </a:pPr>
            <a:r>
              <a:rPr lang="en-GB" altLang="en-US" sz="2800" dirty="0"/>
              <a:t>We have recognised how such regulations can be </a:t>
            </a:r>
            <a:r>
              <a:rPr lang="en-GB" altLang="en-US" sz="2800" b="1" dirty="0">
                <a:solidFill>
                  <a:srgbClr val="0070C0"/>
                </a:solidFill>
              </a:rPr>
              <a:t>applied to practice</a:t>
            </a:r>
            <a:r>
              <a:rPr lang="en-GB" altLang="en-US" sz="2800" dirty="0"/>
              <a:t> in the workplace.</a:t>
            </a:r>
          </a:p>
          <a:p>
            <a:pPr marL="514350" indent="-514350">
              <a:buFont typeface="+mj-lt"/>
              <a:buAutoNum type="arabicPeriod"/>
            </a:pPr>
            <a:endParaRPr lang="en-GB" altLang="en-US" sz="2800" dirty="0"/>
          </a:p>
          <a:p>
            <a:pPr marL="514350" indent="-514350">
              <a:buFont typeface="+mj-lt"/>
              <a:buAutoNum type="arabicPeriod"/>
            </a:pPr>
            <a:r>
              <a:rPr lang="en-GB" altLang="en-US" sz="2800" dirty="0"/>
              <a:t>We have started working on </a:t>
            </a:r>
            <a:r>
              <a:rPr lang="en-GB" altLang="en-US" sz="2800" b="1" dirty="0">
                <a:solidFill>
                  <a:srgbClr val="0070C0"/>
                </a:solidFill>
              </a:rPr>
              <a:t>Task 2 components </a:t>
            </a:r>
          </a:p>
          <a:p>
            <a:pPr marL="514350" indent="-514350">
              <a:buFont typeface="+mj-lt"/>
              <a:buAutoNum type="arabicPeriod"/>
            </a:pPr>
            <a:endParaRPr lang="en-GB" sz="2800" dirty="0"/>
          </a:p>
          <a:p>
            <a:pPr marL="1314450" lvl="2" indent="-514350">
              <a:buFont typeface="+mj-lt"/>
              <a:buAutoNum type="arabicPeriod"/>
            </a:pPr>
            <a:endParaRPr lang="en-GB" sz="2000" u="sng" dirty="0">
              <a:latin typeface="Arial" panose="020B0604020202020204" pitchFamily="34" charset="0"/>
              <a:cs typeface="Arial" panose="020B0604020202020204" pitchFamily="34" charset="0"/>
            </a:endParaRPr>
          </a:p>
          <a:p>
            <a:endParaRPr lang="en-GB" dirty="0"/>
          </a:p>
        </p:txBody>
      </p:sp>
      <p:pic>
        <p:nvPicPr>
          <p:cNvPr id="5" name="Picture 1">
            <a:extLst>
              <a:ext uri="{FF2B5EF4-FFF2-40B4-BE49-F238E27FC236}">
                <a16:creationId xmlns:a16="http://schemas.microsoft.com/office/drawing/2014/main" id="{3FA86A4C-C648-2C7B-5FFF-30B8B061D0AC}"/>
              </a:ext>
            </a:extLst>
          </p:cNvPr>
          <p:cNvPicPr>
            <a:picLocks noChangeAspect="1"/>
          </p:cNvPicPr>
          <p:nvPr/>
        </p:nvPicPr>
        <p:blipFill>
          <a:blip r:embed="rId3"/>
          <a:srcRect/>
          <a:stretch>
            <a:fillRect/>
          </a:stretch>
        </p:blipFill>
        <p:spPr bwMode="auto">
          <a:xfrm>
            <a:off x="5580112" y="2132856"/>
            <a:ext cx="2895600" cy="2111978"/>
          </a:xfrm>
          <a:prstGeom prst="rect">
            <a:avLst/>
          </a:prstGeom>
          <a:noFill/>
          <a:ln w="9525">
            <a:noFill/>
            <a:miter lim="800000"/>
            <a:headEnd/>
            <a:tailEnd/>
          </a:ln>
        </p:spPr>
      </p:pic>
      <p:sp>
        <p:nvSpPr>
          <p:cNvPr id="4" name="Slide Number Placeholder 3">
            <a:extLst>
              <a:ext uri="{FF2B5EF4-FFF2-40B4-BE49-F238E27FC236}">
                <a16:creationId xmlns:a16="http://schemas.microsoft.com/office/drawing/2014/main" id="{6D458D7A-C330-1FE3-4614-EAC465506736}"/>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6" name="Rectangle 5">
            <a:extLst>
              <a:ext uri="{FF2B5EF4-FFF2-40B4-BE49-F238E27FC236}">
                <a16:creationId xmlns:a16="http://schemas.microsoft.com/office/drawing/2014/main" id="{B7BD0596-BEE3-3402-DDD9-0751978E92A2}"/>
              </a:ext>
            </a:extLst>
          </p:cNvPr>
          <p:cNvSpPr/>
          <p:nvPr/>
        </p:nvSpPr>
        <p:spPr>
          <a:xfrm>
            <a:off x="5744235" y="4509120"/>
            <a:ext cx="2895600" cy="1080120"/>
          </a:xfrm>
          <a:prstGeom prst="rect">
            <a:avLst/>
          </a:prstGeom>
          <a:solidFill>
            <a:srgbClr val="FFBFBD"/>
          </a:solidFill>
          <a:ln>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lnSpc>
                <a:spcPct val="150000"/>
              </a:lnSpc>
            </a:pPr>
            <a:r>
              <a:rPr lang="en-GB" b="1" dirty="0">
                <a:solidFill>
                  <a:schemeClr val="tx1"/>
                </a:solidFill>
              </a:rPr>
              <a:t>You will now complete a Knowledge Check Quiz</a:t>
            </a:r>
          </a:p>
        </p:txBody>
      </p:sp>
    </p:spTree>
    <p:extLst>
      <p:ext uri="{BB962C8B-B14F-4D97-AF65-F5344CB8AC3E}">
        <p14:creationId xmlns:p14="http://schemas.microsoft.com/office/powerpoint/2010/main" val="33314436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74330-A74D-28EE-9DB1-035F5C8C308F}"/>
              </a:ext>
            </a:extLst>
          </p:cNvPr>
          <p:cNvSpPr>
            <a:spLocks noGrp="1"/>
          </p:cNvSpPr>
          <p:nvPr>
            <p:ph type="title"/>
          </p:nvPr>
        </p:nvSpPr>
        <p:spPr>
          <a:xfrm>
            <a:off x="482352" y="118707"/>
            <a:ext cx="8229600" cy="1143000"/>
          </a:xfrm>
        </p:spPr>
        <p:txBody>
          <a:bodyPr>
            <a:normAutofit/>
          </a:bodyPr>
          <a:lstStyle/>
          <a:p>
            <a:r>
              <a:rPr lang="en-GB" sz="4000" b="1" dirty="0"/>
              <a:t>Reference List</a:t>
            </a:r>
          </a:p>
        </p:txBody>
      </p:sp>
      <p:sp>
        <p:nvSpPr>
          <p:cNvPr id="3" name="Content Placeholder 2">
            <a:extLst>
              <a:ext uri="{FF2B5EF4-FFF2-40B4-BE49-F238E27FC236}">
                <a16:creationId xmlns:a16="http://schemas.microsoft.com/office/drawing/2014/main" id="{5B2D137C-0908-8FB1-58B5-840BA75E1FE1}"/>
              </a:ext>
            </a:extLst>
          </p:cNvPr>
          <p:cNvSpPr>
            <a:spLocks noGrp="1"/>
          </p:cNvSpPr>
          <p:nvPr>
            <p:ph idx="1"/>
          </p:nvPr>
        </p:nvSpPr>
        <p:spPr>
          <a:xfrm>
            <a:off x="457200" y="1600199"/>
            <a:ext cx="8229600" cy="5139093"/>
          </a:xfrm>
        </p:spPr>
        <p:txBody>
          <a:bodyPr>
            <a:normAutofit fontScale="62500" lnSpcReduction="20000"/>
          </a:bodyPr>
          <a:lstStyle/>
          <a:p>
            <a:pPr marL="0" indent="0">
              <a:lnSpc>
                <a:spcPct val="170000"/>
              </a:lnSpc>
              <a:buNone/>
            </a:pPr>
            <a:r>
              <a:rPr lang="en-GB" dirty="0"/>
              <a:t>Government Equalities Office (2015) </a:t>
            </a:r>
            <a:r>
              <a:rPr lang="en-GB" i="1" dirty="0"/>
              <a:t>Equality Act 2010</a:t>
            </a:r>
            <a:r>
              <a:rPr lang="en-GB" dirty="0"/>
              <a:t> </a:t>
            </a:r>
            <a:r>
              <a:rPr lang="en-GB" i="1" dirty="0"/>
              <a:t>Guidance</a:t>
            </a:r>
            <a:r>
              <a:rPr lang="en-GB" dirty="0"/>
              <a:t>. Available at: </a:t>
            </a:r>
            <a:r>
              <a:rPr lang="en-GB" dirty="0">
                <a:hlinkClick r:id="rId3"/>
              </a:rPr>
              <a:t>https://www.gov.uk/guidance/equality-act-2010-guidance</a:t>
            </a:r>
            <a:r>
              <a:rPr lang="en-GB" dirty="0"/>
              <a:t> (Accessed: 8 May 2026)</a:t>
            </a:r>
            <a:br>
              <a:rPr lang="en-GB" dirty="0"/>
            </a:br>
            <a:endParaRPr lang="en-GB" dirty="0"/>
          </a:p>
          <a:p>
            <a:pPr marL="0" indent="0">
              <a:lnSpc>
                <a:spcPct val="170000"/>
              </a:lnSpc>
              <a:buNone/>
            </a:pPr>
            <a:r>
              <a:rPr lang="en-GB" dirty="0"/>
              <a:t>A Guide to UK Employment Law (n.d.) Available at: </a:t>
            </a:r>
            <a:r>
              <a:rPr lang="en-GB" dirty="0">
                <a:hlinkClick r:id="rId4"/>
              </a:rPr>
              <a:t>https://www.tim-russell.co.uk/upimages/Employment%20Guide.pdf</a:t>
            </a:r>
            <a:r>
              <a:rPr lang="en-GB" dirty="0"/>
              <a:t> (Accessed: 8 May 2026)</a:t>
            </a:r>
            <a:br>
              <a:rPr lang="en-GB" dirty="0"/>
            </a:br>
            <a:br>
              <a:rPr lang="en-GB" sz="5400" dirty="0">
                <a:highlight>
                  <a:srgbClr val="00FFFF"/>
                </a:highlight>
              </a:rPr>
            </a:br>
            <a:endParaRPr lang="en-GB" dirty="0"/>
          </a:p>
        </p:txBody>
      </p:sp>
      <p:sp>
        <p:nvSpPr>
          <p:cNvPr id="4" name="Slide Number Placeholder 3">
            <a:extLst>
              <a:ext uri="{FF2B5EF4-FFF2-40B4-BE49-F238E27FC236}">
                <a16:creationId xmlns:a16="http://schemas.microsoft.com/office/drawing/2014/main" id="{6A153D90-D57E-5B23-6FF5-84227DAD9CE8}"/>
              </a:ext>
            </a:extLst>
          </p:cNvPr>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202906011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datastoreItem>
</file>

<file path=customXml/itemProps2.xml><?xml version="1.0" encoding="utf-8"?>
<ds:datastoreItem xmlns:ds="http://schemas.openxmlformats.org/officeDocument/2006/customXml" ds:itemID="{65FC5585-51CA-4C4C-9028-AEC8FAD67B8B}">
  <ds:schemaRefs>
    <ds:schemaRef ds:uri="http://www.w3.org/XML/1998/namespace"/>
    <ds:schemaRef ds:uri="http://purl.org/dc/dcmitype/"/>
    <ds:schemaRef ds:uri="303dbf9b-b85b-46a0-94f1-894078c07ecd"/>
    <ds:schemaRef ds:uri="http://purl.org/dc/elements/1.1/"/>
    <ds:schemaRef ds:uri="http://schemas.microsoft.com/office/2006/metadata/properties"/>
    <ds:schemaRef ds:uri="http://schemas.microsoft.com/office/infopath/2007/PartnerControls"/>
    <ds:schemaRef ds:uri="http://schemas.microsoft.com/office/2006/documentManagement/type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D081439C-114A-4151-B03A-0408F1ADA968}">
  <ds:schemaRefs/>
</ds:datastoreItem>
</file>

<file path=docProps/app.xml><?xml version="1.0" encoding="utf-8"?>
<Properties xmlns="http://schemas.openxmlformats.org/officeDocument/2006/extended-properties" xmlns:vt="http://schemas.openxmlformats.org/officeDocument/2006/docPropsVTypes">
  <TotalTime>1436</TotalTime>
  <Words>4073</Words>
  <Application>Microsoft Office PowerPoint</Application>
  <PresentationFormat>On-screen Show (4:3)</PresentationFormat>
  <Paragraphs>496</Paragraphs>
  <Slides>37</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Arial</vt:lpstr>
      <vt:lpstr>Calibri</vt:lpstr>
      <vt:lpstr>Myriad Pro</vt:lpstr>
      <vt:lpstr>Wingdings</vt:lpstr>
      <vt:lpstr>20140311PresentationUWTSDTemplate</vt:lpstr>
      <vt:lpstr>Employability and Career Development (LCLM4005) – September 2026  Session 8: Employment Legislation</vt:lpstr>
      <vt:lpstr>PowerPoint Presentation</vt:lpstr>
      <vt:lpstr>Session Aims</vt:lpstr>
      <vt:lpstr>PowerPoint Presentation</vt:lpstr>
      <vt:lpstr>What is the significance of Employment Law?</vt:lpstr>
      <vt:lpstr>How are the legal standards set?</vt:lpstr>
      <vt:lpstr>PowerPoint Presentation</vt:lpstr>
      <vt:lpstr>PowerPoint Presentation</vt:lpstr>
      <vt:lpstr>In what ways is Employment Law influencing practices in the workplace?</vt:lpstr>
      <vt:lpstr>PowerPoint Presentation</vt:lpstr>
      <vt:lpstr>PowerPoint Presentation</vt:lpstr>
      <vt:lpstr>PowerPoint Presentation</vt:lpstr>
      <vt:lpstr>PowerPoint Presentation</vt:lpstr>
      <vt:lpstr>What actions on your part can ensure Data Protection?</vt:lpstr>
      <vt:lpstr>PowerPoint Presentation</vt:lpstr>
      <vt:lpstr>PowerPoint Presentation</vt:lpstr>
      <vt:lpstr>PowerPoint Presentation</vt:lpstr>
      <vt:lpstr>PowerPoint Presentation</vt:lpstr>
      <vt:lpstr>PowerPoint Presentation</vt:lpstr>
      <vt:lpstr>Decide how serious the breaches are in each scenario:</vt:lpstr>
      <vt:lpstr>PowerPoint Presentation</vt:lpstr>
      <vt:lpstr>PowerPoint Presentation</vt:lpstr>
      <vt:lpstr>PowerPoint Presentation</vt:lpstr>
      <vt:lpstr>PowerPoint Presentation</vt:lpstr>
      <vt:lpstr>Rearrange these 5 stages of the (ACAS) grievance procedure </vt:lpstr>
      <vt:lpstr>Rearrange these 5 stages of the (ACAS) disciplinary procedure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2 progress check </vt:lpstr>
      <vt:lpstr>Recap</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IG</cp:lastModifiedBy>
  <cp:revision>318</cp:revision>
  <dcterms:created xsi:type="dcterms:W3CDTF">2015-04-14T15:21:00Z</dcterms:created>
  <dcterms:modified xsi:type="dcterms:W3CDTF">2026-09-27T01:33:13Z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ICV">
    <vt:lpwstr>4DF290B14DCA433E96246943B458758B_12</vt:lpwstr>
  </property>
  <property fmtid="{D5CDD505-2E9C-101B-9397-08002B2CF9AE}" pid="4" name="KSOProductBuildVer">
    <vt:lpwstr>2057-12.2.0.17562</vt:lpwstr>
  </property>
</Properties>
</file>