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9" r:id="rId3"/>
    <p:sldId id="271" r:id="rId4"/>
    <p:sldId id="275" r:id="rId5"/>
    <p:sldId id="276" r:id="rId6"/>
    <p:sldId id="258" r:id="rId7"/>
    <p:sldId id="260" r:id="rId8"/>
    <p:sldId id="261" r:id="rId9"/>
    <p:sldId id="264" r:id="rId10"/>
    <p:sldId id="263" r:id="rId11"/>
    <p:sldId id="265" r:id="rId12"/>
    <p:sldId id="266" r:id="rId13"/>
    <p:sldId id="267" r:id="rId14"/>
    <p:sldId id="262" r:id="rId15"/>
    <p:sldId id="281" r:id="rId16"/>
    <p:sldId id="282" r:id="rId17"/>
    <p:sldId id="277" r:id="rId18"/>
    <p:sldId id="278" r:id="rId19"/>
    <p:sldId id="279" r:id="rId20"/>
    <p:sldId id="280" r:id="rId21"/>
    <p:sldId id="269" r:id="rId22"/>
    <p:sldId id="274" r:id="rId23"/>
    <p:sldId id="272" r:id="rId24"/>
    <p:sldId id="273" r:id="rId25"/>
    <p:sldId id="268"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434" autoAdjust="0"/>
  </p:normalViewPr>
  <p:slideViewPr>
    <p:cSldViewPr snapToGrid="0">
      <p:cViewPr varScale="1">
        <p:scale>
          <a:sx n="109" d="100"/>
          <a:sy n="109" d="100"/>
        </p:scale>
        <p:origin x="171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17" name="Footer Placeholder 16"/>
          <p:cNvSpPr>
            <a:spLocks noGrp="1"/>
          </p:cNvSpPr>
          <p:nvPr>
            <p:ph type="ftr" sz="quarter" idx="11"/>
          </p:nvPr>
        </p:nvSpPr>
        <p:spPr/>
        <p:txBody>
          <a:bodyPr/>
          <a:lstStyle/>
          <a:p>
            <a:endParaRPr lang="en-GB" dirty="0">
              <a:solidFill>
                <a:prstClr val="white">
                  <a:shade val="50000"/>
                </a:prstClr>
              </a:solidFill>
            </a:endParaRPr>
          </a:p>
        </p:txBody>
      </p:sp>
      <p:sp>
        <p:nvSpPr>
          <p:cNvPr id="29" name="Slide Number Placeholder 2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extLst>
      <p:ext uri="{BB962C8B-B14F-4D97-AF65-F5344CB8AC3E}">
        <p14:creationId xmlns:p14="http://schemas.microsoft.com/office/powerpoint/2010/main" val="21043305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17894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a:xfrm>
            <a:off x="7924800" y="6416675"/>
            <a:ext cx="762000" cy="365125"/>
          </a:xfrm>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86412634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4038571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8" name="Footer Placeholder 7"/>
          <p:cNvSpPr>
            <a:spLocks noGrp="1"/>
          </p:cNvSpPr>
          <p:nvPr>
            <p:ph type="ftr" sz="quarter" idx="11"/>
          </p:nvPr>
        </p:nvSpPr>
        <p:spPr/>
        <p:txBody>
          <a:bodyPr/>
          <a:lstStyle/>
          <a:p>
            <a:endParaRPr lang="en-GB" dirty="0">
              <a:solidFill>
                <a:prstClr val="white">
                  <a:shade val="50000"/>
                </a:prstClr>
              </a:solidFill>
            </a:endParaRPr>
          </a:p>
        </p:txBody>
      </p:sp>
      <p:sp>
        <p:nvSpPr>
          <p:cNvPr id="9" name="Slide Number Placeholder 8"/>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0315503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4" name="Footer Placeholder 3"/>
          <p:cNvSpPr>
            <a:spLocks noGrp="1"/>
          </p:cNvSpPr>
          <p:nvPr>
            <p:ph type="ftr" sz="quarter" idx="11"/>
          </p:nvPr>
        </p:nvSpPr>
        <p:spPr/>
        <p:txBody>
          <a:bodyPr/>
          <a:lstStyle/>
          <a:p>
            <a:endParaRPr lang="en-GB" dirty="0">
              <a:solidFill>
                <a:prstClr val="white">
                  <a:shade val="50000"/>
                </a:prstClr>
              </a:solidFill>
            </a:endParaRPr>
          </a:p>
        </p:txBody>
      </p:sp>
      <p:sp>
        <p:nvSpPr>
          <p:cNvPr id="5" name="Slide Number Placeholder 4"/>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800162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3" name="Footer Placeholder 2"/>
          <p:cNvSpPr>
            <a:spLocks noGrp="1"/>
          </p:cNvSpPr>
          <p:nvPr>
            <p:ph type="ftr" sz="quarter" idx="11"/>
          </p:nvPr>
        </p:nvSpPr>
        <p:spPr/>
        <p:txBody>
          <a:bodyPr/>
          <a:lstStyle/>
          <a:p>
            <a:endParaRPr lang="en-GB" dirty="0">
              <a:solidFill>
                <a:prstClr val="white">
                  <a:shade val="50000"/>
                </a:prstClr>
              </a:solidFill>
            </a:endParaRPr>
          </a:p>
        </p:txBody>
      </p:sp>
      <p:sp>
        <p:nvSpPr>
          <p:cNvPr id="4" name="Slide Number Placeholder 3"/>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473611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089533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dirty="0"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6" name="Footer Placeholder 5"/>
          <p:cNvSpPr>
            <a:spLocks noGrp="1"/>
          </p:cNvSpPr>
          <p:nvPr>
            <p:ph type="ftr" sz="quarter" idx="11"/>
          </p:nvPr>
        </p:nvSpPr>
        <p:spPr/>
        <p:txBody>
          <a:bodyPr/>
          <a:lstStyle/>
          <a:p>
            <a:endParaRPr lang="en-GB" dirty="0">
              <a:solidFill>
                <a:prstClr val="white">
                  <a:shade val="50000"/>
                </a:prstClr>
              </a:solidFill>
            </a:endParaRPr>
          </a:p>
        </p:txBody>
      </p:sp>
      <p:sp>
        <p:nvSpPr>
          <p:cNvPr id="7" name="Slide Number Placeholder 6"/>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378346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13300614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08DE1FB-C7C7-46C8-871C-9C7D4E7CD2B9}" type="datetimeFigureOut">
              <a:rPr lang="en-GB" smtClean="0">
                <a:solidFill>
                  <a:prstClr val="white">
                    <a:shade val="50000"/>
                  </a:prstClr>
                </a:solidFill>
              </a:rPr>
              <a:pPr/>
              <a:t>18/11/2020</a:t>
            </a:fld>
            <a:endParaRPr lang="en-GB" dirty="0">
              <a:solidFill>
                <a:prstClr val="white">
                  <a:shade val="50000"/>
                </a:prstClr>
              </a:solidFill>
            </a:endParaRPr>
          </a:p>
        </p:txBody>
      </p:sp>
      <p:sp>
        <p:nvSpPr>
          <p:cNvPr id="5" name="Footer Placeholder 4"/>
          <p:cNvSpPr>
            <a:spLocks noGrp="1"/>
          </p:cNvSpPr>
          <p:nvPr>
            <p:ph type="ftr" sz="quarter" idx="11"/>
          </p:nvPr>
        </p:nvSpPr>
        <p:spPr/>
        <p:txBody>
          <a:bodyPr/>
          <a:lstStyle/>
          <a:p>
            <a:endParaRPr lang="en-GB" dirty="0">
              <a:solidFill>
                <a:prstClr val="white">
                  <a:shade val="50000"/>
                </a:prstClr>
              </a:solidFill>
            </a:endParaRPr>
          </a:p>
        </p:txBody>
      </p:sp>
      <p:sp>
        <p:nvSpPr>
          <p:cNvPr id="6" name="Slide Number Placeholder 5"/>
          <p:cNvSpPr>
            <a:spLocks noGrp="1"/>
          </p:cNvSpPr>
          <p:nvPr>
            <p:ph type="sldNum" sz="quarter" idx="12"/>
          </p:nvPr>
        </p:nvSpPr>
        <p:spPr/>
        <p:txBody>
          <a:bodyPr/>
          <a:lstStyle/>
          <a:p>
            <a:fld id="{9B803AD2-645E-455D-911A-70CBBBABEE28}" type="slidenum">
              <a:rPr lang="en-GB" smtClean="0">
                <a:solidFill>
                  <a:prstClr val="white">
                    <a:shade val="50000"/>
                  </a:prstClr>
                </a:solidFill>
              </a:rPr>
              <a:pPr/>
              <a:t>‹#›</a:t>
            </a:fld>
            <a:endParaRPr lang="en-GB" dirty="0">
              <a:solidFill>
                <a:prstClr val="white">
                  <a:shade val="50000"/>
                </a:prstClr>
              </a:solidFill>
            </a:endParaRPr>
          </a:p>
        </p:txBody>
      </p:sp>
    </p:spTree>
    <p:extLst>
      <p:ext uri="{BB962C8B-B14F-4D97-AF65-F5344CB8AC3E}">
        <p14:creationId xmlns:p14="http://schemas.microsoft.com/office/powerpoint/2010/main" val="25144242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extLst>
              <a:ext uri="{28A0092B-C50C-407E-A947-70E740481C1C}">
                <a14:useLocalDpi xmlns:a14="http://schemas.microsoft.com/office/drawing/2010/main" val="0"/>
              </a:ext>
            </a:extLst>
          </a:blip>
          <a:srcRect/>
          <a:tile tx="0" ty="0" sx="100000" sy="100000" flip="none" algn="tl"/>
        </a:blip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pPr defTabSz="457200"/>
            <a:fld id="{308DE1FB-C7C7-46C8-871C-9C7D4E7CD2B9}" type="datetimeFigureOut">
              <a:rPr lang="en-GB" smtClean="0">
                <a:solidFill>
                  <a:prstClr val="white">
                    <a:shade val="50000"/>
                  </a:prstClr>
                </a:solidFill>
              </a:rPr>
              <a:pPr defTabSz="457200"/>
              <a:t>18/11/2020</a:t>
            </a:fld>
            <a:endParaRPr lang="en-GB" dirty="0">
              <a:solidFill>
                <a:prstClr val="white">
                  <a:shade val="50000"/>
                </a:prstClr>
              </a:solidFill>
            </a:endParaRPr>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pPr defTabSz="457200"/>
            <a:endParaRPr lang="en-GB" dirty="0">
              <a:solidFill>
                <a:prstClr val="white">
                  <a:shade val="50000"/>
                </a:prstClr>
              </a:solidFill>
            </a:endParaRPr>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pPr defTabSz="457200"/>
            <a:fld id="{9B803AD2-645E-455D-911A-70CBBBABEE28}" type="slidenum">
              <a:rPr lang="en-GB" smtClean="0">
                <a:solidFill>
                  <a:prstClr val="white">
                    <a:shade val="50000"/>
                  </a:prstClr>
                </a:solidFill>
              </a:rPr>
              <a:pPr defTabSz="457200"/>
              <a:t>‹#›</a:t>
            </a:fld>
            <a:endParaRPr lang="en-GB" dirty="0">
              <a:solidFill>
                <a:prstClr val="white">
                  <a:shade val="50000"/>
                </a:prstClr>
              </a:solidFill>
            </a:endParaRPr>
          </a:p>
        </p:txBody>
      </p:sp>
    </p:spTree>
    <p:extLst>
      <p:ext uri="{BB962C8B-B14F-4D97-AF65-F5344CB8AC3E}">
        <p14:creationId xmlns:p14="http://schemas.microsoft.com/office/powerpoint/2010/main" val="393678236"/>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4.xml"/><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png"/><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836712"/>
            <a:ext cx="8229600" cy="1828800"/>
          </a:xfrm>
        </p:spPr>
        <p:txBody>
          <a:bodyPr>
            <a:normAutofit fontScale="90000"/>
          </a:bodyPr>
          <a:lstStyle/>
          <a:p>
            <a:r>
              <a:rPr lang="en-GB" dirty="0" smtClean="0">
                <a:solidFill>
                  <a:schemeClr val="bg1"/>
                </a:solidFill>
              </a:rPr>
              <a:t>Reframing the World: The Emergence and significance of global history </a:t>
            </a:r>
            <a:endParaRPr lang="en-GB" dirty="0">
              <a:solidFill>
                <a:schemeClr val="bg1"/>
              </a:solidFill>
            </a:endParaRPr>
          </a:p>
        </p:txBody>
      </p:sp>
      <p:sp>
        <p:nvSpPr>
          <p:cNvPr id="3" name="Subtitle 2"/>
          <p:cNvSpPr>
            <a:spLocks noGrp="1"/>
          </p:cNvSpPr>
          <p:nvPr>
            <p:ph type="subTitle" idx="1"/>
          </p:nvPr>
        </p:nvSpPr>
        <p:spPr>
          <a:xfrm>
            <a:off x="1381944" y="6192258"/>
            <a:ext cx="6400800" cy="665742"/>
          </a:xfrm>
        </p:spPr>
        <p:txBody>
          <a:bodyPr>
            <a:normAutofit/>
          </a:bodyPr>
          <a:lstStyle/>
          <a:p>
            <a:r>
              <a:rPr lang="en-GB" sz="3200" b="1" dirty="0" smtClean="0">
                <a:solidFill>
                  <a:schemeClr val="bg1"/>
                </a:solidFill>
              </a:rPr>
              <a:t>HPPH4010</a:t>
            </a:r>
          </a:p>
        </p:txBody>
      </p:sp>
      <p:sp>
        <p:nvSpPr>
          <p:cNvPr id="4" name="Subtitle 2"/>
          <p:cNvSpPr txBox="1">
            <a:spLocks/>
          </p:cNvSpPr>
          <p:nvPr/>
        </p:nvSpPr>
        <p:spPr>
          <a:xfrm>
            <a:off x="323528" y="2892265"/>
            <a:ext cx="8496944" cy="1944216"/>
          </a:xfrm>
          <a:prstGeom prst="rect">
            <a:avLst/>
          </a:prstGeom>
        </p:spPr>
        <p:txBody>
          <a:bodyPr vert="horz">
            <a:normAutofit/>
          </a:bodyPr>
          <a:lstStyle/>
          <a:p>
            <a:pPr algn="ctr">
              <a:spcBef>
                <a:spcPct val="20000"/>
              </a:spcBef>
              <a:buClr>
                <a:prstClr val="white">
                  <a:shade val="95000"/>
                </a:prstClr>
              </a:buClr>
              <a:buSzPct val="65000"/>
              <a:defRPr/>
            </a:pPr>
            <a:r>
              <a:rPr lang="en-GB" sz="4000" dirty="0" smtClean="0">
                <a:solidFill>
                  <a:prstClr val="black"/>
                </a:solidFill>
              </a:rPr>
              <a:t>Introduction to Global History  </a:t>
            </a:r>
            <a:r>
              <a:rPr lang="en-GB" sz="2800" dirty="0" smtClean="0">
                <a:solidFill>
                  <a:prstClr val="black"/>
                </a:solidFill>
              </a:rPr>
              <a:t> </a:t>
            </a:r>
            <a:endParaRPr lang="en-GB" sz="2800" dirty="0">
              <a:solidFill>
                <a:prstClr val="black"/>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71989" y="3634466"/>
            <a:ext cx="3567447" cy="2557792"/>
          </a:xfrm>
          <a:prstGeom prst="rect">
            <a:avLst/>
          </a:prstGeom>
        </p:spPr>
      </p:pic>
    </p:spTree>
    <p:extLst>
      <p:ext uri="{BB962C8B-B14F-4D97-AF65-F5344CB8AC3E}">
        <p14:creationId xmlns:p14="http://schemas.microsoft.com/office/powerpoint/2010/main" val="32577082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What is global history?</a:t>
            </a:r>
            <a:endParaRPr lang="en-GB" dirty="0">
              <a:solidFill>
                <a:schemeClr val="bg1"/>
              </a:solidFill>
            </a:endParaRPr>
          </a:p>
        </p:txBody>
      </p:sp>
      <p:sp>
        <p:nvSpPr>
          <p:cNvPr id="3" name="Content Placeholder 2"/>
          <p:cNvSpPr>
            <a:spLocks noGrp="1"/>
          </p:cNvSpPr>
          <p:nvPr>
            <p:ph idx="1"/>
          </p:nvPr>
        </p:nvSpPr>
        <p:spPr>
          <a:xfrm>
            <a:off x="-1" y="1417638"/>
            <a:ext cx="5563673" cy="5440362"/>
          </a:xfrm>
        </p:spPr>
        <p:txBody>
          <a:bodyPr>
            <a:normAutofit/>
          </a:bodyPr>
          <a:lstStyle/>
          <a:p>
            <a:r>
              <a:rPr lang="en-GB" dirty="0" smtClean="0">
                <a:solidFill>
                  <a:schemeClr val="bg1"/>
                </a:solidFill>
              </a:rPr>
              <a:t>No single, unequivocal definition. </a:t>
            </a:r>
          </a:p>
          <a:p>
            <a:endParaRPr lang="en-GB" sz="500" dirty="0">
              <a:solidFill>
                <a:schemeClr val="bg1"/>
              </a:solidFill>
            </a:endParaRPr>
          </a:p>
          <a:p>
            <a:r>
              <a:rPr lang="en-GB" dirty="0" smtClean="0">
                <a:solidFill>
                  <a:schemeClr val="bg1"/>
                </a:solidFill>
              </a:rPr>
              <a:t>But, it can be broadly said to concern historical analysis of phenomena, events and processes that span the “globe” (what is global is open to definition, just as what is local). </a:t>
            </a:r>
          </a:p>
          <a:p>
            <a:endParaRPr lang="en-GB" sz="500" dirty="0">
              <a:solidFill>
                <a:schemeClr val="bg1"/>
              </a:solidFill>
            </a:endParaRPr>
          </a:p>
          <a:p>
            <a:r>
              <a:rPr lang="en-GB" dirty="0">
                <a:solidFill>
                  <a:schemeClr val="bg1"/>
                </a:solidFill>
              </a:rPr>
              <a:t>Circulation of things, peoples and ideas are key subjects. </a:t>
            </a:r>
          </a:p>
          <a:p>
            <a:endParaRPr lang="en-GB" dirty="0">
              <a:solidFill>
                <a:schemeClr val="bg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3672" y="1443447"/>
            <a:ext cx="3356037" cy="5218955"/>
          </a:xfrm>
          <a:prstGeom prst="rect">
            <a:avLst/>
          </a:prstGeom>
        </p:spPr>
      </p:pic>
    </p:spTree>
    <p:extLst>
      <p:ext uri="{BB962C8B-B14F-4D97-AF65-F5344CB8AC3E}">
        <p14:creationId xmlns:p14="http://schemas.microsoft.com/office/powerpoint/2010/main" val="2538004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txBody>
          <a:bodyPr>
            <a:normAutofit fontScale="85000" lnSpcReduction="10000"/>
          </a:bodyPr>
          <a:lstStyle/>
          <a:p>
            <a:pPr marL="137160" indent="0">
              <a:buNone/>
            </a:pPr>
            <a:r>
              <a:rPr lang="en-GB" b="1" dirty="0" smtClean="0">
                <a:solidFill>
                  <a:schemeClr val="bg1"/>
                </a:solidFill>
              </a:rPr>
              <a:t>Given the lack of a singular definition there are various ways Global history can be approached.</a:t>
            </a:r>
          </a:p>
          <a:p>
            <a:pPr marL="137160" indent="0">
              <a:buNone/>
            </a:pPr>
            <a:endParaRPr lang="en-GB" sz="1000" dirty="0">
              <a:solidFill>
                <a:schemeClr val="bg1"/>
              </a:solidFill>
            </a:endParaRPr>
          </a:p>
          <a:p>
            <a:pPr marL="137160" indent="0">
              <a:buNone/>
            </a:pPr>
            <a:r>
              <a:rPr lang="en-GB" b="1" dirty="0" smtClean="0">
                <a:solidFill>
                  <a:schemeClr val="bg1"/>
                </a:solidFill>
              </a:rPr>
              <a:t>Global history as the history of everything:</a:t>
            </a:r>
          </a:p>
          <a:p>
            <a:r>
              <a:rPr lang="en-GB" dirty="0" smtClean="0">
                <a:solidFill>
                  <a:schemeClr val="bg1"/>
                </a:solidFill>
              </a:rPr>
              <a:t>In theory everything that happens on the planet falls under this, but often either a synthesis global reality at particular time or sometimes the history of the world </a:t>
            </a:r>
            <a:r>
              <a:rPr lang="en-GB" i="1" dirty="0" smtClean="0">
                <a:solidFill>
                  <a:schemeClr val="bg1"/>
                </a:solidFill>
              </a:rPr>
              <a:t>tout court</a:t>
            </a:r>
            <a:r>
              <a:rPr lang="en-GB" dirty="0" smtClean="0">
                <a:solidFill>
                  <a:schemeClr val="bg1"/>
                </a:solidFill>
              </a:rPr>
              <a:t>.</a:t>
            </a:r>
          </a:p>
          <a:p>
            <a:pPr lvl="1"/>
            <a:r>
              <a:rPr lang="en-GB" dirty="0" smtClean="0">
                <a:solidFill>
                  <a:schemeClr val="bg1"/>
                </a:solidFill>
              </a:rPr>
              <a:t>Big history – from the Big Bang to the present.</a:t>
            </a:r>
          </a:p>
          <a:p>
            <a:pPr lvl="1"/>
            <a:r>
              <a:rPr lang="en-GB" dirty="0" smtClean="0">
                <a:solidFill>
                  <a:schemeClr val="bg1"/>
                </a:solidFill>
              </a:rPr>
              <a:t>Sometimes thematic focus, concepts, institutions, products...</a:t>
            </a:r>
          </a:p>
          <a:p>
            <a:pPr marL="137160" indent="0">
              <a:buNone/>
            </a:pPr>
            <a:endParaRPr lang="en-GB" sz="500" b="1" dirty="0">
              <a:solidFill>
                <a:schemeClr val="bg1"/>
              </a:solidFill>
            </a:endParaRPr>
          </a:p>
          <a:p>
            <a:pPr marL="137160" indent="0">
              <a:buNone/>
            </a:pPr>
            <a:r>
              <a:rPr lang="en-GB" b="1" dirty="0" smtClean="0">
                <a:solidFill>
                  <a:schemeClr val="bg1"/>
                </a:solidFill>
              </a:rPr>
              <a:t>As the history of connections:</a:t>
            </a:r>
          </a:p>
          <a:p>
            <a:r>
              <a:rPr lang="en-GB" dirty="0" smtClean="0">
                <a:solidFill>
                  <a:schemeClr val="bg1"/>
                </a:solidFill>
              </a:rPr>
              <a:t>Most popular in recent scholarship – general emphasis that no society or peoples lived in isolation. </a:t>
            </a:r>
          </a:p>
          <a:p>
            <a:pPr lvl="1"/>
            <a:r>
              <a:rPr lang="en-GB" dirty="0" smtClean="0">
                <a:solidFill>
                  <a:schemeClr val="bg1"/>
                </a:solidFill>
              </a:rPr>
              <a:t>Mobility and interaction are main focus. History of entanglements. </a:t>
            </a:r>
          </a:p>
          <a:p>
            <a:pPr lvl="1"/>
            <a:r>
              <a:rPr lang="en-GB" dirty="0" smtClean="0">
                <a:solidFill>
                  <a:schemeClr val="bg1"/>
                </a:solidFill>
              </a:rPr>
              <a:t>Does not need to be planetary, dependent on subject matter. </a:t>
            </a:r>
          </a:p>
          <a:p>
            <a:pPr marL="137160" indent="0">
              <a:buNone/>
            </a:pPr>
            <a:endParaRPr lang="en-GB" sz="500" b="1" dirty="0">
              <a:solidFill>
                <a:schemeClr val="bg1"/>
              </a:solidFill>
            </a:endParaRPr>
          </a:p>
          <a:p>
            <a:pPr marL="137160" indent="0">
              <a:buNone/>
            </a:pPr>
            <a:r>
              <a:rPr lang="en-GB" b="1" dirty="0" smtClean="0">
                <a:solidFill>
                  <a:schemeClr val="bg1"/>
                </a:solidFill>
              </a:rPr>
              <a:t>History based on the concept of integration:</a:t>
            </a:r>
          </a:p>
          <a:p>
            <a:r>
              <a:rPr lang="en-GB" dirty="0" smtClean="0">
                <a:solidFill>
                  <a:schemeClr val="bg1"/>
                </a:solidFill>
              </a:rPr>
              <a:t>Focus on regular and sustained patterns of exchange, and on systemic integration;</a:t>
            </a:r>
          </a:p>
          <a:p>
            <a:pPr lvl="1"/>
            <a:r>
              <a:rPr lang="en-GB" dirty="0" smtClean="0">
                <a:solidFill>
                  <a:schemeClr val="bg1"/>
                </a:solidFill>
              </a:rPr>
              <a:t>not just sporadic cross-”border” exchange, which is ubiquitous in human history.</a:t>
            </a:r>
            <a:endParaRPr lang="en-GB" dirty="0">
              <a:solidFill>
                <a:schemeClr val="bg1"/>
              </a:solidFill>
            </a:endParaRPr>
          </a:p>
        </p:txBody>
      </p:sp>
    </p:spTree>
    <p:extLst>
      <p:ext uri="{BB962C8B-B14F-4D97-AF65-F5344CB8AC3E}">
        <p14:creationId xmlns:p14="http://schemas.microsoft.com/office/powerpoint/2010/main" val="10194575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What is the point of it?</a:t>
            </a:r>
            <a:endParaRPr lang="en-GB" dirty="0">
              <a:solidFill>
                <a:schemeClr val="bg1"/>
              </a:solidFill>
            </a:endParaRPr>
          </a:p>
        </p:txBody>
      </p:sp>
      <p:sp>
        <p:nvSpPr>
          <p:cNvPr id="4" name="Content Placeholder 3"/>
          <p:cNvSpPr>
            <a:spLocks noGrp="1"/>
          </p:cNvSpPr>
          <p:nvPr>
            <p:ph sz="half" idx="1"/>
          </p:nvPr>
        </p:nvSpPr>
        <p:spPr>
          <a:xfrm>
            <a:off x="0" y="1600200"/>
            <a:ext cx="5281683" cy="5257800"/>
          </a:xfrm>
        </p:spPr>
        <p:txBody>
          <a:bodyPr>
            <a:normAutofit lnSpcReduction="10000"/>
          </a:bodyPr>
          <a:lstStyle/>
          <a:p>
            <a:r>
              <a:rPr lang="en-GB" dirty="0" smtClean="0">
                <a:solidFill>
                  <a:schemeClr val="bg1"/>
                </a:solidFill>
              </a:rPr>
              <a:t>It is both an object of study (such as gender history or the history of slavery).</a:t>
            </a:r>
          </a:p>
          <a:p>
            <a:endParaRPr lang="en-GB" sz="500" dirty="0">
              <a:solidFill>
                <a:schemeClr val="bg1"/>
              </a:solidFill>
            </a:endParaRPr>
          </a:p>
          <a:p>
            <a:r>
              <a:rPr lang="en-GB" dirty="0" smtClean="0">
                <a:solidFill>
                  <a:schemeClr val="bg1"/>
                </a:solidFill>
              </a:rPr>
              <a:t>And also a particular way of looking at history, a perspective (methodology; means of analysis).</a:t>
            </a:r>
          </a:p>
          <a:p>
            <a:endParaRPr lang="en-GB" sz="500" dirty="0">
              <a:solidFill>
                <a:schemeClr val="bg1"/>
              </a:solidFill>
            </a:endParaRPr>
          </a:p>
          <a:p>
            <a:r>
              <a:rPr lang="en-GB" dirty="0" smtClean="0">
                <a:solidFill>
                  <a:schemeClr val="bg1"/>
                </a:solidFill>
              </a:rPr>
              <a:t>It is one perspective among many – a heuristic device that allows us to pose questions and generate answers that might be different in other approaches.</a:t>
            </a:r>
            <a:endParaRPr lang="en-GB" dirty="0">
              <a:solidFill>
                <a:schemeClr val="bg1"/>
              </a:solidFill>
            </a:endParaRPr>
          </a:p>
        </p:txBody>
      </p:sp>
      <p:pic>
        <p:nvPicPr>
          <p:cNvPr id="5122" name="Picture 2" descr="Researches create digital archive of slave voyages - Business Inside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281683" y="4340082"/>
            <a:ext cx="3752424" cy="239654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81683" y="1576863"/>
            <a:ext cx="3704657" cy="2580657"/>
          </a:xfrm>
          <a:prstGeom prst="rect">
            <a:avLst/>
          </a:prstGeom>
        </p:spPr>
      </p:pic>
      <p:sp>
        <p:nvSpPr>
          <p:cNvPr id="8" name="Content Placeholder 2"/>
          <p:cNvSpPr txBox="1">
            <a:spLocks/>
          </p:cNvSpPr>
          <p:nvPr/>
        </p:nvSpPr>
        <p:spPr>
          <a:xfrm>
            <a:off x="-1" y="0"/>
            <a:ext cx="5363571" cy="6858000"/>
          </a:xfrm>
          <a:prstGeom prst="rect">
            <a:avLst/>
          </a:prstGeom>
          <a:solidFill>
            <a:schemeClr val="accent5">
              <a:lumMod val="40000"/>
              <a:lumOff val="60000"/>
            </a:schemeClr>
          </a:solidFill>
        </p:spPr>
        <p:txBody>
          <a:bodyPr vert="horz">
            <a:normAutofit fontScale="92500" lnSpcReduction="10000"/>
          </a:bodyPr>
          <a:lstStyle>
            <a:lvl1pPr marL="548640" indent="-411480" algn="l" rtl="0" eaLnBrk="1" latinLnBrk="0" hangingPunct="1">
              <a:spcBef>
                <a:spcPct val="20000"/>
              </a:spcBef>
              <a:buClr>
                <a:schemeClr val="tx1">
                  <a:shade val="95000"/>
                </a:schemeClr>
              </a:buClr>
              <a:buSzPct val="65000"/>
              <a:buFont typeface="Wingdings 2"/>
              <a:buChar char=""/>
              <a:defRPr kumimoji="0" sz="26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0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18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18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b="1" smtClean="0">
                <a:solidFill>
                  <a:schemeClr val="bg1"/>
                </a:solidFill>
              </a:rPr>
              <a:t>Multiple perspectives for looking at the Atlantic slave trade:</a:t>
            </a:r>
          </a:p>
          <a:p>
            <a:r>
              <a:rPr lang="en-GB" b="1" smtClean="0">
                <a:solidFill>
                  <a:schemeClr val="bg1"/>
                </a:solidFill>
              </a:rPr>
              <a:t>Social history </a:t>
            </a:r>
            <a:r>
              <a:rPr lang="en-GB" smtClean="0">
                <a:solidFill>
                  <a:schemeClr val="bg1"/>
                </a:solidFill>
              </a:rPr>
              <a:t>(the working conditions; formation of communities);</a:t>
            </a:r>
          </a:p>
          <a:p>
            <a:r>
              <a:rPr lang="en-GB" b="1" smtClean="0">
                <a:solidFill>
                  <a:schemeClr val="bg1"/>
                </a:solidFill>
              </a:rPr>
              <a:t>Gender history </a:t>
            </a:r>
            <a:r>
              <a:rPr lang="en-GB" smtClean="0">
                <a:solidFill>
                  <a:schemeClr val="bg1"/>
                </a:solidFill>
              </a:rPr>
              <a:t>(perspectives on families, childhood, sexuality, masculinity);</a:t>
            </a:r>
          </a:p>
          <a:p>
            <a:r>
              <a:rPr lang="en-GB" b="1" smtClean="0">
                <a:solidFill>
                  <a:schemeClr val="bg1"/>
                </a:solidFill>
              </a:rPr>
              <a:t>Economic history </a:t>
            </a:r>
            <a:r>
              <a:rPr lang="en-GB" smtClean="0">
                <a:solidFill>
                  <a:schemeClr val="bg1"/>
                </a:solidFill>
              </a:rPr>
              <a:t>(productivity rates, standards of living, macroeconomic impact of slavery on plantation production);</a:t>
            </a:r>
          </a:p>
          <a:p>
            <a:r>
              <a:rPr lang="en-GB" smtClean="0">
                <a:solidFill>
                  <a:schemeClr val="bg1"/>
                </a:solidFill>
              </a:rPr>
              <a:t>These experiences can also be placed in a global context – the creation of the transatlantic trade, its repercussions on societies in western Africa, the Atlantic slave trades connection to slave routes in the Sahara and Indian Ocean.</a:t>
            </a:r>
            <a:endParaRPr lang="en-GB" dirty="0">
              <a:solidFill>
                <a:schemeClr val="bg1"/>
              </a:solidFill>
            </a:endParaRPr>
          </a:p>
        </p:txBody>
      </p:sp>
    </p:spTree>
    <p:extLst>
      <p:ext uri="{BB962C8B-B14F-4D97-AF65-F5344CB8AC3E}">
        <p14:creationId xmlns:p14="http://schemas.microsoft.com/office/powerpoint/2010/main" val="1036112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3999" cy="1131081"/>
          </a:xfrm>
        </p:spPr>
        <p:txBody>
          <a:bodyPr>
            <a:normAutofit fontScale="90000"/>
          </a:bodyPr>
          <a:lstStyle/>
          <a:p>
            <a:r>
              <a:rPr lang="en-GB" dirty="0" smtClean="0">
                <a:solidFill>
                  <a:schemeClr val="bg1"/>
                </a:solidFill>
              </a:rPr>
              <a:t>Does global have to be planetary?</a:t>
            </a:r>
            <a:endParaRPr lang="en-GB" dirty="0">
              <a:solidFill>
                <a:schemeClr val="bg1"/>
              </a:solidFill>
            </a:endParaRPr>
          </a:p>
        </p:txBody>
      </p:sp>
      <p:sp>
        <p:nvSpPr>
          <p:cNvPr id="3" name="Content Placeholder 2"/>
          <p:cNvSpPr>
            <a:spLocks noGrp="1"/>
          </p:cNvSpPr>
          <p:nvPr>
            <p:ph idx="1"/>
          </p:nvPr>
        </p:nvSpPr>
        <p:spPr>
          <a:xfrm>
            <a:off x="0" y="1405719"/>
            <a:ext cx="9143999" cy="5452281"/>
          </a:xfrm>
        </p:spPr>
        <p:txBody>
          <a:bodyPr>
            <a:normAutofit/>
          </a:bodyPr>
          <a:lstStyle/>
          <a:p>
            <a:r>
              <a:rPr lang="en-GB" dirty="0" smtClean="0">
                <a:solidFill>
                  <a:schemeClr val="bg1"/>
                </a:solidFill>
              </a:rPr>
              <a:t>As a perspective on history, global history does not have to encompass the entire globe or planet.</a:t>
            </a:r>
          </a:p>
          <a:p>
            <a:pPr lvl="1"/>
            <a:r>
              <a:rPr lang="en-GB" dirty="0" smtClean="0">
                <a:solidFill>
                  <a:schemeClr val="bg1"/>
                </a:solidFill>
              </a:rPr>
              <a:t>Not least because this would be impractical. Consider a gender studies research, attempting in one study to encompass the lived experiences of all women, men and children throughout the planet and history. </a:t>
            </a:r>
          </a:p>
          <a:p>
            <a:pPr lvl="1"/>
            <a:endParaRPr lang="en-GB" sz="500" dirty="0">
              <a:solidFill>
                <a:schemeClr val="bg1"/>
              </a:solidFill>
            </a:endParaRPr>
          </a:p>
          <a:p>
            <a:r>
              <a:rPr lang="en-GB" dirty="0" smtClean="0">
                <a:solidFill>
                  <a:schemeClr val="bg1"/>
                </a:solidFill>
              </a:rPr>
              <a:t>The aim is not to write the total history of the planet. Global history is not synonymous with macro history.</a:t>
            </a:r>
          </a:p>
          <a:p>
            <a:endParaRPr lang="en-GB" sz="500" dirty="0">
              <a:solidFill>
                <a:schemeClr val="bg1"/>
              </a:solidFill>
            </a:endParaRPr>
          </a:p>
          <a:p>
            <a:r>
              <a:rPr lang="en-GB" dirty="0" smtClean="0">
                <a:solidFill>
                  <a:schemeClr val="bg1"/>
                </a:solidFill>
              </a:rPr>
              <a:t>More often studies take a smaller frame -  a demarcated space, but with an awareness of global connections and structural conditions. </a:t>
            </a:r>
            <a:endParaRPr lang="en-GB" dirty="0">
              <a:solidFill>
                <a:schemeClr val="bg1"/>
              </a:solidFill>
            </a:endParaRPr>
          </a:p>
        </p:txBody>
      </p:sp>
    </p:spTree>
    <p:extLst>
      <p:ext uri="{BB962C8B-B14F-4D97-AF65-F5344CB8AC3E}">
        <p14:creationId xmlns:p14="http://schemas.microsoft.com/office/powerpoint/2010/main" val="1525500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Why has it become popular?</a:t>
            </a:r>
            <a:endParaRPr lang="en-GB" dirty="0">
              <a:solidFill>
                <a:schemeClr val="bg1"/>
              </a:solidFill>
            </a:endParaRPr>
          </a:p>
        </p:txBody>
      </p:sp>
      <p:sp>
        <p:nvSpPr>
          <p:cNvPr id="4" name="Content Placeholder 3"/>
          <p:cNvSpPr>
            <a:spLocks noGrp="1"/>
          </p:cNvSpPr>
          <p:nvPr>
            <p:ph sz="half" idx="1"/>
          </p:nvPr>
        </p:nvSpPr>
        <p:spPr>
          <a:xfrm>
            <a:off x="0" y="1417638"/>
            <a:ext cx="6156101" cy="5440362"/>
          </a:xfrm>
        </p:spPr>
        <p:txBody>
          <a:bodyPr>
            <a:normAutofit fontScale="92500" lnSpcReduction="10000"/>
          </a:bodyPr>
          <a:lstStyle/>
          <a:p>
            <a:pPr marL="137160" indent="0">
              <a:buNone/>
            </a:pPr>
            <a:r>
              <a:rPr lang="en-GB" b="1" dirty="0" smtClean="0">
                <a:solidFill>
                  <a:schemeClr val="bg1"/>
                </a:solidFill>
              </a:rPr>
              <a:t>The current zeitgeist</a:t>
            </a:r>
          </a:p>
          <a:p>
            <a:r>
              <a:rPr lang="en-GB" dirty="0" smtClean="0">
                <a:solidFill>
                  <a:schemeClr val="bg1"/>
                </a:solidFill>
              </a:rPr>
              <a:t>Post-Cold War era world; September 11</a:t>
            </a:r>
            <a:r>
              <a:rPr lang="en-GB" baseline="30000" dirty="0" smtClean="0">
                <a:solidFill>
                  <a:schemeClr val="bg1"/>
                </a:solidFill>
              </a:rPr>
              <a:t>th</a:t>
            </a:r>
            <a:r>
              <a:rPr lang="en-GB" dirty="0" smtClean="0">
                <a:solidFill>
                  <a:schemeClr val="bg1"/>
                </a:solidFill>
              </a:rPr>
              <a:t> (2001).</a:t>
            </a:r>
          </a:p>
          <a:p>
            <a:r>
              <a:rPr lang="en-GB" dirty="0" smtClean="0">
                <a:solidFill>
                  <a:schemeClr val="bg1"/>
                </a:solidFill>
              </a:rPr>
              <a:t>More social diversity, increase in migration. </a:t>
            </a:r>
          </a:p>
          <a:p>
            <a:r>
              <a:rPr lang="en-GB" dirty="0" smtClean="0">
                <a:solidFill>
                  <a:schemeClr val="bg1"/>
                </a:solidFill>
              </a:rPr>
              <a:t>Globalization as a concept through which we understand our present world.</a:t>
            </a:r>
          </a:p>
          <a:p>
            <a:pPr lvl="1"/>
            <a:r>
              <a:rPr lang="en-GB" dirty="0" smtClean="0">
                <a:solidFill>
                  <a:schemeClr val="bg1"/>
                </a:solidFill>
              </a:rPr>
              <a:t>(increasing interest in its “origins”).  </a:t>
            </a:r>
          </a:p>
          <a:p>
            <a:r>
              <a:rPr lang="en-GB" dirty="0" smtClean="0">
                <a:solidFill>
                  <a:schemeClr val="bg1"/>
                </a:solidFill>
              </a:rPr>
              <a:t>Networks and entanglements seen as fundamental for modern social development.</a:t>
            </a:r>
          </a:p>
          <a:p>
            <a:r>
              <a:rPr lang="en-GB" dirty="0" smtClean="0">
                <a:solidFill>
                  <a:schemeClr val="bg1"/>
                </a:solidFill>
              </a:rPr>
              <a:t>Increasing dissatisfaction with “national histories” – histories of discrete, confined areas.</a:t>
            </a:r>
            <a:endParaRPr lang="en-GB" dirty="0">
              <a:solidFill>
                <a:schemeClr val="bg1"/>
              </a:solidFill>
            </a:endParaRPr>
          </a:p>
        </p:txBody>
      </p:sp>
      <p:pic>
        <p:nvPicPr>
          <p:cNvPr id="6" name="Content Placeholder 5"/>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56102" y="1604155"/>
            <a:ext cx="2839792" cy="2209316"/>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56101" y="3896521"/>
            <a:ext cx="2839792" cy="2839792"/>
          </a:xfrm>
          <a:prstGeom prst="rect">
            <a:avLst/>
          </a:prstGeom>
        </p:spPr>
      </p:pic>
    </p:spTree>
    <p:extLst>
      <p:ext uri="{BB962C8B-B14F-4D97-AF65-F5344CB8AC3E}">
        <p14:creationId xmlns:p14="http://schemas.microsoft.com/office/powerpoint/2010/main" val="2058751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solidFill>
              </a:rPr>
              <a:t>What does a global historical perspective seek to challenge?</a:t>
            </a:r>
            <a:endParaRPr lang="en-GB" dirty="0">
              <a:solidFill>
                <a:schemeClr val="bg1"/>
              </a:solidFill>
            </a:endParaRPr>
          </a:p>
        </p:txBody>
      </p:sp>
      <p:sp>
        <p:nvSpPr>
          <p:cNvPr id="4" name="Content Placeholder 3"/>
          <p:cNvSpPr>
            <a:spLocks noGrp="1"/>
          </p:cNvSpPr>
          <p:nvPr>
            <p:ph sz="half" idx="1"/>
          </p:nvPr>
        </p:nvSpPr>
        <p:spPr>
          <a:xfrm>
            <a:off x="-1" y="1600200"/>
            <a:ext cx="5640946" cy="5257800"/>
          </a:xfrm>
        </p:spPr>
        <p:txBody>
          <a:bodyPr>
            <a:normAutofit fontScale="92500"/>
          </a:bodyPr>
          <a:lstStyle/>
          <a:p>
            <a:r>
              <a:rPr lang="en-GB" dirty="0" smtClean="0">
                <a:solidFill>
                  <a:schemeClr val="bg1"/>
                </a:solidFill>
              </a:rPr>
              <a:t>The 19</a:t>
            </a:r>
            <a:r>
              <a:rPr lang="en-GB" baseline="30000" dirty="0" smtClean="0">
                <a:solidFill>
                  <a:schemeClr val="bg1"/>
                </a:solidFill>
              </a:rPr>
              <a:t>th</a:t>
            </a:r>
            <a:r>
              <a:rPr lang="en-GB" dirty="0" smtClean="0">
                <a:solidFill>
                  <a:schemeClr val="bg1"/>
                </a:solidFill>
              </a:rPr>
              <a:t> century a key period in the development of the disciplines of the social sciences and humanities.</a:t>
            </a:r>
          </a:p>
          <a:p>
            <a:pPr lvl="1"/>
            <a:r>
              <a:rPr lang="en-GB" dirty="0" smtClean="0">
                <a:solidFill>
                  <a:schemeClr val="bg1"/>
                </a:solidFill>
              </a:rPr>
              <a:t>Era of the Nation-State.</a:t>
            </a:r>
          </a:p>
          <a:p>
            <a:pPr lvl="1"/>
            <a:endParaRPr lang="en-GB" sz="500" dirty="0">
              <a:solidFill>
                <a:schemeClr val="bg1"/>
              </a:solidFill>
            </a:endParaRPr>
          </a:p>
          <a:p>
            <a:r>
              <a:rPr lang="en-GB" dirty="0" smtClean="0">
                <a:solidFill>
                  <a:schemeClr val="bg1"/>
                </a:solidFill>
              </a:rPr>
              <a:t>Territories as bounded containers for “peoples” and “cultures”. </a:t>
            </a:r>
          </a:p>
          <a:p>
            <a:endParaRPr lang="en-GB" sz="500" dirty="0">
              <a:solidFill>
                <a:schemeClr val="bg1"/>
              </a:solidFill>
            </a:endParaRPr>
          </a:p>
          <a:p>
            <a:r>
              <a:rPr lang="en-GB" dirty="0" smtClean="0">
                <a:solidFill>
                  <a:schemeClr val="bg1"/>
                </a:solidFill>
              </a:rPr>
              <a:t>Eurocentrism. </a:t>
            </a:r>
          </a:p>
          <a:p>
            <a:pPr lvl="1"/>
            <a:r>
              <a:rPr lang="en-GB" dirty="0" smtClean="0">
                <a:solidFill>
                  <a:schemeClr val="bg1"/>
                </a:solidFill>
              </a:rPr>
              <a:t>Developments in other societies read through the concepts and terminology particular to Europe. </a:t>
            </a:r>
          </a:p>
          <a:p>
            <a:pPr lvl="1"/>
            <a:endParaRPr lang="en-GB" sz="500" dirty="0">
              <a:solidFill>
                <a:schemeClr val="bg1"/>
              </a:solidFill>
            </a:endParaRPr>
          </a:p>
          <a:p>
            <a:r>
              <a:rPr lang="en-GB" dirty="0" smtClean="0">
                <a:solidFill>
                  <a:schemeClr val="bg1"/>
                </a:solidFill>
              </a:rPr>
              <a:t>Exogenous (external causes and origins) and endogenous (internal).</a:t>
            </a:r>
            <a:endParaRPr lang="en-GB" dirty="0">
              <a:solidFill>
                <a:schemeClr val="bg1"/>
              </a:solidFill>
            </a:endParaRPr>
          </a:p>
        </p:txBody>
      </p:sp>
      <p:pic>
        <p:nvPicPr>
          <p:cNvPr id="1026" name="Picture 2" descr="Colloquium: Eurocentrism // Events // Nanovic Institute // University of  Notre Dame"/>
          <p:cNvPicPr>
            <a:picLocks noGrp="1" noChangeAspect="1" noChangeArrowheads="1"/>
          </p:cNvPicPr>
          <p:nvPr>
            <p:ph sz="half" idx="2"/>
          </p:nvPr>
        </p:nvPicPr>
        <p:blipFill rotWithShape="1">
          <a:blip r:embed="rId2" cstate="print">
            <a:extLst>
              <a:ext uri="{28A0092B-C50C-407E-A947-70E740481C1C}">
                <a14:useLocalDpi xmlns:a14="http://schemas.microsoft.com/office/drawing/2010/main" val="0"/>
              </a:ext>
            </a:extLst>
          </a:blip>
          <a:srcRect/>
          <a:stretch/>
        </p:blipFill>
        <p:spPr bwMode="auto">
          <a:xfrm>
            <a:off x="5640945" y="1870916"/>
            <a:ext cx="3384259" cy="23581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61696" y="4353059"/>
            <a:ext cx="3163510" cy="2369579"/>
          </a:xfrm>
          <a:prstGeom prst="rect">
            <a:avLst/>
          </a:prstGeom>
        </p:spPr>
      </p:pic>
    </p:spTree>
    <p:extLst>
      <p:ext uri="{BB962C8B-B14F-4D97-AF65-F5344CB8AC3E}">
        <p14:creationId xmlns:p14="http://schemas.microsoft.com/office/powerpoint/2010/main" val="96382959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GB" dirty="0" smtClean="0">
                <a:solidFill>
                  <a:schemeClr val="bg1"/>
                </a:solidFill>
              </a:rPr>
              <a:t>Popular perceptions of the histories of countries and civilisations</a:t>
            </a:r>
            <a:endParaRPr lang="en-GB" dirty="0">
              <a:solidFill>
                <a:schemeClr val="bg1"/>
              </a:solidFill>
            </a:endParaRPr>
          </a:p>
        </p:txBody>
      </p:sp>
      <p:sp>
        <p:nvSpPr>
          <p:cNvPr id="4" name="Content Placeholder 3"/>
          <p:cNvSpPr>
            <a:spLocks noGrp="1"/>
          </p:cNvSpPr>
          <p:nvPr>
            <p:ph sz="half" idx="1"/>
          </p:nvPr>
        </p:nvSpPr>
        <p:spPr>
          <a:xfrm>
            <a:off x="115911" y="1600199"/>
            <a:ext cx="8834906" cy="5135451"/>
          </a:xfrm>
        </p:spPr>
        <p:txBody>
          <a:bodyPr/>
          <a:lstStyle/>
          <a:p>
            <a:r>
              <a:rPr lang="en-GB" dirty="0" smtClean="0">
                <a:solidFill>
                  <a:schemeClr val="bg1"/>
                </a:solidFill>
              </a:rPr>
              <a:t>Popular conception is often of “monads”, nations and civilisations in isolation.</a:t>
            </a:r>
          </a:p>
          <a:p>
            <a:pPr lvl="1"/>
            <a:r>
              <a:rPr lang="en-GB" dirty="0" smtClean="0">
                <a:solidFill>
                  <a:schemeClr val="bg1"/>
                </a:solidFill>
              </a:rPr>
              <a:t>For example, text books in China have tended to exclude China when talking about world history.</a:t>
            </a:r>
          </a:p>
          <a:p>
            <a:pPr lvl="1"/>
            <a:endParaRPr lang="en-GB" sz="500" dirty="0">
              <a:solidFill>
                <a:schemeClr val="bg1"/>
              </a:solidFill>
            </a:endParaRPr>
          </a:p>
          <a:p>
            <a:r>
              <a:rPr lang="en-GB" dirty="0" smtClean="0">
                <a:solidFill>
                  <a:schemeClr val="bg1"/>
                </a:solidFill>
              </a:rPr>
              <a:t>Groups or civilisations can be reduced to tropes. </a:t>
            </a:r>
          </a:p>
          <a:p>
            <a:endParaRPr lang="en-GB" dirty="0">
              <a:solidFill>
                <a:schemeClr val="bg1"/>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0349" y="4053624"/>
            <a:ext cx="1970468" cy="2682026"/>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39850" y="4053624"/>
            <a:ext cx="3687868" cy="212727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5911" y="5729986"/>
            <a:ext cx="3479054" cy="1005664"/>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5911" y="4167924"/>
            <a:ext cx="2445149" cy="1528218"/>
          </a:xfrm>
          <a:prstGeom prst="rect">
            <a:avLst/>
          </a:prstGeom>
        </p:spPr>
      </p:pic>
      <p:sp>
        <p:nvSpPr>
          <p:cNvPr id="10" name="TextBox 9"/>
          <p:cNvSpPr txBox="1"/>
          <p:nvPr/>
        </p:nvSpPr>
        <p:spPr>
          <a:xfrm>
            <a:off x="2056831" y="4684598"/>
            <a:ext cx="1113720" cy="954107"/>
          </a:xfrm>
          <a:prstGeom prst="rect">
            <a:avLst/>
          </a:prstGeom>
          <a:solidFill>
            <a:schemeClr val="tx1">
              <a:lumMod val="95000"/>
            </a:schemeClr>
          </a:solidFill>
        </p:spPr>
        <p:txBody>
          <a:bodyPr wrap="square" rtlCol="0">
            <a:spAutoFit/>
          </a:bodyPr>
          <a:lstStyle/>
          <a:p>
            <a:r>
              <a:rPr lang="en-GB" sz="1400" dirty="0" smtClean="0">
                <a:solidFill>
                  <a:schemeClr val="bg1"/>
                </a:solidFill>
              </a:rPr>
              <a:t>Celtic warriors in Rome total war series</a:t>
            </a:r>
            <a:endParaRPr lang="en-GB" sz="1400" dirty="0">
              <a:solidFill>
                <a:schemeClr val="bg1"/>
              </a:solidFill>
            </a:endParaRPr>
          </a:p>
        </p:txBody>
      </p:sp>
    </p:spTree>
    <p:extLst>
      <p:ext uri="{BB962C8B-B14F-4D97-AF65-F5344CB8AC3E}">
        <p14:creationId xmlns:p14="http://schemas.microsoft.com/office/powerpoint/2010/main" val="392471994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solidFill>
                  <a:schemeClr val="bg1"/>
                </a:solidFill>
              </a:rPr>
              <a:t>History in the UK school curriculum</a:t>
            </a:r>
            <a:endParaRPr lang="en-GB" dirty="0">
              <a:solidFill>
                <a:schemeClr val="bg1"/>
              </a:solidFill>
            </a:endParaRPr>
          </a:p>
        </p:txBody>
      </p:sp>
      <p:sp>
        <p:nvSpPr>
          <p:cNvPr id="3" name="Content Placeholder 2"/>
          <p:cNvSpPr>
            <a:spLocks noGrp="1"/>
          </p:cNvSpPr>
          <p:nvPr>
            <p:ph idx="1"/>
          </p:nvPr>
        </p:nvSpPr>
        <p:spPr>
          <a:xfrm>
            <a:off x="0" y="1600200"/>
            <a:ext cx="9143999" cy="1568004"/>
          </a:xfrm>
        </p:spPr>
        <p:txBody>
          <a:bodyPr/>
          <a:lstStyle/>
          <a:p>
            <a:r>
              <a:rPr lang="en-GB" dirty="0" smtClean="0">
                <a:solidFill>
                  <a:schemeClr val="bg1"/>
                </a:solidFill>
              </a:rPr>
              <a:t>There are frequent controversies about what should be covered, and what is or is not being covered.</a:t>
            </a:r>
            <a:endParaRPr lang="en-GB" dirty="0">
              <a:solidFill>
                <a:schemeClr val="bg1"/>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193183" y="2730321"/>
            <a:ext cx="4475322" cy="2794716"/>
          </a:xfrm>
          <a:prstGeom prst="rect">
            <a:avLst/>
          </a:prstGeom>
        </p:spPr>
      </p:pic>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4464566" y="2730321"/>
            <a:ext cx="4413602" cy="1760226"/>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6813529" y="3833725"/>
            <a:ext cx="2126359" cy="1738648"/>
          </a:xfrm>
          <a:prstGeom prst="rect">
            <a:avLst/>
          </a:prstGeom>
        </p:spPr>
      </p:pic>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a:stretch/>
        </p:blipFill>
        <p:spPr>
          <a:xfrm>
            <a:off x="171496" y="4744904"/>
            <a:ext cx="4775633" cy="1910254"/>
          </a:xfrm>
          <a:prstGeom prst="rect">
            <a:avLst/>
          </a:prstGeom>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4887643" y="5405906"/>
            <a:ext cx="3567448" cy="1249252"/>
          </a:xfrm>
          <a:prstGeom prst="rect">
            <a:avLst/>
          </a:prstGeom>
        </p:spPr>
      </p:pic>
      <p:pic>
        <p:nvPicPr>
          <p:cNvPr id="9" name="Picture 8"/>
          <p:cNvPicPr>
            <a:picLocks noChangeAspect="1"/>
          </p:cNvPicPr>
          <p:nvPr/>
        </p:nvPicPr>
        <p:blipFill rotWithShape="1">
          <a:blip r:embed="rId7" cstate="print">
            <a:extLst>
              <a:ext uri="{28A0092B-C50C-407E-A947-70E740481C1C}">
                <a14:useLocalDpi xmlns:a14="http://schemas.microsoft.com/office/drawing/2010/main" val="0"/>
              </a:ext>
            </a:extLst>
          </a:blip>
          <a:srcRect/>
          <a:stretch/>
        </p:blipFill>
        <p:spPr>
          <a:xfrm>
            <a:off x="4402846" y="4911552"/>
            <a:ext cx="2768957" cy="493776"/>
          </a:xfrm>
          <a:prstGeom prst="rect">
            <a:avLst/>
          </a:prstGeom>
        </p:spPr>
      </p:pic>
    </p:spTree>
    <p:extLst>
      <p:ext uri="{BB962C8B-B14F-4D97-AF65-F5344CB8AC3E}">
        <p14:creationId xmlns:p14="http://schemas.microsoft.com/office/powerpoint/2010/main" val="40202147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Nationalism in the Cinema</a:t>
            </a:r>
            <a:endParaRPr lang="en-GB" dirty="0">
              <a:solidFill>
                <a:schemeClr val="bg1"/>
              </a:solidFill>
            </a:endParaRPr>
          </a:p>
        </p:txBody>
      </p:sp>
      <p:pic>
        <p:nvPicPr>
          <p:cNvPr id="2050" name="Picture 2" descr="undefined"/>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6248" y="1417638"/>
            <a:ext cx="3462702" cy="519405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7290" y="2855323"/>
            <a:ext cx="2631851" cy="3756369"/>
          </a:xfrm>
          <a:prstGeom prst="rect">
            <a:avLst/>
          </a:prstGeom>
        </p:spPr>
      </p:pic>
      <p:sp>
        <p:nvSpPr>
          <p:cNvPr id="5" name="Rectangle 4"/>
          <p:cNvSpPr/>
          <p:nvPr/>
        </p:nvSpPr>
        <p:spPr>
          <a:xfrm>
            <a:off x="2692706" y="2102325"/>
            <a:ext cx="2566435" cy="646331"/>
          </a:xfrm>
          <a:prstGeom prst="rect">
            <a:avLst/>
          </a:prstGeom>
          <a:solidFill>
            <a:schemeClr val="tx1">
              <a:lumMod val="95000"/>
            </a:schemeClr>
          </a:solidFill>
        </p:spPr>
        <p:txBody>
          <a:bodyPr wrap="square">
            <a:spAutoFit/>
          </a:bodyPr>
          <a:lstStyle/>
          <a:p>
            <a:r>
              <a:rPr lang="en-GB" i="1" dirty="0" err="1" smtClean="0">
                <a:solidFill>
                  <a:schemeClr val="bg1"/>
                </a:solidFill>
              </a:rPr>
              <a:t>Lagaan</a:t>
            </a:r>
            <a:r>
              <a:rPr lang="en-GB" i="1" dirty="0" smtClean="0">
                <a:solidFill>
                  <a:schemeClr val="bg1"/>
                </a:solidFill>
              </a:rPr>
              <a:t>: Once Upon a Time in India </a:t>
            </a:r>
            <a:r>
              <a:rPr lang="en-GB" dirty="0" smtClean="0">
                <a:solidFill>
                  <a:schemeClr val="bg1"/>
                </a:solidFill>
              </a:rPr>
              <a:t>(2001)</a:t>
            </a:r>
            <a:endParaRPr lang="en-GB" dirty="0">
              <a:solidFill>
                <a:schemeClr val="bg1"/>
              </a:solidFill>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1721" y="1581716"/>
            <a:ext cx="2378835" cy="3665568"/>
          </a:xfrm>
          <a:prstGeom prst="rect">
            <a:avLst/>
          </a:prstGeom>
        </p:spPr>
      </p:pic>
      <p:sp>
        <p:nvSpPr>
          <p:cNvPr id="7" name="Rectangle 6"/>
          <p:cNvSpPr/>
          <p:nvPr/>
        </p:nvSpPr>
        <p:spPr>
          <a:xfrm>
            <a:off x="141721" y="5411363"/>
            <a:ext cx="2240871" cy="1200329"/>
          </a:xfrm>
          <a:prstGeom prst="rect">
            <a:avLst/>
          </a:prstGeom>
          <a:solidFill>
            <a:schemeClr val="tx1">
              <a:lumMod val="95000"/>
            </a:schemeClr>
          </a:solidFill>
        </p:spPr>
        <p:txBody>
          <a:bodyPr wrap="square">
            <a:spAutoFit/>
          </a:bodyPr>
          <a:lstStyle/>
          <a:p>
            <a:r>
              <a:rPr lang="en-GB" i="1" dirty="0" smtClean="0">
                <a:solidFill>
                  <a:schemeClr val="bg1"/>
                </a:solidFill>
              </a:rPr>
              <a:t>The Birth of a Nation </a:t>
            </a:r>
            <a:r>
              <a:rPr lang="en-GB" dirty="0" smtClean="0">
                <a:solidFill>
                  <a:schemeClr val="bg1"/>
                </a:solidFill>
              </a:rPr>
              <a:t>(original title </a:t>
            </a:r>
            <a:r>
              <a:rPr lang="en-GB" i="1" dirty="0" smtClean="0">
                <a:solidFill>
                  <a:schemeClr val="bg1"/>
                </a:solidFill>
              </a:rPr>
              <a:t>The Clansman</a:t>
            </a:r>
            <a:r>
              <a:rPr lang="en-GB" dirty="0" smtClean="0">
                <a:solidFill>
                  <a:schemeClr val="bg1"/>
                </a:solidFill>
              </a:rPr>
              <a:t>), and 1915 silent film drama.</a:t>
            </a:r>
            <a:endParaRPr lang="en-GB" dirty="0">
              <a:solidFill>
                <a:schemeClr val="bg1"/>
              </a:solidFill>
            </a:endParaRPr>
          </a:p>
        </p:txBody>
      </p:sp>
    </p:spTree>
    <p:extLst>
      <p:ext uri="{BB962C8B-B14F-4D97-AF65-F5344CB8AC3E}">
        <p14:creationId xmlns:p14="http://schemas.microsoft.com/office/powerpoint/2010/main" val="27223424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a:bodyPr>
          <a:lstStyle/>
          <a:p>
            <a:r>
              <a:rPr lang="en-GB" sz="3400" dirty="0" smtClean="0">
                <a:solidFill>
                  <a:schemeClr val="bg1"/>
                </a:solidFill>
              </a:rPr>
              <a:t>Global History: one approach among many</a:t>
            </a:r>
            <a:endParaRPr lang="en-GB" sz="3400" dirty="0">
              <a:solidFill>
                <a:schemeClr val="bg1"/>
              </a:solidFill>
            </a:endParaRPr>
          </a:p>
        </p:txBody>
      </p:sp>
      <p:sp>
        <p:nvSpPr>
          <p:cNvPr id="3" name="Content Placeholder 2"/>
          <p:cNvSpPr>
            <a:spLocks noGrp="1"/>
          </p:cNvSpPr>
          <p:nvPr>
            <p:ph idx="1"/>
          </p:nvPr>
        </p:nvSpPr>
        <p:spPr>
          <a:xfrm>
            <a:off x="0" y="1417639"/>
            <a:ext cx="9143999" cy="2201324"/>
          </a:xfrm>
        </p:spPr>
        <p:txBody>
          <a:bodyPr>
            <a:normAutofit/>
          </a:bodyPr>
          <a:lstStyle/>
          <a:p>
            <a:r>
              <a:rPr lang="en-GB" dirty="0" smtClean="0">
                <a:solidFill>
                  <a:schemeClr val="bg1"/>
                </a:solidFill>
              </a:rPr>
              <a:t>It is not the only way to approach history, and its suitability will vary from context to context.</a:t>
            </a:r>
          </a:p>
          <a:p>
            <a:endParaRPr lang="en-GB" sz="500" dirty="0">
              <a:solidFill>
                <a:schemeClr val="bg1"/>
              </a:solidFill>
            </a:endParaRPr>
          </a:p>
          <a:p>
            <a:r>
              <a:rPr lang="en-GB" dirty="0" smtClean="0">
                <a:solidFill>
                  <a:schemeClr val="bg1"/>
                </a:solidFill>
              </a:rPr>
              <a:t>Its strengths: mobility, exchange, connectivity, and processes which transcend boundaries.  </a:t>
            </a:r>
          </a:p>
          <a:p>
            <a:endParaRPr lang="en-GB" sz="500" dirty="0">
              <a:solidFill>
                <a:schemeClr val="bg1"/>
              </a:solidFill>
            </a:endParaRPr>
          </a:p>
        </p:txBody>
      </p:sp>
      <p:sp>
        <p:nvSpPr>
          <p:cNvPr id="5" name="Text Placeholder 2"/>
          <p:cNvSpPr txBox="1">
            <a:spLocks/>
          </p:cNvSpPr>
          <p:nvPr/>
        </p:nvSpPr>
        <p:spPr>
          <a:xfrm>
            <a:off x="1" y="3618963"/>
            <a:ext cx="5090614" cy="3239037"/>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None/>
            </a:pPr>
            <a:r>
              <a:rPr lang="en-GB" b="1" dirty="0" smtClean="0">
                <a:solidFill>
                  <a:schemeClr val="bg1"/>
                </a:solidFill>
              </a:rPr>
              <a:t>Alternatives </a:t>
            </a:r>
            <a:r>
              <a:rPr lang="en-GB" dirty="0" smtClean="0">
                <a:solidFill>
                  <a:schemeClr val="bg1"/>
                </a:solidFill>
              </a:rPr>
              <a:t>(among others)</a:t>
            </a:r>
            <a:endParaRPr lang="en-GB" b="1" dirty="0" smtClean="0">
              <a:solidFill>
                <a:schemeClr val="bg1"/>
              </a:solidFill>
            </a:endParaRPr>
          </a:p>
          <a:p>
            <a:r>
              <a:rPr lang="en-GB" dirty="0" smtClean="0">
                <a:solidFill>
                  <a:schemeClr val="bg1"/>
                </a:solidFill>
              </a:rPr>
              <a:t>Transnational history</a:t>
            </a:r>
          </a:p>
          <a:p>
            <a:r>
              <a:rPr lang="en-GB" dirty="0" smtClean="0">
                <a:solidFill>
                  <a:schemeClr val="bg1"/>
                </a:solidFill>
              </a:rPr>
              <a:t>World history (and big history)</a:t>
            </a:r>
          </a:p>
          <a:p>
            <a:r>
              <a:rPr lang="en-GB" dirty="0" smtClean="0">
                <a:solidFill>
                  <a:schemeClr val="bg1"/>
                </a:solidFill>
              </a:rPr>
              <a:t>Comparative history</a:t>
            </a:r>
          </a:p>
          <a:p>
            <a:r>
              <a:rPr lang="en-GB" dirty="0" smtClean="0">
                <a:solidFill>
                  <a:schemeClr val="bg1"/>
                </a:solidFill>
              </a:rPr>
              <a:t>History of globalization</a:t>
            </a:r>
            <a:endParaRPr lang="en-GB" dirty="0">
              <a:solidFill>
                <a:schemeClr val="bg1"/>
              </a:solidFill>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1205" y="3766371"/>
            <a:ext cx="1960851" cy="2944220"/>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4698" y="3766371"/>
            <a:ext cx="1971817" cy="2944220"/>
          </a:xfrm>
          <a:prstGeom prst="rect">
            <a:avLst/>
          </a:prstGeom>
        </p:spPr>
      </p:pic>
    </p:spTree>
    <p:extLst>
      <p:ext uri="{BB962C8B-B14F-4D97-AF65-F5344CB8AC3E}">
        <p14:creationId xmlns:p14="http://schemas.microsoft.com/office/powerpoint/2010/main" val="6659843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solidFill>
                  <a:schemeClr val="bg1"/>
                </a:solidFill>
              </a:rPr>
              <a:t>Alternatives</a:t>
            </a:r>
            <a:endParaRPr lang="en-GB" dirty="0">
              <a:solidFill>
                <a:schemeClr val="bg1"/>
              </a:solidFill>
            </a:endParaRPr>
          </a:p>
        </p:txBody>
      </p:sp>
      <p:sp>
        <p:nvSpPr>
          <p:cNvPr id="3" name="Content Placeholder 2"/>
          <p:cNvSpPr>
            <a:spLocks noGrp="1"/>
          </p:cNvSpPr>
          <p:nvPr>
            <p:ph idx="1"/>
          </p:nvPr>
        </p:nvSpPr>
        <p:spPr>
          <a:xfrm>
            <a:off x="163774" y="1992574"/>
            <a:ext cx="4312692" cy="2429302"/>
          </a:xfrm>
        </p:spPr>
        <p:txBody>
          <a:bodyPr/>
          <a:lstStyle/>
          <a:p>
            <a:pPr marL="137160" indent="0">
              <a:buNone/>
            </a:pPr>
            <a:r>
              <a:rPr lang="en-GB" b="1" dirty="0">
                <a:solidFill>
                  <a:schemeClr val="bg1"/>
                </a:solidFill>
              </a:rPr>
              <a:t>Transnational history</a:t>
            </a:r>
          </a:p>
          <a:p>
            <a:endParaRPr lang="en-GB" dirty="0"/>
          </a:p>
        </p:txBody>
      </p:sp>
      <p:sp>
        <p:nvSpPr>
          <p:cNvPr id="4" name="Content Placeholder 2"/>
          <p:cNvSpPr txBox="1">
            <a:spLocks/>
          </p:cNvSpPr>
          <p:nvPr/>
        </p:nvSpPr>
        <p:spPr>
          <a:xfrm>
            <a:off x="163774" y="4326342"/>
            <a:ext cx="4312692" cy="2429302"/>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b="1" dirty="0" smtClean="0">
                <a:solidFill>
                  <a:schemeClr val="bg1"/>
                </a:solidFill>
              </a:rPr>
              <a:t>Comparative history</a:t>
            </a:r>
          </a:p>
          <a:p>
            <a:endParaRPr lang="en-GB" dirty="0"/>
          </a:p>
        </p:txBody>
      </p:sp>
      <p:sp>
        <p:nvSpPr>
          <p:cNvPr id="5" name="Content Placeholder 2"/>
          <p:cNvSpPr txBox="1">
            <a:spLocks/>
          </p:cNvSpPr>
          <p:nvPr/>
        </p:nvSpPr>
        <p:spPr>
          <a:xfrm>
            <a:off x="4667534" y="1992574"/>
            <a:ext cx="4476466" cy="2429302"/>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b="1" dirty="0" smtClean="0">
                <a:solidFill>
                  <a:schemeClr val="bg1"/>
                </a:solidFill>
              </a:rPr>
              <a:t>World Systems Theory (Analysis)</a:t>
            </a:r>
          </a:p>
          <a:p>
            <a:endParaRPr lang="en-GB" dirty="0"/>
          </a:p>
        </p:txBody>
      </p:sp>
      <p:sp>
        <p:nvSpPr>
          <p:cNvPr id="6" name="Content Placeholder 2"/>
          <p:cNvSpPr txBox="1">
            <a:spLocks/>
          </p:cNvSpPr>
          <p:nvPr/>
        </p:nvSpPr>
        <p:spPr>
          <a:xfrm>
            <a:off x="4667534" y="4326342"/>
            <a:ext cx="4476466" cy="2429302"/>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Font typeface="Wingdings 2"/>
              <a:buNone/>
            </a:pPr>
            <a:r>
              <a:rPr lang="en-GB" b="1" dirty="0" smtClean="0">
                <a:solidFill>
                  <a:schemeClr val="bg1"/>
                </a:solidFill>
              </a:rPr>
              <a:t>History of Globalization</a:t>
            </a:r>
          </a:p>
          <a:p>
            <a:endParaRPr lang="en-GB"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2275" y="2491901"/>
            <a:ext cx="1151743" cy="173890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482275" y="4825668"/>
            <a:ext cx="1204616" cy="1834441"/>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38794" y="2552131"/>
            <a:ext cx="1195021" cy="1791872"/>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86452" y="4825687"/>
            <a:ext cx="1238630" cy="1852084"/>
          </a:xfrm>
          <a:prstGeom prst="rect">
            <a:avLst/>
          </a:prstGeom>
        </p:spPr>
      </p:pic>
    </p:spTree>
    <p:extLst>
      <p:ext uri="{BB962C8B-B14F-4D97-AF65-F5344CB8AC3E}">
        <p14:creationId xmlns:p14="http://schemas.microsoft.com/office/powerpoint/2010/main" val="25711657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684" y="0"/>
            <a:ext cx="7779223" cy="1637731"/>
          </a:xfrm>
        </p:spPr>
        <p:txBody>
          <a:bodyPr>
            <a:normAutofit/>
          </a:bodyPr>
          <a:lstStyle/>
          <a:p>
            <a:r>
              <a:rPr lang="en-GB" dirty="0" smtClean="0">
                <a:solidFill>
                  <a:schemeClr val="bg1"/>
                </a:solidFill>
              </a:rPr>
              <a:t>Universal </a:t>
            </a:r>
            <a:r>
              <a:rPr lang="en-GB" dirty="0">
                <a:solidFill>
                  <a:schemeClr val="bg1"/>
                </a:solidFill>
              </a:rPr>
              <a:t>History vs. World History vs. Global History</a:t>
            </a:r>
            <a:endParaRPr lang="en-GB" dirty="0"/>
          </a:p>
        </p:txBody>
      </p:sp>
      <p:sp>
        <p:nvSpPr>
          <p:cNvPr id="3" name="Content Placeholder 2"/>
          <p:cNvSpPr>
            <a:spLocks noGrp="1"/>
          </p:cNvSpPr>
          <p:nvPr>
            <p:ph idx="1"/>
          </p:nvPr>
        </p:nvSpPr>
        <p:spPr>
          <a:xfrm>
            <a:off x="0" y="1760561"/>
            <a:ext cx="9143999" cy="5097439"/>
          </a:xfrm>
        </p:spPr>
        <p:txBody>
          <a:bodyPr>
            <a:normAutofit lnSpcReduction="10000"/>
          </a:bodyPr>
          <a:lstStyle/>
          <a:p>
            <a:r>
              <a:rPr lang="en-GB" dirty="0" smtClean="0">
                <a:solidFill>
                  <a:schemeClr val="bg1"/>
                </a:solidFill>
              </a:rPr>
              <a:t>Some older world histories </a:t>
            </a:r>
            <a:r>
              <a:rPr lang="en-GB" dirty="0">
                <a:solidFill>
                  <a:schemeClr val="bg1"/>
                </a:solidFill>
              </a:rPr>
              <a:t>tended to combine comparisons of civilisations, with attempts to find links between </a:t>
            </a:r>
            <a:r>
              <a:rPr lang="en-GB" dirty="0" smtClean="0">
                <a:solidFill>
                  <a:schemeClr val="bg1"/>
                </a:solidFill>
              </a:rPr>
              <a:t>them (processes </a:t>
            </a:r>
            <a:r>
              <a:rPr lang="en-GB" dirty="0">
                <a:solidFill>
                  <a:schemeClr val="bg1"/>
                </a:solidFill>
              </a:rPr>
              <a:t>of </a:t>
            </a:r>
            <a:r>
              <a:rPr lang="en-GB" dirty="0" smtClean="0">
                <a:solidFill>
                  <a:schemeClr val="bg1"/>
                </a:solidFill>
              </a:rPr>
              <a:t>“diffusion”).</a:t>
            </a:r>
          </a:p>
          <a:p>
            <a:endParaRPr lang="en-GB" sz="500" dirty="0">
              <a:solidFill>
                <a:schemeClr val="bg1"/>
              </a:solidFill>
            </a:endParaRPr>
          </a:p>
          <a:p>
            <a:r>
              <a:rPr lang="en-GB" dirty="0" smtClean="0">
                <a:solidFill>
                  <a:schemeClr val="bg1"/>
                </a:solidFill>
              </a:rPr>
              <a:t>Contrast, global history </a:t>
            </a:r>
            <a:r>
              <a:rPr lang="en-GB" dirty="0">
                <a:solidFill>
                  <a:schemeClr val="bg1"/>
                </a:solidFill>
              </a:rPr>
              <a:t>emphases connections, and terms like exchange, intercourse, links, networks and flows </a:t>
            </a:r>
            <a:r>
              <a:rPr lang="en-GB" dirty="0" smtClean="0">
                <a:solidFill>
                  <a:schemeClr val="bg1"/>
                </a:solidFill>
              </a:rPr>
              <a:t>(emphasis on fluidity </a:t>
            </a:r>
            <a:r>
              <a:rPr lang="en-GB" dirty="0">
                <a:solidFill>
                  <a:schemeClr val="bg1"/>
                </a:solidFill>
              </a:rPr>
              <a:t>and </a:t>
            </a:r>
            <a:r>
              <a:rPr lang="en-GB" dirty="0" smtClean="0">
                <a:solidFill>
                  <a:schemeClr val="bg1"/>
                </a:solidFill>
              </a:rPr>
              <a:t>volatility). </a:t>
            </a:r>
          </a:p>
          <a:p>
            <a:endParaRPr lang="en-GB" sz="500" dirty="0">
              <a:solidFill>
                <a:schemeClr val="bg1"/>
              </a:solidFill>
            </a:endParaRPr>
          </a:p>
          <a:p>
            <a:r>
              <a:rPr lang="en-GB" dirty="0" smtClean="0">
                <a:solidFill>
                  <a:schemeClr val="bg1"/>
                </a:solidFill>
              </a:rPr>
              <a:t>Universal and World History sometimes treated as interchangeable terms. </a:t>
            </a:r>
          </a:p>
          <a:p>
            <a:pPr lvl="1"/>
            <a:r>
              <a:rPr lang="en-GB" dirty="0" smtClean="0">
                <a:solidFill>
                  <a:schemeClr val="bg1"/>
                </a:solidFill>
              </a:rPr>
              <a:t>Universal history is perhaps the older of the two terms.</a:t>
            </a:r>
          </a:p>
          <a:p>
            <a:pPr lvl="1"/>
            <a:r>
              <a:rPr lang="en-GB" dirty="0" smtClean="0">
                <a:solidFill>
                  <a:schemeClr val="bg1"/>
                </a:solidFill>
              </a:rPr>
              <a:t>However</a:t>
            </a:r>
            <a:r>
              <a:rPr lang="en-GB" dirty="0">
                <a:solidFill>
                  <a:schemeClr val="bg1"/>
                </a:solidFill>
              </a:rPr>
              <a:t>, Karl </a:t>
            </a:r>
            <a:r>
              <a:rPr lang="en-GB" dirty="0" err="1" smtClean="0">
                <a:solidFill>
                  <a:schemeClr val="bg1"/>
                </a:solidFill>
              </a:rPr>
              <a:t>Lamprecht</a:t>
            </a:r>
            <a:r>
              <a:rPr lang="en-GB" dirty="0" smtClean="0">
                <a:solidFill>
                  <a:schemeClr val="bg1"/>
                </a:solidFill>
              </a:rPr>
              <a:t> (unsuccessfully?) tried to distinguish World </a:t>
            </a:r>
            <a:r>
              <a:rPr lang="en-GB" dirty="0">
                <a:solidFill>
                  <a:schemeClr val="bg1"/>
                </a:solidFill>
              </a:rPr>
              <a:t>history </a:t>
            </a:r>
            <a:r>
              <a:rPr lang="en-GB" dirty="0" smtClean="0">
                <a:solidFill>
                  <a:schemeClr val="bg1"/>
                </a:solidFill>
              </a:rPr>
              <a:t>as the </a:t>
            </a:r>
            <a:r>
              <a:rPr lang="en-GB" dirty="0">
                <a:solidFill>
                  <a:schemeClr val="bg1"/>
                </a:solidFill>
              </a:rPr>
              <a:t>history of European expansion, and universal history as </a:t>
            </a:r>
            <a:r>
              <a:rPr lang="en-GB" dirty="0" smtClean="0">
                <a:solidFill>
                  <a:schemeClr val="bg1"/>
                </a:solidFill>
              </a:rPr>
              <a:t>that </a:t>
            </a:r>
            <a:r>
              <a:rPr lang="en-GB" dirty="0">
                <a:solidFill>
                  <a:schemeClr val="bg1"/>
                </a:solidFill>
              </a:rPr>
              <a:t>of humankind</a:t>
            </a:r>
          </a:p>
        </p:txBody>
      </p:sp>
    </p:spTree>
    <p:extLst>
      <p:ext uri="{BB962C8B-B14F-4D97-AF65-F5344CB8AC3E}">
        <p14:creationId xmlns:p14="http://schemas.microsoft.com/office/powerpoint/2010/main" val="42501654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6242541"/>
          </a:xfrm>
        </p:spPr>
        <p:txBody>
          <a:bodyPr>
            <a:normAutofit/>
          </a:bodyPr>
          <a:lstStyle/>
          <a:p>
            <a:r>
              <a:rPr lang="en-GB" sz="7200" dirty="0" smtClean="0">
                <a:solidFill>
                  <a:schemeClr val="bg1"/>
                </a:solidFill>
              </a:rPr>
              <a:t>The Origins of Universal History</a:t>
            </a:r>
            <a:endParaRPr lang="en-GB" sz="7200" dirty="0">
              <a:solidFill>
                <a:schemeClr val="bg1"/>
              </a:solidFill>
            </a:endParaRPr>
          </a:p>
        </p:txBody>
      </p:sp>
    </p:spTree>
    <p:extLst>
      <p:ext uri="{BB962C8B-B14F-4D97-AF65-F5344CB8AC3E}">
        <p14:creationId xmlns:p14="http://schemas.microsoft.com/office/powerpoint/2010/main" val="8273803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lstStyle/>
          <a:p>
            <a:r>
              <a:rPr lang="en-GB" dirty="0" smtClean="0">
                <a:solidFill>
                  <a:schemeClr val="bg1"/>
                </a:solidFill>
              </a:rPr>
              <a:t>Conceptualising the world</a:t>
            </a:r>
            <a:endParaRPr lang="en-GB" dirty="0">
              <a:solidFill>
                <a:schemeClr val="bg1"/>
              </a:solidFill>
            </a:endParaRPr>
          </a:p>
        </p:txBody>
      </p:sp>
      <p:sp>
        <p:nvSpPr>
          <p:cNvPr id="3" name="Content Placeholder 2"/>
          <p:cNvSpPr>
            <a:spLocks noGrp="1"/>
          </p:cNvSpPr>
          <p:nvPr>
            <p:ph idx="1"/>
          </p:nvPr>
        </p:nvSpPr>
        <p:spPr>
          <a:xfrm>
            <a:off x="0" y="1259111"/>
            <a:ext cx="9144000" cy="3591090"/>
          </a:xfrm>
        </p:spPr>
        <p:txBody>
          <a:bodyPr>
            <a:normAutofit fontScale="92500" lnSpcReduction="10000"/>
          </a:bodyPr>
          <a:lstStyle/>
          <a:p>
            <a:r>
              <a:rPr lang="en-GB" dirty="0" smtClean="0">
                <a:solidFill>
                  <a:schemeClr val="bg1"/>
                </a:solidFill>
              </a:rPr>
              <a:t>Many peoples </a:t>
            </a:r>
            <a:r>
              <a:rPr lang="en-GB" dirty="0">
                <a:solidFill>
                  <a:schemeClr val="bg1"/>
                </a:solidFill>
              </a:rPr>
              <a:t>and societies have long been interested in their place within the “world”. </a:t>
            </a:r>
            <a:endParaRPr lang="en-GB" dirty="0" smtClean="0">
              <a:solidFill>
                <a:schemeClr val="bg1"/>
              </a:solidFill>
            </a:endParaRPr>
          </a:p>
          <a:p>
            <a:pPr lvl="1"/>
            <a:r>
              <a:rPr lang="en-GB" dirty="0" smtClean="0">
                <a:solidFill>
                  <a:schemeClr val="bg1"/>
                </a:solidFill>
              </a:rPr>
              <a:t>Although this is not straight-forward and universal.  </a:t>
            </a:r>
          </a:p>
          <a:p>
            <a:pPr lvl="2"/>
            <a:r>
              <a:rPr lang="en-GB" dirty="0">
                <a:solidFill>
                  <a:schemeClr val="bg1"/>
                </a:solidFill>
              </a:rPr>
              <a:t>D</a:t>
            </a:r>
            <a:r>
              <a:rPr lang="en-GB" dirty="0" smtClean="0">
                <a:solidFill>
                  <a:schemeClr val="bg1"/>
                </a:solidFill>
              </a:rPr>
              <a:t>ifferent traditions in Europe, Islamic world, China, South Asia, etc.</a:t>
            </a:r>
          </a:p>
          <a:p>
            <a:pPr lvl="1"/>
            <a:endParaRPr lang="en-GB" sz="500" dirty="0">
              <a:solidFill>
                <a:schemeClr val="bg1"/>
              </a:solidFill>
            </a:endParaRPr>
          </a:p>
          <a:p>
            <a:r>
              <a:rPr lang="en-GB" dirty="0" smtClean="0">
                <a:solidFill>
                  <a:schemeClr val="bg1"/>
                </a:solidFill>
              </a:rPr>
              <a:t>“Universal” history is an early feature of historiography, both in antiquity and the “medieval” world.</a:t>
            </a:r>
          </a:p>
          <a:p>
            <a:pPr lvl="1"/>
            <a:r>
              <a:rPr lang="en-GB" dirty="0" smtClean="0">
                <a:solidFill>
                  <a:schemeClr val="bg1"/>
                </a:solidFill>
              </a:rPr>
              <a:t>Herodotus (5</a:t>
            </a:r>
            <a:r>
              <a:rPr lang="en-GB" baseline="30000" dirty="0" smtClean="0">
                <a:solidFill>
                  <a:schemeClr val="bg1"/>
                </a:solidFill>
              </a:rPr>
              <a:t>th</a:t>
            </a:r>
            <a:r>
              <a:rPr lang="en-GB" dirty="0" smtClean="0">
                <a:solidFill>
                  <a:schemeClr val="bg1"/>
                </a:solidFill>
              </a:rPr>
              <a:t> century BC), Polybius (second century BC), </a:t>
            </a:r>
            <a:r>
              <a:rPr lang="en-GB" dirty="0" err="1" smtClean="0">
                <a:solidFill>
                  <a:schemeClr val="bg1"/>
                </a:solidFill>
              </a:rPr>
              <a:t>Sima</a:t>
            </a:r>
            <a:r>
              <a:rPr lang="en-GB" dirty="0" smtClean="0">
                <a:solidFill>
                  <a:schemeClr val="bg1"/>
                </a:solidFill>
              </a:rPr>
              <a:t> Qian (2</a:t>
            </a:r>
            <a:r>
              <a:rPr lang="en-GB" baseline="30000" dirty="0" smtClean="0">
                <a:solidFill>
                  <a:schemeClr val="bg1"/>
                </a:solidFill>
              </a:rPr>
              <a:t>nd</a:t>
            </a:r>
            <a:r>
              <a:rPr lang="en-GB" dirty="0" smtClean="0">
                <a:solidFill>
                  <a:schemeClr val="bg1"/>
                </a:solidFill>
              </a:rPr>
              <a:t> to 1</a:t>
            </a:r>
            <a:r>
              <a:rPr lang="en-GB" baseline="30000" dirty="0" smtClean="0">
                <a:solidFill>
                  <a:schemeClr val="bg1"/>
                </a:solidFill>
              </a:rPr>
              <a:t>st</a:t>
            </a:r>
            <a:r>
              <a:rPr lang="en-GB" dirty="0" smtClean="0">
                <a:solidFill>
                  <a:schemeClr val="bg1"/>
                </a:solidFill>
              </a:rPr>
              <a:t> century </a:t>
            </a:r>
            <a:r>
              <a:rPr lang="en-GB" dirty="0">
                <a:solidFill>
                  <a:schemeClr val="bg1"/>
                </a:solidFill>
              </a:rPr>
              <a:t>BC), </a:t>
            </a:r>
            <a:r>
              <a:rPr lang="en-GB" dirty="0" err="1">
                <a:solidFill>
                  <a:schemeClr val="bg1"/>
                </a:solidFill>
              </a:rPr>
              <a:t>Abu’l</a:t>
            </a:r>
            <a:r>
              <a:rPr lang="en-GB" dirty="0">
                <a:solidFill>
                  <a:schemeClr val="bg1"/>
                </a:solidFill>
              </a:rPr>
              <a:t>-Hasan Ali al-</a:t>
            </a:r>
            <a:r>
              <a:rPr lang="en-GB" dirty="0" err="1">
                <a:solidFill>
                  <a:schemeClr val="bg1"/>
                </a:solidFill>
              </a:rPr>
              <a:t>Masudi</a:t>
            </a:r>
            <a:r>
              <a:rPr lang="en-GB" dirty="0">
                <a:solidFill>
                  <a:schemeClr val="bg1"/>
                </a:solidFill>
              </a:rPr>
              <a:t> (</a:t>
            </a:r>
            <a:r>
              <a:rPr lang="en-GB" dirty="0" smtClean="0">
                <a:solidFill>
                  <a:schemeClr val="bg1"/>
                </a:solidFill>
              </a:rPr>
              <a:t>10</a:t>
            </a:r>
            <a:r>
              <a:rPr lang="en-GB" baseline="30000" dirty="0" smtClean="0">
                <a:solidFill>
                  <a:schemeClr val="bg1"/>
                </a:solidFill>
              </a:rPr>
              <a:t>th</a:t>
            </a:r>
            <a:r>
              <a:rPr lang="en-GB" dirty="0" smtClean="0">
                <a:solidFill>
                  <a:schemeClr val="bg1"/>
                </a:solidFill>
              </a:rPr>
              <a:t> century AD), Ibn </a:t>
            </a:r>
            <a:r>
              <a:rPr lang="en-GB" dirty="0" err="1" smtClean="0">
                <a:solidFill>
                  <a:schemeClr val="bg1"/>
                </a:solidFill>
              </a:rPr>
              <a:t>Khaldun</a:t>
            </a:r>
            <a:r>
              <a:rPr lang="en-GB" dirty="0" smtClean="0">
                <a:solidFill>
                  <a:schemeClr val="bg1"/>
                </a:solidFill>
              </a:rPr>
              <a:t> (14</a:t>
            </a:r>
            <a:r>
              <a:rPr lang="en-GB" baseline="30000" dirty="0" smtClean="0">
                <a:solidFill>
                  <a:schemeClr val="bg1"/>
                </a:solidFill>
              </a:rPr>
              <a:t>th</a:t>
            </a:r>
            <a:r>
              <a:rPr lang="en-GB" dirty="0" smtClean="0">
                <a:solidFill>
                  <a:schemeClr val="bg1"/>
                </a:solidFill>
              </a:rPr>
              <a:t> century AD).</a:t>
            </a:r>
            <a:endParaRPr lang="en-GB" dirty="0">
              <a:solidFill>
                <a:schemeClr val="bg1"/>
              </a:solidFill>
            </a:endParaRPr>
          </a:p>
          <a:p>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00276" y="4749421"/>
            <a:ext cx="2632184" cy="1993212"/>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00461" y="5333362"/>
            <a:ext cx="2499815" cy="1409271"/>
          </a:xfrm>
          <a:prstGeom prst="rect">
            <a:avLst/>
          </a:prstGeom>
        </p:spPr>
      </p:pic>
      <p:sp>
        <p:nvSpPr>
          <p:cNvPr id="8" name="Rectangle 7"/>
          <p:cNvSpPr/>
          <p:nvPr/>
        </p:nvSpPr>
        <p:spPr>
          <a:xfrm>
            <a:off x="3800461" y="4748587"/>
            <a:ext cx="2499815" cy="523220"/>
          </a:xfrm>
          <a:prstGeom prst="rect">
            <a:avLst/>
          </a:prstGeom>
          <a:solidFill>
            <a:schemeClr val="tx1">
              <a:lumMod val="85000"/>
            </a:schemeClr>
          </a:solidFill>
        </p:spPr>
        <p:txBody>
          <a:bodyPr wrap="square">
            <a:spAutoFit/>
          </a:bodyPr>
          <a:lstStyle/>
          <a:p>
            <a:r>
              <a:rPr lang="en-GB" sz="1400" dirty="0" smtClean="0">
                <a:solidFill>
                  <a:schemeClr val="bg1"/>
                </a:solidFill>
              </a:rPr>
              <a:t>Representation of foreigners in Pharaonic Egypt</a:t>
            </a:r>
            <a:endParaRPr lang="en-GB" sz="1400" dirty="0">
              <a:solidFill>
                <a:schemeClr val="bg1"/>
              </a:solidFill>
            </a:endParaRPr>
          </a:p>
        </p:txBody>
      </p:sp>
      <p:pic>
        <p:nvPicPr>
          <p:cNvPr id="9" name="Picture 8"/>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130001" y="4748587"/>
            <a:ext cx="2039993" cy="2012226"/>
          </a:xfrm>
          <a:prstGeom prst="rect">
            <a:avLst/>
          </a:prstGeom>
        </p:spPr>
      </p:pic>
      <p:sp>
        <p:nvSpPr>
          <p:cNvPr id="10" name="Rectangle 9"/>
          <p:cNvSpPr/>
          <p:nvPr/>
        </p:nvSpPr>
        <p:spPr>
          <a:xfrm>
            <a:off x="2261326" y="4824635"/>
            <a:ext cx="1437217" cy="1169551"/>
          </a:xfrm>
          <a:prstGeom prst="rect">
            <a:avLst/>
          </a:prstGeom>
          <a:solidFill>
            <a:schemeClr val="tx1">
              <a:lumMod val="85000"/>
            </a:schemeClr>
          </a:solidFill>
        </p:spPr>
        <p:txBody>
          <a:bodyPr wrap="square">
            <a:spAutoFit/>
          </a:bodyPr>
          <a:lstStyle/>
          <a:p>
            <a:r>
              <a:rPr lang="en-GB" sz="1400" dirty="0" smtClean="0">
                <a:solidFill>
                  <a:schemeClr val="bg1"/>
                </a:solidFill>
              </a:rPr>
              <a:t>Reconstruction of </a:t>
            </a:r>
            <a:r>
              <a:rPr lang="en-GB" sz="1400" dirty="0" err="1" smtClean="0">
                <a:solidFill>
                  <a:schemeClr val="bg1"/>
                </a:solidFill>
              </a:rPr>
              <a:t>Abu’l</a:t>
            </a:r>
            <a:r>
              <a:rPr lang="en-GB" sz="1400" dirty="0" smtClean="0">
                <a:solidFill>
                  <a:schemeClr val="bg1"/>
                </a:solidFill>
              </a:rPr>
              <a:t>-Hasan Ali al-</a:t>
            </a:r>
            <a:r>
              <a:rPr lang="en-GB" sz="1400" dirty="0" err="1" smtClean="0">
                <a:solidFill>
                  <a:schemeClr val="bg1"/>
                </a:solidFill>
              </a:rPr>
              <a:t>Masudi’s</a:t>
            </a:r>
            <a:r>
              <a:rPr lang="en-GB" sz="1400" dirty="0" smtClean="0">
                <a:solidFill>
                  <a:schemeClr val="bg1"/>
                </a:solidFill>
              </a:rPr>
              <a:t> description of the world. </a:t>
            </a:r>
            <a:endParaRPr lang="en-GB" sz="1400" dirty="0">
              <a:solidFill>
                <a:schemeClr val="bg1"/>
              </a:solidFill>
            </a:endParaRPr>
          </a:p>
        </p:txBody>
      </p:sp>
    </p:spTree>
    <p:extLst>
      <p:ext uri="{BB962C8B-B14F-4D97-AF65-F5344CB8AC3E}">
        <p14:creationId xmlns:p14="http://schemas.microsoft.com/office/powerpoint/2010/main" val="291586849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Parameters of perception</a:t>
            </a:r>
            <a:endParaRPr lang="en-GB" dirty="0">
              <a:solidFill>
                <a:schemeClr val="bg1"/>
              </a:solidFill>
            </a:endParaRPr>
          </a:p>
        </p:txBody>
      </p:sp>
      <p:sp>
        <p:nvSpPr>
          <p:cNvPr id="4" name="Content Placeholder 3"/>
          <p:cNvSpPr>
            <a:spLocks noGrp="1"/>
          </p:cNvSpPr>
          <p:nvPr>
            <p:ph sz="half" idx="1"/>
          </p:nvPr>
        </p:nvSpPr>
        <p:spPr>
          <a:xfrm>
            <a:off x="0" y="1600200"/>
            <a:ext cx="4790363" cy="5257800"/>
          </a:xfrm>
        </p:spPr>
        <p:txBody>
          <a:bodyPr>
            <a:normAutofit/>
          </a:bodyPr>
          <a:lstStyle/>
          <a:p>
            <a:r>
              <a:rPr lang="en-GB" dirty="0" smtClean="0">
                <a:solidFill>
                  <a:schemeClr val="bg1"/>
                </a:solidFill>
              </a:rPr>
              <a:t>The understanding of the “worlds” inhabited by various societies (including immediate neighbours and distant peoples).</a:t>
            </a:r>
          </a:p>
          <a:p>
            <a:endParaRPr lang="en-GB" sz="500" dirty="0">
              <a:solidFill>
                <a:schemeClr val="bg1"/>
              </a:solidFill>
            </a:endParaRPr>
          </a:p>
          <a:p>
            <a:r>
              <a:rPr lang="en-GB" dirty="0" smtClean="0">
                <a:solidFill>
                  <a:schemeClr val="bg1"/>
                </a:solidFill>
              </a:rPr>
              <a:t>The nature, origins, habits and customs, institutions, territory, flora and fauna, etc. were often understood within the framework of one’s own cultural perceptions </a:t>
            </a:r>
            <a:endParaRPr lang="en-GB" dirty="0">
              <a:solidFill>
                <a:schemeClr val="bg1"/>
              </a:solidFill>
            </a:endParaRPr>
          </a:p>
        </p:txBody>
      </p:sp>
      <p:sp>
        <p:nvSpPr>
          <p:cNvPr id="6" name="Rectangle 5"/>
          <p:cNvSpPr/>
          <p:nvPr/>
        </p:nvSpPr>
        <p:spPr>
          <a:xfrm>
            <a:off x="4899546" y="1600200"/>
            <a:ext cx="4244453" cy="2123658"/>
          </a:xfrm>
          <a:prstGeom prst="rect">
            <a:avLst/>
          </a:prstGeom>
          <a:solidFill>
            <a:schemeClr val="accent1">
              <a:lumMod val="20000"/>
              <a:lumOff val="80000"/>
            </a:schemeClr>
          </a:solidFill>
        </p:spPr>
        <p:txBody>
          <a:bodyPr wrap="square">
            <a:spAutoFit/>
          </a:bodyPr>
          <a:lstStyle/>
          <a:p>
            <a:r>
              <a:rPr lang="en-GB" sz="2200" dirty="0" smtClean="0">
                <a:solidFill>
                  <a:schemeClr val="bg1"/>
                </a:solidFill>
              </a:rPr>
              <a:t>“The common people are tall and virtuous like the Chinese, but wear </a:t>
            </a:r>
            <a:r>
              <a:rPr lang="en-GB" sz="2200" dirty="0" err="1" smtClean="0">
                <a:solidFill>
                  <a:schemeClr val="bg1"/>
                </a:solidFill>
              </a:rPr>
              <a:t>hu</a:t>
            </a:r>
            <a:r>
              <a:rPr lang="en-GB" sz="2200" dirty="0" smtClean="0">
                <a:solidFill>
                  <a:schemeClr val="bg1"/>
                </a:solidFill>
              </a:rPr>
              <a:t> (‘Western’) clothes. They say they originally came from China, but left it.” –</a:t>
            </a:r>
            <a:r>
              <a:rPr lang="en-GB" sz="2200" b="1" i="1" dirty="0" err="1" smtClean="0">
                <a:solidFill>
                  <a:schemeClr val="bg1"/>
                </a:solidFill>
              </a:rPr>
              <a:t>Weilüe</a:t>
            </a:r>
            <a:r>
              <a:rPr lang="en-GB" sz="2200" b="1" dirty="0" smtClean="0">
                <a:solidFill>
                  <a:schemeClr val="bg1"/>
                </a:solidFill>
              </a:rPr>
              <a:t> 11</a:t>
            </a:r>
            <a:r>
              <a:rPr lang="en-GB" sz="2200" dirty="0" smtClean="0">
                <a:solidFill>
                  <a:schemeClr val="bg1"/>
                </a:solidFill>
              </a:rPr>
              <a:t>. </a:t>
            </a:r>
            <a:endParaRPr lang="en-GB" sz="2200" dirty="0">
              <a:solidFill>
                <a:schemeClr val="bg1"/>
              </a:solidFill>
            </a:endParaRPr>
          </a:p>
        </p:txBody>
      </p:sp>
      <p:sp>
        <p:nvSpPr>
          <p:cNvPr id="7" name="Rectangle 6"/>
          <p:cNvSpPr/>
          <p:nvPr/>
        </p:nvSpPr>
        <p:spPr>
          <a:xfrm>
            <a:off x="4899546" y="3877144"/>
            <a:ext cx="4244454" cy="2831544"/>
          </a:xfrm>
          <a:prstGeom prst="rect">
            <a:avLst/>
          </a:prstGeom>
          <a:solidFill>
            <a:srgbClr val="92D050"/>
          </a:solidFill>
        </p:spPr>
        <p:txBody>
          <a:bodyPr wrap="square">
            <a:spAutoFit/>
          </a:bodyPr>
          <a:lstStyle/>
          <a:p>
            <a:r>
              <a:rPr lang="en-GB" sz="2200" dirty="0" smtClean="0">
                <a:solidFill>
                  <a:schemeClr val="bg1"/>
                </a:solidFill>
              </a:rPr>
              <a:t>“The ruler of this country is not permanent. When disasters result from unusual phenomena, they unceremoniously replace him, installing a virtuous man as king, and release the old king, who does not dare show resentment...” – </a:t>
            </a:r>
            <a:r>
              <a:rPr lang="en-GB" sz="2200" b="1" i="1" dirty="0" err="1" smtClean="0">
                <a:solidFill>
                  <a:schemeClr val="bg1"/>
                </a:solidFill>
                <a:cs typeface="Times New Roman" panose="02020603050405020304" pitchFamily="18" charset="0"/>
              </a:rPr>
              <a:t>Weilüe</a:t>
            </a:r>
            <a:r>
              <a:rPr lang="en-GB" sz="2200" b="1" i="1" dirty="0" smtClean="0">
                <a:solidFill>
                  <a:schemeClr val="bg1"/>
                </a:solidFill>
                <a:cs typeface="Times New Roman" panose="02020603050405020304" pitchFamily="18" charset="0"/>
              </a:rPr>
              <a:t> </a:t>
            </a:r>
            <a:r>
              <a:rPr lang="en-GB" sz="2200" b="1" dirty="0" smtClean="0">
                <a:solidFill>
                  <a:schemeClr val="bg1"/>
                </a:solidFill>
                <a:cs typeface="Times New Roman" panose="02020603050405020304" pitchFamily="18" charset="0"/>
              </a:rPr>
              <a:t>12</a:t>
            </a:r>
            <a:r>
              <a:rPr lang="en-GB" sz="2200" dirty="0" smtClean="0">
                <a:solidFill>
                  <a:schemeClr val="bg1"/>
                </a:solidFill>
                <a:cs typeface="Times New Roman" panose="02020603050405020304" pitchFamily="18" charset="0"/>
              </a:rPr>
              <a:t>.</a:t>
            </a:r>
            <a:endParaRPr lang="en-GB" sz="2200" dirty="0">
              <a:solidFill>
                <a:schemeClr val="bg1"/>
              </a:solidFill>
            </a:endParaRPr>
          </a:p>
        </p:txBody>
      </p:sp>
    </p:spTree>
    <p:extLst>
      <p:ext uri="{BB962C8B-B14F-4D97-AF65-F5344CB8AC3E}">
        <p14:creationId xmlns:p14="http://schemas.microsoft.com/office/powerpoint/2010/main" val="143388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solidFill>
                  <a:schemeClr val="bg1"/>
                </a:solidFill>
              </a:rPr>
              <a:t>Oikoumene</a:t>
            </a:r>
            <a:r>
              <a:rPr lang="en-GB" dirty="0" smtClean="0">
                <a:solidFill>
                  <a:schemeClr val="bg1"/>
                </a:solidFill>
              </a:rPr>
              <a:t> – a case study</a:t>
            </a:r>
            <a:endParaRPr lang="en-GB" dirty="0">
              <a:solidFill>
                <a:schemeClr val="bg1"/>
              </a:solidFill>
            </a:endParaRPr>
          </a:p>
        </p:txBody>
      </p:sp>
      <p:sp>
        <p:nvSpPr>
          <p:cNvPr id="3" name="Content Placeholder 2"/>
          <p:cNvSpPr>
            <a:spLocks noGrp="1"/>
          </p:cNvSpPr>
          <p:nvPr>
            <p:ph sz="half" idx="1"/>
          </p:nvPr>
        </p:nvSpPr>
        <p:spPr>
          <a:xfrm>
            <a:off x="0" y="1600200"/>
            <a:ext cx="5049672" cy="5257800"/>
          </a:xfrm>
        </p:spPr>
        <p:txBody>
          <a:bodyPr>
            <a:normAutofit fontScale="92500" lnSpcReduction="10000"/>
          </a:bodyPr>
          <a:lstStyle/>
          <a:p>
            <a:endParaRPr lang="en-GB" sz="500" dirty="0"/>
          </a:p>
          <a:p>
            <a:r>
              <a:rPr lang="en-GB" dirty="0" smtClean="0">
                <a:solidFill>
                  <a:schemeClr val="bg1"/>
                </a:solidFill>
              </a:rPr>
              <a:t>Graeco-Roman notion of the </a:t>
            </a:r>
            <a:r>
              <a:rPr lang="el-GR" dirty="0" smtClean="0">
                <a:solidFill>
                  <a:schemeClr val="bg1"/>
                </a:solidFill>
              </a:rPr>
              <a:t>Οἰκουμένη</a:t>
            </a:r>
            <a:r>
              <a:rPr lang="en-GB" dirty="0" smtClean="0">
                <a:solidFill>
                  <a:schemeClr val="bg1"/>
                </a:solidFill>
              </a:rPr>
              <a:t> or </a:t>
            </a:r>
            <a:r>
              <a:rPr lang="en-GB" i="1" dirty="0" err="1" smtClean="0">
                <a:solidFill>
                  <a:schemeClr val="bg1"/>
                </a:solidFill>
              </a:rPr>
              <a:t>Orbis</a:t>
            </a:r>
            <a:r>
              <a:rPr lang="en-GB" i="1" dirty="0" smtClean="0">
                <a:solidFill>
                  <a:schemeClr val="bg1"/>
                </a:solidFill>
              </a:rPr>
              <a:t> terrarium</a:t>
            </a:r>
            <a:r>
              <a:rPr lang="en-GB" dirty="0" smtClean="0">
                <a:solidFill>
                  <a:schemeClr val="bg1"/>
                </a:solidFill>
              </a:rPr>
              <a:t>.</a:t>
            </a:r>
          </a:p>
          <a:p>
            <a:pPr lvl="1"/>
            <a:r>
              <a:rPr lang="en-GB" i="1" dirty="0" err="1">
                <a:solidFill>
                  <a:schemeClr val="bg1"/>
                </a:solidFill>
              </a:rPr>
              <a:t>hē</a:t>
            </a:r>
            <a:r>
              <a:rPr lang="en-GB" i="1" dirty="0">
                <a:solidFill>
                  <a:schemeClr val="bg1"/>
                </a:solidFill>
              </a:rPr>
              <a:t> </a:t>
            </a:r>
            <a:r>
              <a:rPr lang="en-GB" i="1" dirty="0" err="1">
                <a:solidFill>
                  <a:schemeClr val="bg1"/>
                </a:solidFill>
              </a:rPr>
              <a:t>oikoumenē</a:t>
            </a:r>
            <a:r>
              <a:rPr lang="en-GB" i="1" dirty="0">
                <a:solidFill>
                  <a:schemeClr val="bg1"/>
                </a:solidFill>
              </a:rPr>
              <a:t> </a:t>
            </a:r>
            <a:r>
              <a:rPr lang="en-GB" i="1" dirty="0" err="1">
                <a:solidFill>
                  <a:schemeClr val="bg1"/>
                </a:solidFill>
              </a:rPr>
              <a:t>gē</a:t>
            </a:r>
            <a:r>
              <a:rPr lang="en-GB" i="1" dirty="0">
                <a:solidFill>
                  <a:schemeClr val="bg1"/>
                </a:solidFill>
              </a:rPr>
              <a:t> </a:t>
            </a:r>
            <a:r>
              <a:rPr lang="en-GB" dirty="0">
                <a:solidFill>
                  <a:schemeClr val="bg1"/>
                </a:solidFill>
              </a:rPr>
              <a:t>– literally “the inhabited earth” – however, may be better to understand it as the known world.</a:t>
            </a:r>
          </a:p>
          <a:p>
            <a:pPr lvl="1"/>
            <a:endParaRPr lang="en-GB" sz="600" dirty="0" smtClean="0">
              <a:solidFill>
                <a:schemeClr val="bg1"/>
              </a:solidFill>
            </a:endParaRPr>
          </a:p>
          <a:p>
            <a:r>
              <a:rPr lang="en-GB" dirty="0">
                <a:solidFill>
                  <a:schemeClr val="bg1"/>
                </a:solidFill>
              </a:rPr>
              <a:t>Inner and an outer space - </a:t>
            </a:r>
            <a:r>
              <a:rPr lang="en-GB" i="1" dirty="0" err="1">
                <a:solidFill>
                  <a:schemeClr val="bg1"/>
                </a:solidFill>
              </a:rPr>
              <a:t>eschatiai</a:t>
            </a:r>
            <a:r>
              <a:rPr lang="en-GB" dirty="0">
                <a:solidFill>
                  <a:schemeClr val="bg1"/>
                </a:solidFill>
              </a:rPr>
              <a:t> or “most distant lands”. </a:t>
            </a:r>
          </a:p>
          <a:p>
            <a:endParaRPr lang="en-GB" sz="600" dirty="0">
              <a:solidFill>
                <a:schemeClr val="bg1"/>
              </a:solidFill>
            </a:endParaRPr>
          </a:p>
          <a:p>
            <a:r>
              <a:rPr lang="en-GB" dirty="0">
                <a:solidFill>
                  <a:schemeClr val="bg1"/>
                </a:solidFill>
              </a:rPr>
              <a:t>Notion of Antipodes developed since Aristotle – Crates of </a:t>
            </a:r>
            <a:r>
              <a:rPr lang="en-GB" dirty="0" err="1">
                <a:solidFill>
                  <a:schemeClr val="bg1"/>
                </a:solidFill>
              </a:rPr>
              <a:t>Mallos</a:t>
            </a:r>
            <a:r>
              <a:rPr lang="en-GB" dirty="0">
                <a:solidFill>
                  <a:schemeClr val="bg1"/>
                </a:solidFill>
              </a:rPr>
              <a:t>, paired </a:t>
            </a:r>
            <a:r>
              <a:rPr lang="en-GB" i="1" dirty="0" err="1">
                <a:solidFill>
                  <a:schemeClr val="bg1"/>
                </a:solidFill>
              </a:rPr>
              <a:t>oikoumenē</a:t>
            </a:r>
            <a:r>
              <a:rPr lang="en-GB" i="1" dirty="0">
                <a:solidFill>
                  <a:schemeClr val="bg1"/>
                </a:solidFill>
              </a:rPr>
              <a:t> </a:t>
            </a:r>
            <a:r>
              <a:rPr lang="en-GB" dirty="0">
                <a:solidFill>
                  <a:schemeClr val="bg1"/>
                </a:solidFill>
              </a:rPr>
              <a:t>in the North and South with those in western hemisphere.   </a:t>
            </a:r>
          </a:p>
        </p:txBody>
      </p:sp>
      <p:pic>
        <p:nvPicPr>
          <p:cNvPr id="6146" name="Picture 2" descr="Ecumene - Wikipedia"/>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5041120" y="1429787"/>
            <a:ext cx="3945595" cy="238708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987560" y="3830157"/>
            <a:ext cx="4052713" cy="338554"/>
          </a:xfrm>
          <a:prstGeom prst="rect">
            <a:avLst/>
          </a:prstGeom>
          <a:solidFill>
            <a:schemeClr val="tx1">
              <a:lumMod val="85000"/>
            </a:schemeClr>
          </a:solidFill>
        </p:spPr>
        <p:txBody>
          <a:bodyPr wrap="none" rtlCol="0">
            <a:spAutoFit/>
          </a:bodyPr>
          <a:lstStyle/>
          <a:p>
            <a:r>
              <a:rPr lang="en-GB" sz="1600" dirty="0" smtClean="0">
                <a:solidFill>
                  <a:schemeClr val="bg1"/>
                </a:solidFill>
              </a:rPr>
              <a:t>Artist depiction of Herodotus’ </a:t>
            </a:r>
            <a:r>
              <a:rPr lang="en-GB" sz="1600" i="1" dirty="0" err="1" smtClean="0">
                <a:solidFill>
                  <a:schemeClr val="bg1"/>
                </a:solidFill>
              </a:rPr>
              <a:t>Oikoumene</a:t>
            </a:r>
            <a:endParaRPr lang="en-GB" sz="1600" i="1" dirty="0">
              <a:solidFill>
                <a:schemeClr val="bg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57626" y="4262416"/>
            <a:ext cx="3285982" cy="2270315"/>
          </a:xfrm>
          <a:prstGeom prst="rect">
            <a:avLst/>
          </a:prstGeom>
        </p:spPr>
      </p:pic>
      <p:sp>
        <p:nvSpPr>
          <p:cNvPr id="8" name="TextBox 7"/>
          <p:cNvSpPr txBox="1"/>
          <p:nvPr/>
        </p:nvSpPr>
        <p:spPr>
          <a:xfrm>
            <a:off x="4972882" y="6457159"/>
            <a:ext cx="3858749" cy="338554"/>
          </a:xfrm>
          <a:prstGeom prst="rect">
            <a:avLst/>
          </a:prstGeom>
          <a:solidFill>
            <a:schemeClr val="tx1">
              <a:lumMod val="85000"/>
            </a:schemeClr>
          </a:solidFill>
        </p:spPr>
        <p:txBody>
          <a:bodyPr wrap="none" rtlCol="0">
            <a:spAutoFit/>
          </a:bodyPr>
          <a:lstStyle/>
          <a:p>
            <a:r>
              <a:rPr lang="en-GB" sz="1600" dirty="0" smtClean="0">
                <a:solidFill>
                  <a:schemeClr val="bg1"/>
                </a:solidFill>
              </a:rPr>
              <a:t>Representation of Ptolemy’s </a:t>
            </a:r>
            <a:r>
              <a:rPr lang="en-GB" sz="1600" i="1" dirty="0" err="1" smtClean="0">
                <a:solidFill>
                  <a:schemeClr val="bg1"/>
                </a:solidFill>
              </a:rPr>
              <a:t>Oikoumene</a:t>
            </a:r>
            <a:endParaRPr lang="en-GB" sz="1600" i="1" dirty="0">
              <a:solidFill>
                <a:schemeClr val="bg1"/>
              </a:solidFill>
            </a:endParaRPr>
          </a:p>
        </p:txBody>
      </p:sp>
    </p:spTree>
    <p:extLst>
      <p:ext uri="{BB962C8B-B14F-4D97-AF65-F5344CB8AC3E}">
        <p14:creationId xmlns:p14="http://schemas.microsoft.com/office/powerpoint/2010/main" val="26930689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bg1"/>
                </a:solidFill>
              </a:rPr>
              <a:t>Early Greek “Geography”</a:t>
            </a:r>
            <a:endParaRPr lang="en-GB" b="1" dirty="0">
              <a:solidFill>
                <a:schemeClr val="bg1"/>
              </a:solidFill>
            </a:endParaRPr>
          </a:p>
        </p:txBody>
      </p:sp>
      <p:sp>
        <p:nvSpPr>
          <p:cNvPr id="3" name="Content Placeholder 2"/>
          <p:cNvSpPr>
            <a:spLocks noGrp="1"/>
          </p:cNvSpPr>
          <p:nvPr>
            <p:ph idx="1"/>
          </p:nvPr>
        </p:nvSpPr>
        <p:spPr>
          <a:xfrm>
            <a:off x="0" y="1417638"/>
            <a:ext cx="4873561" cy="5440362"/>
          </a:xfrm>
        </p:spPr>
        <p:txBody>
          <a:bodyPr>
            <a:normAutofit fontScale="92500" lnSpcReduction="10000"/>
          </a:bodyPr>
          <a:lstStyle/>
          <a:p>
            <a:r>
              <a:rPr lang="en-GB" i="1" dirty="0" err="1">
                <a:solidFill>
                  <a:schemeClr val="bg1"/>
                </a:solidFill>
              </a:rPr>
              <a:t>geographia</a:t>
            </a:r>
            <a:r>
              <a:rPr lang="en-GB" dirty="0">
                <a:solidFill>
                  <a:schemeClr val="bg1"/>
                </a:solidFill>
              </a:rPr>
              <a:t> </a:t>
            </a:r>
            <a:r>
              <a:rPr lang="en-GB" dirty="0" smtClean="0">
                <a:solidFill>
                  <a:schemeClr val="bg1"/>
                </a:solidFill>
              </a:rPr>
              <a:t>– terms that appears with </a:t>
            </a:r>
            <a:r>
              <a:rPr lang="en-GB" dirty="0">
                <a:solidFill>
                  <a:schemeClr val="bg1"/>
                </a:solidFill>
              </a:rPr>
              <a:t>Eratosthenes of Cyrene (3rd C BC) </a:t>
            </a:r>
            <a:r>
              <a:rPr lang="en-GB" dirty="0" smtClean="0">
                <a:solidFill>
                  <a:schemeClr val="bg1"/>
                </a:solidFill>
              </a:rPr>
              <a:t>– </a:t>
            </a:r>
            <a:r>
              <a:rPr lang="en-GB" i="1" dirty="0" err="1" smtClean="0">
                <a:solidFill>
                  <a:schemeClr val="bg1"/>
                </a:solidFill>
              </a:rPr>
              <a:t>phusiologia</a:t>
            </a:r>
            <a:r>
              <a:rPr lang="en-GB" i="1" dirty="0" smtClean="0">
                <a:solidFill>
                  <a:schemeClr val="bg1"/>
                </a:solidFill>
              </a:rPr>
              <a:t> </a:t>
            </a:r>
            <a:r>
              <a:rPr lang="en-GB" dirty="0" smtClean="0">
                <a:solidFill>
                  <a:schemeClr val="bg1"/>
                </a:solidFill>
              </a:rPr>
              <a:t>– </a:t>
            </a:r>
            <a:r>
              <a:rPr lang="en-GB" i="1" dirty="0" err="1" smtClean="0">
                <a:solidFill>
                  <a:schemeClr val="bg1"/>
                </a:solidFill>
              </a:rPr>
              <a:t>historia</a:t>
            </a:r>
            <a:r>
              <a:rPr lang="en-GB" dirty="0" smtClean="0">
                <a:solidFill>
                  <a:schemeClr val="bg1"/>
                </a:solidFill>
              </a:rPr>
              <a:t>.</a:t>
            </a:r>
          </a:p>
          <a:p>
            <a:endParaRPr lang="en-GB" sz="900" dirty="0">
              <a:solidFill>
                <a:schemeClr val="bg1"/>
              </a:solidFill>
            </a:endParaRPr>
          </a:p>
          <a:p>
            <a:r>
              <a:rPr lang="en-GB" dirty="0" smtClean="0">
                <a:solidFill>
                  <a:schemeClr val="bg1"/>
                </a:solidFill>
              </a:rPr>
              <a:t>Ancient geography as a literary genre (though specialist studies did exist). </a:t>
            </a:r>
          </a:p>
          <a:p>
            <a:endParaRPr lang="en-GB" sz="900" i="1" dirty="0">
              <a:solidFill>
                <a:schemeClr val="bg1"/>
              </a:solidFill>
            </a:endParaRPr>
          </a:p>
          <a:p>
            <a:r>
              <a:rPr lang="en-GB" dirty="0" smtClean="0">
                <a:solidFill>
                  <a:schemeClr val="bg1"/>
                </a:solidFill>
              </a:rPr>
              <a:t>The “river Ocean” representing the physical </a:t>
            </a:r>
            <a:r>
              <a:rPr lang="en-GB" dirty="0">
                <a:solidFill>
                  <a:schemeClr val="bg1"/>
                </a:solidFill>
              </a:rPr>
              <a:t>embodiment of </a:t>
            </a:r>
            <a:r>
              <a:rPr lang="en-GB" i="1" dirty="0" err="1">
                <a:solidFill>
                  <a:schemeClr val="bg1"/>
                </a:solidFill>
              </a:rPr>
              <a:t>peirata</a:t>
            </a:r>
            <a:r>
              <a:rPr lang="en-GB" i="1" dirty="0">
                <a:solidFill>
                  <a:schemeClr val="bg1"/>
                </a:solidFill>
              </a:rPr>
              <a:t> </a:t>
            </a:r>
            <a:r>
              <a:rPr lang="en-GB" i="1" dirty="0" err="1">
                <a:solidFill>
                  <a:schemeClr val="bg1"/>
                </a:solidFill>
              </a:rPr>
              <a:t>gaiēs</a:t>
            </a:r>
            <a:r>
              <a:rPr lang="en-GB" i="1" dirty="0">
                <a:solidFill>
                  <a:schemeClr val="bg1"/>
                </a:solidFill>
              </a:rPr>
              <a:t> </a:t>
            </a:r>
            <a:r>
              <a:rPr lang="en-GB" dirty="0">
                <a:solidFill>
                  <a:schemeClr val="bg1"/>
                </a:solidFill>
              </a:rPr>
              <a:t>“boundary of the earth</a:t>
            </a:r>
            <a:r>
              <a:rPr lang="en-GB" dirty="0" smtClean="0">
                <a:solidFill>
                  <a:schemeClr val="bg1"/>
                </a:solidFill>
              </a:rPr>
              <a:t>” – critique of this idea by Herodotus.   </a:t>
            </a:r>
            <a:endParaRPr lang="en-GB" dirty="0">
              <a:solidFill>
                <a:schemeClr val="bg1"/>
              </a:solidFill>
            </a:endParaRP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873561" y="1755399"/>
            <a:ext cx="4090927" cy="4326942"/>
          </a:xfrm>
          <a:prstGeom prst="rect">
            <a:avLst/>
          </a:prstGeom>
        </p:spPr>
      </p:pic>
    </p:spTree>
    <p:extLst>
      <p:ext uri="{BB962C8B-B14F-4D97-AF65-F5344CB8AC3E}">
        <p14:creationId xmlns:p14="http://schemas.microsoft.com/office/powerpoint/2010/main" val="9789181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3573016"/>
          </a:xfrm>
        </p:spPr>
        <p:txBody>
          <a:bodyPr>
            <a:normAutofit/>
          </a:bodyPr>
          <a:lstStyle/>
          <a:p>
            <a:pPr marL="0" indent="0">
              <a:buNone/>
            </a:pPr>
            <a:r>
              <a:rPr lang="en-GB" dirty="0" smtClean="0">
                <a:solidFill>
                  <a:schemeClr val="bg1"/>
                </a:solidFill>
              </a:rPr>
              <a:t>“The </a:t>
            </a:r>
            <a:r>
              <a:rPr lang="en-GB" dirty="0">
                <a:solidFill>
                  <a:schemeClr val="bg1"/>
                </a:solidFill>
              </a:rPr>
              <a:t>limits of the zones can be defined by circles drawn on both sides of the equator and parallel to it, </a:t>
            </a:r>
            <a:r>
              <a:rPr lang="en-GB" b="1" dirty="0" smtClean="0">
                <a:solidFill>
                  <a:schemeClr val="bg1"/>
                </a:solidFill>
              </a:rPr>
              <a:t>namely</a:t>
            </a:r>
            <a:r>
              <a:rPr lang="en-GB" b="1" dirty="0">
                <a:solidFill>
                  <a:schemeClr val="bg1"/>
                </a:solidFill>
              </a:rPr>
              <a:t>, by two circles which enclose the torrid zone, and by two others, following upon these, which form the two temperate zones next to the torrid zone and the two frigid zones next to the temperate zones</a:t>
            </a:r>
            <a:r>
              <a:rPr lang="en-GB" dirty="0">
                <a:solidFill>
                  <a:schemeClr val="bg1"/>
                </a:solidFill>
              </a:rPr>
              <a:t>… Now they call </a:t>
            </a:r>
            <a:r>
              <a:rPr lang="en-GB" b="1" dirty="0">
                <a:solidFill>
                  <a:schemeClr val="bg1"/>
                </a:solidFill>
              </a:rPr>
              <a:t>"temperate" the zones that can be inhabited; the others they call </a:t>
            </a:r>
            <a:r>
              <a:rPr lang="en-GB" b="1" dirty="0" smtClean="0">
                <a:solidFill>
                  <a:schemeClr val="bg1"/>
                </a:solidFill>
              </a:rPr>
              <a:t>uninhabitable</a:t>
            </a:r>
            <a:r>
              <a:rPr lang="en-GB" dirty="0" smtClean="0">
                <a:solidFill>
                  <a:schemeClr val="bg1"/>
                </a:solidFill>
              </a:rPr>
              <a:t>…” – </a:t>
            </a:r>
            <a:r>
              <a:rPr lang="en-GB" b="1" dirty="0" smtClean="0">
                <a:solidFill>
                  <a:schemeClr val="bg1"/>
                </a:solidFill>
              </a:rPr>
              <a:t>Strabo </a:t>
            </a:r>
            <a:r>
              <a:rPr lang="en-GB" b="1" i="1" dirty="0" smtClean="0">
                <a:solidFill>
                  <a:schemeClr val="bg1"/>
                </a:solidFill>
              </a:rPr>
              <a:t>Geog. </a:t>
            </a:r>
            <a:r>
              <a:rPr lang="en-GB" b="1" dirty="0" smtClean="0">
                <a:solidFill>
                  <a:schemeClr val="bg1"/>
                </a:solidFill>
              </a:rPr>
              <a:t>2.5.3</a:t>
            </a:r>
            <a:r>
              <a:rPr lang="en-GB" dirty="0" smtClean="0">
                <a:solidFill>
                  <a:schemeClr val="bg1"/>
                </a:solidFill>
              </a:rPr>
              <a:t>. </a:t>
            </a:r>
            <a:endParaRPr lang="en-GB" dirty="0">
              <a:solidFill>
                <a:schemeClr val="bg1"/>
              </a:solidFill>
            </a:endParaRPr>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790" y="3573016"/>
            <a:ext cx="2789540"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02686" y="6309320"/>
            <a:ext cx="2557748" cy="369332"/>
          </a:xfrm>
          <a:prstGeom prst="rect">
            <a:avLst/>
          </a:prstGeom>
        </p:spPr>
        <p:txBody>
          <a:bodyPr wrap="square">
            <a:spAutoFit/>
          </a:bodyPr>
          <a:lstStyle/>
          <a:p>
            <a:pPr algn="ctr"/>
            <a:r>
              <a:rPr lang="en-GB" b="1" dirty="0">
                <a:solidFill>
                  <a:schemeClr val="bg1"/>
                </a:solidFill>
              </a:rPr>
              <a:t>Crates of </a:t>
            </a:r>
            <a:r>
              <a:rPr lang="en-GB" b="1" dirty="0" err="1">
                <a:solidFill>
                  <a:schemeClr val="bg1"/>
                </a:solidFill>
              </a:rPr>
              <a:t>Mallos</a:t>
            </a:r>
            <a:endParaRPr lang="en-GB" b="1" dirty="0">
              <a:solidFill>
                <a:schemeClr val="bg1"/>
              </a:solidFill>
            </a:endParaRPr>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60434" y="3573016"/>
            <a:ext cx="4079456" cy="3059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56176" y="3573016"/>
            <a:ext cx="2877561" cy="3059591"/>
          </a:xfrm>
          <a:prstGeom prst="rect">
            <a:avLst/>
          </a:prstGeom>
        </p:spPr>
      </p:pic>
    </p:spTree>
    <p:extLst>
      <p:ext uri="{BB962C8B-B14F-4D97-AF65-F5344CB8AC3E}">
        <p14:creationId xmlns:p14="http://schemas.microsoft.com/office/powerpoint/2010/main" val="383940454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450"/>
            <a:ext cx="8229600" cy="1234496"/>
          </a:xfrm>
        </p:spPr>
        <p:txBody>
          <a:bodyPr>
            <a:normAutofit/>
          </a:bodyPr>
          <a:lstStyle/>
          <a:p>
            <a:r>
              <a:rPr lang="en-GB" b="1" dirty="0" smtClean="0">
                <a:solidFill>
                  <a:schemeClr val="bg1"/>
                </a:solidFill>
              </a:rPr>
              <a:t>The Centre and Periphery</a:t>
            </a:r>
            <a:endParaRPr lang="en-GB" b="1" dirty="0">
              <a:solidFill>
                <a:schemeClr val="bg1"/>
              </a:solidFill>
            </a:endParaRPr>
          </a:p>
        </p:txBody>
      </p:sp>
      <p:sp>
        <p:nvSpPr>
          <p:cNvPr id="3" name="Content Placeholder 2"/>
          <p:cNvSpPr>
            <a:spLocks noGrp="1"/>
          </p:cNvSpPr>
          <p:nvPr>
            <p:ph idx="1"/>
          </p:nvPr>
        </p:nvSpPr>
        <p:spPr>
          <a:xfrm>
            <a:off x="107504" y="1241946"/>
            <a:ext cx="8928992" cy="5616054"/>
          </a:xfrm>
        </p:spPr>
        <p:txBody>
          <a:bodyPr>
            <a:noAutofit/>
          </a:bodyPr>
          <a:lstStyle/>
          <a:p>
            <a:pPr marL="0" indent="0">
              <a:buNone/>
            </a:pPr>
            <a:r>
              <a:rPr lang="en-GB" sz="2600" dirty="0">
                <a:solidFill>
                  <a:schemeClr val="bg1"/>
                </a:solidFill>
              </a:rPr>
              <a:t>“The most outlying nations of the world have somehow drawn the finest things as their lot, exactly as Greece has drawn the possession of far the best seasons. As I have lately said, India lies at the world's most distant eastern limit; and in India all living creatures four-footed and flying are much bigger than those of other lands, except the horses</a:t>
            </a:r>
            <a:r>
              <a:rPr lang="en-GB" sz="2600" dirty="0" smtClean="0">
                <a:solidFill>
                  <a:schemeClr val="bg1"/>
                </a:solidFill>
              </a:rPr>
              <a:t>…” - </a:t>
            </a:r>
            <a:r>
              <a:rPr lang="en-GB" sz="2600" b="1" dirty="0" smtClean="0">
                <a:solidFill>
                  <a:schemeClr val="bg1"/>
                </a:solidFill>
              </a:rPr>
              <a:t>Herodotus </a:t>
            </a:r>
            <a:r>
              <a:rPr lang="en-GB" sz="2600" b="1" dirty="0">
                <a:solidFill>
                  <a:schemeClr val="bg1"/>
                </a:solidFill>
              </a:rPr>
              <a:t>3.106</a:t>
            </a:r>
            <a:r>
              <a:rPr lang="en-GB" sz="2600" dirty="0" smtClean="0">
                <a:solidFill>
                  <a:schemeClr val="bg1"/>
                </a:solidFill>
              </a:rPr>
              <a:t>.</a:t>
            </a:r>
          </a:p>
          <a:p>
            <a:pPr marL="0" indent="0">
              <a:buNone/>
            </a:pPr>
            <a:endParaRPr lang="en-GB" sz="1000" dirty="0" smtClean="0">
              <a:solidFill>
                <a:schemeClr val="bg1"/>
              </a:solidFill>
            </a:endParaRPr>
          </a:p>
          <a:p>
            <a:pPr marL="0" indent="0">
              <a:buNone/>
            </a:pPr>
            <a:r>
              <a:rPr lang="en-GB" sz="2600" dirty="0" smtClean="0">
                <a:solidFill>
                  <a:schemeClr val="bg1"/>
                </a:solidFill>
              </a:rPr>
              <a:t>Nature </a:t>
            </a:r>
            <a:r>
              <a:rPr lang="en-GB" sz="2600" dirty="0">
                <a:solidFill>
                  <a:schemeClr val="bg1"/>
                </a:solidFill>
              </a:rPr>
              <a:t>run’s riot at the end of the earth:</a:t>
            </a:r>
          </a:p>
          <a:p>
            <a:pPr marL="400050" lvl="1" indent="0">
              <a:buNone/>
            </a:pPr>
            <a:r>
              <a:rPr lang="en-GB" sz="2000" dirty="0">
                <a:solidFill>
                  <a:schemeClr val="bg1"/>
                </a:solidFill>
              </a:rPr>
              <a:t>“The proverbial expression about Libya, that “Libya always brings forth some new thing,” has been coined because of the tendency for even heterogonous creatures to interbreed there. On account of the paucity of water, different species encounter each other at the few places which posses springs, and there interbreed.” – </a:t>
            </a:r>
            <a:r>
              <a:rPr lang="en-GB" sz="2000" b="1" dirty="0">
                <a:solidFill>
                  <a:schemeClr val="bg1"/>
                </a:solidFill>
              </a:rPr>
              <a:t>Aristotle </a:t>
            </a:r>
            <a:r>
              <a:rPr lang="en-GB" sz="2000" b="1" i="1" dirty="0">
                <a:solidFill>
                  <a:schemeClr val="bg1"/>
                </a:solidFill>
              </a:rPr>
              <a:t>Gen. Animal. </a:t>
            </a:r>
            <a:r>
              <a:rPr lang="en-GB" sz="2000" b="1" dirty="0">
                <a:solidFill>
                  <a:schemeClr val="bg1"/>
                </a:solidFill>
              </a:rPr>
              <a:t>746b7-13 </a:t>
            </a:r>
            <a:r>
              <a:rPr lang="en-GB" sz="2000" dirty="0">
                <a:solidFill>
                  <a:schemeClr val="bg1"/>
                </a:solidFill>
              </a:rPr>
              <a:t>– (cf. </a:t>
            </a:r>
            <a:r>
              <a:rPr lang="en-GB" sz="2000" dirty="0" err="1">
                <a:solidFill>
                  <a:schemeClr val="bg1"/>
                </a:solidFill>
              </a:rPr>
              <a:t>Diodorus</a:t>
            </a:r>
            <a:r>
              <a:rPr lang="en-GB" sz="2000" dirty="0">
                <a:solidFill>
                  <a:schemeClr val="bg1"/>
                </a:solidFill>
              </a:rPr>
              <a:t> </a:t>
            </a:r>
            <a:r>
              <a:rPr lang="en-GB" sz="2000" dirty="0" err="1">
                <a:solidFill>
                  <a:schemeClr val="bg1"/>
                </a:solidFill>
              </a:rPr>
              <a:t>Siculus</a:t>
            </a:r>
            <a:r>
              <a:rPr lang="en-GB" sz="2000" dirty="0">
                <a:solidFill>
                  <a:schemeClr val="bg1"/>
                </a:solidFill>
              </a:rPr>
              <a:t> 2.51.2-4).  </a:t>
            </a:r>
          </a:p>
          <a:p>
            <a:pPr marL="0" indent="0">
              <a:buNone/>
            </a:pPr>
            <a:endParaRPr lang="en-GB" sz="3800" dirty="0"/>
          </a:p>
          <a:p>
            <a:pPr marL="0" indent="0">
              <a:buNone/>
            </a:pPr>
            <a:endParaRPr lang="en-GB" sz="3800" dirty="0"/>
          </a:p>
        </p:txBody>
      </p:sp>
    </p:spTree>
    <p:extLst>
      <p:ext uri="{BB962C8B-B14F-4D97-AF65-F5344CB8AC3E}">
        <p14:creationId xmlns:p14="http://schemas.microsoft.com/office/powerpoint/2010/main" val="42880004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7"/>
            <a:ext cx="8229600" cy="6242541"/>
          </a:xfrm>
        </p:spPr>
        <p:txBody>
          <a:bodyPr>
            <a:normAutofit/>
          </a:bodyPr>
          <a:lstStyle/>
          <a:p>
            <a:r>
              <a:rPr lang="en-GB" sz="7200" dirty="0" smtClean="0">
                <a:solidFill>
                  <a:schemeClr val="bg1"/>
                </a:solidFill>
              </a:rPr>
              <a:t>Subjects covered in this module and assessments </a:t>
            </a:r>
            <a:endParaRPr lang="en-GB" sz="7200" dirty="0">
              <a:solidFill>
                <a:schemeClr val="bg1"/>
              </a:solidFill>
            </a:endParaRPr>
          </a:p>
        </p:txBody>
      </p:sp>
    </p:spTree>
    <p:extLst>
      <p:ext uri="{BB962C8B-B14F-4D97-AF65-F5344CB8AC3E}">
        <p14:creationId xmlns:p14="http://schemas.microsoft.com/office/powerpoint/2010/main" val="273114712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Module Team</a:t>
            </a:r>
            <a:endParaRPr lang="en-GB" dirty="0">
              <a:solidFill>
                <a:schemeClr val="bg1"/>
              </a:solidFill>
            </a:endParaRPr>
          </a:p>
        </p:txBody>
      </p:sp>
      <p:pic>
        <p:nvPicPr>
          <p:cNvPr id="7" name="Content Placeholder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32376" y="1656172"/>
            <a:ext cx="3902836" cy="2199246"/>
          </a:xfrm>
          <a:prstGeom prst="rect">
            <a:avLst/>
          </a:prstGeom>
        </p:spPr>
      </p:pic>
      <p:sp>
        <p:nvSpPr>
          <p:cNvPr id="8" name="TextBox 7"/>
          <p:cNvSpPr txBox="1"/>
          <p:nvPr/>
        </p:nvSpPr>
        <p:spPr>
          <a:xfrm>
            <a:off x="242460" y="3486086"/>
            <a:ext cx="3336170" cy="369332"/>
          </a:xfrm>
          <a:prstGeom prst="rect">
            <a:avLst/>
          </a:prstGeom>
          <a:solidFill>
            <a:schemeClr val="tx1">
              <a:lumMod val="95000"/>
            </a:schemeClr>
          </a:solidFill>
        </p:spPr>
        <p:txBody>
          <a:bodyPr wrap="none" rtlCol="0">
            <a:spAutoFit/>
          </a:bodyPr>
          <a:lstStyle/>
          <a:p>
            <a:r>
              <a:rPr lang="en-GB" dirty="0" smtClean="0">
                <a:solidFill>
                  <a:schemeClr val="bg1"/>
                </a:solidFill>
              </a:rPr>
              <a:t>Lester Mason, Modern History</a:t>
            </a:r>
            <a:endParaRPr lang="en-GB" dirty="0">
              <a:solidFill>
                <a:schemeClr val="bg1"/>
              </a:solidFill>
            </a:endParaRPr>
          </a:p>
        </p:txBody>
      </p:sp>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6264"/>
          <a:stretch/>
        </p:blipFill>
        <p:spPr>
          <a:xfrm>
            <a:off x="3914342" y="1489302"/>
            <a:ext cx="2702257" cy="2532986"/>
          </a:xfrm>
          <a:prstGeom prst="rect">
            <a:avLst/>
          </a:prstGeom>
        </p:spPr>
      </p:pic>
      <p:sp>
        <p:nvSpPr>
          <p:cNvPr id="11" name="TextBox 10"/>
          <p:cNvSpPr txBox="1"/>
          <p:nvPr/>
        </p:nvSpPr>
        <p:spPr>
          <a:xfrm>
            <a:off x="6283309" y="1506903"/>
            <a:ext cx="2702257" cy="646331"/>
          </a:xfrm>
          <a:prstGeom prst="rect">
            <a:avLst/>
          </a:prstGeom>
          <a:solidFill>
            <a:schemeClr val="tx1">
              <a:lumMod val="95000"/>
            </a:schemeClr>
          </a:solidFill>
        </p:spPr>
        <p:txBody>
          <a:bodyPr wrap="square" rtlCol="0">
            <a:spAutoFit/>
          </a:bodyPr>
          <a:lstStyle/>
          <a:p>
            <a:r>
              <a:rPr lang="en-GB" dirty="0" smtClean="0">
                <a:solidFill>
                  <a:schemeClr val="bg1"/>
                </a:solidFill>
              </a:rPr>
              <a:t>Thomas Jansen, Chinese Studies</a:t>
            </a:r>
            <a:endParaRPr lang="en-GB" dirty="0">
              <a:solidFill>
                <a:schemeClr val="bg1"/>
              </a:solidFill>
            </a:endParaRPr>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3057" y="4093951"/>
            <a:ext cx="3472592" cy="2310852"/>
          </a:xfrm>
          <a:prstGeom prst="rect">
            <a:avLst/>
          </a:prstGeom>
        </p:spPr>
      </p:pic>
      <p:sp>
        <p:nvSpPr>
          <p:cNvPr id="13" name="TextBox 12"/>
          <p:cNvSpPr txBox="1"/>
          <p:nvPr/>
        </p:nvSpPr>
        <p:spPr>
          <a:xfrm>
            <a:off x="223057" y="6035471"/>
            <a:ext cx="3472592" cy="369332"/>
          </a:xfrm>
          <a:prstGeom prst="rect">
            <a:avLst/>
          </a:prstGeom>
          <a:solidFill>
            <a:schemeClr val="tx1">
              <a:lumMod val="95000"/>
            </a:schemeClr>
          </a:solidFill>
        </p:spPr>
        <p:txBody>
          <a:bodyPr wrap="square" rtlCol="0">
            <a:spAutoFit/>
          </a:bodyPr>
          <a:lstStyle/>
          <a:p>
            <a:r>
              <a:rPr lang="en-GB" dirty="0" smtClean="0">
                <a:solidFill>
                  <a:schemeClr val="bg1"/>
                </a:solidFill>
              </a:rPr>
              <a:t>Jeni Williams, Creative Writing</a:t>
            </a:r>
            <a:endParaRPr lang="en-GB" dirty="0">
              <a:solidFill>
                <a:schemeClr val="bg1"/>
              </a:solidFill>
            </a:endParaRPr>
          </a:p>
        </p:txBody>
      </p:sp>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53159" y="3945373"/>
            <a:ext cx="2194438" cy="2194438"/>
          </a:xfrm>
          <a:prstGeom prst="rect">
            <a:avLst/>
          </a:prstGeom>
        </p:spPr>
      </p:pic>
      <p:sp>
        <p:nvSpPr>
          <p:cNvPr id="15" name="TextBox 14"/>
          <p:cNvSpPr txBox="1"/>
          <p:nvPr/>
        </p:nvSpPr>
        <p:spPr>
          <a:xfrm>
            <a:off x="3753159" y="5906600"/>
            <a:ext cx="2194438" cy="646331"/>
          </a:xfrm>
          <a:prstGeom prst="rect">
            <a:avLst/>
          </a:prstGeom>
          <a:solidFill>
            <a:schemeClr val="tx1">
              <a:lumMod val="95000"/>
            </a:schemeClr>
          </a:solidFill>
        </p:spPr>
        <p:txBody>
          <a:bodyPr wrap="square" rtlCol="0">
            <a:spAutoFit/>
          </a:bodyPr>
          <a:lstStyle/>
          <a:p>
            <a:r>
              <a:rPr lang="en-GB" dirty="0" smtClean="0">
                <a:solidFill>
                  <a:schemeClr val="bg1"/>
                </a:solidFill>
              </a:rPr>
              <a:t>Quentin Drew, Archaeology</a:t>
            </a:r>
            <a:endParaRPr lang="en-GB" dirty="0">
              <a:solidFill>
                <a:schemeClr val="bg1"/>
              </a:solidFill>
            </a:endParaRPr>
          </a:p>
        </p:txBody>
      </p:sp>
      <p:pic>
        <p:nvPicPr>
          <p:cNvPr id="18" name="Picture 17"/>
          <p:cNvPicPr>
            <a:picLocks noChangeAspect="1"/>
          </p:cNvPicPr>
          <p:nvPr/>
        </p:nvPicPr>
        <p:blipFill rotWithShape="1">
          <a:blip r:embed="rId6" cstate="print">
            <a:extLst>
              <a:ext uri="{28A0092B-C50C-407E-A947-70E740481C1C}">
                <a14:useLocalDpi xmlns:a14="http://schemas.microsoft.com/office/drawing/2010/main" val="0"/>
              </a:ext>
            </a:extLst>
          </a:blip>
          <a:srcRect/>
          <a:stretch/>
        </p:blipFill>
        <p:spPr>
          <a:xfrm>
            <a:off x="6230184" y="2600152"/>
            <a:ext cx="2755382" cy="3629613"/>
          </a:xfrm>
          <a:prstGeom prst="rect">
            <a:avLst/>
          </a:prstGeom>
        </p:spPr>
      </p:pic>
      <p:sp>
        <p:nvSpPr>
          <p:cNvPr id="19" name="TextBox 18"/>
          <p:cNvSpPr txBox="1"/>
          <p:nvPr/>
        </p:nvSpPr>
        <p:spPr>
          <a:xfrm>
            <a:off x="6791128" y="5855170"/>
            <a:ext cx="2194438" cy="646331"/>
          </a:xfrm>
          <a:prstGeom prst="rect">
            <a:avLst/>
          </a:prstGeom>
          <a:solidFill>
            <a:schemeClr val="tx1">
              <a:lumMod val="95000"/>
            </a:schemeClr>
          </a:solidFill>
        </p:spPr>
        <p:txBody>
          <a:bodyPr wrap="square" rtlCol="0">
            <a:spAutoFit/>
          </a:bodyPr>
          <a:lstStyle/>
          <a:p>
            <a:r>
              <a:rPr lang="en-GB" dirty="0" smtClean="0">
                <a:solidFill>
                  <a:schemeClr val="bg1"/>
                </a:solidFill>
              </a:rPr>
              <a:t>Matthew Cobb, Ancient History</a:t>
            </a:r>
            <a:endParaRPr lang="en-GB" dirty="0">
              <a:solidFill>
                <a:schemeClr val="bg1"/>
              </a:solidFill>
            </a:endParaRPr>
          </a:p>
        </p:txBody>
      </p:sp>
    </p:spTree>
    <p:extLst>
      <p:ext uri="{BB962C8B-B14F-4D97-AF65-F5344CB8AC3E}">
        <p14:creationId xmlns:p14="http://schemas.microsoft.com/office/powerpoint/2010/main" val="6541238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45660"/>
            <a:ext cx="4694830" cy="3087512"/>
          </a:xfrm>
          <a:prstGeom prst="rect">
            <a:avLst/>
          </a:prstGeom>
        </p:spPr>
        <p:txBody>
          <a:bodyPr wrap="square">
            <a:spAutoFit/>
          </a:bodyPr>
          <a:lstStyle/>
          <a:p>
            <a:pPr fontAlgn="base">
              <a:lnSpc>
                <a:spcPct val="115000"/>
              </a:lnSpc>
              <a:spcAft>
                <a:spcPts val="1000"/>
              </a:spcAft>
            </a:pPr>
            <a:r>
              <a:rPr lang="en-GB" b="1" dirty="0" smtClean="0">
                <a:solidFill>
                  <a:schemeClr val="bg1"/>
                </a:solidFill>
                <a:effectLst/>
                <a:ea typeface="Times New Roman" panose="02020603050405020304" pitchFamily="18" charset="0"/>
                <a:cs typeface="Times New Roman" panose="02020603050405020304" pitchFamily="18" charset="0"/>
              </a:rPr>
              <a:t>Week 1:</a:t>
            </a:r>
            <a:r>
              <a:rPr lang="en-GB" dirty="0" smtClean="0">
                <a:solidFill>
                  <a:schemeClr val="bg1"/>
                </a:solidFill>
                <a:effectLst/>
                <a:ea typeface="Times New Roman" panose="02020603050405020304" pitchFamily="18" charset="0"/>
                <a:cs typeface="Times New Roman" panose="02020603050405020304" pitchFamily="18" charset="0"/>
              </a:rPr>
              <a:t> Introduction to Global History:</a:t>
            </a:r>
          </a:p>
          <a:p>
            <a:pPr marL="342900" indent="-342900" fontAlgn="base">
              <a:lnSpc>
                <a:spcPct val="115000"/>
              </a:lnSpc>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Greco-Roman  conceptualisation</a:t>
            </a:r>
          </a:p>
          <a:p>
            <a:pPr marL="342900" lvl="0" indent="-342900" fontAlgn="base">
              <a:lnSpc>
                <a:spcPct val="115000"/>
              </a:lnSpc>
              <a:spcAft>
                <a:spcPts val="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Global History from a Chinese perspective</a:t>
            </a:r>
          </a:p>
          <a:p>
            <a:pPr marL="342900" lvl="0" indent="-342900" fontAlgn="base">
              <a:lnSpc>
                <a:spcPct val="115000"/>
              </a:lnSpc>
              <a:spcAft>
                <a:spcPts val="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Universal vs Nation-State - perspectives in the modern era</a:t>
            </a:r>
          </a:p>
          <a:p>
            <a:pPr marL="342900" lvl="0" indent="-342900" fontAlgn="base">
              <a:lnSpc>
                <a:spcPct val="115000"/>
              </a:lnSpc>
              <a:spcAft>
                <a:spcPts val="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Archaeological approaches to universal human roots</a:t>
            </a:r>
          </a:p>
          <a:p>
            <a:pPr marL="342900" lvl="0" indent="-342900" fontAlgn="base">
              <a:lnSpc>
                <a:spcPct val="115000"/>
              </a:lnSpc>
              <a:spcAft>
                <a:spcPts val="100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Global History and literature</a:t>
            </a:r>
            <a:endParaRPr lang="en-GB" dirty="0">
              <a:solidFill>
                <a:schemeClr val="bg1"/>
              </a:solidFill>
              <a:effectLst/>
              <a:ea typeface="Times New Roman" panose="02020603050405020304" pitchFamily="18" charset="0"/>
              <a:cs typeface="Times New Roman" panose="02020603050405020304" pitchFamily="18" charset="0"/>
            </a:endParaRPr>
          </a:p>
        </p:txBody>
      </p:sp>
      <p:sp>
        <p:nvSpPr>
          <p:cNvPr id="3" name="Rectangle 2"/>
          <p:cNvSpPr/>
          <p:nvPr/>
        </p:nvSpPr>
        <p:spPr>
          <a:xfrm>
            <a:off x="4572000" y="245660"/>
            <a:ext cx="4572000" cy="2768963"/>
          </a:xfrm>
          <a:prstGeom prst="rect">
            <a:avLst/>
          </a:prstGeom>
        </p:spPr>
        <p:txBody>
          <a:bodyPr>
            <a:spAutoFit/>
          </a:bodyPr>
          <a:lstStyle/>
          <a:p>
            <a:pPr fontAlgn="base">
              <a:lnSpc>
                <a:spcPct val="115000"/>
              </a:lnSpc>
              <a:spcAft>
                <a:spcPts val="1000"/>
              </a:spcAft>
            </a:pPr>
            <a:r>
              <a:rPr lang="en-GB" b="1" dirty="0" smtClean="0">
                <a:solidFill>
                  <a:schemeClr val="bg1"/>
                </a:solidFill>
                <a:effectLst/>
                <a:ea typeface="Times New Roman" panose="02020603050405020304" pitchFamily="18" charset="0"/>
                <a:cs typeface="Times New Roman" panose="02020603050405020304" pitchFamily="18" charset="0"/>
              </a:rPr>
              <a:t>Week 2:</a:t>
            </a:r>
            <a:r>
              <a:rPr lang="en-GB" dirty="0" smtClean="0">
                <a:solidFill>
                  <a:schemeClr val="bg1"/>
                </a:solidFill>
                <a:effectLst/>
                <a:ea typeface="Times New Roman" panose="02020603050405020304" pitchFamily="18" charset="0"/>
                <a:cs typeface="Times New Roman" panose="02020603050405020304" pitchFamily="18" charset="0"/>
              </a:rPr>
              <a:t> Empires and World systems - ‘Core-Periphery’ confrontations, including:</a:t>
            </a:r>
          </a:p>
          <a:p>
            <a:pPr marL="342900" lvl="0" indent="-342900" fontAlgn="base">
              <a:lnSpc>
                <a:spcPct val="115000"/>
              </a:lnSpc>
              <a:spcAft>
                <a:spcPts val="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Core-Periphery models in the Ancient World</a:t>
            </a:r>
          </a:p>
          <a:p>
            <a:pPr marL="342900" lvl="0" indent="-342900" fontAlgn="base">
              <a:lnSpc>
                <a:spcPct val="115000"/>
              </a:lnSpc>
              <a:spcAft>
                <a:spcPts val="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Global confrontation through history</a:t>
            </a:r>
          </a:p>
          <a:p>
            <a:pPr marL="342900" lvl="0" indent="-342900" fontAlgn="base">
              <a:lnSpc>
                <a:spcPct val="115000"/>
              </a:lnSpc>
              <a:spcAft>
                <a:spcPts val="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World Religions and Global History </a:t>
            </a:r>
          </a:p>
          <a:p>
            <a:pPr marL="342900" lvl="0" indent="-342900" fontAlgn="base">
              <a:lnSpc>
                <a:spcPct val="115000"/>
              </a:lnSpc>
              <a:spcAft>
                <a:spcPts val="1000"/>
              </a:spcAft>
              <a:buFont typeface="Symbol" panose="05050102010706020507" pitchFamily="18" charset="2"/>
              <a:buChar char=""/>
            </a:pPr>
            <a:r>
              <a:rPr lang="en-GB" dirty="0" smtClean="0">
                <a:solidFill>
                  <a:schemeClr val="bg1"/>
                </a:solidFill>
                <a:effectLst/>
                <a:ea typeface="Times New Roman" panose="02020603050405020304" pitchFamily="18" charset="0"/>
                <a:cs typeface="Times New Roman" panose="02020603050405020304" pitchFamily="18" charset="0"/>
              </a:rPr>
              <a:t>The Atlantic and Indian Ocean Worlds – trade, migration, and the Diaspora</a:t>
            </a:r>
            <a:endParaRPr lang="en-GB" dirty="0">
              <a:solidFill>
                <a:schemeClr val="bg1"/>
              </a:solidFill>
              <a:effectLst/>
              <a:ea typeface="Times New Roman" panose="02020603050405020304" pitchFamily="18" charset="0"/>
              <a:cs typeface="Times New Roman" panose="02020603050405020304" pitchFamily="18" charset="0"/>
            </a:endParaRPr>
          </a:p>
        </p:txBody>
      </p:sp>
      <p:sp>
        <p:nvSpPr>
          <p:cNvPr id="4" name="Rectangle 3"/>
          <p:cNvSpPr/>
          <p:nvPr/>
        </p:nvSpPr>
        <p:spPr>
          <a:xfrm>
            <a:off x="61415" y="3659302"/>
            <a:ext cx="4510586" cy="3087512"/>
          </a:xfrm>
          <a:prstGeom prst="rect">
            <a:avLst/>
          </a:prstGeom>
        </p:spPr>
        <p:txBody>
          <a:bodyPr wrap="square">
            <a:spAutoFit/>
          </a:bodyPr>
          <a:lstStyle/>
          <a:p>
            <a:pPr fontAlgn="base">
              <a:lnSpc>
                <a:spcPct val="115000"/>
              </a:lnSpc>
              <a:spcAft>
                <a:spcPts val="1000"/>
              </a:spcAft>
            </a:pPr>
            <a:r>
              <a:rPr lang="en-GB" b="1" dirty="0" smtClean="0">
                <a:solidFill>
                  <a:srgbClr val="000000"/>
                </a:solidFill>
                <a:effectLst/>
                <a:ea typeface="Times New Roman" panose="02020603050405020304" pitchFamily="18" charset="0"/>
                <a:cs typeface="Times New Roman" panose="02020603050405020304" pitchFamily="18" charset="0"/>
              </a:rPr>
              <a:t>Week 3</a:t>
            </a:r>
            <a:r>
              <a:rPr lang="en-GB" dirty="0" smtClean="0">
                <a:solidFill>
                  <a:srgbClr val="000000"/>
                </a:solidFill>
                <a:effectLst/>
                <a:ea typeface="Times New Roman" panose="02020603050405020304" pitchFamily="18" charset="0"/>
                <a:cs typeface="Times New Roman" panose="02020603050405020304" pitchFamily="18" charset="0"/>
              </a:rPr>
              <a:t>: ‘The Great Divergence’ - The West vs The Rest:</a:t>
            </a:r>
            <a:endParaRPr lang="en-GB" dirty="0" smtClean="0">
              <a:effectLst/>
              <a:ea typeface="Times New Roman" panose="02020603050405020304" pitchFamily="18" charset="0"/>
              <a:cs typeface="Times New Roman" panose="02020603050405020304" pitchFamily="18" charset="0"/>
            </a:endParaRPr>
          </a:p>
          <a:p>
            <a:pPr marL="342900" lvl="0" indent="-342900" fontAlgn="base">
              <a:lnSpc>
                <a:spcPct val="115000"/>
              </a:lnSpc>
              <a:spcAft>
                <a:spcPts val="0"/>
              </a:spcAft>
              <a:buFont typeface="Symbol" panose="05050102010706020507" pitchFamily="18" charset="2"/>
              <a:buChar char=""/>
            </a:pPr>
            <a:r>
              <a:rPr lang="en-GB" dirty="0" smtClean="0">
                <a:solidFill>
                  <a:srgbClr val="000000"/>
                </a:solidFill>
                <a:effectLst/>
                <a:ea typeface="Times New Roman" panose="02020603050405020304" pitchFamily="18" charset="0"/>
                <a:cs typeface="Times New Roman" panose="02020603050405020304" pitchFamily="18" charset="0"/>
              </a:rPr>
              <a:t>Controversies and confrontation</a:t>
            </a:r>
            <a:endParaRPr lang="en-GB" dirty="0" smtClean="0">
              <a:effectLst/>
              <a:ea typeface="Times New Roman" panose="02020603050405020304" pitchFamily="18" charset="0"/>
              <a:cs typeface="Times New Roman" panose="02020603050405020304" pitchFamily="18" charset="0"/>
            </a:endParaRPr>
          </a:p>
          <a:p>
            <a:pPr marL="342900" lvl="0" indent="-342900" fontAlgn="base">
              <a:lnSpc>
                <a:spcPct val="115000"/>
              </a:lnSpc>
              <a:spcAft>
                <a:spcPts val="0"/>
              </a:spcAft>
              <a:buFont typeface="Symbol" panose="05050102010706020507" pitchFamily="18" charset="2"/>
              <a:buChar char=""/>
            </a:pPr>
            <a:r>
              <a:rPr lang="en-GB" dirty="0" smtClean="0">
                <a:solidFill>
                  <a:srgbClr val="000000"/>
                </a:solidFill>
                <a:effectLst/>
                <a:ea typeface="Times New Roman" panose="02020603050405020304" pitchFamily="18" charset="0"/>
                <a:cs typeface="Times New Roman" panose="02020603050405020304" pitchFamily="18" charset="0"/>
              </a:rPr>
              <a:t>Commerce and industry – Protectionism or Free trade?</a:t>
            </a:r>
            <a:endParaRPr lang="en-GB" dirty="0" smtClean="0">
              <a:effectLst/>
              <a:ea typeface="Times New Roman" panose="02020603050405020304" pitchFamily="18" charset="0"/>
              <a:cs typeface="Times New Roman" panose="02020603050405020304" pitchFamily="18" charset="0"/>
            </a:endParaRPr>
          </a:p>
          <a:p>
            <a:pPr marL="342900" lvl="0" indent="-342900" fontAlgn="base">
              <a:lnSpc>
                <a:spcPct val="115000"/>
              </a:lnSpc>
              <a:spcAft>
                <a:spcPts val="0"/>
              </a:spcAft>
              <a:buFont typeface="Symbol" panose="05050102010706020507" pitchFamily="18" charset="2"/>
              <a:buChar char=""/>
            </a:pPr>
            <a:r>
              <a:rPr lang="en-GB" dirty="0" smtClean="0">
                <a:solidFill>
                  <a:srgbClr val="000000"/>
                </a:solidFill>
                <a:effectLst/>
                <a:ea typeface="Times New Roman" panose="02020603050405020304" pitchFamily="18" charset="0"/>
                <a:cs typeface="Times New Roman" panose="02020603050405020304" pitchFamily="18" charset="0"/>
              </a:rPr>
              <a:t>Globalisation – identifying modern and historical contexts</a:t>
            </a:r>
            <a:endParaRPr lang="en-GB" dirty="0" smtClean="0">
              <a:effectLst/>
              <a:ea typeface="Times New Roman" panose="02020603050405020304" pitchFamily="18" charset="0"/>
              <a:cs typeface="Times New Roman" panose="02020603050405020304" pitchFamily="18" charset="0"/>
            </a:endParaRPr>
          </a:p>
          <a:p>
            <a:pPr marL="342900" lvl="0" indent="-342900" fontAlgn="base">
              <a:lnSpc>
                <a:spcPct val="115000"/>
              </a:lnSpc>
              <a:spcAft>
                <a:spcPts val="0"/>
              </a:spcAft>
              <a:buFont typeface="Symbol" panose="05050102010706020507" pitchFamily="18" charset="2"/>
              <a:buChar char=""/>
            </a:pPr>
            <a:r>
              <a:rPr lang="en-GB" dirty="0" smtClean="0">
                <a:solidFill>
                  <a:srgbClr val="000000"/>
                </a:solidFill>
                <a:effectLst/>
                <a:ea typeface="Times New Roman" panose="02020603050405020304" pitchFamily="18" charset="0"/>
                <a:cs typeface="Times New Roman" panose="02020603050405020304" pitchFamily="18" charset="0"/>
              </a:rPr>
              <a:t>Literature </a:t>
            </a:r>
            <a:r>
              <a:rPr lang="en-GB" dirty="0" smtClean="0">
                <a:solidFill>
                  <a:srgbClr val="000000"/>
                </a:solidFill>
                <a:effectLst/>
                <a:ea typeface="Times New Roman" panose="02020603050405020304" pitchFamily="18" charset="0"/>
                <a:cs typeface="Times New Roman" panose="02020603050405020304" pitchFamily="18" charset="0"/>
              </a:rPr>
              <a:t>in a ‘modern’ globalised </a:t>
            </a:r>
            <a:r>
              <a:rPr lang="en-GB" dirty="0" smtClean="0">
                <a:solidFill>
                  <a:srgbClr val="000000"/>
                </a:solidFill>
                <a:effectLst/>
                <a:ea typeface="Times New Roman" panose="02020603050405020304" pitchFamily="18" charset="0"/>
                <a:cs typeface="Times New Roman" panose="02020603050405020304" pitchFamily="18" charset="0"/>
              </a:rPr>
              <a:t>world</a:t>
            </a:r>
            <a:endParaRPr lang="en-GB" dirty="0" smtClean="0">
              <a:effectLst/>
              <a:ea typeface="Times New Roman" panose="02020603050405020304" pitchFamily="18" charset="0"/>
              <a:cs typeface="Times New Roman" panose="02020603050405020304" pitchFamily="18" charset="0"/>
            </a:endParaRPr>
          </a:p>
        </p:txBody>
      </p:sp>
      <p:sp>
        <p:nvSpPr>
          <p:cNvPr id="5" name="Rectangle 4"/>
          <p:cNvSpPr/>
          <p:nvPr/>
        </p:nvSpPr>
        <p:spPr>
          <a:xfrm>
            <a:off x="4572001" y="3659302"/>
            <a:ext cx="4572000" cy="2768963"/>
          </a:xfrm>
          <a:prstGeom prst="rect">
            <a:avLst/>
          </a:prstGeom>
        </p:spPr>
        <p:txBody>
          <a:bodyPr wrap="square">
            <a:spAutoFit/>
          </a:bodyPr>
          <a:lstStyle/>
          <a:p>
            <a:pPr fontAlgn="base">
              <a:lnSpc>
                <a:spcPct val="115000"/>
              </a:lnSpc>
              <a:spcAft>
                <a:spcPts val="1000"/>
              </a:spcAft>
            </a:pPr>
            <a:r>
              <a:rPr lang="en-GB" b="1" dirty="0" smtClean="0">
                <a:solidFill>
                  <a:srgbClr val="000000"/>
                </a:solidFill>
                <a:effectLst/>
                <a:ea typeface="Times New Roman" panose="02020603050405020304" pitchFamily="18" charset="0"/>
                <a:cs typeface="Times New Roman" panose="02020603050405020304" pitchFamily="18" charset="0"/>
              </a:rPr>
              <a:t>Week 4:</a:t>
            </a:r>
            <a:r>
              <a:rPr lang="en-GB" dirty="0" smtClean="0">
                <a:solidFill>
                  <a:srgbClr val="000000"/>
                </a:solidFill>
                <a:effectLst/>
                <a:ea typeface="Times New Roman" panose="02020603050405020304" pitchFamily="18" charset="0"/>
                <a:cs typeface="Times New Roman" panose="02020603050405020304" pitchFamily="18" charset="0"/>
              </a:rPr>
              <a:t> </a:t>
            </a:r>
            <a:r>
              <a:rPr lang="en-GB" dirty="0" smtClean="0">
                <a:solidFill>
                  <a:srgbClr val="000000"/>
                </a:solidFill>
                <a:effectLst/>
                <a:ea typeface="Times New Roman" panose="02020603050405020304" pitchFamily="18" charset="0"/>
                <a:cs typeface="Times New Roman" panose="02020603050405020304" pitchFamily="18" charset="0"/>
              </a:rPr>
              <a:t>Heritage </a:t>
            </a:r>
            <a:r>
              <a:rPr lang="en-GB" dirty="0" smtClean="0">
                <a:solidFill>
                  <a:srgbClr val="000000"/>
                </a:solidFill>
                <a:effectLst/>
                <a:ea typeface="Times New Roman" panose="02020603050405020304" pitchFamily="18" charset="0"/>
                <a:cs typeface="Times New Roman" panose="02020603050405020304" pitchFamily="18" charset="0"/>
              </a:rPr>
              <a:t>and the </a:t>
            </a:r>
            <a:r>
              <a:rPr lang="en-GB" dirty="0" smtClean="0">
                <a:solidFill>
                  <a:srgbClr val="000000"/>
                </a:solidFill>
                <a:ea typeface="Times New Roman" panose="02020603050405020304" pitchFamily="18" charset="0"/>
                <a:cs typeface="Times New Roman" panose="02020603050405020304" pitchFamily="18" charset="0"/>
              </a:rPr>
              <a:t>presentations</a:t>
            </a:r>
            <a:r>
              <a:rPr lang="en-GB" dirty="0" smtClean="0">
                <a:solidFill>
                  <a:srgbClr val="000000"/>
                </a:solidFill>
                <a:effectLst/>
                <a:ea typeface="Times New Roman" panose="02020603050405020304" pitchFamily="18" charset="0"/>
                <a:cs typeface="Times New Roman" panose="02020603050405020304" pitchFamily="18" charset="0"/>
              </a:rPr>
              <a:t>:</a:t>
            </a:r>
            <a:endParaRPr lang="en-GB" dirty="0" smtClean="0">
              <a:effectLst/>
              <a:ea typeface="Times New Roman" panose="02020603050405020304" pitchFamily="18" charset="0"/>
              <a:cs typeface="Times New Roman" panose="02020603050405020304" pitchFamily="18" charset="0"/>
            </a:endParaRPr>
          </a:p>
          <a:p>
            <a:pPr marL="342900" indent="-342900" fontAlgn="base">
              <a:lnSpc>
                <a:spcPct val="115000"/>
              </a:lnSpc>
              <a:buFont typeface="Symbol" panose="05050102010706020507" pitchFamily="18" charset="2"/>
              <a:buChar char=""/>
            </a:pPr>
            <a:r>
              <a:rPr lang="en-GB" dirty="0">
                <a:solidFill>
                  <a:srgbClr val="000000"/>
                </a:solidFill>
                <a:ea typeface="Times New Roman" panose="02020603050405020304" pitchFamily="18" charset="0"/>
                <a:cs typeface="Times New Roman" panose="02020603050405020304" pitchFamily="18" charset="0"/>
              </a:rPr>
              <a:t>Communications technology and globalisation</a:t>
            </a:r>
            <a:endParaRPr lang="en-GB" dirty="0">
              <a:ea typeface="Times New Roman" panose="02020603050405020304" pitchFamily="18" charset="0"/>
              <a:cs typeface="Times New Roman" panose="02020603050405020304" pitchFamily="18" charset="0"/>
            </a:endParaRPr>
          </a:p>
          <a:p>
            <a:pPr marL="342900" indent="-342900" fontAlgn="base">
              <a:lnSpc>
                <a:spcPct val="115000"/>
              </a:lnSpc>
              <a:buFont typeface="Symbol" panose="05050102010706020507" pitchFamily="18" charset="2"/>
              <a:buChar char=""/>
            </a:pPr>
            <a:r>
              <a:rPr lang="en-GB" dirty="0">
                <a:solidFill>
                  <a:srgbClr val="000000"/>
                </a:solidFill>
                <a:ea typeface="Times New Roman" panose="02020603050405020304" pitchFamily="18" charset="0"/>
                <a:cs typeface="Times New Roman" panose="02020603050405020304" pitchFamily="18" charset="0"/>
              </a:rPr>
              <a:t>‘</a:t>
            </a:r>
            <a:r>
              <a:rPr lang="en-GB" dirty="0" err="1">
                <a:solidFill>
                  <a:srgbClr val="000000"/>
                </a:solidFill>
                <a:ea typeface="Times New Roman" panose="02020603050405020304" pitchFamily="18" charset="0"/>
                <a:cs typeface="Times New Roman" panose="02020603050405020304" pitchFamily="18" charset="0"/>
              </a:rPr>
              <a:t>Glocalisation</a:t>
            </a:r>
            <a:r>
              <a:rPr lang="en-GB" dirty="0">
                <a:solidFill>
                  <a:srgbClr val="000000"/>
                </a:solidFill>
                <a:ea typeface="Times New Roman" panose="02020603050405020304" pitchFamily="18" charset="0"/>
                <a:cs typeface="Times New Roman" panose="02020603050405020304" pitchFamily="18" charset="0"/>
              </a:rPr>
              <a:t>’ – local agency in a global context.</a:t>
            </a:r>
            <a:endParaRPr lang="en-GB" dirty="0">
              <a:ea typeface="Times New Roman" panose="02020603050405020304" pitchFamily="18" charset="0"/>
              <a:cs typeface="Times New Roman" panose="02020603050405020304" pitchFamily="18" charset="0"/>
            </a:endParaRPr>
          </a:p>
          <a:p>
            <a:pPr marL="342900" lvl="0" indent="-342900" fontAlgn="base">
              <a:lnSpc>
                <a:spcPct val="115000"/>
              </a:lnSpc>
              <a:spcAft>
                <a:spcPts val="0"/>
              </a:spcAft>
              <a:buFont typeface="Symbol" panose="05050102010706020507" pitchFamily="18" charset="2"/>
              <a:buChar char=""/>
            </a:pPr>
            <a:r>
              <a:rPr lang="en-GB" dirty="0" smtClean="0">
                <a:solidFill>
                  <a:srgbClr val="000000"/>
                </a:solidFill>
                <a:effectLst/>
                <a:ea typeface="Times New Roman" panose="02020603050405020304" pitchFamily="18" charset="0"/>
                <a:cs typeface="Times New Roman" panose="02020603050405020304" pitchFamily="18" charset="0"/>
              </a:rPr>
              <a:t>Heritage </a:t>
            </a:r>
            <a:r>
              <a:rPr lang="en-GB" dirty="0" smtClean="0">
                <a:solidFill>
                  <a:srgbClr val="000000"/>
                </a:solidFill>
                <a:effectLst/>
                <a:ea typeface="Times New Roman" panose="02020603050405020304" pitchFamily="18" charset="0"/>
                <a:cs typeface="Times New Roman" panose="02020603050405020304" pitchFamily="18" charset="0"/>
              </a:rPr>
              <a:t>and Global History</a:t>
            </a:r>
          </a:p>
          <a:p>
            <a:pPr marL="342900" lvl="0" indent="-342900" fontAlgn="base">
              <a:lnSpc>
                <a:spcPct val="115000"/>
              </a:lnSpc>
              <a:spcAft>
                <a:spcPts val="1000"/>
              </a:spcAft>
              <a:buFont typeface="Symbol" panose="05050102010706020507" pitchFamily="18" charset="2"/>
              <a:buChar char=""/>
            </a:pPr>
            <a:r>
              <a:rPr lang="en-GB" dirty="0" smtClean="0">
                <a:solidFill>
                  <a:srgbClr val="000000"/>
                </a:solidFill>
                <a:effectLst/>
                <a:ea typeface="Times New Roman" panose="02020603050405020304" pitchFamily="18" charset="0"/>
                <a:cs typeface="Times New Roman" panose="02020603050405020304" pitchFamily="18" charset="0"/>
              </a:rPr>
              <a:t>Poster </a:t>
            </a:r>
            <a:r>
              <a:rPr lang="en-GB" dirty="0" smtClean="0">
                <a:solidFill>
                  <a:srgbClr val="000000"/>
                </a:solidFill>
                <a:effectLst/>
                <a:ea typeface="Times New Roman" panose="02020603050405020304" pitchFamily="18" charset="0"/>
                <a:cs typeface="Times New Roman" panose="02020603050405020304" pitchFamily="18" charset="0"/>
              </a:rPr>
              <a:t>presentation – details to be announced</a:t>
            </a:r>
            <a:endParaRPr lang="en-GB" dirty="0">
              <a:effectLst/>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315713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GB" dirty="0" smtClean="0">
                <a:solidFill>
                  <a:schemeClr val="bg1"/>
                </a:solidFill>
              </a:rPr>
              <a:t>Assessments</a:t>
            </a:r>
            <a:endParaRPr lang="en-GB" dirty="0">
              <a:solidFill>
                <a:schemeClr val="bg1"/>
              </a:solidFill>
            </a:endParaRPr>
          </a:p>
        </p:txBody>
      </p:sp>
      <p:sp>
        <p:nvSpPr>
          <p:cNvPr id="3" name="Content Placeholder 2"/>
          <p:cNvSpPr>
            <a:spLocks noGrp="1"/>
          </p:cNvSpPr>
          <p:nvPr>
            <p:ph idx="1"/>
          </p:nvPr>
        </p:nvSpPr>
        <p:spPr>
          <a:xfrm>
            <a:off x="0" y="1143000"/>
            <a:ext cx="9144000" cy="5680881"/>
          </a:xfrm>
        </p:spPr>
        <p:txBody>
          <a:bodyPr>
            <a:normAutofit fontScale="92500"/>
          </a:bodyPr>
          <a:lstStyle/>
          <a:p>
            <a:r>
              <a:rPr lang="en-GB" b="1" dirty="0">
                <a:solidFill>
                  <a:schemeClr val="bg1"/>
                </a:solidFill>
              </a:rPr>
              <a:t>Assignment One</a:t>
            </a:r>
            <a:r>
              <a:rPr lang="en-GB" b="1" dirty="0" smtClean="0">
                <a:solidFill>
                  <a:schemeClr val="bg1"/>
                </a:solidFill>
              </a:rPr>
              <a:t>: 6th </a:t>
            </a:r>
            <a:r>
              <a:rPr lang="en-GB" b="1" dirty="0">
                <a:solidFill>
                  <a:schemeClr val="bg1"/>
                </a:solidFill>
              </a:rPr>
              <a:t>DECEMBER 2020, by 23.59hrs. </a:t>
            </a:r>
            <a:endParaRPr lang="en-GB" dirty="0">
              <a:solidFill>
                <a:schemeClr val="bg1"/>
              </a:solidFill>
            </a:endParaRPr>
          </a:p>
          <a:p>
            <a:pPr lvl="1"/>
            <a:r>
              <a:rPr lang="en-GB" b="1" dirty="0">
                <a:solidFill>
                  <a:schemeClr val="bg1"/>
                </a:solidFill>
              </a:rPr>
              <a:t>Gobbet (Source Analysis)</a:t>
            </a:r>
            <a:r>
              <a:rPr lang="en-GB" dirty="0">
                <a:solidFill>
                  <a:schemeClr val="bg1"/>
                </a:solidFill>
              </a:rPr>
              <a:t> - 1000 word critical analysis of a short primary source text or image or extract of literary text or short poem related to the main course themes. </a:t>
            </a:r>
            <a:r>
              <a:rPr lang="en-GB" b="1" dirty="0">
                <a:solidFill>
                  <a:schemeClr val="bg1"/>
                </a:solidFill>
              </a:rPr>
              <a:t>(25% Weighting</a:t>
            </a:r>
            <a:r>
              <a:rPr lang="en-GB" b="1" dirty="0" smtClean="0">
                <a:solidFill>
                  <a:schemeClr val="bg1"/>
                </a:solidFill>
              </a:rPr>
              <a:t>).</a:t>
            </a:r>
          </a:p>
          <a:p>
            <a:r>
              <a:rPr lang="en-GB" b="1" dirty="0">
                <a:solidFill>
                  <a:schemeClr val="bg1"/>
                </a:solidFill>
              </a:rPr>
              <a:t>Assignment Two: 20th DECEMBER 2020, by </a:t>
            </a:r>
            <a:r>
              <a:rPr lang="en-GB" b="1" dirty="0" smtClean="0">
                <a:solidFill>
                  <a:schemeClr val="bg1"/>
                </a:solidFill>
              </a:rPr>
              <a:t>23.59hrs.</a:t>
            </a:r>
            <a:endParaRPr lang="en-GB" dirty="0">
              <a:solidFill>
                <a:schemeClr val="bg1"/>
              </a:solidFill>
            </a:endParaRPr>
          </a:p>
          <a:p>
            <a:pPr lvl="1"/>
            <a:r>
              <a:rPr lang="en-GB" b="1" dirty="0" smtClean="0">
                <a:solidFill>
                  <a:schemeClr val="bg1"/>
                </a:solidFill>
              </a:rPr>
              <a:t>Short </a:t>
            </a:r>
            <a:r>
              <a:rPr lang="en-GB" b="1" dirty="0">
                <a:solidFill>
                  <a:schemeClr val="bg1"/>
                </a:solidFill>
              </a:rPr>
              <a:t>Essay or commentary</a:t>
            </a:r>
            <a:r>
              <a:rPr lang="en-GB" dirty="0">
                <a:solidFill>
                  <a:schemeClr val="bg1"/>
                </a:solidFill>
              </a:rPr>
              <a:t> - 1000 words based upon multiple choice list </a:t>
            </a:r>
            <a:r>
              <a:rPr lang="en-GB" b="1" dirty="0">
                <a:solidFill>
                  <a:schemeClr val="bg1"/>
                </a:solidFill>
              </a:rPr>
              <a:t>(25% Weighting</a:t>
            </a:r>
            <a:r>
              <a:rPr lang="en-GB" b="1" dirty="0" smtClean="0">
                <a:solidFill>
                  <a:schemeClr val="bg1"/>
                </a:solidFill>
              </a:rPr>
              <a:t>).</a:t>
            </a:r>
          </a:p>
          <a:p>
            <a:r>
              <a:rPr lang="en-GB" b="1" dirty="0">
                <a:solidFill>
                  <a:schemeClr val="bg1"/>
                </a:solidFill>
              </a:rPr>
              <a:t>Assignment Three: TO TAKE PLACE DURING W/C </a:t>
            </a:r>
            <a:r>
              <a:rPr lang="en-GB" b="1" dirty="0" smtClean="0">
                <a:solidFill>
                  <a:schemeClr val="bg1"/>
                </a:solidFill>
              </a:rPr>
              <a:t>14</a:t>
            </a:r>
            <a:r>
              <a:rPr lang="en-GB" b="1" baseline="30000" dirty="0" smtClean="0">
                <a:solidFill>
                  <a:schemeClr val="bg1"/>
                </a:solidFill>
              </a:rPr>
              <a:t>th</a:t>
            </a:r>
            <a:r>
              <a:rPr lang="en-GB" b="1" dirty="0" smtClean="0">
                <a:solidFill>
                  <a:schemeClr val="bg1"/>
                </a:solidFill>
              </a:rPr>
              <a:t> DECEMBER </a:t>
            </a:r>
            <a:r>
              <a:rPr lang="en-GB" b="1" dirty="0">
                <a:solidFill>
                  <a:schemeClr val="bg1"/>
                </a:solidFill>
              </a:rPr>
              <a:t>2020</a:t>
            </a:r>
          </a:p>
          <a:p>
            <a:pPr lvl="1"/>
            <a:r>
              <a:rPr lang="en-GB" b="1" dirty="0" smtClean="0">
                <a:solidFill>
                  <a:schemeClr val="bg1"/>
                </a:solidFill>
              </a:rPr>
              <a:t>Power </a:t>
            </a:r>
            <a:r>
              <a:rPr lang="en-GB" b="1" dirty="0">
                <a:solidFill>
                  <a:schemeClr val="bg1"/>
                </a:solidFill>
              </a:rPr>
              <a:t>point Presentation </a:t>
            </a:r>
            <a:r>
              <a:rPr lang="en-GB" dirty="0">
                <a:solidFill>
                  <a:schemeClr val="bg1"/>
                </a:solidFill>
              </a:rPr>
              <a:t>- 15 Minute presentation worth 2000 </a:t>
            </a:r>
            <a:r>
              <a:rPr lang="en-GB" dirty="0" smtClean="0">
                <a:solidFill>
                  <a:schemeClr val="bg1"/>
                </a:solidFill>
              </a:rPr>
              <a:t>words </a:t>
            </a:r>
            <a:r>
              <a:rPr lang="en-GB" dirty="0">
                <a:solidFill>
                  <a:schemeClr val="bg1"/>
                </a:solidFill>
              </a:rPr>
              <a:t>(</a:t>
            </a:r>
            <a:r>
              <a:rPr lang="en-GB" b="1" dirty="0">
                <a:solidFill>
                  <a:schemeClr val="bg1"/>
                </a:solidFill>
              </a:rPr>
              <a:t>50% Weighting</a:t>
            </a:r>
            <a:r>
              <a:rPr lang="en-GB" dirty="0">
                <a:solidFill>
                  <a:schemeClr val="bg1"/>
                </a:solidFill>
              </a:rPr>
              <a:t>). </a:t>
            </a:r>
            <a:endParaRPr lang="en-GB" dirty="0" smtClean="0">
              <a:solidFill>
                <a:schemeClr val="bg1"/>
              </a:solidFill>
            </a:endParaRPr>
          </a:p>
          <a:p>
            <a:pPr lvl="2"/>
            <a:r>
              <a:rPr lang="en-GB" dirty="0" smtClean="0">
                <a:solidFill>
                  <a:schemeClr val="bg1"/>
                </a:solidFill>
              </a:rPr>
              <a:t>Students </a:t>
            </a:r>
            <a:r>
              <a:rPr lang="en-GB" dirty="0">
                <a:solidFill>
                  <a:schemeClr val="bg1"/>
                </a:solidFill>
              </a:rPr>
              <a:t>within a specific discipline will present on a topic related to global history or on a topic relating to globalisation from the field of literature / archaeology/ Creative writing etc. Students will need to present to both staff and peers. </a:t>
            </a:r>
          </a:p>
          <a:p>
            <a:endParaRPr lang="en-GB" dirty="0">
              <a:solidFill>
                <a:schemeClr val="bg1"/>
              </a:solidFill>
            </a:endParaRPr>
          </a:p>
          <a:p>
            <a:endParaRPr lang="en-GB" dirty="0">
              <a:solidFill>
                <a:schemeClr val="bg1"/>
              </a:solidFill>
            </a:endParaRPr>
          </a:p>
          <a:p>
            <a:endParaRPr lang="en-GB" dirty="0"/>
          </a:p>
        </p:txBody>
      </p:sp>
    </p:spTree>
    <p:extLst>
      <p:ext uri="{BB962C8B-B14F-4D97-AF65-F5344CB8AC3E}">
        <p14:creationId xmlns:p14="http://schemas.microsoft.com/office/powerpoint/2010/main" val="5818258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bg1"/>
                </a:solidFill>
              </a:rPr>
              <a:t>Bibliography</a:t>
            </a:r>
            <a:endParaRPr lang="en-GB" dirty="0">
              <a:solidFill>
                <a:schemeClr val="bg1"/>
              </a:solidFill>
            </a:endParaRPr>
          </a:p>
        </p:txBody>
      </p:sp>
      <p:sp>
        <p:nvSpPr>
          <p:cNvPr id="3" name="Content Placeholder 2"/>
          <p:cNvSpPr>
            <a:spLocks noGrp="1"/>
          </p:cNvSpPr>
          <p:nvPr>
            <p:ph idx="1"/>
          </p:nvPr>
        </p:nvSpPr>
        <p:spPr>
          <a:xfrm>
            <a:off x="0" y="1417639"/>
            <a:ext cx="9143999" cy="5440362"/>
          </a:xfrm>
        </p:spPr>
        <p:txBody>
          <a:bodyPr>
            <a:normAutofit/>
          </a:bodyPr>
          <a:lstStyle/>
          <a:p>
            <a:r>
              <a:rPr lang="en-GB" dirty="0" smtClean="0">
                <a:solidFill>
                  <a:schemeClr val="bg1"/>
                </a:solidFill>
              </a:rPr>
              <a:t>Conrad, S. 2016. </a:t>
            </a:r>
            <a:r>
              <a:rPr lang="en-GB" i="1" dirty="0" smtClean="0">
                <a:solidFill>
                  <a:schemeClr val="bg1"/>
                </a:solidFill>
              </a:rPr>
              <a:t>What is Global History? </a:t>
            </a:r>
            <a:r>
              <a:rPr lang="en-GB" dirty="0" smtClean="0">
                <a:solidFill>
                  <a:schemeClr val="bg1"/>
                </a:solidFill>
              </a:rPr>
              <a:t>Princeton University Press.</a:t>
            </a:r>
          </a:p>
          <a:p>
            <a:endParaRPr lang="en-GB" sz="500" dirty="0">
              <a:solidFill>
                <a:schemeClr val="bg1"/>
              </a:solidFill>
            </a:endParaRPr>
          </a:p>
          <a:p>
            <a:r>
              <a:rPr lang="en-GB" dirty="0" err="1">
                <a:solidFill>
                  <a:schemeClr val="bg1"/>
                </a:solidFill>
              </a:rPr>
              <a:t>Kossok</a:t>
            </a:r>
            <a:r>
              <a:rPr lang="en-GB" dirty="0">
                <a:solidFill>
                  <a:schemeClr val="bg1"/>
                </a:solidFill>
              </a:rPr>
              <a:t>, M. </a:t>
            </a:r>
            <a:r>
              <a:rPr lang="en-GB" dirty="0" smtClean="0">
                <a:solidFill>
                  <a:schemeClr val="bg1"/>
                </a:solidFill>
              </a:rPr>
              <a:t>1993. </a:t>
            </a:r>
            <a:r>
              <a:rPr lang="en-GB" dirty="0">
                <a:solidFill>
                  <a:schemeClr val="bg1"/>
                </a:solidFill>
              </a:rPr>
              <a:t>‘From Universal History to Global History’, in </a:t>
            </a:r>
            <a:r>
              <a:rPr lang="en-GB" dirty="0" smtClean="0">
                <a:solidFill>
                  <a:schemeClr val="bg1"/>
                </a:solidFill>
              </a:rPr>
              <a:t>B. </a:t>
            </a:r>
            <a:r>
              <a:rPr lang="en-GB" dirty="0" err="1" smtClean="0">
                <a:solidFill>
                  <a:schemeClr val="bg1"/>
                </a:solidFill>
              </a:rPr>
              <a:t>Mazlish</a:t>
            </a:r>
            <a:r>
              <a:rPr lang="en-GB" dirty="0" smtClean="0">
                <a:solidFill>
                  <a:schemeClr val="bg1"/>
                </a:solidFill>
              </a:rPr>
              <a:t> </a:t>
            </a:r>
            <a:r>
              <a:rPr lang="en-GB" dirty="0">
                <a:solidFill>
                  <a:schemeClr val="bg1"/>
                </a:solidFill>
              </a:rPr>
              <a:t>and </a:t>
            </a:r>
            <a:r>
              <a:rPr lang="en-GB" dirty="0" smtClean="0">
                <a:solidFill>
                  <a:schemeClr val="bg1"/>
                </a:solidFill>
              </a:rPr>
              <a:t>R. </a:t>
            </a:r>
            <a:r>
              <a:rPr lang="en-GB" dirty="0" err="1" smtClean="0">
                <a:solidFill>
                  <a:schemeClr val="bg1"/>
                </a:solidFill>
              </a:rPr>
              <a:t>Buultjens</a:t>
            </a:r>
            <a:r>
              <a:rPr lang="en-GB" dirty="0" smtClean="0">
                <a:solidFill>
                  <a:schemeClr val="bg1"/>
                </a:solidFill>
              </a:rPr>
              <a:t> </a:t>
            </a:r>
            <a:r>
              <a:rPr lang="en-GB" dirty="0">
                <a:solidFill>
                  <a:schemeClr val="bg1"/>
                </a:solidFill>
              </a:rPr>
              <a:t>(eds</a:t>
            </a:r>
            <a:r>
              <a:rPr lang="en-GB" dirty="0" smtClean="0">
                <a:solidFill>
                  <a:schemeClr val="bg1"/>
                </a:solidFill>
              </a:rPr>
              <a:t>.), </a:t>
            </a:r>
            <a:r>
              <a:rPr lang="en-GB" i="1" dirty="0">
                <a:solidFill>
                  <a:schemeClr val="bg1"/>
                </a:solidFill>
              </a:rPr>
              <a:t>Conceptualizing Global History</a:t>
            </a:r>
            <a:r>
              <a:rPr lang="en-GB" dirty="0">
                <a:solidFill>
                  <a:schemeClr val="bg1"/>
                </a:solidFill>
              </a:rPr>
              <a:t>, </a:t>
            </a:r>
            <a:r>
              <a:rPr lang="en-GB" dirty="0" smtClean="0">
                <a:solidFill>
                  <a:schemeClr val="bg1"/>
                </a:solidFill>
              </a:rPr>
              <a:t>Routledge: 93-111. </a:t>
            </a:r>
          </a:p>
          <a:p>
            <a:endParaRPr lang="en-GB" sz="500" dirty="0">
              <a:solidFill>
                <a:schemeClr val="bg1"/>
              </a:solidFill>
            </a:endParaRPr>
          </a:p>
          <a:p>
            <a:r>
              <a:rPr lang="en-GB" dirty="0">
                <a:solidFill>
                  <a:schemeClr val="bg1"/>
                </a:solidFill>
              </a:rPr>
              <a:t>Sommer, M. </a:t>
            </a:r>
            <a:r>
              <a:rPr lang="en-GB" dirty="0" smtClean="0">
                <a:solidFill>
                  <a:schemeClr val="bg1"/>
                </a:solidFill>
              </a:rPr>
              <a:t>2013. </a:t>
            </a:r>
            <a:r>
              <a:rPr lang="en-GB" dirty="0">
                <a:solidFill>
                  <a:schemeClr val="bg1"/>
                </a:solidFill>
              </a:rPr>
              <a:t>‘OIKOYMENH: longue </a:t>
            </a:r>
            <a:r>
              <a:rPr lang="en-GB" dirty="0" err="1">
                <a:solidFill>
                  <a:schemeClr val="bg1"/>
                </a:solidFill>
              </a:rPr>
              <a:t>durée</a:t>
            </a:r>
            <a:r>
              <a:rPr lang="en-GB" dirty="0">
                <a:solidFill>
                  <a:schemeClr val="bg1"/>
                </a:solidFill>
              </a:rPr>
              <a:t> perspectives’, in </a:t>
            </a:r>
            <a:r>
              <a:rPr lang="en-GB" dirty="0" smtClean="0">
                <a:solidFill>
                  <a:schemeClr val="bg1"/>
                </a:solidFill>
              </a:rPr>
              <a:t>M. Pitts and M. J. Versluys </a:t>
            </a:r>
            <a:r>
              <a:rPr lang="en-GB" dirty="0">
                <a:solidFill>
                  <a:schemeClr val="bg1"/>
                </a:solidFill>
              </a:rPr>
              <a:t>(eds.), </a:t>
            </a:r>
            <a:r>
              <a:rPr lang="en-GB" dirty="0" smtClean="0">
                <a:solidFill>
                  <a:schemeClr val="bg1"/>
                </a:solidFill>
              </a:rPr>
              <a:t> </a:t>
            </a:r>
            <a:r>
              <a:rPr lang="en-GB" i="1" dirty="0">
                <a:solidFill>
                  <a:schemeClr val="bg1"/>
                </a:solidFill>
              </a:rPr>
              <a:t>Globalisation and the Roman World: World History, Connectivity and Material Culture</a:t>
            </a:r>
            <a:r>
              <a:rPr lang="en-GB" dirty="0">
                <a:solidFill>
                  <a:schemeClr val="bg1"/>
                </a:solidFill>
              </a:rPr>
              <a:t>, </a:t>
            </a:r>
            <a:r>
              <a:rPr lang="en-GB" dirty="0" smtClean="0">
                <a:solidFill>
                  <a:schemeClr val="bg1"/>
                </a:solidFill>
              </a:rPr>
              <a:t>Cambridge University Press: 175-197</a:t>
            </a:r>
            <a:r>
              <a:rPr lang="en-GB" dirty="0">
                <a:solidFill>
                  <a:schemeClr val="bg1"/>
                </a:solidFill>
              </a:rPr>
              <a:t>.</a:t>
            </a:r>
          </a:p>
        </p:txBody>
      </p:sp>
    </p:spTree>
    <p:extLst>
      <p:ext uri="{BB962C8B-B14F-4D97-AF65-F5344CB8AC3E}">
        <p14:creationId xmlns:p14="http://schemas.microsoft.com/office/powerpoint/2010/main" val="386881640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1326</TotalTime>
  <Words>2035</Words>
  <Application>Microsoft Office PowerPoint</Application>
  <PresentationFormat>On-screen Show (4:3)</PresentationFormat>
  <Paragraphs>175</Paragraphs>
  <Slides>25</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Book Antiqua</vt:lpstr>
      <vt:lpstr>Lucida Sans</vt:lpstr>
      <vt:lpstr>Symbol</vt:lpstr>
      <vt:lpstr>Times New Roman</vt:lpstr>
      <vt:lpstr>Wingdings</vt:lpstr>
      <vt:lpstr>Wingdings 2</vt:lpstr>
      <vt:lpstr>Wingdings 3</vt:lpstr>
      <vt:lpstr>Apex</vt:lpstr>
      <vt:lpstr>Reframing the World: The Emergence and significance of global history </vt:lpstr>
      <vt:lpstr>What is global history?</vt:lpstr>
      <vt:lpstr>PowerPoint Presentation</vt:lpstr>
      <vt:lpstr>What is the point of it?</vt:lpstr>
      <vt:lpstr>Does global have to be planetary?</vt:lpstr>
      <vt:lpstr>Why has it become popular?</vt:lpstr>
      <vt:lpstr>What does a global historical perspective seek to challenge?</vt:lpstr>
      <vt:lpstr>Popular perceptions of the histories of countries and civilisations</vt:lpstr>
      <vt:lpstr>History in the UK school curriculum</vt:lpstr>
      <vt:lpstr>Nationalism in the Cinema</vt:lpstr>
      <vt:lpstr>Global History: one approach among many</vt:lpstr>
      <vt:lpstr>Alternatives</vt:lpstr>
      <vt:lpstr>Universal History vs. World History vs. Global History</vt:lpstr>
      <vt:lpstr>The Origins of Universal History</vt:lpstr>
      <vt:lpstr>Conceptualising the world</vt:lpstr>
      <vt:lpstr>Parameters of perception</vt:lpstr>
      <vt:lpstr>Oikoumene – a case study</vt:lpstr>
      <vt:lpstr>Early Greek “Geography”</vt:lpstr>
      <vt:lpstr>PowerPoint Presentation</vt:lpstr>
      <vt:lpstr>The Centre and Periphery</vt:lpstr>
      <vt:lpstr>Subjects covered in this module and assessments </vt:lpstr>
      <vt:lpstr>Module Team</vt:lpstr>
      <vt:lpstr>PowerPoint Presentation</vt:lpstr>
      <vt:lpstr>Assessments</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Reframing the World: The Emergence and significance of global history</dc:title>
  <dc:creator>Matthew Cobb</dc:creator>
  <cp:lastModifiedBy>Matthew Cobb</cp:lastModifiedBy>
  <cp:revision>93</cp:revision>
  <dcterms:created xsi:type="dcterms:W3CDTF">2020-11-11T15:03:32Z</dcterms:created>
  <dcterms:modified xsi:type="dcterms:W3CDTF">2020-11-18T13:47:54Z</dcterms:modified>
</cp:coreProperties>
</file>