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8"/>
  </p:notesMasterIdLst>
  <p:handoutMasterIdLst>
    <p:handoutMasterId r:id="rId49"/>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263" r:id="rId14"/>
    <p:sldId id="766" r:id="rId15"/>
    <p:sldId id="752" r:id="rId16"/>
    <p:sldId id="440" r:id="rId17"/>
    <p:sldId id="770" r:id="rId18"/>
    <p:sldId id="771" r:id="rId19"/>
    <p:sldId id="772" r:id="rId20"/>
    <p:sldId id="774" r:id="rId21"/>
    <p:sldId id="775" r:id="rId22"/>
    <p:sldId id="760" r:id="rId23"/>
    <p:sldId id="290" r:id="rId24"/>
    <p:sldId id="414" r:id="rId25"/>
    <p:sldId id="349" r:id="rId26"/>
    <p:sldId id="401" r:id="rId27"/>
    <p:sldId id="404" r:id="rId28"/>
    <p:sldId id="433" r:id="rId29"/>
    <p:sldId id="399" r:id="rId30"/>
    <p:sldId id="415" r:id="rId31"/>
    <p:sldId id="437" r:id="rId32"/>
    <p:sldId id="759" r:id="rId33"/>
    <p:sldId id="412" r:id="rId34"/>
    <p:sldId id="406" r:id="rId35"/>
    <p:sldId id="397" r:id="rId36"/>
    <p:sldId id="405" r:id="rId37"/>
    <p:sldId id="393" r:id="rId38"/>
    <p:sldId id="402" r:id="rId39"/>
    <p:sldId id="403" r:id="rId40"/>
    <p:sldId id="267" r:id="rId41"/>
    <p:sldId id="395" r:id="rId42"/>
    <p:sldId id="428" r:id="rId43"/>
    <p:sldId id="417" r:id="rId44"/>
    <p:sldId id="438" r:id="rId45"/>
    <p:sldId id="773" r:id="rId46"/>
    <p:sldId id="769" r:id="rId47"/>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44" autoAdjust="0"/>
    <p:restoredTop sz="83036" autoAdjust="0"/>
  </p:normalViewPr>
  <p:slideViewPr>
    <p:cSldViewPr>
      <p:cViewPr varScale="1">
        <p:scale>
          <a:sx n="61" d="100"/>
          <a:sy n="61" d="100"/>
        </p:scale>
        <p:origin x="2992" y="200"/>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12/03/2026</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12/03/2026</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Clarify that this does not mean they can only use a situation where they are assessing for services, e.g. it can be a case where they assess there is underlying safeguarding issues, this may not/does not have to be based on the initial area of their input/work with the individual/family/</a:t>
            </a:r>
            <a:r>
              <a:rPr lang="en-US" dirty="0" err="1"/>
              <a:t>carers</a:t>
            </a:r>
            <a:r>
              <a:rPr lang="en-US" dirty="0"/>
              <a:t>.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now go on to explore each outcome individual over the day. </a:t>
            </a:r>
          </a:p>
          <a:p>
            <a:r>
              <a:rPr lang="en-US" dirty="0"/>
              <a:t>The learning outcomes for this task along with the breakdown of the assessment criteria are at the end of the workbook and in appendix 4 of the </a:t>
            </a:r>
            <a:r>
              <a:rPr lang="en-US" dirty="0" err="1"/>
              <a:t>programme</a:t>
            </a:r>
            <a:r>
              <a:rPr lang="en-US" dirty="0"/>
              <a:t> handbook.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3 learning outcomes which we will work through over the day. </a:t>
            </a:r>
          </a:p>
          <a:p>
            <a:pPr marL="228600" indent="-228600">
              <a:buAutoNum type="arabicPeriod"/>
            </a:pPr>
            <a:r>
              <a:rPr lang="en-US" dirty="0"/>
              <a:t>Analysis in assessment</a:t>
            </a:r>
          </a:p>
          <a:p>
            <a:pPr marL="228600" indent="-228600">
              <a:buAutoNum type="arabicPeriod"/>
            </a:pPr>
            <a:r>
              <a:rPr lang="en-US" dirty="0"/>
              <a:t>Collaborative working </a:t>
            </a:r>
          </a:p>
          <a:p>
            <a:pPr marL="228600" indent="-228600">
              <a:buAutoNum type="arabicPeriod"/>
            </a:pPr>
            <a:r>
              <a:rPr lang="en-US" dirty="0"/>
              <a:t>Professional decision making</a:t>
            </a: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1 in workbook (discussion) </a:t>
            </a:r>
            <a:r>
              <a:rPr lang="en-GB" altLang="en-US" dirty="0"/>
              <a:t>– whole group  or small groups - round robin if possible or just pick a few learners to come up with points. </a:t>
            </a:r>
          </a:p>
          <a:p>
            <a:r>
              <a:rPr lang="en-GB" altLang="en-US" dirty="0"/>
              <a:t>Objective: to get leaners to thinking about key legislation for their area of work and consider critical issues they will need to include and expand on in the tasks. </a:t>
            </a:r>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would be useful here to draw out the concept of wellbeing under the SSWBA and the key concepts/principles of the Act e.g. prevention and early intervention, collaboration and co-production.. </a:t>
            </a:r>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that the SSWBA, Code of Practice, regulations, training material etc. can all be found on the SCW Hub.</a:t>
            </a:r>
          </a:p>
          <a:p>
            <a:r>
              <a:rPr lang="en-GB" altLang="en-US" dirty="0"/>
              <a:t>Check for other legislation not in list : The Violence Against Women, Domestic Abuse and Sexual Violence (Wales) Act (2015), Mental Health (Wales) Measures 2010,  Well-being Future Generations, 2015 etc. </a:t>
            </a:r>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 up the importance of referring to the Wales Safeguarding Procedures in Task 3.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Link to task 3 and questions they can consider.</a:t>
            </a:r>
          </a:p>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assessing risk/safeguarding.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Introduce Annie's story  - Watch video from 42 minutes into the video up until 53 mins (up to1.14 mins if you have time). </a:t>
            </a:r>
          </a:p>
          <a:p>
            <a:r>
              <a:rPr lang="en-US" sz="1200" dirty="0"/>
              <a:t>Group discussion – link to the importance of taking person centered approach in task 3. </a:t>
            </a:r>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Model can help learners reflect on </a:t>
            </a:r>
            <a:r>
              <a:rPr lang="en-GB" sz="1200" b="1" i="0" u="none" strike="noStrike" kern="1200" dirty="0">
                <a:solidFill>
                  <a:schemeClr val="tx1"/>
                </a:solidFill>
                <a:effectLst/>
                <a:latin typeface="+mn-lt"/>
                <a:ea typeface="+mn-ea"/>
                <a:cs typeface="+mn-cs"/>
              </a:rPr>
              <a:t>oppressive practice</a:t>
            </a:r>
            <a:r>
              <a:rPr lang="en-GB" sz="1200" b="0" i="0" u="none" strike="noStrike" kern="1200" dirty="0">
                <a:solidFill>
                  <a:schemeClr val="tx1"/>
                </a:solidFill>
                <a:effectLst/>
                <a:latin typeface="+mn-lt"/>
                <a:ea typeface="+mn-ea"/>
                <a:cs typeface="+mn-cs"/>
              </a:rPr>
              <a:t> and identify when they must take action to prevent harm.</a:t>
            </a:r>
          </a:p>
          <a:p>
            <a:r>
              <a:rPr lang="en-GB" sz="1200" b="0" i="0" u="none" strike="noStrike" kern="1200" dirty="0">
                <a:solidFill>
                  <a:schemeClr val="tx1"/>
                </a:solidFill>
                <a:effectLst/>
                <a:latin typeface="+mn-lt"/>
                <a:ea typeface="+mn-ea"/>
                <a:cs typeface="+mn-cs"/>
              </a:rPr>
              <a:t>It supports the requirement to demonstrate </a:t>
            </a:r>
            <a:r>
              <a:rPr lang="en-GB" sz="1200" b="1" i="0" u="none" strike="noStrike" kern="1200" dirty="0">
                <a:solidFill>
                  <a:schemeClr val="tx1"/>
                </a:solidFill>
                <a:effectLst/>
                <a:latin typeface="+mn-lt"/>
                <a:ea typeface="+mn-ea"/>
                <a:cs typeface="+mn-cs"/>
              </a:rPr>
              <a:t>anti‑oppressive and anti‑racist practice</a:t>
            </a:r>
            <a:r>
              <a:rPr lang="en-GB" sz="1200" b="0" i="0" u="none" strike="noStrike" kern="1200" dirty="0">
                <a:solidFill>
                  <a:schemeClr val="tx1"/>
                </a:solidFill>
                <a:effectLst/>
                <a:latin typeface="+mn-lt"/>
                <a:ea typeface="+mn-ea"/>
                <a:cs typeface="+mn-cs"/>
              </a:rPr>
              <a:t> in Task 3</a:t>
            </a:r>
          </a:p>
          <a:p>
            <a:r>
              <a:rPr lang="en-GB" sz="1200" b="0" i="0" u="none" strike="noStrike" kern="1200" dirty="0">
                <a:solidFill>
                  <a:schemeClr val="tx1"/>
                </a:solidFill>
                <a:effectLst/>
                <a:latin typeface="+mn-lt"/>
                <a:ea typeface="+mn-ea"/>
                <a:cs typeface="+mn-cs"/>
              </a:rPr>
              <a:t>More detail below and in the workbook. </a:t>
            </a:r>
          </a:p>
          <a:p>
            <a:pPr marL="0" indent="0">
              <a:buNone/>
            </a:pPr>
            <a:r>
              <a:rPr lang="en-GB" sz="1200" b="1" dirty="0">
                <a:latin typeface="Calibri" panose="020F0502020204030204" pitchFamily="34" charset="0"/>
              </a:rPr>
              <a:t>The 4Ds and social work practice</a:t>
            </a:r>
            <a:endParaRPr lang="en-GB" sz="1200" b="1" dirty="0"/>
          </a:p>
          <a:p>
            <a:r>
              <a:rPr lang="en-GB" sz="1200" b="1" dirty="0">
                <a:latin typeface="Calibri" panose="020F0502020204030204" pitchFamily="34" charset="0"/>
              </a:rPr>
              <a:t>DISCUSS: P</a:t>
            </a:r>
            <a:r>
              <a:rPr lang="en-GB" sz="1200" dirty="0">
                <a:latin typeface="Calibri" panose="020F0502020204030204" pitchFamily="34" charset="0"/>
              </a:rPr>
              <a:t>eople may allude to or directly inform you about their experiences of oppression. Covert oppression may be more difficult to identify, highlighting the importance of being sincere, empathic and open. </a:t>
            </a:r>
            <a:endParaRPr lang="en-GB" sz="1200" dirty="0"/>
          </a:p>
          <a:p>
            <a:r>
              <a:rPr lang="en-GB" sz="1200" b="1" dirty="0">
                <a:latin typeface="Calibri" panose="020F0502020204030204" pitchFamily="34" charset="0"/>
              </a:rPr>
              <a:t>DISCOVER: </a:t>
            </a:r>
            <a:r>
              <a:rPr lang="en-GB" sz="1200" dirty="0">
                <a:latin typeface="Calibri" panose="020F0502020204030204" pitchFamily="34" charset="0"/>
              </a:rPr>
              <a:t>You might discover hurt, discontent, experiences of othering, racism, microaggressions emerging from the discussion. </a:t>
            </a:r>
            <a:endParaRPr lang="en-GB" sz="1200" dirty="0"/>
          </a:p>
          <a:p>
            <a:r>
              <a:rPr lang="en-GB" sz="1200" b="1" dirty="0">
                <a:latin typeface="Calibri" panose="020F0502020204030204" pitchFamily="34" charset="0"/>
              </a:rPr>
              <a:t>DECIDE: </a:t>
            </a:r>
            <a:r>
              <a:rPr lang="en-GB" sz="1200" dirty="0">
                <a:latin typeface="Calibri" panose="020F0502020204030204" pitchFamily="34" charset="0"/>
              </a:rPr>
              <a:t>What exactly is going on? Is this a microaggression? Overt or covert oppression? What kind of oppression is it ?</a:t>
            </a:r>
          </a:p>
          <a:p>
            <a:r>
              <a:rPr lang="en-GB" sz="1200" b="1" dirty="0">
                <a:latin typeface="Calibri" panose="020F0502020204030204" pitchFamily="34" charset="0"/>
              </a:rPr>
              <a:t>DISRUPT</a:t>
            </a:r>
            <a:r>
              <a:rPr lang="en-GB" sz="1200" dirty="0">
                <a:latin typeface="Calibri" panose="020F0502020204030204" pitchFamily="34" charset="0"/>
              </a:rPr>
              <a:t> </a:t>
            </a:r>
            <a:r>
              <a:rPr lang="en-GB" sz="1200" dirty="0"/>
              <a:t>- </a:t>
            </a:r>
            <a:r>
              <a:rPr lang="en-GB" sz="1200" dirty="0">
                <a:latin typeface="Calibri" panose="020F0502020204030204" pitchFamily="34" charset="0"/>
              </a:rPr>
              <a:t>As social workers we have started to normalise oppression and oppressive practices. If we do not disrupt, then we reproduce. </a:t>
            </a:r>
          </a:p>
          <a:p>
            <a:r>
              <a:rPr lang="en-GB" sz="1200" dirty="0">
                <a:latin typeface="Calibri" panose="020F0502020204030204" pitchFamily="34" charset="0"/>
              </a:rPr>
              <a:t>Definition of disruption: </a:t>
            </a:r>
            <a:r>
              <a:rPr lang="en-GB" sz="1200" i="1" dirty="0">
                <a:latin typeface="Calibri" panose="020F0502020204030204" pitchFamily="34" charset="0"/>
              </a:rPr>
              <a:t> “making it difficult for something to continue in the normal way’ </a:t>
            </a:r>
            <a:endParaRPr lang="en-GB" sz="1200" dirty="0"/>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18</a:t>
            </a:fld>
            <a:endParaRPr lang="en-GB" altLang="en-US"/>
          </a:p>
        </p:txBody>
      </p:sp>
    </p:spTree>
    <p:extLst>
      <p:ext uri="{BB962C8B-B14F-4D97-AF65-F5344CB8AC3E}">
        <p14:creationId xmlns:p14="http://schemas.microsoft.com/office/powerpoint/2010/main" val="1301298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Exercise 2 </a:t>
            </a:r>
          </a:p>
          <a:p>
            <a:r>
              <a:rPr lang="en-US" dirty="0"/>
              <a:t>Small groups or general discussion in larger group – 10 minutes and then 5 mins for feedback. </a:t>
            </a:r>
          </a:p>
          <a:p>
            <a:r>
              <a:rPr lang="en-US" dirty="0"/>
              <a:t>Ask them to follow each aspect of the model and relate it to the case and then consider their own role in relation to power and privilege. </a:t>
            </a:r>
          </a:p>
          <a:p>
            <a:r>
              <a:rPr lang="en-US" dirty="0"/>
              <a:t>Feedback if not much time just ask about the disrupt element and how they underpinned use of the model with power and privilege. E.g., Social work is in what the call the “in” group. Black and ethnic minorities people are often described as being in the “out” group.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have covered a lot around communication in workshop to including Welsh language. Remind the of the Active offer, More Than Just Words etc.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22</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Group discussion if time –new procedures -  keeping the individual central in safeguarding/collaboration/decision making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to SCW learning outcomes – collaboration </a:t>
            </a:r>
          </a:p>
          <a:p>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Group discussion or breakout rooms  -</a:t>
            </a:r>
          </a:p>
          <a:p>
            <a:r>
              <a:rPr lang="en-GB" altLang="en-US" b="1" dirty="0"/>
              <a:t>Exercise 2</a:t>
            </a:r>
            <a:r>
              <a:rPr lang="en-GB" altLang="en-US" dirty="0"/>
              <a:t>: Identify some of the tensions and conflicts they face at work?</a:t>
            </a:r>
          </a:p>
          <a:p>
            <a:r>
              <a:rPr lang="en-GB" altLang="en-US" dirty="0"/>
              <a:t>Get them to link this to cases/individuals they work with, flag up common areas, are there tensions between the Codes of Professional Practice, rights versus risk, human rights etc? </a:t>
            </a:r>
          </a:p>
          <a:p>
            <a:r>
              <a:rPr lang="en-GB" altLang="en-US" dirty="0"/>
              <a:t>Draw out values/conflict/ethics/tensions etc</a:t>
            </a: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 – 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Uncertainly-justifying decisions</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Exercise/Discussion: </a:t>
            </a:r>
            <a:r>
              <a:rPr lang="en-GB" altLang="en-US" dirty="0"/>
              <a:t>Draw out issues of power/ADP/AOP in relation to safeguarding (If possibly relate them to their individual cases). Can be done in small groups if time allows.  May have already been covered, if so just highlight points. </a:t>
            </a:r>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them Advocacy is an important area to consider in safeguarding.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28</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3: : </a:t>
            </a:r>
            <a:r>
              <a:rPr lang="en-GB" altLang="en-US" dirty="0"/>
              <a:t>Put them into groups or break out rooms if online and allow 5 mins each and maybe another 5 mins for each person to discuss their case, 3-4 people in each room is recommended. Ask others in group to ask question and help the person discussing case to consider different aspects. </a:t>
            </a:r>
            <a:r>
              <a:rPr lang="en-GB" altLang="en-US" b="1" dirty="0"/>
              <a:t>Not theory though we will cover this later in the day.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Feedback to the big group and discuss. Check in if the case they have chosen are appropriate, this may draw out concerns regarding appropriate cases. In some services this can be trickier than others, so it is important to have a chance to discuss this.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Aim: to draw out issues of safeguarding assessment, complexities, collaboration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This exercise can take some time as it is important to draw out points and get them started on it. If you have a large group, you could ask for just one or 2 people in group to feedback on general issue.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Group Discussion/sum up of previous exercise (if not already covered): </a:t>
            </a:r>
            <a:r>
              <a:rPr lang="en-GB" altLang="en-US" dirty="0"/>
              <a:t>Can they identify any situations where they have identified bias in themselves or other workers which may have influenced decisions made either positively or negatively? Discussion of values/ethics etc. </a:t>
            </a:r>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30</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if time. What do they think is meant by professional curiosity  - links to collaborative working. </a:t>
            </a:r>
          </a:p>
          <a:p>
            <a:r>
              <a:rPr lang="en-GB" dirty="0"/>
              <a:t>Discussion on the video Annie's story if you haven't already discussed it.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emphasis that they must do this task on their area of work. This can be difficult for some for instance those who work with foster cares. If their role is designated as child and families thy need to write this on a child not the foster </a:t>
            </a:r>
            <a:r>
              <a:rPr lang="en-US" dirty="0" err="1"/>
              <a:t>carer</a:t>
            </a:r>
            <a:r>
              <a:rPr lang="en-US" dirty="0"/>
              <a:t>.  </a:t>
            </a:r>
          </a:p>
          <a:p>
            <a:r>
              <a:rPr lang="en-US" dirty="0"/>
              <a:t>The importance of them being clear on their role in relation to the safeguarding incident is important and even if the case does not go forward as safeguarding, they can reflect and analyses the what ifs in order to evidence they understand the process. </a:t>
            </a:r>
          </a:p>
          <a:p>
            <a:pPr marL="0" indent="0">
              <a:buNone/>
            </a:pPr>
            <a:r>
              <a:rPr lang="en-GB" sz="1200" b="1" dirty="0">
                <a:effectLst/>
                <a:latin typeface="Arial" panose="020B0604020202020204" pitchFamily="34" charset="0"/>
              </a:rPr>
              <a:t>EITHER, </a:t>
            </a:r>
            <a:r>
              <a:rPr lang="en-GB" sz="1200" dirty="0">
                <a:effectLst/>
                <a:latin typeface="Arial" panose="020B0604020202020204" pitchFamily="34" charset="0"/>
              </a:rPr>
              <a:t>IF YOUR CASE STUDY IS ABOUT ADULT SAFEGUARDING</a:t>
            </a:r>
          </a:p>
          <a:p>
            <a:r>
              <a:rPr lang="en-GB" sz="1200" dirty="0">
                <a:effectLst/>
                <a:latin typeface="Arial" panose="020B0604020202020204" pitchFamily="34" charset="0"/>
              </a:rPr>
              <a:t>3.3. Understand the professional social work role in relation to safeguarding adults at risk.</a:t>
            </a:r>
          </a:p>
          <a:p>
            <a:pPr marL="0" indent="0">
              <a:buNone/>
            </a:pPr>
            <a:r>
              <a:rPr lang="en-GB" sz="1200" b="1" dirty="0">
                <a:effectLst/>
                <a:latin typeface="Arial" panose="020B0604020202020204" pitchFamily="34" charset="0"/>
              </a:rPr>
              <a:t>OR,</a:t>
            </a:r>
            <a:r>
              <a:rPr lang="en-GB" sz="1200" dirty="0">
                <a:effectLst/>
                <a:latin typeface="Arial" panose="020B0604020202020204" pitchFamily="34" charset="0"/>
              </a:rPr>
              <a:t> IF THE CASE STUDY IS ABOUT SAFEGUARDING CHILDREN</a:t>
            </a:r>
          </a:p>
          <a:p>
            <a:r>
              <a:rPr lang="en-GB" sz="1200" dirty="0">
                <a:effectLst/>
                <a:latin typeface="Arial" panose="020B0604020202020204" pitchFamily="34" charset="0"/>
              </a:rPr>
              <a:t>3.4. Understand the professional social work role in relation to safeguarding children at risk.</a:t>
            </a:r>
          </a:p>
          <a:p>
            <a:pPr marL="0" indent="0">
              <a:buNone/>
            </a:pPr>
            <a:r>
              <a:rPr lang="en-GB" sz="1200" dirty="0">
                <a:solidFill>
                  <a:srgbClr val="000000"/>
                </a:solidFill>
                <a:latin typeface="Arial" panose="020B0604020202020204" pitchFamily="34" charset="0"/>
              </a:rPr>
              <a:t>Please see handbook appendix 4 for the more detailed breakdown in the  “Assessment Criteria". </a:t>
            </a:r>
            <a:endParaRPr lang="en-GB" sz="1200" dirty="0">
              <a:solidFill>
                <a:srgbClr val="00000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32</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200" b="0" i="1" u="none" strike="noStrike" cap="none" baseline="0" dirty="0">
                <a:solidFill>
                  <a:srgbClr val="000000"/>
                </a:solidFill>
                <a:effectLst/>
                <a:uFillTx/>
                <a:latin typeface="Calibri"/>
              </a:rPr>
              <a:t>Group disucssion – ask the group for examples from thier work and build on this to give them ideas of how they can include this in task 3. </a:t>
            </a:r>
            <a:endParaRPr lang="en-GB" altLang="en-US" dirty="0"/>
          </a:p>
          <a:p>
            <a:r>
              <a:rPr lang="en-GB" altLang="en-US" dirty="0"/>
              <a:t>Ask learners to consider this in relation to their safeguarding case how they will evidence this in the portfolio. Remind them they need to include Welsh context, or they are at risk of failing. </a:t>
            </a:r>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Ask </a:t>
            </a:r>
            <a:r>
              <a:rPr lang="en-GB" altLang="en-US" dirty="0"/>
              <a:t>the group what is meant be absolute, limited and qualified rights, point out why might this be relevant, and that Human Rights should underpin safeguarding and be reflected upon in assignments. </a:t>
            </a:r>
          </a:p>
          <a:p>
            <a:r>
              <a:rPr lang="en-GB" altLang="en-US" dirty="0"/>
              <a:t>Absolute: State can never infringe; included protection for torture and inhuman or degrading treatment. </a:t>
            </a:r>
          </a:p>
          <a:p>
            <a:r>
              <a:rPr lang="en-GB" altLang="en-US" dirty="0"/>
              <a:t>Limited: under explicit and finite circumstances e.g. right to liberty. </a:t>
            </a:r>
            <a:endParaRPr lang="en-GB" altLang="en-US" b="1" dirty="0"/>
          </a:p>
          <a:p>
            <a:r>
              <a:rPr lang="en-GB" altLang="en-US" b="0" dirty="0"/>
              <a:t>Qualified: balance rights of individual and rights of broader community or state e.g. privacy/family life. Religion, belief, freedom. </a:t>
            </a:r>
          </a:p>
          <a:p>
            <a:r>
              <a:rPr lang="en-GB" altLang="en-US" b="1" dirty="0"/>
              <a:t>Emphasise the importance of including Human Rights and link to UK, Europe and world. They must include this element to pass. </a:t>
            </a:r>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may be an appropriate moment to address any concerns regarding if the cases they are working on/considering using is appropriate to the safeguarding requirement of this section.</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Exploration of theory; ask them to consider not just how it worked but how it worked well or didn’t work well, what were the problems, might other theories work better is there any evidence that the theory used had pitfalls/criticism of the theory? </a:t>
            </a:r>
          </a:p>
          <a:p>
            <a:r>
              <a:rPr lang="en-GB" altLang="en-US" dirty="0"/>
              <a:t>Aim; to get the learners to critically reflect/analyse theories they are using.</a:t>
            </a: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4:</a:t>
            </a:r>
            <a:r>
              <a:rPr lang="en-GB" altLang="en-US" dirty="0"/>
              <a:t> Group discussion or  small groups/breakout rooms,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Remind group they will fail if there is no theory or only 1,  they need to include more than one theory and reference it.  </a:t>
            </a:r>
          </a:p>
          <a:p>
            <a:r>
              <a:rPr lang="en-GB" altLang="en-US" dirty="0"/>
              <a:t>This should be generated out of the previous exercise 3 when they discussed their case. </a:t>
            </a:r>
          </a:p>
          <a:p>
            <a:r>
              <a:rPr lang="en-GB" altLang="en-US" dirty="0"/>
              <a:t>Group discussion re theories they have chosen and why. </a:t>
            </a:r>
          </a:p>
          <a:p>
            <a:r>
              <a:rPr lang="en-GB" altLang="en-US" dirty="0"/>
              <a:t>The marking criteria say “theories” a number is not specified but common sense says they could need to discuss at least 2-3.</a:t>
            </a:r>
          </a:p>
          <a:p>
            <a:r>
              <a:rPr lang="en-GB" altLang="en-US" b="1" dirty="0"/>
              <a:t>Siobhan Maclean Theory cards</a:t>
            </a:r>
            <a:r>
              <a:rPr lang="en-GB" altLang="en-US" dirty="0"/>
              <a:t> can be used for this exercise. You could let them choose some or hand them out or give a few to each group to help generate discussion and planning in relation to theory. </a:t>
            </a:r>
          </a:p>
          <a:p>
            <a:r>
              <a:rPr lang="en-GB" altLang="en-US" dirty="0"/>
              <a:t>Aim to get them to consider a range of theories and how use of theory underpins professional decision making.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Discussion: </a:t>
            </a:r>
            <a:r>
              <a:rPr lang="en-GB" altLang="en-US" dirty="0"/>
              <a:t>- What are some of the complexities of their cases in relation to this? When considering their case in next exercise it may be useful to ask them to highlight just how many different agencies/individuals/family member </a:t>
            </a:r>
            <a:r>
              <a:rPr lang="en-GB" altLang="en-US" dirty="0" err="1"/>
              <a:t>etc</a:t>
            </a:r>
            <a:r>
              <a:rPr lang="en-GB" altLang="en-US" dirty="0"/>
              <a:t> are/can be involved in one case. </a:t>
            </a: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39</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en-GB" dirty="0"/>
              <a:t>Group discussion – draw out main principles of risk assessment. </a:t>
            </a:r>
          </a:p>
          <a:p>
            <a:r>
              <a:rPr lang="en-GB" dirty="0"/>
              <a:t>Link to SCW learning outcome professional decision making in task 3 – LO  1.4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this to Adult/Child safeguarding – safety of child paramount, Human rights etc. Children Act etc. </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Discussion  (optional)</a:t>
            </a:r>
            <a:r>
              <a:rPr lang="en-GB" altLang="en-US" dirty="0"/>
              <a:t>- Why is knowledge of these three learning outcomes so important to safeguarding? Quick recap as this was covered in workshop 1. Point out full detailed learning outcomes in handbook. </a:t>
            </a:r>
          </a:p>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42</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will be the responsibility of the trainer to send out an email giving time slots to each learner, these can be arranged after the online workshop or alternative slot can be offered that is convenient for the trainer. If people don’t want a 1 to 1, they will need to sign on a register (against their allotted time slot) that they have declined the offer so there is evidence that the slot was offered and declined by the learner. It may be better not to give this as an alternative but rather ask them to do this on the day if they decline.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44</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Caz marked Evaluation </a:t>
            </a:r>
            <a:r>
              <a:rPr lang="en-US"/>
              <a:t>Cohort number workshop </a:t>
            </a:r>
            <a:r>
              <a:rPr lang="en-US" dirty="0"/>
              <a:t>1.  </a:t>
            </a:r>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4CD24182-45ED-5347-A94C-C7F34735D299}"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AA75525-30F3-0A4D-91D8-6C40938362DF}"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925438AF-DF38-BE4C-AAEB-81ED2F29DD96}"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4BB30B01-68E6-5940-98BD-6891BB895E1A}" type="datetime1">
              <a:rPr lang="en-GB" smtClean="0"/>
              <a:t>12/03/2026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F47C7E01-94A9-D74D-8BFB-F4CE1D61FD09}" type="datetime1">
              <a:rPr lang="en-GB" smtClean="0"/>
              <a:t>12/03/2026</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886F2728-85D2-5347-B75D-392634E4F799}" type="datetime1">
              <a:rPr lang="en-GB" smtClean="0"/>
              <a:t>12/03/2026</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CF34E8-2C79-D647-8500-9B9E33F40226}" type="datetime1">
              <a:rPr lang="en-GB" smtClean="0"/>
              <a:t>12/03/2026</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43E87CA-8D1C-8D4C-A576-061BBF9D76E0}" type="datetime1">
              <a:rPr lang="en-GB" smtClean="0"/>
              <a:t>12/03/2026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85BAFCA-2B64-8D49-9B45-6DA5B29A447D}" type="datetime1">
              <a:rPr lang="en-GB" smtClean="0"/>
              <a:t>12/03/2026</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4AD83EC-4300-7A4A-BB3F-DE41C23AFDE3}"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FABC4CAC-3A5F-6A4D-821B-D7AF06012C05}" type="datetime1">
              <a:rPr lang="en-GB" smtClean="0"/>
              <a:t>12/03/2026</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7F6CDDE-6C21-D045-B5B3-F9D757A5BCEE}" type="datetime1">
              <a:rPr lang="en-GB" smtClean="0"/>
              <a:t>12/03/2026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wales/anti-racist-wales-action-plan-2024-update"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p:txBody>
          <a:bodyPr/>
          <a:lstStyle/>
          <a:p>
            <a:pPr>
              <a:defRPr/>
            </a:pPr>
            <a:fld id="{87FDF85A-169D-43B6-88FD-9DC7F4BC8844}" type="slidenum">
              <a:rPr lang="en-GB" altLang="en-US" smtClean="0"/>
              <a:pPr>
                <a:defRPr/>
              </a:pPr>
              <a:t>1</a:t>
            </a:fld>
            <a:endParaRPr lang="en-GB" altLang="en-US"/>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4" name="Slide Number Placeholder 3">
            <a:extLst>
              <a:ext uri="{FF2B5EF4-FFF2-40B4-BE49-F238E27FC236}">
                <a16:creationId xmlns:a16="http://schemas.microsoft.com/office/drawing/2014/main" id="{AC9D3141-DFDE-0B12-F6D4-454F8B41A251}"/>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fontScale="92500" lnSpcReduction="2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analysis in assessment including power dynamics and anti-oppressive practice </a:t>
            </a:r>
          </a:p>
          <a:p>
            <a:r>
              <a:rPr lang="en-GB" sz="2400" dirty="0"/>
              <a:t>To consider collaborative working including some of the potential tensions and conflicts encounter in safeguarding assessment </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p:txBody>
          <a:bodyPr/>
          <a:lstStyle/>
          <a:p>
            <a:pPr>
              <a:defRPr/>
            </a:pPr>
            <a:fld id="{B279AC3C-9A7B-46D6-8EDB-3083219B5F49}" type="slidenum">
              <a:rPr lang="en-GB" altLang="en-US" smtClean="0"/>
              <a:pPr>
                <a:defRPr/>
              </a:pPr>
              <a:t>3</a:t>
            </a:fld>
            <a:endParaRPr lang="en-GB" altLang="en-US"/>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en-US" sz="4300" b="1"/>
              <a:t>Task 3 - Safeguarding - The Portfolio Question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4"/>
            <a:ext cx="7886700" cy="4251960"/>
          </a:xfrm>
        </p:spPr>
        <p:txBody>
          <a:bodyPr>
            <a:normAutofit/>
          </a:bodyPr>
          <a:lstStyle/>
          <a:p>
            <a:r>
              <a:rPr lang="en-GB" sz="1900"/>
              <a:t>Complete a critically reflective case study based on an assessment that you have undertaken with others,</a:t>
            </a:r>
            <a:r>
              <a:rPr lang="en-GB" sz="1900" b="1"/>
              <a:t> </a:t>
            </a:r>
            <a:r>
              <a:rPr lang="en-GB" sz="1900"/>
              <a:t>in your own area of work, concerning the safeguarding of either an adult or a child. </a:t>
            </a:r>
          </a:p>
          <a:p>
            <a:r>
              <a:rPr lang="en-GB" sz="1900"/>
              <a:t>You must demonstrate how the case relates to </a:t>
            </a:r>
            <a:r>
              <a:rPr lang="en-GB" sz="1900" b="1"/>
              <a:t>or could</a:t>
            </a:r>
            <a:r>
              <a:rPr lang="en-GB" sz="1900"/>
              <a:t> relate to safeguarding legislation, policies, strategies and procedures (including demonstrating an understanding of the interface between social services provision in Wales with the United Kingdom, the European Union (EU) and outside the EU). </a:t>
            </a:r>
          </a:p>
          <a:p>
            <a:r>
              <a:rPr lang="en-GB" sz="1900"/>
              <a:t>You must demonstrate your understanding of the integration of analysis in assessment, collaborative working and professional judgements in increasingly complex situations and the use of social work theories. </a:t>
            </a:r>
          </a:p>
          <a:p>
            <a:r>
              <a:rPr lang="en-GB" sz="1900"/>
              <a:t>You must refer to the specific dimensions of working in Wales. (</a:t>
            </a:r>
            <a:r>
              <a:rPr lang="en-GB" sz="1900" i="1"/>
              <a:t>4000 words +/- 10%).</a:t>
            </a:r>
            <a:endParaRPr lang="en-US" sz="1900"/>
          </a:p>
          <a:p>
            <a:endParaRPr lang="en-US" sz="190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pPr marL="0" indent="0">
              <a:buNone/>
            </a:pPr>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3AAAEFCB-3F4C-239A-A8DC-1EB50F0E5CB4}"/>
              </a:ext>
            </a:extLst>
          </p:cNvPr>
          <p:cNvSpPr>
            <a:spLocks noGrp="1"/>
          </p:cNvSpPr>
          <p:nvPr>
            <p:ph type="sldNum" sz="quarter" idx="12"/>
          </p:nvPr>
        </p:nvSpPr>
        <p:spPr/>
        <p:txBody>
          <a:bodyPr/>
          <a:lstStyle/>
          <a:p>
            <a:pPr>
              <a:defRPr/>
            </a:pPr>
            <a:fld id="{0F01446B-42DC-456F-B406-2DDA67884214}" type="slidenum">
              <a:rPr lang="en-GB" altLang="en-US" smtClean="0"/>
              <a:pPr>
                <a:defRPr/>
              </a:pPr>
              <a:t>7</a:t>
            </a:fld>
            <a:endParaRPr lang="en-GB" altLang="en-US"/>
          </a:p>
        </p:txBody>
      </p:sp>
      <p:sp>
        <p:nvSpPr>
          <p:cNvPr id="5" name="Footer Placeholder 4">
            <a:extLst>
              <a:ext uri="{FF2B5EF4-FFF2-40B4-BE49-F238E27FC236}">
                <a16:creationId xmlns:a16="http://schemas.microsoft.com/office/drawing/2014/main" id="{00BB4F3D-7349-3389-087C-35FE7B02E5C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
        <p:nvSpPr>
          <p:cNvPr id="2" name="Slide Number Placeholder 1">
            <a:extLst>
              <a:ext uri="{FF2B5EF4-FFF2-40B4-BE49-F238E27FC236}">
                <a16:creationId xmlns:a16="http://schemas.microsoft.com/office/drawing/2014/main" id="{85A643AC-6503-F86E-B98C-5E1E8AF7006D}"/>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6" name="Footer Placeholder 5">
            <a:extLst>
              <a:ext uri="{FF2B5EF4-FFF2-40B4-BE49-F238E27FC236}">
                <a16:creationId xmlns:a16="http://schemas.microsoft.com/office/drawing/2014/main" id="{3C46D92A-4856-8323-C2FF-9B5DC14744E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628649" y="182562"/>
            <a:ext cx="7886700" cy="930275"/>
          </a:xfrm>
        </p:spPr>
        <p:txBody>
          <a:bodyPr vert="horz" lIns="91440" tIns="45720" rIns="91440" bIns="45720" rtlCol="0" anchor="ctr">
            <a:normAutofit fontScale="90000"/>
          </a:bodyPr>
          <a:lstStyle/>
          <a:p>
            <a:pPr>
              <a:defRPr/>
            </a:pP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Overarching Safeguarding Legislation, Policy and Procedure</a:t>
            </a:r>
            <a:br>
              <a:rPr lang="en-US" alt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2" name="Content Placeholder 1">
            <a:extLst>
              <a:ext uri="{FF2B5EF4-FFF2-40B4-BE49-F238E27FC236}">
                <a16:creationId xmlns:a16="http://schemas.microsoft.com/office/drawing/2014/main" id="{08AF0AB4-5398-49C0-AFAB-DC9CD50C8286}"/>
              </a:ext>
            </a:extLst>
          </p:cNvPr>
          <p:cNvSpPr>
            <a:spLocks/>
          </p:cNvSpPr>
          <p:nvPr/>
        </p:nvSpPr>
        <p:spPr>
          <a:xfrm>
            <a:off x="539552" y="1295401"/>
            <a:ext cx="3965234" cy="4345690"/>
          </a:xfrm>
          <a:prstGeom prst="rect">
            <a:avLst/>
          </a:prstGeom>
        </p:spPr>
        <p:txBody>
          <a:bodyPr>
            <a:normAutofit lnSpcReduction="10000"/>
          </a:bodyPr>
          <a:lstStyle/>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The Social Services and Well-being (Wales) Act 2014 - Part 7 is specific to Safeguarding</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Working Together to Safeguard People, 2019</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Code of Practice under Part 10 of the Social Services and Well-being (Wales) Act 2014 </a:t>
            </a:r>
          </a:p>
          <a:p>
            <a:pPr marL="285750" indent="-285750" defTabSz="333756">
              <a:lnSpc>
                <a:spcPct val="90000"/>
              </a:lnSpc>
              <a:spcAft>
                <a:spcPts val="600"/>
              </a:spcAft>
              <a:buFont typeface="Arial" panose="020B0604020202020204" pitchFamily="34" charset="0"/>
              <a:buChar char="•"/>
            </a:pPr>
            <a:r>
              <a:rPr lang="en-GB" kern="1200" dirty="0">
                <a:solidFill>
                  <a:schemeClr val="tx1"/>
                </a:solidFill>
                <a:latin typeface="+mn-lt"/>
                <a:ea typeface="+mn-ea"/>
                <a:cs typeface="+mn-cs"/>
              </a:rPr>
              <a:t>Wales Safeguarding Procedures, 2019</a:t>
            </a:r>
            <a:endParaRPr lang="en-US"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Children Act 1989 and 2004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Mental Capacity Act 2005 and the Mental Health Act 1983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Equality Act 2010</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Freedom of Information Act 2000 and General Data Protection Regulation , 2018 (GDPR). </a:t>
            </a:r>
          </a:p>
          <a:p>
            <a:pPr defTabSz="333756">
              <a:lnSpc>
                <a:spcPct val="90000"/>
              </a:lnSpc>
              <a:spcAft>
                <a:spcPts val="600"/>
              </a:spcAft>
              <a:defRPr/>
            </a:pPr>
            <a:endParaRPr lang="en-GB" sz="1460" kern="1200" dirty="0">
              <a:solidFill>
                <a:schemeClr val="tx1"/>
              </a:solidFill>
              <a:latin typeface="+mn-lt"/>
              <a:ea typeface="+mn-ea"/>
              <a:cs typeface="+mn-cs"/>
            </a:endParaRPr>
          </a:p>
          <a:p>
            <a:pPr defTabSz="333756">
              <a:lnSpc>
                <a:spcPct val="90000"/>
              </a:lnSpc>
              <a:spcAft>
                <a:spcPts val="600"/>
              </a:spcAft>
              <a:defRPr/>
            </a:pPr>
            <a:endParaRPr lang="en-GB" sz="1460" kern="1200" dirty="0">
              <a:solidFill>
                <a:schemeClr val="tx1"/>
              </a:solidFill>
              <a:latin typeface="+mn-lt"/>
              <a:ea typeface="+mn-ea"/>
              <a:cs typeface="+mn-cs"/>
            </a:endParaRPr>
          </a:p>
          <a:p>
            <a:pPr>
              <a:lnSpc>
                <a:spcPct val="90000"/>
              </a:lnSpc>
              <a:spcAft>
                <a:spcPts val="600"/>
              </a:spcAft>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p:cNvSpPr>
          <p:nvPr/>
        </p:nvSpPr>
        <p:spPr>
          <a:xfrm>
            <a:off x="4638044" y="1295400"/>
            <a:ext cx="3877305" cy="4791241"/>
          </a:xfrm>
          <a:prstGeom prst="rect">
            <a:avLst/>
          </a:prstGeom>
        </p:spPr>
        <p:txBody>
          <a:bodyPr>
            <a:normAutofit/>
          </a:bodyPr>
          <a:lstStyle/>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Welsh Language (Wales) Measures 2011 - </a:t>
            </a:r>
            <a:r>
              <a:rPr lang="en-US" kern="1200" dirty="0">
                <a:solidFill>
                  <a:schemeClr val="tx1"/>
                </a:solidFill>
                <a:latin typeface="+mn-lt"/>
                <a:ea typeface="+mn-ea"/>
                <a:cs typeface="+mn-cs"/>
              </a:rPr>
              <a:t>Welsh Language Standards </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“More than Just Words” Framework, 2022</a:t>
            </a:r>
            <a:endParaRPr lang="en-GB" kern="1200" dirty="0">
              <a:solidFill>
                <a:schemeClr val="tx1"/>
              </a:solidFill>
              <a:highlight>
                <a:srgbClr val="FFFF00"/>
              </a:highlight>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Human Rights Act 1998 - </a:t>
            </a:r>
            <a:r>
              <a:rPr lang="en-US" kern="1200" dirty="0">
                <a:solidFill>
                  <a:schemeClr val="tx1"/>
                </a:solidFill>
                <a:latin typeface="+mn-lt"/>
                <a:ea typeface="+mn-ea"/>
                <a:cs typeface="+mn-cs"/>
              </a:rPr>
              <a:t>The European Convention of Human Rights, particularly Articles 2,3,5,6 and 8</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Principles on Older Persons (1991)</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Convention on the Rights of the Child (1989)</a:t>
            </a:r>
            <a:endParaRPr lang="en-GB"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This list is not exhaustive – it is important to find the correct legislation/policy and procedure for your area of work and reference this correctly. </a:t>
            </a:r>
          </a:p>
          <a:p>
            <a:pPr marL="109537" indent="0">
              <a:lnSpc>
                <a:spcPct val="90000"/>
              </a:lnSpc>
              <a:spcAft>
                <a:spcPts val="600"/>
              </a:spcAft>
              <a:buNone/>
            </a:pPr>
            <a:endParaRPr lang="en-US" dirty="0"/>
          </a:p>
        </p:txBody>
      </p:sp>
      <p:sp>
        <p:nvSpPr>
          <p:cNvPr id="4" name="Slide Number Placeholder 3">
            <a:extLst>
              <a:ext uri="{FF2B5EF4-FFF2-40B4-BE49-F238E27FC236}">
                <a16:creationId xmlns:a16="http://schemas.microsoft.com/office/drawing/2014/main" id="{DBD59F7C-DB44-34BA-D5AB-69A4E216E2E6}"/>
              </a:ext>
            </a:extLst>
          </p:cNvPr>
          <p:cNvSpPr>
            <a:spLocks/>
          </p:cNvSpPr>
          <p:nvPr/>
        </p:nvSpPr>
        <p:spPr>
          <a:xfrm>
            <a:off x="5960691" y="5903232"/>
            <a:ext cx="1515573" cy="268968"/>
          </a:xfrm>
          <a:prstGeom prst="rect">
            <a:avLst/>
          </a:prstGeom>
        </p:spPr>
        <p:txBody>
          <a:bodyPr/>
          <a:lstStyle/>
          <a:p>
            <a:pPr defTabSz="333756">
              <a:spcAft>
                <a:spcPts val="600"/>
              </a:spcAft>
              <a:defRPr/>
            </a:pPr>
            <a:fld id="{07C15AAB-93E2-498D-96AC-3B90A4A92671}" type="slidenum">
              <a:rPr lang="en-GB" altLang="en-US" sz="1314" kern="1200">
                <a:solidFill>
                  <a:schemeClr val="tx1"/>
                </a:solidFill>
                <a:latin typeface="+mn-lt"/>
                <a:ea typeface="+mn-ea"/>
                <a:cs typeface="+mn-cs"/>
              </a:rPr>
              <a:pPr defTabSz="333756">
                <a:spcAft>
                  <a:spcPts val="600"/>
                </a:spcAft>
                <a:defRPr/>
              </a:pPr>
              <a:t>9</a:t>
            </a:fld>
            <a:endParaRPr lang="en-GB" altLang="en-US"/>
          </a:p>
        </p:txBody>
      </p:sp>
      <p:sp>
        <p:nvSpPr>
          <p:cNvPr id="6" name="Footer Placeholder 5">
            <a:extLst>
              <a:ext uri="{FF2B5EF4-FFF2-40B4-BE49-F238E27FC236}">
                <a16:creationId xmlns:a16="http://schemas.microsoft.com/office/drawing/2014/main" id="{E0AB7675-4CDE-63BD-0491-C0C21ECDF6DC}"/>
              </a:ext>
            </a:extLst>
          </p:cNvPr>
          <p:cNvSpPr>
            <a:spLocks/>
          </p:cNvSpPr>
          <p:nvPr/>
        </p:nvSpPr>
        <p:spPr>
          <a:xfrm>
            <a:off x="3434735" y="5903232"/>
            <a:ext cx="2273360" cy="268968"/>
          </a:xfrm>
          <a:prstGeom prst="rect">
            <a:avLst/>
          </a:prstGeom>
        </p:spPr>
        <p:txBody>
          <a:bodyPr/>
          <a:lstStyle/>
          <a:p>
            <a:pPr defTabSz="333756">
              <a:spcAft>
                <a:spcPts val="600"/>
              </a:spcAft>
              <a:defRPr/>
            </a:pPr>
            <a:r>
              <a:rPr lang="en-GB" sz="1314" kern="1200">
                <a:solidFill>
                  <a:schemeClr val="tx1"/>
                </a:solidFill>
                <a:latin typeface="+mn-lt"/>
                <a:ea typeface="+mn-ea"/>
                <a:cs typeface="+mn-cs"/>
              </a:rPr>
              <a:t>PORTH AGORED Consolidation of Social Work Practice</a:t>
            </a:r>
          </a:p>
          <a:p>
            <a:pPr defTabSz="333756">
              <a:spcAft>
                <a:spcPts val="600"/>
              </a:spcAft>
              <a:defRPr/>
            </a:pPr>
            <a:r>
              <a:rPr lang="en-GB" sz="1314" kern="1200">
                <a:solidFill>
                  <a:schemeClr val="tx1"/>
                </a:solidFill>
                <a:latin typeface="+mn-lt"/>
                <a:ea typeface="+mn-ea"/>
                <a:cs typeface="+mn-cs"/>
              </a:rPr>
              <a:t>
</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a:xfrm>
            <a:off x="628650" y="365126"/>
            <a:ext cx="8119814" cy="1325563"/>
          </a:xfrm>
        </p:spPr>
        <p:txBody>
          <a:bodyPr>
            <a:noAutofit/>
          </a:bodyPr>
          <a:lstStyle/>
          <a:p>
            <a:pP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43204" y="1870077"/>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5" name="Slide Number Placeholder 4">
            <a:extLst>
              <a:ext uri="{FF2B5EF4-FFF2-40B4-BE49-F238E27FC236}">
                <a16:creationId xmlns:a16="http://schemas.microsoft.com/office/drawing/2014/main" id="{2459B42C-7CAD-A385-3529-483A6208CE9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
        <p:nvSpPr>
          <p:cNvPr id="6" name="Footer Placeholder 5">
            <a:extLst>
              <a:ext uri="{FF2B5EF4-FFF2-40B4-BE49-F238E27FC236}">
                <a16:creationId xmlns:a16="http://schemas.microsoft.com/office/drawing/2014/main" id="{19F2156F-21BA-BF95-CCDA-285CFD5523D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marL="0" indent="0">
              <a:buNone/>
              <a:defRPr/>
            </a:pPr>
            <a:r>
              <a:rPr lang="en-GB" sz="2000" dirty="0"/>
              <a:t>(Learning outcome – 1.2)</a:t>
            </a:r>
          </a:p>
          <a:p>
            <a:pPr>
              <a:defRPr/>
            </a:pPr>
            <a:endParaRPr lang="en-GB" sz="900" dirty="0"/>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E9D65FC6-E844-2F9C-809F-B3351DB2E24A}"/>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
        <p:nvSpPr>
          <p:cNvPr id="6" name="Footer Placeholder 5">
            <a:extLst>
              <a:ext uri="{FF2B5EF4-FFF2-40B4-BE49-F238E27FC236}">
                <a16:creationId xmlns:a16="http://schemas.microsoft.com/office/drawing/2014/main" id="{B80A7668-F83B-7D66-608E-E8B743D5FB0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a:t>
            </a:r>
            <a:r>
              <a:rPr lang="en-GB" sz="2200" b="1" dirty="0"/>
              <a:t>Wales Safeguarding Procedures (WSP) </a:t>
            </a:r>
            <a:r>
              <a:rPr lang="en-GB" sz="2200" dirty="0"/>
              <a:t>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a:t>
            </a:r>
            <a:r>
              <a:rPr lang="en-US" sz="2200" b="1" dirty="0"/>
              <a:t>replace</a:t>
            </a:r>
            <a:r>
              <a:rPr lang="en-US" sz="2200" dirty="0"/>
              <a:t>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ED4AE741-FF0B-3527-DB49-DAACBD7597C1}"/>
              </a:ext>
            </a:extLst>
          </p:cNvPr>
          <p:cNvSpPr>
            <a:spLocks noGrp="1"/>
          </p:cNvSpPr>
          <p:nvPr>
            <p:ph type="sldNum" sz="quarter" idx="12"/>
          </p:nvPr>
        </p:nvSpPr>
        <p:spPr/>
        <p:txBody>
          <a:bodyPr/>
          <a:lstStyle/>
          <a:p>
            <a:pPr>
              <a:defRPr/>
            </a:pPr>
            <a:fld id="{07C15AAB-93E2-498D-96AC-3B90A4A92671}" type="slidenum">
              <a:rPr lang="en-GB" altLang="en-US" smtClean="0"/>
              <a:pPr>
                <a:defRPr/>
              </a:pPr>
              <a:t>12</a:t>
            </a:fld>
            <a:endParaRPr lang="en-GB" altLang="en-US"/>
          </a:p>
        </p:txBody>
      </p:sp>
      <p:sp>
        <p:nvSpPr>
          <p:cNvPr id="6" name="Footer Placeholder 5">
            <a:extLst>
              <a:ext uri="{FF2B5EF4-FFF2-40B4-BE49-F238E27FC236}">
                <a16:creationId xmlns:a16="http://schemas.microsoft.com/office/drawing/2014/main" id="{C94475FB-F1BC-EACE-92FE-EAF1823C0D8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dirty="0"/>
              <a:t>The Wales Safeguarding Procedures 2019– Adults (principles also applies to children) </a:t>
            </a:r>
            <a:br>
              <a:rPr lang="en-GB" sz="2900" dirty="0"/>
            </a:br>
            <a:endParaRPr lang="en-GB" sz="2900" dirty="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2019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200328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280471" y="692696"/>
            <a:ext cx="8229600" cy="490066"/>
          </a:xfrm>
        </p:spPr>
        <p:txBody>
          <a:bodyPr>
            <a:normAutofit fontScale="90000"/>
          </a:bodyPr>
          <a:lstStyle/>
          <a:p>
            <a:r>
              <a:rPr lang="en-GB" b="1"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
        <p:nvSpPr>
          <p:cNvPr id="5" name="Slide Number Placeholder 4">
            <a:extLst>
              <a:ext uri="{FF2B5EF4-FFF2-40B4-BE49-F238E27FC236}">
                <a16:creationId xmlns:a16="http://schemas.microsoft.com/office/drawing/2014/main" id="{A43BD2C6-CFF1-9A79-D8F9-3F8D0B264DA8}"/>
              </a:ext>
            </a:extLst>
          </p:cNvPr>
          <p:cNvSpPr>
            <a:spLocks noGrp="1"/>
          </p:cNvSpPr>
          <p:nvPr>
            <p:ph type="sldNum" sz="quarter" idx="12"/>
          </p:nvPr>
        </p:nvSpPr>
        <p:spPr/>
        <p:txBody>
          <a:bodyPr/>
          <a:lstStyle/>
          <a:p>
            <a:pPr>
              <a:defRPr/>
            </a:pPr>
            <a:fld id="{B279AC3C-9A7B-46D6-8EDB-3083219B5F49}" type="slidenum">
              <a:rPr lang="en-GB" altLang="en-US" smtClean="0"/>
              <a:pPr>
                <a:defRPr/>
              </a:pPr>
              <a:t>15</a:t>
            </a:fld>
            <a:endParaRPr lang="en-GB" altLang="en-US"/>
          </a:p>
        </p:txBody>
      </p:sp>
      <p:sp>
        <p:nvSpPr>
          <p:cNvPr id="6" name="Footer Placeholder 5">
            <a:extLst>
              <a:ext uri="{FF2B5EF4-FFF2-40B4-BE49-F238E27FC236}">
                <a16:creationId xmlns:a16="http://schemas.microsoft.com/office/drawing/2014/main" id="{98CDBEB1-EF37-5A6A-1A07-B3FFC90D21A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77111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 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9AFE026-E69B-52C6-3500-CA3CE988D1DC}"/>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
        <p:nvSpPr>
          <p:cNvPr id="6" name="Footer Placeholder 5">
            <a:extLst>
              <a:ext uri="{FF2B5EF4-FFF2-40B4-BE49-F238E27FC236}">
                <a16:creationId xmlns:a16="http://schemas.microsoft.com/office/drawing/2014/main" id="{89CAD423-FAFA-099E-63A5-23C44A7B226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238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60693"/>
            <a:ext cx="5605629" cy="994172"/>
          </a:xfrm>
        </p:spPr>
        <p:txBody>
          <a:bodyPr>
            <a:normAutofit fontScale="90000"/>
          </a:bodyPr>
          <a:lstStyle/>
          <a:p>
            <a:r>
              <a:rPr lang="en-US" sz="3850" b="1" dirty="0"/>
              <a:t>Power and Assessments</a:t>
            </a:r>
            <a:br>
              <a:rPr lang="en-US" sz="3850" b="1" dirty="0"/>
            </a:br>
            <a:r>
              <a:rPr lang="en-US" sz="2200" b="1" dirty="0"/>
              <a:t>Anti-Discriminatory and Anti-oppressive Practice </a:t>
            </a:r>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67564" y="1246978"/>
            <a:ext cx="5486332" cy="5084371"/>
          </a:xfrm>
        </p:spPr>
        <p:txBody>
          <a:bodyPr anchor="ctr">
            <a:normAutofit/>
          </a:bodyPr>
          <a:lstStyle/>
          <a:p>
            <a:pPr marL="0" indent="0">
              <a:buNone/>
            </a:pPr>
            <a:r>
              <a:rPr lang="en-US" sz="1900" dirty="0"/>
              <a:t>When considering safeguarding assessments or potential safeguarding assessments it is important to be aware of not only your own values but also those of your agencies, organization and society in general. </a:t>
            </a:r>
          </a:p>
          <a:p>
            <a:pPr marL="0" indent="0">
              <a:buNone/>
            </a:pPr>
            <a:r>
              <a:rPr lang="en-US" sz="1900" dirty="0"/>
              <a:t>It is vital to be aware of power differentials and how these may affect us when working with  difference and diversity. This could include race, ethnicity, gender, age, class, disability, mental health etc.</a:t>
            </a:r>
          </a:p>
          <a:p>
            <a:pPr marL="0" indent="0">
              <a:buNone/>
            </a:pPr>
            <a:r>
              <a:rPr lang="en-US" sz="1900" dirty="0"/>
              <a:t>It important to explore working in both and anti-racist and anti-oppressive way within your portfolio.</a:t>
            </a:r>
          </a:p>
          <a:p>
            <a:pPr marL="0" indent="0">
              <a:buNone/>
            </a:pPr>
            <a:r>
              <a:rPr lang="en-US" sz="1900" dirty="0"/>
              <a:t>The Welsh Governments Anti-racist Wales Action Plan Update link is below. Please take time to </a:t>
            </a:r>
            <a:r>
              <a:rPr lang="en-US" sz="1900" dirty="0" err="1"/>
              <a:t>familiarise</a:t>
            </a:r>
            <a:r>
              <a:rPr lang="en-US" sz="1900" dirty="0"/>
              <a:t> yourself with this. </a:t>
            </a:r>
          </a:p>
          <a:p>
            <a:pPr marL="0" indent="0">
              <a:buNone/>
            </a:pPr>
            <a:r>
              <a:rPr lang="en-US" sz="1900" dirty="0">
                <a:hlinkClick r:id="rId2"/>
              </a:rPr>
              <a:t>https://www.gov.wales/anti-racist-wales-action-plan-2024-update</a:t>
            </a:r>
            <a:endParaRPr lang="en-US" sz="1900" dirty="0"/>
          </a:p>
          <a:p>
            <a:pPr marL="0" indent="0">
              <a:buNone/>
            </a:pP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fontScale="25000" lnSpcReduction="20000"/>
          </a:bodyPr>
          <a:lstStyle/>
          <a:p>
            <a:pPr algn="l">
              <a:lnSpc>
                <a:spcPct val="90000"/>
              </a:lnSpc>
              <a:spcAft>
                <a:spcPts val="600"/>
              </a:spcAft>
              <a:defRPr/>
            </a:pPr>
            <a:r>
              <a:rPr lang="en-GB" sz="200">
                <a:solidFill>
                  <a:schemeClr val="tx1">
                    <a:lumMod val="75000"/>
                    <a:lumOff val="25000"/>
                  </a:schemeClr>
                </a:solidFill>
              </a:rPr>
              <a:t>PORTH AGORED Consolidation of Social Work Practice</a:t>
            </a:r>
          </a:p>
          <a:p>
            <a:pPr algn="l">
              <a:lnSpc>
                <a:spcPct val="90000"/>
              </a:lnSpc>
              <a:spcAft>
                <a:spcPts val="600"/>
              </a:spcAft>
              <a:defRPr/>
            </a:pPr>
            <a:r>
              <a:rPr lang="en-GB" sz="200">
                <a:solidFill>
                  <a:schemeClr val="tx1">
                    <a:lumMod val="75000"/>
                    <a:lumOff val="25000"/>
                  </a:schemeClr>
                </a:solidFill>
              </a:rPr>
              <a:t>
</a:t>
            </a:r>
          </a:p>
        </p:txBody>
      </p:sp>
      <p:sp>
        <p:nvSpPr>
          <p:cNvPr id="38" name="Rectangle 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0" name="Oval 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2770504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en-GB" sz="2800" b="1" dirty="0">
                <a:latin typeface="Arial" panose="020B0604020202020204" pitchFamily="34" charset="0"/>
                <a:cs typeface="Arial" panose="020B0604020202020204" pitchFamily="34" charset="0"/>
              </a:rPr>
              <a:t>Culturally Sensitive Social Work Assessments and Intervention- </a:t>
            </a:r>
            <a:r>
              <a:rPr lang="en-GB" sz="2800" b="1" dirty="0">
                <a:latin typeface="Calibri" panose="020F0502020204030204" pitchFamily="34" charset="0"/>
              </a:rPr>
              <a:t>4D2P Model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a:xfrm>
            <a:off x="628650" y="1628800"/>
            <a:ext cx="7886700" cy="4351338"/>
          </a:xfrm>
        </p:spPr>
        <p:txBody>
          <a:bodyPr>
            <a:normAutofit lnSpcReduction="10000"/>
          </a:bodyPr>
          <a:lstStyle/>
          <a:p>
            <a:r>
              <a:rPr lang="en-GB" dirty="0">
                <a:latin typeface="Calibri" panose="020F0502020204030204" pitchFamily="34" charset="0"/>
              </a:rPr>
              <a:t>This model</a:t>
            </a:r>
            <a:r>
              <a:rPr lang="en-GB" sz="2800" dirty="0">
                <a:latin typeface="Calibri" panose="020F0502020204030204" pitchFamily="34" charset="0"/>
              </a:rPr>
              <a:t> can be helpful to consider your own work </a:t>
            </a:r>
            <a:r>
              <a:rPr lang="en-GB" sz="2800" dirty="0"/>
              <a:t>and to guide</a:t>
            </a:r>
            <a:r>
              <a:rPr lang="en-GB" sz="2800" dirty="0">
                <a:latin typeface="Calibri" panose="020F0502020204030204" pitchFamily="34" charset="0"/>
              </a:rPr>
              <a:t> your reflection on power and powerlessness </a:t>
            </a:r>
            <a:endParaRPr lang="en-GB" sz="2800" dirty="0"/>
          </a:p>
          <a:p>
            <a:r>
              <a:rPr lang="en-GB" sz="2800" dirty="0">
                <a:latin typeface="Calibri" panose="020F0502020204030204" pitchFamily="34" charset="0"/>
              </a:rPr>
              <a:t>It is particularly helpful in highlighting the difference between being non-oppressive and ANTI-oppressive.</a:t>
            </a:r>
            <a:r>
              <a:rPr lang="en-GB" dirty="0">
                <a:latin typeface="Calibri" panose="020F0502020204030204" pitchFamily="34" charset="0"/>
              </a:rPr>
              <a:t> </a:t>
            </a:r>
          </a:p>
          <a:p>
            <a:pPr marL="0" indent="0">
              <a:buNone/>
            </a:pPr>
            <a:r>
              <a:rPr lang="en-GB" sz="2800" b="1" dirty="0">
                <a:latin typeface="Calibri" panose="020F0502020204030204" pitchFamily="34" charset="0"/>
              </a:rPr>
              <a:t>4D2P Model</a:t>
            </a:r>
            <a:endParaRPr lang="en-GB" dirty="0">
              <a:latin typeface="Calibri" panose="020F0502020204030204" pitchFamily="34" charset="0"/>
            </a:endParaRPr>
          </a:p>
          <a:p>
            <a:r>
              <a:rPr lang="en-GB" sz="2800" dirty="0">
                <a:latin typeface="Calibri" panose="020F0502020204030204" pitchFamily="34" charset="0"/>
              </a:rPr>
              <a:t>4D’s – Discuss, Discover, Decide and Disrupt</a:t>
            </a:r>
          </a:p>
          <a:p>
            <a:r>
              <a:rPr lang="en-GB" dirty="0">
                <a:latin typeface="Calibri" panose="020F0502020204030204" pitchFamily="34" charset="0"/>
              </a:rPr>
              <a:t>2P’s - The 4D’s are underpinned by the 2 P’s - Power and Privilege (earned and unearned).</a:t>
            </a:r>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pic>
        <p:nvPicPr>
          <p:cNvPr id="6" name="Picture 5" descr="White puzzle with one red piece">
            <a:extLst>
              <a:ext uri="{FF2B5EF4-FFF2-40B4-BE49-F238E27FC236}">
                <a16:creationId xmlns:a16="http://schemas.microsoft.com/office/drawing/2014/main" id="{C6439683-240D-2B36-030A-9F61640784DB}"/>
              </a:ext>
            </a:extLst>
          </p:cNvPr>
          <p:cNvPicPr>
            <a:picLocks noChangeAspect="1"/>
          </p:cNvPicPr>
          <p:nvPr/>
        </p:nvPicPr>
        <p:blipFill rotWithShape="1">
          <a:blip r:embed="rId3"/>
          <a:srcRect l="30311" r="28739"/>
          <a:stretch/>
        </p:blipFill>
        <p:spPr>
          <a:xfrm>
            <a:off x="7669832" y="3447649"/>
            <a:ext cx="965000" cy="1325564"/>
          </a:xfrm>
          <a:prstGeom prst="rect">
            <a:avLst/>
          </a:prstGeom>
          <a:effectLst/>
        </p:spPr>
      </p:pic>
    </p:spTree>
    <p:extLst>
      <p:ext uri="{BB962C8B-B14F-4D97-AF65-F5344CB8AC3E}">
        <p14:creationId xmlns:p14="http://schemas.microsoft.com/office/powerpoint/2010/main" val="727898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257562" y="1153571"/>
            <a:ext cx="2610329" cy="4461163"/>
          </a:xfrm>
        </p:spPr>
        <p:txBody>
          <a:bodyPr>
            <a:normAutofit/>
          </a:bodyPr>
          <a:lstStyle/>
          <a:p>
            <a:r>
              <a:rPr lang="en-US" b="1" dirty="0">
                <a:solidFill>
                  <a:srgbClr val="FFFFFF"/>
                </a:solidFill>
              </a:rPr>
              <a:t>Exercise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a:bodyPr>
          <a:lstStyle/>
          <a:p>
            <a:pPr marL="0" indent="0">
              <a:buNone/>
            </a:pPr>
            <a:r>
              <a:rPr lang="en-US" sz="2000" b="1" dirty="0"/>
              <a:t>Use the Tedam 4D2P model to:</a:t>
            </a:r>
          </a:p>
          <a:p>
            <a:r>
              <a:rPr lang="en-US" sz="2000" dirty="0"/>
              <a:t>Consider a situation you have worked in where there was experience of racism, oppression and/or discrimination by the individual/child/family/carer e.g. this could be due to race, ethnicity, language, age, gender/gender identification, disability etc. </a:t>
            </a:r>
          </a:p>
          <a:p>
            <a:r>
              <a:rPr lang="en-US" sz="2000" dirty="0"/>
              <a:t>Follow the stages of the model to reflect on this experience.</a:t>
            </a:r>
          </a:p>
          <a:p>
            <a:r>
              <a:rPr lang="en-US" sz="2000" dirty="0"/>
              <a:t>How could you or how did you “disrupt”? </a:t>
            </a:r>
          </a:p>
          <a:p>
            <a:r>
              <a:rPr lang="en-US" sz="2000" dirty="0"/>
              <a:t>Remember to consider the 4D’s in the light of the 2P’s to consider your own role and the role of others. </a:t>
            </a:r>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668959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E5D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A1FEFFD-5BD2-1389-CEEC-850A0F75A7C7}"/>
              </a:ext>
            </a:extLst>
          </p:cNvPr>
          <p:cNvPicPr>
            <a:picLocks noChangeAspect="1"/>
          </p:cNvPicPr>
          <p:nvPr/>
        </p:nvPicPr>
        <p:blipFill>
          <a:blip r:embed="rId2"/>
          <a:stretch>
            <a:fillRect/>
          </a:stretch>
        </p:blipFill>
        <p:spPr>
          <a:xfrm>
            <a:off x="482600" y="1128712"/>
            <a:ext cx="8178799" cy="4600574"/>
          </a:xfrm>
          <a:prstGeom prst="rect">
            <a:avLst/>
          </a:prstGeom>
        </p:spPr>
      </p:pic>
      <p:sp>
        <p:nvSpPr>
          <p:cNvPr id="4" name="Footer Placeholder 3">
            <a:extLst>
              <a:ext uri="{FF2B5EF4-FFF2-40B4-BE49-F238E27FC236}">
                <a16:creationId xmlns:a16="http://schemas.microsoft.com/office/drawing/2014/main" id="{E242B738-ECFF-D1DC-8C29-21ABA868BEE0}"/>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solidFill>
                  <a:srgbClr val="FFFFFF"/>
                </a:solidFill>
              </a:rPr>
              <a:t>PORTH AGORED Consolidation of Social Work Practice</a:t>
            </a:r>
          </a:p>
          <a:p>
            <a:pPr>
              <a:lnSpc>
                <a:spcPct val="90000"/>
              </a:lnSpc>
              <a:spcAft>
                <a:spcPts val="600"/>
              </a:spcAft>
              <a:defRPr/>
            </a:pPr>
            <a:r>
              <a:rPr lang="en-GB" sz="300">
                <a:solidFill>
                  <a:srgbClr val="FFFFFF"/>
                </a:solidFill>
              </a:rPr>
              <a:t>
</a:t>
            </a:r>
          </a:p>
        </p:txBody>
      </p:sp>
      <p:sp>
        <p:nvSpPr>
          <p:cNvPr id="5" name="Slide Number Placeholder 4">
            <a:extLst>
              <a:ext uri="{FF2B5EF4-FFF2-40B4-BE49-F238E27FC236}">
                <a16:creationId xmlns:a16="http://schemas.microsoft.com/office/drawing/2014/main" id="{3B675C3E-E8FF-05FE-38E2-2F77F11638E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a:solidFill>
                  <a:srgbClr val="FFFFFF"/>
                </a:solidFill>
              </a:rPr>
              <a:pPr>
                <a:spcAft>
                  <a:spcPts val="600"/>
                </a:spcAft>
                <a:defRPr/>
              </a:pPr>
              <a:t>20</a:t>
            </a:fld>
            <a:endParaRPr lang="en-GB" altLang="en-US">
              <a:solidFill>
                <a:srgbClr val="FFFFFF"/>
              </a:solidFill>
            </a:endParaRPr>
          </a:p>
        </p:txBody>
      </p:sp>
    </p:spTree>
    <p:extLst>
      <p:ext uri="{BB962C8B-B14F-4D97-AF65-F5344CB8AC3E}">
        <p14:creationId xmlns:p14="http://schemas.microsoft.com/office/powerpoint/2010/main" val="153354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2476-0CE5-6344-513F-97DF7DB8ABFB}"/>
              </a:ext>
            </a:extLst>
          </p:cNvPr>
          <p:cNvSpPr>
            <a:spLocks noGrp="1"/>
          </p:cNvSpPr>
          <p:nvPr>
            <p:ph type="title"/>
          </p:nvPr>
        </p:nvSpPr>
        <p:spPr/>
        <p:txBody>
          <a:bodyPr>
            <a:normAutofit/>
          </a:bodyPr>
          <a:lstStyle/>
          <a:p>
            <a:r>
              <a:rPr lang="en-US" dirty="0"/>
              <a:t>Challenge Attitudes and Behaviors </a:t>
            </a:r>
            <a:r>
              <a:rPr lang="en-US" sz="2400" dirty="0"/>
              <a:t>(Social Care Wales, 2025)</a:t>
            </a:r>
          </a:p>
        </p:txBody>
      </p:sp>
      <p:sp>
        <p:nvSpPr>
          <p:cNvPr id="4" name="Footer Placeholder 3">
            <a:extLst>
              <a:ext uri="{FF2B5EF4-FFF2-40B4-BE49-F238E27FC236}">
                <a16:creationId xmlns:a16="http://schemas.microsoft.com/office/drawing/2014/main" id="{5E9FB148-0704-885E-AAF5-FE3ADB2A674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3D8BDFA8-3507-8CD3-091B-C98CB5A4B741}"/>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AC95AEA2-3E05-59E2-0366-71CC6E4C5658}"/>
              </a:ext>
            </a:extLst>
          </p:cNvPr>
          <p:cNvPicPr>
            <a:picLocks noGrp="1" noChangeAspect="1"/>
          </p:cNvPicPr>
          <p:nvPr>
            <p:ph idx="1"/>
          </p:nvPr>
        </p:nvPicPr>
        <p:blipFill>
          <a:blip r:embed="rId2"/>
          <a:stretch>
            <a:fillRect/>
          </a:stretch>
        </p:blipFill>
        <p:spPr>
          <a:xfrm>
            <a:off x="755576" y="1825625"/>
            <a:ext cx="7759774" cy="4351338"/>
          </a:xfrm>
          <a:prstGeom prst="rect">
            <a:avLst/>
          </a:prstGeom>
        </p:spPr>
      </p:pic>
    </p:spTree>
    <p:extLst>
      <p:ext uri="{BB962C8B-B14F-4D97-AF65-F5344CB8AC3E}">
        <p14:creationId xmlns:p14="http://schemas.microsoft.com/office/powerpoint/2010/main" val="716348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8263830" cy="1325563"/>
          </a:xfrm>
        </p:spPr>
        <p:txBody>
          <a:bodyPr>
            <a:normAutofit fontScale="90000"/>
          </a:bodyPr>
          <a:lstStyle/>
          <a:p>
            <a:r>
              <a:rPr lang="en-GB" sz="2700" b="1" dirty="0">
                <a:effectLst/>
                <a:latin typeface="Arial" panose="020B0604020202020204" pitchFamily="34" charset="0"/>
              </a:rPr>
              <a:t>Learning Outcome - 2</a:t>
            </a:r>
            <a:br>
              <a:rPr lang="en-GB" sz="2700" b="1" dirty="0">
                <a:effectLst/>
                <a:latin typeface="Arial" panose="020B0604020202020204" pitchFamily="34" charset="0"/>
              </a:rPr>
            </a:br>
            <a:r>
              <a:rPr lang="en-GB" sz="2700" b="1" dirty="0">
                <a:effectLst/>
                <a:latin typeface="Arial" panose="020B0604020202020204" pitchFamily="34" charset="0"/>
              </a:rPr>
              <a:t>2. Working collaboratively with people in need of care and support, their carers other</a:t>
            </a:r>
            <a:r>
              <a:rPr lang="en-GB" sz="2700" dirty="0">
                <a:latin typeface="Arial" panose="020B0604020202020204" pitchFamily="34" charset="0"/>
              </a:rPr>
              <a:t> </a:t>
            </a:r>
            <a:r>
              <a:rPr lang="en-GB" sz="27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4170887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275856"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412777"/>
            <a:ext cx="4950621" cy="4943574"/>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person-centered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2" name="Slide Number Placeholder 1">
            <a:extLst>
              <a:ext uri="{FF2B5EF4-FFF2-40B4-BE49-F238E27FC236}">
                <a16:creationId xmlns:a16="http://schemas.microsoft.com/office/drawing/2014/main" id="{E5BC35DB-3062-A772-E7EF-7C8242367DBA}"/>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
        <p:nvSpPr>
          <p:cNvPr id="7" name="Footer Placeholder 6">
            <a:extLst>
              <a:ext uri="{FF2B5EF4-FFF2-40B4-BE49-F238E27FC236}">
                <a16:creationId xmlns:a16="http://schemas.microsoft.com/office/drawing/2014/main" id="{06404A4A-73C0-E83C-5E46-4EDBF83C654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075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36" name="Rectangle 348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en-GB" sz="4300" b="1" dirty="0"/>
              <a:t>Tensions and Conflicts</a:t>
            </a:r>
            <a:br>
              <a:rPr lang="en-GB" sz="4300" b="1" dirty="0"/>
            </a:br>
            <a:r>
              <a:rPr lang="en-GB" sz="4300" b="1" dirty="0"/>
              <a:t>Exercise 3 </a:t>
            </a:r>
          </a:p>
        </p:txBody>
      </p:sp>
      <p:sp>
        <p:nvSpPr>
          <p:cNvPr id="348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en-GB" altLang="en-US" sz="2400" dirty="0"/>
              <a:t>Reflect on some of the potential </a:t>
            </a:r>
            <a:r>
              <a:rPr lang="en-GB" altLang="en-US" sz="2400" b="1" dirty="0"/>
              <a:t>tensions and conflicts </a:t>
            </a:r>
            <a:r>
              <a:rPr lang="en-GB" altLang="en-US" sz="2400" dirty="0"/>
              <a:t>inherent in your area of practice when trying to work collaboratively?</a:t>
            </a:r>
          </a:p>
          <a:p>
            <a:r>
              <a:rPr lang="en-GB" altLang="en-US" sz="2400" dirty="0"/>
              <a:t>These may include conflicts of interest, clashes of values.</a:t>
            </a:r>
          </a:p>
          <a:p>
            <a:r>
              <a:rPr lang="en-GB" altLang="en-US" sz="2400" dirty="0"/>
              <a:t>You should also consider the potential impact of conflicts related to legislation/policy/procedure when trying working collaboratively with individuals, families, carers and other professionals, organisations, agencies.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b="1"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FFBD5E65-44BF-63A0-EBEA-D086F800C370}"/>
              </a:ext>
            </a:extLst>
          </p:cNvPr>
          <p:cNvSpPr>
            <a:spLocks noGrp="1"/>
          </p:cNvSpPr>
          <p:nvPr>
            <p:ph type="sldNum" sz="quarter" idx="12"/>
          </p:nvPr>
        </p:nvSpPr>
        <p:spPr/>
        <p:txBody>
          <a:bodyPr/>
          <a:lstStyle/>
          <a:p>
            <a:pPr>
              <a:defRPr/>
            </a:pPr>
            <a:fld id="{B3631FCF-2D27-4DDA-8BA4-4B9E8204DBB3}" type="slidenum">
              <a:rPr lang="en-GB" altLang="en-US" smtClean="0"/>
              <a:pPr>
                <a:defRPr/>
              </a:pPr>
              <a:t>25</a:t>
            </a:fld>
            <a:endParaRPr lang="en-GB" altLang="en-US"/>
          </a:p>
        </p:txBody>
      </p:sp>
      <p:sp>
        <p:nvSpPr>
          <p:cNvPr id="8" name="Footer Placeholder 7">
            <a:extLst>
              <a:ext uri="{FF2B5EF4-FFF2-40B4-BE49-F238E27FC236}">
                <a16:creationId xmlns:a16="http://schemas.microsoft.com/office/drawing/2014/main" id="{A6C5F15C-09BA-C093-235D-F15859BD7AF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b="1" dirty="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b="1"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1E009AD-C7C2-D594-E852-AE47ABB95C70}"/>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sp>
        <p:nvSpPr>
          <p:cNvPr id="6" name="Footer Placeholder 5">
            <a:extLst>
              <a:ext uri="{FF2B5EF4-FFF2-40B4-BE49-F238E27FC236}">
                <a16:creationId xmlns:a16="http://schemas.microsoft.com/office/drawing/2014/main" id="{397E1903-A75F-E6E2-2B2E-66D2D9B82E6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b="1"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63A457E-C3B6-F66A-848C-97AA859C4825}"/>
              </a:ext>
            </a:extLst>
          </p:cNvPr>
          <p:cNvSpPr>
            <a:spLocks noGrp="1"/>
          </p:cNvSpPr>
          <p:nvPr>
            <p:ph type="sldNum" sz="quarter" idx="12"/>
          </p:nvPr>
        </p:nvSpPr>
        <p:spPr/>
        <p:txBody>
          <a:bodyPr/>
          <a:lstStyle/>
          <a:p>
            <a:pPr>
              <a:defRPr/>
            </a:pPr>
            <a:fld id="{07C15AAB-93E2-498D-96AC-3B90A4A92671}" type="slidenum">
              <a:rPr lang="en-GB" altLang="en-US" smtClean="0"/>
              <a:pPr>
                <a:defRPr/>
              </a:pPr>
              <a:t>28</a:t>
            </a:fld>
            <a:endParaRPr lang="en-GB" altLang="en-US"/>
          </a:p>
        </p:txBody>
      </p:sp>
      <p:sp>
        <p:nvSpPr>
          <p:cNvPr id="5" name="Footer Placeholder 4">
            <a:extLst>
              <a:ext uri="{FF2B5EF4-FFF2-40B4-BE49-F238E27FC236}">
                <a16:creationId xmlns:a16="http://schemas.microsoft.com/office/drawing/2014/main" id="{9651828C-7FFD-8133-9D20-9137B04A29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665323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77" name="Rectangle 532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en-GB" sz="4700" b="1" dirty="0"/>
              <a:t>Exercise 4 - Safeguarding</a:t>
            </a:r>
          </a:p>
        </p:txBody>
      </p:sp>
      <p:sp>
        <p:nvSpPr>
          <p:cNvPr id="5327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66075" y="2472331"/>
            <a:ext cx="4170806" cy="3989028"/>
          </a:xfrm>
        </p:spPr>
        <p:txBody>
          <a:bodyPr anchor="t">
            <a:noAutofit/>
          </a:bodyPr>
          <a:lstStyle/>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a:t>
            </a:r>
            <a:r>
              <a:rPr lang="en-GB" sz="2400" b="1" dirty="0"/>
              <a:t>must </a:t>
            </a:r>
            <a:r>
              <a:rPr lang="en-GB" sz="2400" dirty="0"/>
              <a:t>be a case you have worked on since commencing this programme.</a:t>
            </a:r>
            <a:endParaRPr lang="en-GB" altLang="en-US" sz="2400" dirty="0"/>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9781" y="2564904"/>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 Shorten </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Making it extremely important that the influences and biases that affect these decision-making processes are better understood.  </a:t>
            </a:r>
          </a:p>
          <a:p>
            <a:pPr marL="0" indent="0">
              <a:spcBef>
                <a:spcPct val="0"/>
              </a:spcBef>
              <a:buNone/>
              <a:defRPr/>
            </a:pPr>
            <a:endParaRPr lang="en-GB" altLang="en-US" sz="2400" dirty="0">
              <a:latin typeface="+mj-lt"/>
            </a:endParaRPr>
          </a:p>
          <a:p>
            <a:pPr eaLnBrk="1" hangingPunct="1">
              <a:spcBef>
                <a:spcPct val="0"/>
              </a:spcBef>
              <a:buClrTx/>
              <a:buSzTx/>
              <a:buFontTx/>
              <a:buNone/>
              <a:defRPr/>
            </a:pPr>
            <a:r>
              <a:rPr lang="en-GB" altLang="en-US" sz="1800" i="1" dirty="0" err="1">
                <a:latin typeface="+mj-lt"/>
              </a:rPr>
              <a:t>Kershall</a:t>
            </a:r>
            <a:r>
              <a:rPr lang="en-GB" altLang="en-US" sz="1800" i="1" dirty="0">
                <a:latin typeface="+mj-lt"/>
              </a:rPr>
              <a:t> and Pritchard (2007)</a:t>
            </a:r>
            <a:endParaRPr lang="en-GB" sz="2400" dirty="0"/>
          </a:p>
        </p:txBody>
      </p:sp>
      <p:sp>
        <p:nvSpPr>
          <p:cNvPr id="4" name="Slide Number Placeholder 3">
            <a:extLst>
              <a:ext uri="{FF2B5EF4-FFF2-40B4-BE49-F238E27FC236}">
                <a16:creationId xmlns:a16="http://schemas.microsoft.com/office/drawing/2014/main" id="{E00706CA-4A3B-1091-1C86-9DD0BE8946CD}"/>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6" name="Footer Placeholder 5">
            <a:extLst>
              <a:ext uri="{FF2B5EF4-FFF2-40B4-BE49-F238E27FC236}">
                <a16:creationId xmlns:a16="http://schemas.microsoft.com/office/drawing/2014/main" id="{42370227-0414-E8D4-175F-7310AFBE1FA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lnSpcReduction="10000"/>
          </a:bodyPr>
          <a:lstStyle/>
          <a:p>
            <a:r>
              <a:rPr lang="en-US" sz="1900" dirty="0"/>
              <a:t>Professional curiosity is the capacity to explore and understand what is happening within a family rather than making assumptions or accepting things at face value.</a:t>
            </a:r>
          </a:p>
          <a:p>
            <a:r>
              <a:rPr lang="en-US" sz="1900" dirty="0"/>
              <a:t>The views and feelings of children/adults are actually very difficult to ascertain </a:t>
            </a:r>
          </a:p>
          <a:p>
            <a:r>
              <a:rPr lang="en-US" sz="1900" dirty="0"/>
              <a:t>Professionals do not always listen to adults who tried to speak on behalf of an individual/child</a:t>
            </a:r>
          </a:p>
          <a:p>
            <a:r>
              <a:rPr lang="en-US" sz="1900" dirty="0"/>
              <a:t>Professionals can be fooled with stories we want to believe are true, this can lead to a failure to look further or take on board information which disagrees with our original hypothesis. </a:t>
            </a:r>
          </a:p>
          <a:p>
            <a:r>
              <a:rPr lang="en-US" sz="1900" dirty="0"/>
              <a:t>Effective multi agency work needs to be coordinated</a:t>
            </a:r>
          </a:p>
          <a:p>
            <a:r>
              <a:rPr lang="en-US" sz="1900" dirty="0"/>
              <a:t>Challenging parents/individuals (and colleagues) requires expertise, confidence, time and a considerable amount of emotional energy</a:t>
            </a:r>
          </a:p>
          <a:p>
            <a:pPr marL="0" indent="0">
              <a:buNone/>
            </a:pPr>
            <a:r>
              <a:rPr lang="en-GB" sz="1900" dirty="0">
                <a:effectLst/>
                <a:latin typeface="Arial" panose="020B0604020202020204" pitchFamily="34" charset="0"/>
                <a:hlinkClick r:id="rId3"/>
              </a:rPr>
              <a:t>worcestershiresafeguarding.org.uk</a:t>
            </a:r>
            <a:r>
              <a:rPr lang="en-GB" sz="1900" dirty="0">
                <a:effectLst/>
                <a:latin typeface="Arial" panose="020B0604020202020204" pitchFamily="34" charset="0"/>
              </a:rPr>
              <a:t> </a:t>
            </a:r>
            <a:endParaRPr lang="en-GB" sz="1900" dirty="0"/>
          </a:p>
        </p:txBody>
      </p:sp>
      <p:sp>
        <p:nvSpPr>
          <p:cNvPr id="4" name="Slide Number Placeholder 3">
            <a:extLst>
              <a:ext uri="{FF2B5EF4-FFF2-40B4-BE49-F238E27FC236}">
                <a16:creationId xmlns:a16="http://schemas.microsoft.com/office/drawing/2014/main" id="{774EA881-B2E7-7077-F1CC-07C5F41C9187}"/>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
        <p:nvSpPr>
          <p:cNvPr id="6" name="Footer Placeholder 5">
            <a:extLst>
              <a:ext uri="{FF2B5EF4-FFF2-40B4-BE49-F238E27FC236}">
                <a16:creationId xmlns:a16="http://schemas.microsoft.com/office/drawing/2014/main" id="{5C886DC4-A5B6-AEDA-6756-64D879C996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635480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endParaRPr lang="en-GB" sz="1800" dirty="0">
              <a:effectLst/>
              <a:latin typeface="Arial" panose="020B0604020202020204" pitchFamily="34" charset="0"/>
            </a:endParaRPr>
          </a:p>
          <a:p>
            <a:endParaRPr lang="en-US" sz="1500" dirty="0"/>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24659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628650" y="0"/>
            <a:ext cx="7886700" cy="1325563"/>
          </a:xfrm>
        </p:spPr>
        <p:txBody>
          <a:bodyPr anchor="ctr">
            <a:normAutofit/>
          </a:bodyPr>
          <a:lstStyle/>
          <a:p>
            <a:pPr>
              <a:defRPr/>
            </a:pPr>
            <a:r>
              <a:rPr lang="en-GB" b="1"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118914"/>
            <a:ext cx="5023470" cy="4974382"/>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marL="0" indent="0">
              <a:lnSpc>
                <a:spcPct val="90000"/>
              </a:lnSpc>
              <a:buNone/>
              <a:defRPr/>
            </a:pPr>
            <a:r>
              <a:rPr lang="en-GB" altLang="en-US" sz="2000" b="1" dirty="0"/>
              <a:t>Question</a:t>
            </a:r>
          </a:p>
          <a:p>
            <a:pPr marL="0" indent="0">
              <a:lnSpc>
                <a:spcPct val="90000"/>
              </a:lnSpc>
              <a:buNone/>
              <a:defRPr/>
            </a:pPr>
            <a:r>
              <a:rPr lang="en-GB" altLang="en-US" sz="2000" dirty="0"/>
              <a:t>What examples could you give of relevant Welsh context related to safeguarding in your area of work?</a:t>
            </a:r>
          </a:p>
          <a:p>
            <a:pPr>
              <a:lnSpc>
                <a:spcPct val="90000"/>
              </a:lnSpc>
              <a:defRPr/>
            </a:pPr>
            <a:endParaRPr lang="en-GB" altLang="en-US" sz="2000" dirty="0"/>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096" y="1715995"/>
            <a:ext cx="3250703" cy="3265215"/>
          </a:xfrm>
          <a:prstGeom prst="rect">
            <a:avLst/>
          </a:prstGeom>
          <a:solidFill>
            <a:srgbClr val="FFFFFF"/>
          </a:solidFill>
        </p:spPr>
      </p:pic>
      <p:sp>
        <p:nvSpPr>
          <p:cNvPr id="2" name="Slide Number Placeholder 1">
            <a:extLst>
              <a:ext uri="{FF2B5EF4-FFF2-40B4-BE49-F238E27FC236}">
                <a16:creationId xmlns:a16="http://schemas.microsoft.com/office/drawing/2014/main" id="{6D62BCBD-D669-D210-BFB3-255F528BB5F6}"/>
              </a:ext>
            </a:extLst>
          </p:cNvPr>
          <p:cNvSpPr>
            <a:spLocks noGrp="1"/>
          </p:cNvSpPr>
          <p:nvPr>
            <p:ph type="sldNum" sz="quarter" idx="12"/>
          </p:nvPr>
        </p:nvSpPr>
        <p:spPr/>
        <p:txBody>
          <a:bodyPr/>
          <a:lstStyle/>
          <a:p>
            <a:pPr>
              <a:defRPr/>
            </a:pPr>
            <a:fld id="{0F01446B-42DC-456F-B406-2DDA67884214}" type="slidenum">
              <a:rPr lang="en-GB" altLang="en-US" smtClean="0"/>
              <a:pPr>
                <a:defRPr/>
              </a:pPr>
              <a:t>33</a:t>
            </a:fld>
            <a:endParaRPr lang="en-GB" altLang="en-US"/>
          </a:p>
        </p:txBody>
      </p:sp>
      <p:sp>
        <p:nvSpPr>
          <p:cNvPr id="5" name="Footer Placeholder 4">
            <a:extLst>
              <a:ext uri="{FF2B5EF4-FFF2-40B4-BE49-F238E27FC236}">
                <a16:creationId xmlns:a16="http://schemas.microsoft.com/office/drawing/2014/main" id="{1D3C494D-8B1C-2E0D-9C36-8F165DEC98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b="1"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marL="0" indent="0">
              <a:lnSpc>
                <a:spcPct val="90000"/>
              </a:lnSpc>
              <a:buNone/>
              <a:defRPr/>
            </a:pPr>
            <a:r>
              <a:rPr lang="en-GB" sz="2000" dirty="0"/>
              <a:t>    What do these rights mean? </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C48FDB2A-7886-4CB7-5417-383EF340CC7E}"/>
              </a:ext>
            </a:extLst>
          </p:cNvPr>
          <p:cNvSpPr>
            <a:spLocks noGrp="1"/>
          </p:cNvSpPr>
          <p:nvPr>
            <p:ph type="sldNum" sz="quarter" idx="12"/>
          </p:nvPr>
        </p:nvSpPr>
        <p:spPr/>
        <p:txBody>
          <a:bodyPr/>
          <a:lstStyle/>
          <a:p>
            <a:pPr>
              <a:defRPr/>
            </a:pPr>
            <a:fld id="{07C15AAB-93E2-498D-96AC-3B90A4A92671}" type="slidenum">
              <a:rPr lang="en-GB" altLang="en-US" smtClean="0"/>
              <a:pPr>
                <a:defRPr/>
              </a:pPr>
              <a:t>34</a:t>
            </a:fld>
            <a:endParaRPr lang="en-GB" altLang="en-US"/>
          </a:p>
        </p:txBody>
      </p:sp>
      <p:sp>
        <p:nvSpPr>
          <p:cNvPr id="7" name="Footer Placeholder 6">
            <a:extLst>
              <a:ext uri="{FF2B5EF4-FFF2-40B4-BE49-F238E27FC236}">
                <a16:creationId xmlns:a16="http://schemas.microsoft.com/office/drawing/2014/main" id="{630930AE-7C75-1059-54C3-AE8E0AA5F27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b="1" dirty="0"/>
              <a:t>You MUST include use of “theories” in task 3 i.e. more than one theory.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598C6EA-E6BE-3545-EB3D-379DACB771DD}"/>
              </a:ext>
            </a:extLst>
          </p:cNvPr>
          <p:cNvSpPr>
            <a:spLocks noGrp="1"/>
          </p:cNvSpPr>
          <p:nvPr>
            <p:ph type="sldNum" sz="quarter" idx="12"/>
          </p:nvPr>
        </p:nvSpPr>
        <p:spPr/>
        <p:txBody>
          <a:bodyPr/>
          <a:lstStyle/>
          <a:p>
            <a:pPr>
              <a:defRPr/>
            </a:pPr>
            <a:fld id="{07C15AAB-93E2-498D-96AC-3B90A4A92671}" type="slidenum">
              <a:rPr lang="en-GB" altLang="en-US" smtClean="0"/>
              <a:pPr>
                <a:defRPr/>
              </a:pPr>
              <a:t>36</a:t>
            </a:fld>
            <a:endParaRPr lang="en-GB" altLang="en-US"/>
          </a:p>
        </p:txBody>
      </p:sp>
      <p:sp>
        <p:nvSpPr>
          <p:cNvPr id="4" name="Footer Placeholder 3">
            <a:extLst>
              <a:ext uri="{FF2B5EF4-FFF2-40B4-BE49-F238E27FC236}">
                <a16:creationId xmlns:a16="http://schemas.microsoft.com/office/drawing/2014/main" id="{499DB7C7-9468-0B12-8DC3-113831B2097F}"/>
              </a:ext>
            </a:extLst>
          </p:cNvPr>
          <p:cNvSpPr>
            <a:spLocks noGrp="1"/>
          </p:cNvSpPr>
          <p:nvPr>
            <p:ph type="ftr" sz="quarter" idx="11"/>
          </p:nvPr>
        </p:nvSpPr>
        <p:spPr>
          <a:xfrm>
            <a:off x="2555776" y="6356351"/>
            <a:ext cx="3559274"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2" name="Rectangle 3790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29369" y="238539"/>
            <a:ext cx="8263890" cy="1434415"/>
          </a:xfrm>
        </p:spPr>
        <p:txBody>
          <a:bodyPr vert="horz" lIns="91440" tIns="45720" rIns="91440" bIns="45720" rtlCol="0" anchor="b">
            <a:normAutofit/>
          </a:bodyPr>
          <a:lstStyle/>
          <a:p>
            <a:pPr>
              <a:defRPr/>
            </a:pPr>
            <a:r>
              <a:rPr lang="en-US" sz="4700" b="1"/>
              <a:t>Theories - Including Models</a:t>
            </a:r>
          </a:p>
        </p:txBody>
      </p:sp>
      <p:sp>
        <p:nvSpPr>
          <p:cNvPr id="3790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29369" y="2071316"/>
            <a:ext cx="5035164" cy="4119172"/>
          </a:xfrm>
        </p:spPr>
        <p:txBody>
          <a:bodyPr vert="horz" lIns="91440" tIns="45720" rIns="91440" bIns="45720" rtlCol="0" anchor="t">
            <a:normAutofit/>
          </a:bodyPr>
          <a:lstStyle/>
          <a:p>
            <a:pPr marL="0" indent="0">
              <a:buNone/>
              <a:defRPr/>
            </a:pPr>
            <a:r>
              <a:rPr lang="en-US" altLang="en-US" sz="2400" b="1" dirty="0"/>
              <a:t>Exercise 5:</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rcRect r="51838"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defTabSz="914400">
              <a:spcAft>
                <a:spcPts val="600"/>
              </a:spcAft>
              <a:defRPr/>
            </a:pPr>
            <a:fld id="{07C15AAB-93E2-498D-96AC-3B90A4A92671}" type="slidenum">
              <a:rPr lang="en-US" altLang="en-US" smtClean="0">
                <a:solidFill>
                  <a:prstClr val="black">
                    <a:tint val="75000"/>
                  </a:prstClr>
                </a:solidFill>
                <a:latin typeface="Calibri" panose="020F0502020204030204"/>
              </a:rPr>
              <a:pPr defTabSz="914400">
                <a:spcAft>
                  <a:spcPts val="600"/>
                </a:spcAft>
                <a:defRPr/>
              </a:pPr>
              <a:t>37</a:t>
            </a:fld>
            <a:endParaRPr lang="en-US" altLang="en-US">
              <a:solidFill>
                <a:prstClr val="black">
                  <a:tint val="75000"/>
                </a:prstClr>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46" name="Rectangle 56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429369" y="238539"/>
            <a:ext cx="8263890" cy="1434415"/>
          </a:xfrm>
        </p:spPr>
        <p:txBody>
          <a:bodyPr anchor="b">
            <a:normAutofit/>
          </a:bodyPr>
          <a:lstStyle/>
          <a:p>
            <a:pPr>
              <a:defRPr/>
            </a:pPr>
            <a:r>
              <a:rPr lang="en-GB" sz="4700" dirty="0"/>
              <a:t>Complex Thinking</a:t>
            </a:r>
          </a:p>
        </p:txBody>
      </p:sp>
      <p:sp>
        <p:nvSpPr>
          <p:cNvPr id="56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429369" y="2071316"/>
            <a:ext cx="5035164" cy="4119172"/>
          </a:xfrm>
        </p:spPr>
        <p:txBody>
          <a:bodyPr anchor="t">
            <a:normAutofit/>
          </a:bodyPr>
          <a:lstStyle/>
          <a:p>
            <a:pPr marL="109537" indent="0">
              <a:buFont typeface="Wingdings 3" panose="05040102010807070707" pitchFamily="18" charset="2"/>
              <a:buNone/>
              <a:defRPr/>
            </a:pPr>
            <a:r>
              <a:rPr lang="en-GB" altLang="en-US" sz="1900" dirty="0"/>
              <a:t>Complex thinking involves:</a:t>
            </a:r>
          </a:p>
          <a:p>
            <a:pPr>
              <a:defRPr/>
            </a:pPr>
            <a:r>
              <a:rPr lang="en-GB" altLang="en-US" sz="19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900" dirty="0"/>
              <a:t>It allows us to test and change ideas about situations that face us </a:t>
            </a:r>
          </a:p>
          <a:p>
            <a:pPr>
              <a:defRPr/>
            </a:pPr>
            <a:r>
              <a:rPr lang="en-GB" altLang="en-US" sz="1900" dirty="0"/>
              <a:t>Practice involves a complex combination of practical skills, knowledge, values, thoughts, feelings and action.</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29999" r="21839"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dirty="0"/>
              <a:t>Professional Judgement Based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analysing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p:txBody>
          <a:bodyPr/>
          <a:lstStyle/>
          <a:p>
            <a:pPr>
              <a:defRPr/>
            </a:pPr>
            <a:fld id="{B279AC3C-9A7B-46D6-8EDB-3083219B5F49}" type="slidenum">
              <a:rPr lang="en-GB" altLang="en-US" smtClean="0"/>
              <a:pPr>
                <a:defRPr/>
              </a:pPr>
              <a:t>41</a:t>
            </a:fld>
            <a:endParaRPr lang="en-GB" altLang="en-US"/>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marL="285750" indent="-285750" defTabSz="356616">
              <a:spcAft>
                <a:spcPts val="600"/>
              </a:spcAft>
              <a:buFont typeface="Arial" panose="020B0604020202020204" pitchFamily="34" charset="0"/>
              <a:buChar char="•"/>
            </a:pPr>
            <a:r>
              <a:rPr lang="en-GB" sz="2000" dirty="0"/>
              <a:t>Exploration of power differentials and social works dilemmas</a:t>
            </a:r>
            <a:endParaRPr lang="en-GB" sz="2000" kern="1200" dirty="0">
              <a:solidFill>
                <a:schemeClr val="tx1"/>
              </a:solidFill>
              <a:latin typeface="+mn-lt"/>
              <a:ea typeface="+mn-ea"/>
              <a:cs typeface="+mn-cs"/>
            </a:endParaRP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endParaRPr lang="en-GB" altLang="en-US" dirty="0"/>
          </a:p>
        </p:txBody>
      </p:sp>
      <p:sp>
        <p:nvSpPr>
          <p:cNvPr id="8" name="Slide Number Placeholder 7">
            <a:extLst>
              <a:ext uri="{FF2B5EF4-FFF2-40B4-BE49-F238E27FC236}">
                <a16:creationId xmlns:a16="http://schemas.microsoft.com/office/drawing/2014/main" id="{ECC48868-65DE-DA74-00EF-B4CFB1A14626}"/>
              </a:ext>
            </a:extLst>
          </p:cNvPr>
          <p:cNvSpPr>
            <a:spLocks noGrp="1"/>
          </p:cNvSpPr>
          <p:nvPr>
            <p:ph type="sldNum" sz="quarter" idx="12"/>
          </p:nvPr>
        </p:nvSpPr>
        <p:spPr/>
        <p:txBody>
          <a:bodyPr/>
          <a:lstStyle/>
          <a:p>
            <a:pPr>
              <a:defRPr/>
            </a:pPr>
            <a:fld id="{07C15AAB-93E2-498D-96AC-3B90A4A92671}" type="slidenum">
              <a:rPr lang="en-GB" altLang="en-US" smtClean="0"/>
              <a:pPr>
                <a:defRPr/>
              </a:pPr>
              <a:t>42</a:t>
            </a:fld>
            <a:endParaRPr lang="en-GB" altLang="en-US"/>
          </a:p>
        </p:txBody>
      </p:sp>
      <p:sp>
        <p:nvSpPr>
          <p:cNvPr id="9" name="Footer Placeholder 8">
            <a:extLst>
              <a:ext uri="{FF2B5EF4-FFF2-40B4-BE49-F238E27FC236}">
                <a16:creationId xmlns:a16="http://schemas.microsoft.com/office/drawing/2014/main" id="{05D54E52-EBE1-80BD-EBDB-46B3A7BEC9BC}"/>
              </a:ext>
            </a:extLst>
          </p:cNvPr>
          <p:cNvSpPr>
            <a:spLocks noGrp="1"/>
          </p:cNvSpPr>
          <p:nvPr>
            <p:ph type="ftr" sz="quarter" idx="11"/>
          </p:nvPr>
        </p:nvSpPr>
        <p:spPr>
          <a:xfrm>
            <a:off x="5076056" y="6433054"/>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93802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82" name="Rectangle 706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29369" y="238539"/>
            <a:ext cx="8263890" cy="1434415"/>
          </a:xfrm>
        </p:spPr>
        <p:txBody>
          <a:bodyPr anchor="b">
            <a:normAutofit fontScale="90000"/>
          </a:bodyPr>
          <a:lstStyle/>
          <a:p>
            <a:pPr>
              <a:defRPr/>
            </a:pPr>
            <a:br>
              <a:rPr lang="en-GB" sz="2200" dirty="0"/>
            </a:br>
            <a:r>
              <a:rPr lang="en-GB" sz="3600" b="1" dirty="0"/>
              <a:t>Safeguarding Task 3</a:t>
            </a:r>
            <a:br>
              <a:rPr lang="en-GB" sz="3600" b="1" dirty="0"/>
            </a:br>
            <a:r>
              <a:rPr lang="en-GB" sz="3600" b="1" dirty="0"/>
              <a:t>Hints and Tips</a:t>
            </a:r>
            <a:br>
              <a:rPr lang="en-GB" sz="2200" dirty="0"/>
            </a:br>
            <a:endParaRPr lang="en-GB" sz="2200" dirty="0"/>
          </a:p>
        </p:txBody>
      </p:sp>
      <p:sp>
        <p:nvSpPr>
          <p:cNvPr id="706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7" y="1838816"/>
            <a:ext cx="8369731" cy="4614520"/>
          </a:xfrm>
        </p:spPr>
        <p:txBody>
          <a:bodyPr anchor="t">
            <a:normAutofit fontScale="92500" lnSpcReduction="10000"/>
          </a:bodyPr>
          <a:lstStyle/>
          <a:p>
            <a:r>
              <a:rPr lang="en-GB" altLang="en-US" sz="2000" dirty="0"/>
              <a:t>Fully answer the question, meet the marking criteria, evidence the learning outcomes and NOS, intergrade social work values and the </a:t>
            </a:r>
            <a:r>
              <a:rPr lang="en-GB" altLang="en-US" sz="2000" dirty="0" err="1"/>
              <a:t>CoPP</a:t>
            </a:r>
            <a:r>
              <a:rPr lang="en-GB" altLang="en-US" sz="2000" dirty="0"/>
              <a:t>. </a:t>
            </a:r>
          </a:p>
          <a:p>
            <a:r>
              <a:rPr lang="en-GB" altLang="en-US" sz="2000" dirty="0"/>
              <a:t>Set the scene - Identify the geographical and cultural context to the case e.g. age, ethnicity, language needs etc. </a:t>
            </a:r>
          </a:p>
          <a:p>
            <a:r>
              <a:rPr lang="en-GB" altLang="en-US" sz="2000" dirty="0"/>
              <a:t>Include references to</a:t>
            </a:r>
            <a:r>
              <a:rPr lang="en-GB" altLang="en-US" sz="2000" b="1" dirty="0"/>
              <a:t> theories (at least 2 theories are required to pass) </a:t>
            </a:r>
            <a:r>
              <a:rPr lang="en-GB" altLang="en-US" sz="2000" dirty="0"/>
              <a:t>and recent research.</a:t>
            </a:r>
          </a:p>
          <a:p>
            <a:r>
              <a:rPr lang="en-GB" altLang="en-US" sz="2000" dirty="0"/>
              <a:t>Be </a:t>
            </a:r>
            <a:r>
              <a:rPr lang="en-GB" altLang="en-US" sz="2000" b="1" dirty="0"/>
              <a:t>critically reflective rather than overly detailed  </a:t>
            </a:r>
            <a:r>
              <a:rPr lang="en-GB" altLang="en-US" sz="2000" dirty="0"/>
              <a:t>– </a:t>
            </a:r>
          </a:p>
          <a:p>
            <a:r>
              <a:rPr lang="en-GB" altLang="en-US" sz="2000" dirty="0"/>
              <a:t>It can help to include and integrate a model of reflection, but you </a:t>
            </a:r>
            <a:r>
              <a:rPr lang="en-GB" altLang="en-US" sz="2000" b="1" dirty="0"/>
              <a:t>do not </a:t>
            </a:r>
            <a:r>
              <a:rPr lang="en-GB" altLang="en-US" sz="2000" dirty="0"/>
              <a:t>need a referenced model for this task).  </a:t>
            </a:r>
          </a:p>
          <a:p>
            <a:r>
              <a:rPr lang="en-GB" altLang="en-US" sz="2000" dirty="0"/>
              <a:t>Make sure you write Task 3 in your designated area of work (either children or adults) not a mix of both and that it is a case you have worked on since you commenced  the consolidation programme.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7017452" y="242016"/>
            <a:ext cx="938395" cy="130054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your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44</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45</a:t>
            </a:fld>
            <a:endParaRPr lang="en-GB" altLang="en-US"/>
          </a:p>
        </p:txBody>
      </p:sp>
    </p:spTree>
    <p:extLst>
      <p:ext uri="{BB962C8B-B14F-4D97-AF65-F5344CB8AC3E}">
        <p14:creationId xmlns:p14="http://schemas.microsoft.com/office/powerpoint/2010/main" val="38204601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46</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18096</TotalTime>
  <Words>6553</Words>
  <Application>Microsoft Macintosh PowerPoint</Application>
  <PresentationFormat>On-screen Show (4:3)</PresentationFormat>
  <Paragraphs>604</Paragraphs>
  <Slides>46</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The Wales Safeguarding Procedures 2019– Adults (principles also applies to children)  </vt:lpstr>
      <vt:lpstr>The Wales Safeguarding Procedures 2019 – Adults (principles also applies to children)</vt:lpstr>
      <vt:lpstr>Children At Risk</vt:lpstr>
      <vt:lpstr>  Assessment: Some theory and practice Surviving  safeguarding – Annie’s Story  </vt:lpstr>
      <vt:lpstr>Power and Assessments Anti-Discriminatory and Anti-oppressive Practice </vt:lpstr>
      <vt:lpstr>Culturally Sensitive Social Work Assessments and Intervention- 4D2P Model (Prospera Tedam 2021)</vt:lpstr>
      <vt:lpstr>Exercise 2</vt:lpstr>
      <vt:lpstr>PowerPoint Presentation</vt:lpstr>
      <vt:lpstr>Challenge Attitudes and Behaviors (Social Care Wales, 2025)</vt:lpstr>
      <vt:lpstr>Learning Outcome - 2 2. Working collaboratively with people in need of care and support, their carers other Professionals </vt:lpstr>
      <vt:lpstr>PowerPoint Presentation</vt:lpstr>
      <vt:lpstr>Tensions and Conflicts Exercise 3 </vt:lpstr>
      <vt:lpstr>  </vt:lpstr>
      <vt:lpstr>Risk, Protection and Values</vt:lpstr>
      <vt:lpstr>Ethics and Effective Practice</vt:lpstr>
      <vt:lpstr>Advocacy - Principles</vt:lpstr>
      <vt:lpstr>Exercise 4 - Safeguarding</vt:lpstr>
      <vt:lpstr> Appreciating Biases within the Risk Assessment Process Shorten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 Including Models</vt:lpstr>
      <vt:lpstr>Consider Complexity</vt:lpstr>
      <vt:lpstr>Complex Thinking</vt:lpstr>
      <vt:lpstr>Decision-Making and Planning</vt:lpstr>
      <vt:lpstr>Professional Judgement Based on Assessment Information </vt:lpstr>
      <vt:lpstr>Safeguarding Task 3 Recap – What to include</vt:lpstr>
      <vt:lpstr> Safeguarding Task 3 Hints and Tips </vt:lpstr>
      <vt:lpstr>Workshop 4  </vt:lpstr>
      <vt:lpstr>Reference List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44</cp:revision>
  <cp:lastPrinted>2024-03-13T16:08:23Z</cp:lastPrinted>
  <dcterms:created xsi:type="dcterms:W3CDTF">2021-01-05T17:31:28Z</dcterms:created>
  <dcterms:modified xsi:type="dcterms:W3CDTF">2026-03-12T15:45:56Z</dcterms:modified>
</cp:coreProperties>
</file>