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4" r:id="rId7"/>
    <p:sldId id="263" r:id="rId8"/>
    <p:sldId id="261" r:id="rId9"/>
    <p:sldId id="262" r:id="rId10"/>
    <p:sldId id="266" r:id="rId11"/>
    <p:sldId id="269" r:id="rId12"/>
    <p:sldId id="268" r:id="rId13"/>
    <p:sldId id="270"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190"/>
    <p:restoredTop sz="94637"/>
  </p:normalViewPr>
  <p:slideViewPr>
    <p:cSldViewPr snapToGrid="0">
      <p:cViewPr varScale="1">
        <p:scale>
          <a:sx n="83" d="100"/>
          <a:sy n="83" d="100"/>
        </p:scale>
        <p:origin x="304" y="1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8D639-3FB2-4F6B-8C47-26FCE5A68C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C32CC6A-D5DD-4E05-ABBD-E679E9FCCB5C}">
      <dgm:prSet/>
      <dgm:spPr/>
      <dgm:t>
        <a:bodyPr/>
        <a:lstStyle/>
        <a:p>
          <a:r>
            <a:rPr lang="en-GB"/>
            <a:t>This presentation will discuss:</a:t>
          </a:r>
          <a:endParaRPr lang="en-US"/>
        </a:p>
      </dgm:t>
    </dgm:pt>
    <dgm:pt modelId="{BCAE63DC-55EE-472C-9EE0-12A15C208B57}" type="parTrans" cxnId="{FC6D1307-2E24-46A1-80E3-1CE1E940175D}">
      <dgm:prSet/>
      <dgm:spPr/>
      <dgm:t>
        <a:bodyPr/>
        <a:lstStyle/>
        <a:p>
          <a:endParaRPr lang="en-US"/>
        </a:p>
      </dgm:t>
    </dgm:pt>
    <dgm:pt modelId="{B13FD276-B6A7-47F5-A8E4-21CC2F1C5645}" type="sibTrans" cxnId="{FC6D1307-2E24-46A1-80E3-1CE1E940175D}">
      <dgm:prSet/>
      <dgm:spPr/>
      <dgm:t>
        <a:bodyPr/>
        <a:lstStyle/>
        <a:p>
          <a:endParaRPr lang="en-US"/>
        </a:p>
      </dgm:t>
    </dgm:pt>
    <dgm:pt modelId="{1CEE5282-9AD6-4729-8600-A1A8C56C88AD}">
      <dgm:prSet/>
      <dgm:spPr/>
      <dgm:t>
        <a:bodyPr/>
        <a:lstStyle/>
        <a:p>
          <a:r>
            <a:rPr lang="en-GB"/>
            <a:t>Key concepts: health, wellbeing and sustainable development</a:t>
          </a:r>
          <a:endParaRPr lang="en-US"/>
        </a:p>
      </dgm:t>
    </dgm:pt>
    <dgm:pt modelId="{6C98D536-B281-4204-9A52-2BCB2D42E854}" type="parTrans" cxnId="{7ED1C9B2-D998-446E-9F6D-F95377C3ABF0}">
      <dgm:prSet/>
      <dgm:spPr/>
      <dgm:t>
        <a:bodyPr/>
        <a:lstStyle/>
        <a:p>
          <a:endParaRPr lang="en-US"/>
        </a:p>
      </dgm:t>
    </dgm:pt>
    <dgm:pt modelId="{8C8A76B0-B82D-4FB5-AC29-27BAB295DD2B}" type="sibTrans" cxnId="{7ED1C9B2-D998-446E-9F6D-F95377C3ABF0}">
      <dgm:prSet/>
      <dgm:spPr/>
      <dgm:t>
        <a:bodyPr/>
        <a:lstStyle/>
        <a:p>
          <a:endParaRPr lang="en-US"/>
        </a:p>
      </dgm:t>
    </dgm:pt>
    <dgm:pt modelId="{778A8797-31A7-43B9-A835-7C9B435BCBC4}">
      <dgm:prSet/>
      <dgm:spPr/>
      <dgm:t>
        <a:bodyPr/>
        <a:lstStyle/>
        <a:p>
          <a:r>
            <a:rPr lang="en-GB"/>
            <a:t>Relevance in modern healthcare</a:t>
          </a:r>
          <a:endParaRPr lang="en-US"/>
        </a:p>
      </dgm:t>
    </dgm:pt>
    <dgm:pt modelId="{B966A8F8-F4A0-4812-98C1-28BE5158BD50}" type="parTrans" cxnId="{D1D4F17C-7BAD-4640-B862-0BE1A30D2F81}">
      <dgm:prSet/>
      <dgm:spPr/>
      <dgm:t>
        <a:bodyPr/>
        <a:lstStyle/>
        <a:p>
          <a:endParaRPr lang="en-US"/>
        </a:p>
      </dgm:t>
    </dgm:pt>
    <dgm:pt modelId="{67E76044-0750-4757-9D1F-1D1F151CE648}" type="sibTrans" cxnId="{D1D4F17C-7BAD-4640-B862-0BE1A30D2F81}">
      <dgm:prSet/>
      <dgm:spPr/>
      <dgm:t>
        <a:bodyPr/>
        <a:lstStyle/>
        <a:p>
          <a:endParaRPr lang="en-US"/>
        </a:p>
      </dgm:t>
    </dgm:pt>
    <dgm:pt modelId="{BE810FB9-71C3-459D-9F50-F7FEE082F74C}">
      <dgm:prSet/>
      <dgm:spPr/>
      <dgm:t>
        <a:bodyPr/>
        <a:lstStyle/>
        <a:p>
          <a:r>
            <a:rPr lang="en-GB"/>
            <a:t>Integration of holistic approaches</a:t>
          </a:r>
          <a:endParaRPr lang="en-US"/>
        </a:p>
      </dgm:t>
    </dgm:pt>
    <dgm:pt modelId="{FAA0830D-4F41-4C0B-B24B-070C6521B09D}" type="parTrans" cxnId="{51043116-A698-4EA7-9CA7-A97E82437588}">
      <dgm:prSet/>
      <dgm:spPr/>
      <dgm:t>
        <a:bodyPr/>
        <a:lstStyle/>
        <a:p>
          <a:endParaRPr lang="en-US"/>
        </a:p>
      </dgm:t>
    </dgm:pt>
    <dgm:pt modelId="{8012B3B9-AF7F-441E-8ED8-DF25711A359B}" type="sibTrans" cxnId="{51043116-A698-4EA7-9CA7-A97E82437588}">
      <dgm:prSet/>
      <dgm:spPr/>
      <dgm:t>
        <a:bodyPr/>
        <a:lstStyle/>
        <a:p>
          <a:endParaRPr lang="en-US"/>
        </a:p>
      </dgm:t>
    </dgm:pt>
    <dgm:pt modelId="{3732E060-01D4-4720-B471-928C995370B8}">
      <dgm:prSet/>
      <dgm:spPr/>
      <dgm:t>
        <a:bodyPr/>
        <a:lstStyle/>
        <a:p>
          <a:r>
            <a:rPr lang="en-GB"/>
            <a:t>Policies and governance</a:t>
          </a:r>
          <a:endParaRPr lang="en-US"/>
        </a:p>
      </dgm:t>
    </dgm:pt>
    <dgm:pt modelId="{702402D1-F5BE-48C5-90EF-B452FECBBBB2}" type="parTrans" cxnId="{74A8ABBB-97C4-470E-A9CA-8F9EB1306F50}">
      <dgm:prSet/>
      <dgm:spPr/>
      <dgm:t>
        <a:bodyPr/>
        <a:lstStyle/>
        <a:p>
          <a:endParaRPr lang="en-US"/>
        </a:p>
      </dgm:t>
    </dgm:pt>
    <dgm:pt modelId="{C67CDA6B-5DC4-4197-93B5-7CA4EB2FF7D7}" type="sibTrans" cxnId="{74A8ABBB-97C4-470E-A9CA-8F9EB1306F50}">
      <dgm:prSet/>
      <dgm:spPr/>
      <dgm:t>
        <a:bodyPr/>
        <a:lstStyle/>
        <a:p>
          <a:endParaRPr lang="en-US"/>
        </a:p>
      </dgm:t>
    </dgm:pt>
    <dgm:pt modelId="{07AF371A-209E-4787-A2CC-980217CE2A90}">
      <dgm:prSet/>
      <dgm:spPr/>
      <dgm:t>
        <a:bodyPr/>
        <a:lstStyle/>
        <a:p>
          <a:r>
            <a:rPr lang="en-GB"/>
            <a:t>Service delivery and public health initiatives</a:t>
          </a:r>
          <a:endParaRPr lang="en-US"/>
        </a:p>
      </dgm:t>
    </dgm:pt>
    <dgm:pt modelId="{6324CD0F-62F6-4BF2-A28C-18DC625D29C3}" type="parTrans" cxnId="{448F8410-0E47-4BFE-9AED-F9EAB64A85EF}">
      <dgm:prSet/>
      <dgm:spPr/>
      <dgm:t>
        <a:bodyPr/>
        <a:lstStyle/>
        <a:p>
          <a:endParaRPr lang="en-US"/>
        </a:p>
      </dgm:t>
    </dgm:pt>
    <dgm:pt modelId="{0B077D9B-4A2C-41A9-A4F7-60606C70628A}" type="sibTrans" cxnId="{448F8410-0E47-4BFE-9AED-F9EAB64A85EF}">
      <dgm:prSet/>
      <dgm:spPr/>
      <dgm:t>
        <a:bodyPr/>
        <a:lstStyle/>
        <a:p>
          <a:endParaRPr lang="en-US"/>
        </a:p>
      </dgm:t>
    </dgm:pt>
    <dgm:pt modelId="{5C23AD84-0EA6-4303-9E55-72C6D66D1778}">
      <dgm:prSet/>
      <dgm:spPr/>
      <dgm:t>
        <a:bodyPr/>
        <a:lstStyle/>
        <a:p>
          <a:r>
            <a:rPr lang="en-GB"/>
            <a:t>Modern healthcare focuses on improving overall wellbeing and sustainability, not just treating disease.</a:t>
          </a:r>
          <a:endParaRPr lang="en-US"/>
        </a:p>
      </dgm:t>
    </dgm:pt>
    <dgm:pt modelId="{3626B37A-6023-4B52-9F3B-FAD240362708}" type="parTrans" cxnId="{81CBAA57-98F3-4F20-8704-18069BE5670F}">
      <dgm:prSet/>
      <dgm:spPr/>
      <dgm:t>
        <a:bodyPr/>
        <a:lstStyle/>
        <a:p>
          <a:endParaRPr lang="en-US"/>
        </a:p>
      </dgm:t>
    </dgm:pt>
    <dgm:pt modelId="{66DB8F24-C715-405A-9F25-0977B60E3845}" type="sibTrans" cxnId="{81CBAA57-98F3-4F20-8704-18069BE5670F}">
      <dgm:prSet/>
      <dgm:spPr/>
      <dgm:t>
        <a:bodyPr/>
        <a:lstStyle/>
        <a:p>
          <a:endParaRPr lang="en-US"/>
        </a:p>
      </dgm:t>
    </dgm:pt>
    <dgm:pt modelId="{D1121F9E-1526-6043-B047-07AE90B01A4E}" type="pres">
      <dgm:prSet presAssocID="{B788D639-3FB2-4F6B-8C47-26FCE5A68C1D}" presName="linear" presStyleCnt="0">
        <dgm:presLayoutVars>
          <dgm:animLvl val="lvl"/>
          <dgm:resizeHandles val="exact"/>
        </dgm:presLayoutVars>
      </dgm:prSet>
      <dgm:spPr/>
    </dgm:pt>
    <dgm:pt modelId="{BC0B7EA6-FB48-FD48-80F8-91D67C87C0A0}" type="pres">
      <dgm:prSet presAssocID="{3C32CC6A-D5DD-4E05-ABBD-E679E9FCCB5C}" presName="parentText" presStyleLbl="node1" presStyleIdx="0" presStyleCnt="7">
        <dgm:presLayoutVars>
          <dgm:chMax val="0"/>
          <dgm:bulletEnabled val="1"/>
        </dgm:presLayoutVars>
      </dgm:prSet>
      <dgm:spPr/>
    </dgm:pt>
    <dgm:pt modelId="{24E49686-E4D1-784E-8215-5C818D29E45C}" type="pres">
      <dgm:prSet presAssocID="{B13FD276-B6A7-47F5-A8E4-21CC2F1C5645}" presName="spacer" presStyleCnt="0"/>
      <dgm:spPr/>
    </dgm:pt>
    <dgm:pt modelId="{FC598DFF-BA8E-AA40-A7AB-051556839059}" type="pres">
      <dgm:prSet presAssocID="{1CEE5282-9AD6-4729-8600-A1A8C56C88AD}" presName="parentText" presStyleLbl="node1" presStyleIdx="1" presStyleCnt="7">
        <dgm:presLayoutVars>
          <dgm:chMax val="0"/>
          <dgm:bulletEnabled val="1"/>
        </dgm:presLayoutVars>
      </dgm:prSet>
      <dgm:spPr/>
    </dgm:pt>
    <dgm:pt modelId="{081D46A2-1528-074B-952D-5BB8D36C25CD}" type="pres">
      <dgm:prSet presAssocID="{8C8A76B0-B82D-4FB5-AC29-27BAB295DD2B}" presName="spacer" presStyleCnt="0"/>
      <dgm:spPr/>
    </dgm:pt>
    <dgm:pt modelId="{58842F25-CC99-8345-AE1A-FA08F5A422EB}" type="pres">
      <dgm:prSet presAssocID="{778A8797-31A7-43B9-A835-7C9B435BCBC4}" presName="parentText" presStyleLbl="node1" presStyleIdx="2" presStyleCnt="7">
        <dgm:presLayoutVars>
          <dgm:chMax val="0"/>
          <dgm:bulletEnabled val="1"/>
        </dgm:presLayoutVars>
      </dgm:prSet>
      <dgm:spPr/>
    </dgm:pt>
    <dgm:pt modelId="{3FBC612D-7A37-0C40-84B4-EF4B2AD2C581}" type="pres">
      <dgm:prSet presAssocID="{67E76044-0750-4757-9D1F-1D1F151CE648}" presName="spacer" presStyleCnt="0"/>
      <dgm:spPr/>
    </dgm:pt>
    <dgm:pt modelId="{73483BD8-F147-6245-9725-802A271AB849}" type="pres">
      <dgm:prSet presAssocID="{BE810FB9-71C3-459D-9F50-F7FEE082F74C}" presName="parentText" presStyleLbl="node1" presStyleIdx="3" presStyleCnt="7">
        <dgm:presLayoutVars>
          <dgm:chMax val="0"/>
          <dgm:bulletEnabled val="1"/>
        </dgm:presLayoutVars>
      </dgm:prSet>
      <dgm:spPr/>
    </dgm:pt>
    <dgm:pt modelId="{54B0F0E9-A960-AC4F-8E2F-2C4CA86B769C}" type="pres">
      <dgm:prSet presAssocID="{8012B3B9-AF7F-441E-8ED8-DF25711A359B}" presName="spacer" presStyleCnt="0"/>
      <dgm:spPr/>
    </dgm:pt>
    <dgm:pt modelId="{913D8240-D5CB-6A41-B491-F88DAE218B63}" type="pres">
      <dgm:prSet presAssocID="{3732E060-01D4-4720-B471-928C995370B8}" presName="parentText" presStyleLbl="node1" presStyleIdx="4" presStyleCnt="7">
        <dgm:presLayoutVars>
          <dgm:chMax val="0"/>
          <dgm:bulletEnabled val="1"/>
        </dgm:presLayoutVars>
      </dgm:prSet>
      <dgm:spPr/>
    </dgm:pt>
    <dgm:pt modelId="{48F98C0E-468C-6C44-8DC7-53B506885BE3}" type="pres">
      <dgm:prSet presAssocID="{C67CDA6B-5DC4-4197-93B5-7CA4EB2FF7D7}" presName="spacer" presStyleCnt="0"/>
      <dgm:spPr/>
    </dgm:pt>
    <dgm:pt modelId="{B6BC7EE8-3EAE-6F47-93E5-10F1AC83E04B}" type="pres">
      <dgm:prSet presAssocID="{07AF371A-209E-4787-A2CC-980217CE2A90}" presName="parentText" presStyleLbl="node1" presStyleIdx="5" presStyleCnt="7">
        <dgm:presLayoutVars>
          <dgm:chMax val="0"/>
          <dgm:bulletEnabled val="1"/>
        </dgm:presLayoutVars>
      </dgm:prSet>
      <dgm:spPr/>
    </dgm:pt>
    <dgm:pt modelId="{E5575E37-939A-A04D-A447-72AA5BB35EE2}" type="pres">
      <dgm:prSet presAssocID="{0B077D9B-4A2C-41A9-A4F7-60606C70628A}" presName="spacer" presStyleCnt="0"/>
      <dgm:spPr/>
    </dgm:pt>
    <dgm:pt modelId="{B57089DA-7B0B-3447-BE2E-9A82B513ABBE}" type="pres">
      <dgm:prSet presAssocID="{5C23AD84-0EA6-4303-9E55-72C6D66D1778}" presName="parentText" presStyleLbl="node1" presStyleIdx="6" presStyleCnt="7">
        <dgm:presLayoutVars>
          <dgm:chMax val="0"/>
          <dgm:bulletEnabled val="1"/>
        </dgm:presLayoutVars>
      </dgm:prSet>
      <dgm:spPr/>
    </dgm:pt>
  </dgm:ptLst>
  <dgm:cxnLst>
    <dgm:cxn modelId="{FC6D1307-2E24-46A1-80E3-1CE1E940175D}" srcId="{B788D639-3FB2-4F6B-8C47-26FCE5A68C1D}" destId="{3C32CC6A-D5DD-4E05-ABBD-E679E9FCCB5C}" srcOrd="0" destOrd="0" parTransId="{BCAE63DC-55EE-472C-9EE0-12A15C208B57}" sibTransId="{B13FD276-B6A7-47F5-A8E4-21CC2F1C5645}"/>
    <dgm:cxn modelId="{41F0820D-FBBA-BE49-A0A6-2D090AE0CFF7}" type="presOf" srcId="{3C32CC6A-D5DD-4E05-ABBD-E679E9FCCB5C}" destId="{BC0B7EA6-FB48-FD48-80F8-91D67C87C0A0}" srcOrd="0" destOrd="0" presId="urn:microsoft.com/office/officeart/2005/8/layout/vList2"/>
    <dgm:cxn modelId="{448F8410-0E47-4BFE-9AED-F9EAB64A85EF}" srcId="{B788D639-3FB2-4F6B-8C47-26FCE5A68C1D}" destId="{07AF371A-209E-4787-A2CC-980217CE2A90}" srcOrd="5" destOrd="0" parTransId="{6324CD0F-62F6-4BF2-A28C-18DC625D29C3}" sibTransId="{0B077D9B-4A2C-41A9-A4F7-60606C70628A}"/>
    <dgm:cxn modelId="{51043116-A698-4EA7-9CA7-A97E82437588}" srcId="{B788D639-3FB2-4F6B-8C47-26FCE5A68C1D}" destId="{BE810FB9-71C3-459D-9F50-F7FEE082F74C}" srcOrd="3" destOrd="0" parTransId="{FAA0830D-4F41-4C0B-B24B-070C6521B09D}" sibTransId="{8012B3B9-AF7F-441E-8ED8-DF25711A359B}"/>
    <dgm:cxn modelId="{67167D50-730A-214B-B8BD-0737CFC60337}" type="presOf" srcId="{1CEE5282-9AD6-4729-8600-A1A8C56C88AD}" destId="{FC598DFF-BA8E-AA40-A7AB-051556839059}" srcOrd="0" destOrd="0" presId="urn:microsoft.com/office/officeart/2005/8/layout/vList2"/>
    <dgm:cxn modelId="{D5921C54-6F40-334E-802B-FB0149C39E3C}" type="presOf" srcId="{BE810FB9-71C3-459D-9F50-F7FEE082F74C}" destId="{73483BD8-F147-6245-9725-802A271AB849}" srcOrd="0" destOrd="0" presId="urn:microsoft.com/office/officeart/2005/8/layout/vList2"/>
    <dgm:cxn modelId="{81CBAA57-98F3-4F20-8704-18069BE5670F}" srcId="{B788D639-3FB2-4F6B-8C47-26FCE5A68C1D}" destId="{5C23AD84-0EA6-4303-9E55-72C6D66D1778}" srcOrd="6" destOrd="0" parTransId="{3626B37A-6023-4B52-9F3B-FAD240362708}" sibTransId="{66DB8F24-C715-405A-9F25-0977B60E3845}"/>
    <dgm:cxn modelId="{88E3D56D-68DE-CE48-B8A8-1C5C1D3B8162}" type="presOf" srcId="{5C23AD84-0EA6-4303-9E55-72C6D66D1778}" destId="{B57089DA-7B0B-3447-BE2E-9A82B513ABBE}" srcOrd="0" destOrd="0" presId="urn:microsoft.com/office/officeart/2005/8/layout/vList2"/>
    <dgm:cxn modelId="{E82C9A77-AEA9-0848-9770-4C7CD7F0C7FB}" type="presOf" srcId="{07AF371A-209E-4787-A2CC-980217CE2A90}" destId="{B6BC7EE8-3EAE-6F47-93E5-10F1AC83E04B}" srcOrd="0" destOrd="0" presId="urn:microsoft.com/office/officeart/2005/8/layout/vList2"/>
    <dgm:cxn modelId="{D1D4F17C-7BAD-4640-B862-0BE1A30D2F81}" srcId="{B788D639-3FB2-4F6B-8C47-26FCE5A68C1D}" destId="{778A8797-31A7-43B9-A835-7C9B435BCBC4}" srcOrd="2" destOrd="0" parTransId="{B966A8F8-F4A0-4812-98C1-28BE5158BD50}" sibTransId="{67E76044-0750-4757-9D1F-1D1F151CE648}"/>
    <dgm:cxn modelId="{78C0B49D-71AE-8A49-AE0D-DA405AEF2F65}" type="presOf" srcId="{3732E060-01D4-4720-B471-928C995370B8}" destId="{913D8240-D5CB-6A41-B491-F88DAE218B63}" srcOrd="0" destOrd="0" presId="urn:microsoft.com/office/officeart/2005/8/layout/vList2"/>
    <dgm:cxn modelId="{7ED1C9B2-D998-446E-9F6D-F95377C3ABF0}" srcId="{B788D639-3FB2-4F6B-8C47-26FCE5A68C1D}" destId="{1CEE5282-9AD6-4729-8600-A1A8C56C88AD}" srcOrd="1" destOrd="0" parTransId="{6C98D536-B281-4204-9A52-2BCB2D42E854}" sibTransId="{8C8A76B0-B82D-4FB5-AC29-27BAB295DD2B}"/>
    <dgm:cxn modelId="{74A8ABBB-97C4-470E-A9CA-8F9EB1306F50}" srcId="{B788D639-3FB2-4F6B-8C47-26FCE5A68C1D}" destId="{3732E060-01D4-4720-B471-928C995370B8}" srcOrd="4" destOrd="0" parTransId="{702402D1-F5BE-48C5-90EF-B452FECBBBB2}" sibTransId="{C67CDA6B-5DC4-4197-93B5-7CA4EB2FF7D7}"/>
    <dgm:cxn modelId="{9C8805C2-F603-4E49-87CD-CF99AE013380}" type="presOf" srcId="{778A8797-31A7-43B9-A835-7C9B435BCBC4}" destId="{58842F25-CC99-8345-AE1A-FA08F5A422EB}" srcOrd="0" destOrd="0" presId="urn:microsoft.com/office/officeart/2005/8/layout/vList2"/>
    <dgm:cxn modelId="{8D28DCE8-E290-8849-9858-109EF9B14CC1}" type="presOf" srcId="{B788D639-3FB2-4F6B-8C47-26FCE5A68C1D}" destId="{D1121F9E-1526-6043-B047-07AE90B01A4E}" srcOrd="0" destOrd="0" presId="urn:microsoft.com/office/officeart/2005/8/layout/vList2"/>
    <dgm:cxn modelId="{4FCDB811-5C2F-7145-9680-F68D5BA4EE69}" type="presParOf" srcId="{D1121F9E-1526-6043-B047-07AE90B01A4E}" destId="{BC0B7EA6-FB48-FD48-80F8-91D67C87C0A0}" srcOrd="0" destOrd="0" presId="urn:microsoft.com/office/officeart/2005/8/layout/vList2"/>
    <dgm:cxn modelId="{175EB588-6AF2-BB4D-BF94-ADB8D0D82AF0}" type="presParOf" srcId="{D1121F9E-1526-6043-B047-07AE90B01A4E}" destId="{24E49686-E4D1-784E-8215-5C818D29E45C}" srcOrd="1" destOrd="0" presId="urn:microsoft.com/office/officeart/2005/8/layout/vList2"/>
    <dgm:cxn modelId="{43E3DB3C-5B73-D741-BC40-1B7EA2F5A4D0}" type="presParOf" srcId="{D1121F9E-1526-6043-B047-07AE90B01A4E}" destId="{FC598DFF-BA8E-AA40-A7AB-051556839059}" srcOrd="2" destOrd="0" presId="urn:microsoft.com/office/officeart/2005/8/layout/vList2"/>
    <dgm:cxn modelId="{82B11F6C-90EA-7542-8970-8C008AB5CFAC}" type="presParOf" srcId="{D1121F9E-1526-6043-B047-07AE90B01A4E}" destId="{081D46A2-1528-074B-952D-5BB8D36C25CD}" srcOrd="3" destOrd="0" presId="urn:microsoft.com/office/officeart/2005/8/layout/vList2"/>
    <dgm:cxn modelId="{8DA637DD-8280-6849-B2C3-9A5DED70C7A8}" type="presParOf" srcId="{D1121F9E-1526-6043-B047-07AE90B01A4E}" destId="{58842F25-CC99-8345-AE1A-FA08F5A422EB}" srcOrd="4" destOrd="0" presId="urn:microsoft.com/office/officeart/2005/8/layout/vList2"/>
    <dgm:cxn modelId="{9B19B36F-9254-764E-984C-1D6ED412E0E3}" type="presParOf" srcId="{D1121F9E-1526-6043-B047-07AE90B01A4E}" destId="{3FBC612D-7A37-0C40-84B4-EF4B2AD2C581}" srcOrd="5" destOrd="0" presId="urn:microsoft.com/office/officeart/2005/8/layout/vList2"/>
    <dgm:cxn modelId="{1C84A8CB-E894-9B4E-9707-01668DBFC92C}" type="presParOf" srcId="{D1121F9E-1526-6043-B047-07AE90B01A4E}" destId="{73483BD8-F147-6245-9725-802A271AB849}" srcOrd="6" destOrd="0" presId="urn:microsoft.com/office/officeart/2005/8/layout/vList2"/>
    <dgm:cxn modelId="{2D4D2DFC-B97C-D748-B17A-65D9561C2E1E}" type="presParOf" srcId="{D1121F9E-1526-6043-B047-07AE90B01A4E}" destId="{54B0F0E9-A960-AC4F-8E2F-2C4CA86B769C}" srcOrd="7" destOrd="0" presId="urn:microsoft.com/office/officeart/2005/8/layout/vList2"/>
    <dgm:cxn modelId="{3501EB6A-E800-5045-978A-8234F7589440}" type="presParOf" srcId="{D1121F9E-1526-6043-B047-07AE90B01A4E}" destId="{913D8240-D5CB-6A41-B491-F88DAE218B63}" srcOrd="8" destOrd="0" presId="urn:microsoft.com/office/officeart/2005/8/layout/vList2"/>
    <dgm:cxn modelId="{7A0DFEF8-A47E-AE4D-936F-F6172836C2B2}" type="presParOf" srcId="{D1121F9E-1526-6043-B047-07AE90B01A4E}" destId="{48F98C0E-468C-6C44-8DC7-53B506885BE3}" srcOrd="9" destOrd="0" presId="urn:microsoft.com/office/officeart/2005/8/layout/vList2"/>
    <dgm:cxn modelId="{36B39992-DFAD-8B4D-A079-B23A3029BF0E}" type="presParOf" srcId="{D1121F9E-1526-6043-B047-07AE90B01A4E}" destId="{B6BC7EE8-3EAE-6F47-93E5-10F1AC83E04B}" srcOrd="10" destOrd="0" presId="urn:microsoft.com/office/officeart/2005/8/layout/vList2"/>
    <dgm:cxn modelId="{CDB1143E-787F-214A-83DC-E6EADD8928A1}" type="presParOf" srcId="{D1121F9E-1526-6043-B047-07AE90B01A4E}" destId="{E5575E37-939A-A04D-A447-72AA5BB35EE2}" srcOrd="11" destOrd="0" presId="urn:microsoft.com/office/officeart/2005/8/layout/vList2"/>
    <dgm:cxn modelId="{5591A968-867A-2442-9458-9FD05D1AAFF4}" type="presParOf" srcId="{D1121F9E-1526-6043-B047-07AE90B01A4E}" destId="{B57089DA-7B0B-3447-BE2E-9A82B513ABB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1DD2F7-BF9B-4787-929B-DB9FB1A293D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2799E61-81C5-490E-AA74-BEA376D84858}">
      <dgm:prSet custT="1"/>
      <dgm:spPr/>
      <dgm:t>
        <a:bodyPr/>
        <a:lstStyle/>
        <a:p>
          <a:pPr>
            <a:lnSpc>
              <a:spcPct val="100000"/>
            </a:lnSpc>
          </a:pPr>
          <a:r>
            <a:rPr lang="en-US" sz="2000" b="0" i="0" baseline="0">
              <a:latin typeface="Arial" panose="020B0604020202020204" pitchFamily="34" charset="0"/>
              <a:cs typeface="Arial" panose="020B0604020202020204" pitchFamily="34" charset="0"/>
            </a:rPr>
            <a:t>According to the World Health Organization (WHO,2022), Health is:</a:t>
          </a:r>
          <a:endParaRPr lang="en-US" sz="2000" dirty="0">
            <a:latin typeface="Arial" panose="020B0604020202020204" pitchFamily="34" charset="0"/>
            <a:cs typeface="Arial" panose="020B0604020202020204" pitchFamily="34" charset="0"/>
          </a:endParaRPr>
        </a:p>
      </dgm:t>
    </dgm:pt>
    <dgm:pt modelId="{FEFFA6D5-953E-437E-A4C1-1C8ED4545003}" type="parTrans" cxnId="{D450A1E5-6AE1-4E12-A0FB-460B7530E6DA}">
      <dgm:prSet/>
      <dgm:spPr/>
      <dgm:t>
        <a:bodyPr/>
        <a:lstStyle/>
        <a:p>
          <a:endParaRPr lang="en-US"/>
        </a:p>
      </dgm:t>
    </dgm:pt>
    <dgm:pt modelId="{6063D741-7ECF-4CEA-9F27-98ADD5AE3406}" type="sibTrans" cxnId="{D450A1E5-6AE1-4E12-A0FB-460B7530E6DA}">
      <dgm:prSet/>
      <dgm:spPr/>
      <dgm:t>
        <a:bodyPr/>
        <a:lstStyle/>
        <a:p>
          <a:endParaRPr lang="en-US"/>
        </a:p>
      </dgm:t>
    </dgm:pt>
    <dgm:pt modelId="{E6E4E72E-7BC3-4B98-9887-5E7DAF85291B}">
      <dgm:prSet custT="1"/>
      <dgm:spPr/>
      <dgm:t>
        <a:bodyPr/>
        <a:lstStyle/>
        <a:p>
          <a:pPr>
            <a:lnSpc>
              <a:spcPct val="100000"/>
            </a:lnSpc>
          </a:pPr>
          <a:r>
            <a:rPr lang="en-US" sz="2000" b="0" i="0" baseline="0">
              <a:latin typeface="Arial" panose="020B0604020202020204" pitchFamily="34" charset="0"/>
              <a:cs typeface="Arial" panose="020B0604020202020204" pitchFamily="34" charset="0"/>
            </a:rPr>
            <a:t>A state of complete physical, mental and social wellbeing</a:t>
          </a:r>
          <a:endParaRPr lang="en-US" sz="2000" dirty="0">
            <a:latin typeface="Arial" panose="020B0604020202020204" pitchFamily="34" charset="0"/>
            <a:cs typeface="Arial" panose="020B0604020202020204" pitchFamily="34" charset="0"/>
          </a:endParaRPr>
        </a:p>
      </dgm:t>
    </dgm:pt>
    <dgm:pt modelId="{903B931C-ECA1-4F1C-AB9E-4090B6E408EC}" type="parTrans" cxnId="{A2044A5B-5041-4396-8886-543B06C7666C}">
      <dgm:prSet/>
      <dgm:spPr/>
      <dgm:t>
        <a:bodyPr/>
        <a:lstStyle/>
        <a:p>
          <a:endParaRPr lang="en-US"/>
        </a:p>
      </dgm:t>
    </dgm:pt>
    <dgm:pt modelId="{8232B92C-AEFC-48C1-99DE-88D0B49518B3}" type="sibTrans" cxnId="{A2044A5B-5041-4396-8886-543B06C7666C}">
      <dgm:prSet/>
      <dgm:spPr/>
      <dgm:t>
        <a:bodyPr/>
        <a:lstStyle/>
        <a:p>
          <a:endParaRPr lang="en-US"/>
        </a:p>
      </dgm:t>
    </dgm:pt>
    <dgm:pt modelId="{0B34DA6F-D295-4E77-958A-6F15EE2AEB32}">
      <dgm:prSet custT="1"/>
      <dgm:spPr/>
      <dgm:t>
        <a:bodyPr/>
        <a:lstStyle/>
        <a:p>
          <a:pPr>
            <a:lnSpc>
              <a:spcPct val="100000"/>
            </a:lnSpc>
          </a:pPr>
          <a:r>
            <a:rPr lang="en-US" sz="2000" b="0" i="0" baseline="0">
              <a:latin typeface="Arial" panose="020B0604020202020204" pitchFamily="34" charset="0"/>
              <a:cs typeface="Arial" panose="020B0604020202020204" pitchFamily="34" charset="0"/>
            </a:rPr>
            <a:t>Not just the absence of disease or illness</a:t>
          </a:r>
          <a:endParaRPr lang="en-US" sz="2000" dirty="0">
            <a:latin typeface="Arial" panose="020B0604020202020204" pitchFamily="34" charset="0"/>
            <a:cs typeface="Arial" panose="020B0604020202020204" pitchFamily="34" charset="0"/>
          </a:endParaRPr>
        </a:p>
      </dgm:t>
    </dgm:pt>
    <dgm:pt modelId="{1F8A1B23-F17F-4033-BB26-3E56A515D3CF}" type="parTrans" cxnId="{13A59579-3B51-4116-B692-A513A5BA53E0}">
      <dgm:prSet/>
      <dgm:spPr/>
      <dgm:t>
        <a:bodyPr/>
        <a:lstStyle/>
        <a:p>
          <a:endParaRPr lang="en-US"/>
        </a:p>
      </dgm:t>
    </dgm:pt>
    <dgm:pt modelId="{3BF7C017-1795-4C16-9C54-4D85091A6669}" type="sibTrans" cxnId="{13A59579-3B51-4116-B692-A513A5BA53E0}">
      <dgm:prSet/>
      <dgm:spPr/>
      <dgm:t>
        <a:bodyPr/>
        <a:lstStyle/>
        <a:p>
          <a:endParaRPr lang="en-US"/>
        </a:p>
      </dgm:t>
    </dgm:pt>
    <dgm:pt modelId="{84767D7E-9019-4709-A822-23F557463A47}">
      <dgm:prSet custT="1"/>
      <dgm:spPr/>
      <dgm:t>
        <a:bodyPr/>
        <a:lstStyle/>
        <a:p>
          <a:pPr>
            <a:lnSpc>
              <a:spcPct val="100000"/>
            </a:lnSpc>
          </a:pPr>
          <a:r>
            <a:rPr lang="en-US" sz="2000" b="1" i="0" baseline="0">
              <a:latin typeface="Arial" panose="020B0604020202020204" pitchFamily="34" charset="0"/>
              <a:cs typeface="Arial" panose="020B0604020202020204" pitchFamily="34" charset="0"/>
            </a:rPr>
            <a:t>Components of health:</a:t>
          </a:r>
          <a:endParaRPr lang="en-US" sz="2000" dirty="0">
            <a:latin typeface="Arial" panose="020B0604020202020204" pitchFamily="34" charset="0"/>
            <a:cs typeface="Arial" panose="020B0604020202020204" pitchFamily="34" charset="0"/>
          </a:endParaRPr>
        </a:p>
      </dgm:t>
    </dgm:pt>
    <dgm:pt modelId="{579CB204-C2FB-4157-B120-3F91BAE2664A}" type="parTrans" cxnId="{9C83103C-29C6-4A99-900C-C1D2158010B5}">
      <dgm:prSet/>
      <dgm:spPr/>
      <dgm:t>
        <a:bodyPr/>
        <a:lstStyle/>
        <a:p>
          <a:endParaRPr lang="en-US"/>
        </a:p>
      </dgm:t>
    </dgm:pt>
    <dgm:pt modelId="{4B2412E2-8087-4AB9-AC8C-B89DCD364B65}" type="sibTrans" cxnId="{9C83103C-29C6-4A99-900C-C1D2158010B5}">
      <dgm:prSet/>
      <dgm:spPr/>
      <dgm:t>
        <a:bodyPr/>
        <a:lstStyle/>
        <a:p>
          <a:endParaRPr lang="en-US"/>
        </a:p>
      </dgm:t>
    </dgm:pt>
    <dgm:pt modelId="{3A5EBC68-CB7D-4384-82F3-EC6C28C10889}">
      <dgm:prSet custT="1"/>
      <dgm:spPr/>
      <dgm:t>
        <a:bodyPr/>
        <a:lstStyle/>
        <a:p>
          <a:pPr>
            <a:lnSpc>
              <a:spcPct val="100000"/>
            </a:lnSpc>
          </a:pPr>
          <a:r>
            <a:rPr lang="en-US" sz="2000" b="0" i="0" baseline="0">
              <a:latin typeface="Arial" panose="020B0604020202020204" pitchFamily="34" charset="0"/>
              <a:cs typeface="Arial" panose="020B0604020202020204" pitchFamily="34" charset="0"/>
            </a:rPr>
            <a:t>Physical health – body functioning and fitness</a:t>
          </a:r>
          <a:endParaRPr lang="en-US" sz="2000" dirty="0">
            <a:latin typeface="Arial" panose="020B0604020202020204" pitchFamily="34" charset="0"/>
            <a:cs typeface="Arial" panose="020B0604020202020204" pitchFamily="34" charset="0"/>
          </a:endParaRPr>
        </a:p>
      </dgm:t>
    </dgm:pt>
    <dgm:pt modelId="{89D45916-2130-457F-A8F3-E25EFF6943F3}" type="parTrans" cxnId="{FD85256A-6D40-4199-A043-C050E71DE0C4}">
      <dgm:prSet/>
      <dgm:spPr/>
      <dgm:t>
        <a:bodyPr/>
        <a:lstStyle/>
        <a:p>
          <a:endParaRPr lang="en-US"/>
        </a:p>
      </dgm:t>
    </dgm:pt>
    <dgm:pt modelId="{28EBFD2E-7D28-4B91-ADE4-8D6D47F50957}" type="sibTrans" cxnId="{FD85256A-6D40-4199-A043-C050E71DE0C4}">
      <dgm:prSet/>
      <dgm:spPr/>
      <dgm:t>
        <a:bodyPr/>
        <a:lstStyle/>
        <a:p>
          <a:endParaRPr lang="en-US"/>
        </a:p>
      </dgm:t>
    </dgm:pt>
    <dgm:pt modelId="{645FC138-0947-41E0-899B-3DC54E0E71E2}">
      <dgm:prSet custT="1"/>
      <dgm:spPr/>
      <dgm:t>
        <a:bodyPr/>
        <a:lstStyle/>
        <a:p>
          <a:pPr>
            <a:lnSpc>
              <a:spcPct val="100000"/>
            </a:lnSpc>
          </a:pPr>
          <a:r>
            <a:rPr lang="en-US" sz="2000" b="0" i="0" baseline="0">
              <a:latin typeface="Arial" panose="020B0604020202020204" pitchFamily="34" charset="0"/>
              <a:cs typeface="Arial" panose="020B0604020202020204" pitchFamily="34" charset="0"/>
            </a:rPr>
            <a:t>Mental health – emotional and psychological wellbeing</a:t>
          </a:r>
          <a:endParaRPr lang="en-US" sz="2000" dirty="0">
            <a:latin typeface="Arial" panose="020B0604020202020204" pitchFamily="34" charset="0"/>
            <a:cs typeface="Arial" panose="020B0604020202020204" pitchFamily="34" charset="0"/>
          </a:endParaRPr>
        </a:p>
      </dgm:t>
    </dgm:pt>
    <dgm:pt modelId="{C80D2D6C-F194-4A04-8414-C620EE436356}" type="parTrans" cxnId="{06F34981-C89E-4BA2-9CCD-A1F2AF4D83F4}">
      <dgm:prSet/>
      <dgm:spPr/>
      <dgm:t>
        <a:bodyPr/>
        <a:lstStyle/>
        <a:p>
          <a:endParaRPr lang="en-US"/>
        </a:p>
      </dgm:t>
    </dgm:pt>
    <dgm:pt modelId="{8923BEF1-BE8C-400B-B85E-8D3FDCDE5DBD}" type="sibTrans" cxnId="{06F34981-C89E-4BA2-9CCD-A1F2AF4D83F4}">
      <dgm:prSet/>
      <dgm:spPr/>
      <dgm:t>
        <a:bodyPr/>
        <a:lstStyle/>
        <a:p>
          <a:endParaRPr lang="en-US"/>
        </a:p>
      </dgm:t>
    </dgm:pt>
    <dgm:pt modelId="{49A71341-23EC-44D0-A117-AF2752DF9981}">
      <dgm:prSet custT="1"/>
      <dgm:spPr/>
      <dgm:t>
        <a:bodyPr/>
        <a:lstStyle/>
        <a:p>
          <a:pPr>
            <a:lnSpc>
              <a:spcPct val="100000"/>
            </a:lnSpc>
          </a:pPr>
          <a:r>
            <a:rPr lang="en-US" sz="2000" b="0" i="0" baseline="0">
              <a:latin typeface="Arial" panose="020B0604020202020204" pitchFamily="34" charset="0"/>
              <a:cs typeface="Arial" panose="020B0604020202020204" pitchFamily="34" charset="0"/>
            </a:rPr>
            <a:t>Social health – relationships and community support</a:t>
          </a:r>
          <a:endParaRPr lang="en-US" sz="2000" dirty="0">
            <a:latin typeface="Arial" panose="020B0604020202020204" pitchFamily="34" charset="0"/>
            <a:cs typeface="Arial" panose="020B0604020202020204" pitchFamily="34" charset="0"/>
          </a:endParaRPr>
        </a:p>
      </dgm:t>
    </dgm:pt>
    <dgm:pt modelId="{846083DF-F7F6-4172-8566-3917D80DAEA5}" type="parTrans" cxnId="{2660ABB2-03CF-48EA-87EE-8401EE8F5A9B}">
      <dgm:prSet/>
      <dgm:spPr/>
      <dgm:t>
        <a:bodyPr/>
        <a:lstStyle/>
        <a:p>
          <a:endParaRPr lang="en-US"/>
        </a:p>
      </dgm:t>
    </dgm:pt>
    <dgm:pt modelId="{F47611D5-1DEE-4DCD-BECE-34F346938F4B}" type="sibTrans" cxnId="{2660ABB2-03CF-48EA-87EE-8401EE8F5A9B}">
      <dgm:prSet/>
      <dgm:spPr/>
      <dgm:t>
        <a:bodyPr/>
        <a:lstStyle/>
        <a:p>
          <a:endParaRPr lang="en-US"/>
        </a:p>
      </dgm:t>
    </dgm:pt>
    <dgm:pt modelId="{6E1F765F-9D31-4F87-9102-01D4D8D2DF2C}" type="pres">
      <dgm:prSet presAssocID="{9B1DD2F7-BF9B-4787-929B-DB9FB1A293D7}" presName="root" presStyleCnt="0">
        <dgm:presLayoutVars>
          <dgm:dir/>
          <dgm:resizeHandles val="exact"/>
        </dgm:presLayoutVars>
      </dgm:prSet>
      <dgm:spPr/>
    </dgm:pt>
    <dgm:pt modelId="{17685A05-1C44-4CF8-AE3F-2372A4F7B66E}" type="pres">
      <dgm:prSet presAssocID="{92799E61-81C5-490E-AA74-BEA376D84858}" presName="compNode" presStyleCnt="0"/>
      <dgm:spPr/>
    </dgm:pt>
    <dgm:pt modelId="{EE370C28-2DE6-46DC-B4F1-1C3EA0175368}" type="pres">
      <dgm:prSet presAssocID="{92799E61-81C5-490E-AA74-BEA376D8485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esentation with Org Chart"/>
        </a:ext>
      </dgm:extLst>
    </dgm:pt>
    <dgm:pt modelId="{72121E6C-627D-4EA8-89E2-3A732AB6F492}" type="pres">
      <dgm:prSet presAssocID="{92799E61-81C5-490E-AA74-BEA376D84858}" presName="spaceRect" presStyleCnt="0"/>
      <dgm:spPr/>
    </dgm:pt>
    <dgm:pt modelId="{332DDD0F-4824-44ED-8DFB-4AE8F72775AA}" type="pres">
      <dgm:prSet presAssocID="{92799E61-81C5-490E-AA74-BEA376D84858}" presName="textRect" presStyleLbl="revTx" presStyleIdx="0" presStyleCnt="7">
        <dgm:presLayoutVars>
          <dgm:chMax val="1"/>
          <dgm:chPref val="1"/>
        </dgm:presLayoutVars>
      </dgm:prSet>
      <dgm:spPr/>
    </dgm:pt>
    <dgm:pt modelId="{45BDF92C-C798-4F8E-8222-75C482F867EC}" type="pres">
      <dgm:prSet presAssocID="{6063D741-7ECF-4CEA-9F27-98ADD5AE3406}" presName="sibTrans" presStyleCnt="0"/>
      <dgm:spPr/>
    </dgm:pt>
    <dgm:pt modelId="{B78D3614-4149-45EB-B967-10331EFF204B}" type="pres">
      <dgm:prSet presAssocID="{E6E4E72E-7BC3-4B98-9887-5E7DAF85291B}" presName="compNode" presStyleCnt="0"/>
      <dgm:spPr/>
    </dgm:pt>
    <dgm:pt modelId="{DB04529C-C90B-49E8-9F8F-ED377610F442}" type="pres">
      <dgm:prSet presAssocID="{E6E4E72E-7BC3-4B98-9887-5E7DAF85291B}" presName="iconRect" presStyleLbl="node1" presStyleIdx="1" presStyleCnt="7" custLinFactNeighborX="6244" custLinFactNeighborY="899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801E7C92-C7F9-495B-838E-9B0DFC7BFF1E}" type="pres">
      <dgm:prSet presAssocID="{E6E4E72E-7BC3-4B98-9887-5E7DAF85291B}" presName="spaceRect" presStyleCnt="0"/>
      <dgm:spPr/>
    </dgm:pt>
    <dgm:pt modelId="{09ADE4EB-27CC-4229-BE69-E897EB9B9B12}" type="pres">
      <dgm:prSet presAssocID="{E6E4E72E-7BC3-4B98-9887-5E7DAF85291B}" presName="textRect" presStyleLbl="revTx" presStyleIdx="1" presStyleCnt="7">
        <dgm:presLayoutVars>
          <dgm:chMax val="1"/>
          <dgm:chPref val="1"/>
        </dgm:presLayoutVars>
      </dgm:prSet>
      <dgm:spPr/>
    </dgm:pt>
    <dgm:pt modelId="{B06D5EE8-D6CC-48E5-85AB-C39ABAEEEC77}" type="pres">
      <dgm:prSet presAssocID="{8232B92C-AEFC-48C1-99DE-88D0B49518B3}" presName="sibTrans" presStyleCnt="0"/>
      <dgm:spPr/>
    </dgm:pt>
    <dgm:pt modelId="{D4F96177-AACC-4613-997B-97A78F10540F}" type="pres">
      <dgm:prSet presAssocID="{0B34DA6F-D295-4E77-958A-6F15EE2AEB32}" presName="compNode" presStyleCnt="0"/>
      <dgm:spPr/>
    </dgm:pt>
    <dgm:pt modelId="{CB95400B-565F-4B42-8167-E792ACA5AE44}" type="pres">
      <dgm:prSet presAssocID="{0B34DA6F-D295-4E77-958A-6F15EE2AEB32}"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ethoscope"/>
        </a:ext>
      </dgm:extLst>
    </dgm:pt>
    <dgm:pt modelId="{D85FEA1B-3D6C-4008-A052-2C6BF0904B4A}" type="pres">
      <dgm:prSet presAssocID="{0B34DA6F-D295-4E77-958A-6F15EE2AEB32}" presName="spaceRect" presStyleCnt="0"/>
      <dgm:spPr/>
    </dgm:pt>
    <dgm:pt modelId="{D2FA3DEF-A6E3-4754-971C-835CCF0CD6E5}" type="pres">
      <dgm:prSet presAssocID="{0B34DA6F-D295-4E77-958A-6F15EE2AEB32}" presName="textRect" presStyleLbl="revTx" presStyleIdx="2" presStyleCnt="7">
        <dgm:presLayoutVars>
          <dgm:chMax val="1"/>
          <dgm:chPref val="1"/>
        </dgm:presLayoutVars>
      </dgm:prSet>
      <dgm:spPr/>
    </dgm:pt>
    <dgm:pt modelId="{434BD711-E490-4D54-AD27-6B197C54319D}" type="pres">
      <dgm:prSet presAssocID="{3BF7C017-1795-4C16-9C54-4D85091A6669}" presName="sibTrans" presStyleCnt="0"/>
      <dgm:spPr/>
    </dgm:pt>
    <dgm:pt modelId="{99375454-507D-4364-9D0C-B52F4B2E9299}" type="pres">
      <dgm:prSet presAssocID="{84767D7E-9019-4709-A822-23F557463A47}" presName="compNode" presStyleCnt="0"/>
      <dgm:spPr/>
    </dgm:pt>
    <dgm:pt modelId="{900C2A1E-F6A4-49C5-A3E2-B7F491B54D3F}" type="pres">
      <dgm:prSet presAssocID="{84767D7E-9019-4709-A822-23F557463A47}"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beat"/>
        </a:ext>
      </dgm:extLst>
    </dgm:pt>
    <dgm:pt modelId="{1D500017-C031-486F-9D82-2FEE337B893D}" type="pres">
      <dgm:prSet presAssocID="{84767D7E-9019-4709-A822-23F557463A47}" presName="spaceRect" presStyleCnt="0"/>
      <dgm:spPr/>
    </dgm:pt>
    <dgm:pt modelId="{47931D20-5543-4CF0-829F-F76927A296C8}" type="pres">
      <dgm:prSet presAssocID="{84767D7E-9019-4709-A822-23F557463A47}" presName="textRect" presStyleLbl="revTx" presStyleIdx="3" presStyleCnt="7">
        <dgm:presLayoutVars>
          <dgm:chMax val="1"/>
          <dgm:chPref val="1"/>
        </dgm:presLayoutVars>
      </dgm:prSet>
      <dgm:spPr/>
    </dgm:pt>
    <dgm:pt modelId="{0E25BAD9-2A59-43FB-86FD-4955E8F2125B}" type="pres">
      <dgm:prSet presAssocID="{4B2412E2-8087-4AB9-AC8C-B89DCD364B65}" presName="sibTrans" presStyleCnt="0"/>
      <dgm:spPr/>
    </dgm:pt>
    <dgm:pt modelId="{B2F75B5E-825B-4D7A-9F38-F6FF05ABFB53}" type="pres">
      <dgm:prSet presAssocID="{3A5EBC68-CB7D-4384-82F3-EC6C28C10889}" presName="compNode" presStyleCnt="0"/>
      <dgm:spPr/>
    </dgm:pt>
    <dgm:pt modelId="{DD767DAC-E41C-4BCF-84E9-59A74815C16B}" type="pres">
      <dgm:prSet presAssocID="{3A5EBC68-CB7D-4384-82F3-EC6C28C10889}"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Run"/>
        </a:ext>
      </dgm:extLst>
    </dgm:pt>
    <dgm:pt modelId="{53E76F77-D4CF-4B94-BAED-1B1E218EF4ED}" type="pres">
      <dgm:prSet presAssocID="{3A5EBC68-CB7D-4384-82F3-EC6C28C10889}" presName="spaceRect" presStyleCnt="0"/>
      <dgm:spPr/>
    </dgm:pt>
    <dgm:pt modelId="{3B4EB962-346A-483C-BEE4-E2A9993BD3BE}" type="pres">
      <dgm:prSet presAssocID="{3A5EBC68-CB7D-4384-82F3-EC6C28C10889}" presName="textRect" presStyleLbl="revTx" presStyleIdx="4" presStyleCnt="7">
        <dgm:presLayoutVars>
          <dgm:chMax val="1"/>
          <dgm:chPref val="1"/>
        </dgm:presLayoutVars>
      </dgm:prSet>
      <dgm:spPr/>
    </dgm:pt>
    <dgm:pt modelId="{DBB8C620-8047-46B3-9F76-558E39415F32}" type="pres">
      <dgm:prSet presAssocID="{28EBFD2E-7D28-4B91-ADE4-8D6D47F50957}" presName="sibTrans" presStyleCnt="0"/>
      <dgm:spPr/>
    </dgm:pt>
    <dgm:pt modelId="{521D516D-79A8-4804-8527-FF59263B4974}" type="pres">
      <dgm:prSet presAssocID="{645FC138-0947-41E0-899B-3DC54E0E71E2}" presName="compNode" presStyleCnt="0"/>
      <dgm:spPr/>
    </dgm:pt>
    <dgm:pt modelId="{8CE09BF8-296D-45E4-BD15-032EFDC4E333}" type="pres">
      <dgm:prSet presAssocID="{645FC138-0947-41E0-899B-3DC54E0E71E2}"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961DF1EC-0238-486D-9096-DFA5D6EF24FD}" type="pres">
      <dgm:prSet presAssocID="{645FC138-0947-41E0-899B-3DC54E0E71E2}" presName="spaceRect" presStyleCnt="0"/>
      <dgm:spPr/>
    </dgm:pt>
    <dgm:pt modelId="{4B109A96-5FC7-4F09-981F-481E826573C9}" type="pres">
      <dgm:prSet presAssocID="{645FC138-0947-41E0-899B-3DC54E0E71E2}" presName="textRect" presStyleLbl="revTx" presStyleIdx="5" presStyleCnt="7">
        <dgm:presLayoutVars>
          <dgm:chMax val="1"/>
          <dgm:chPref val="1"/>
        </dgm:presLayoutVars>
      </dgm:prSet>
      <dgm:spPr/>
    </dgm:pt>
    <dgm:pt modelId="{49E0E43F-2619-428D-99C0-923592B4CBB7}" type="pres">
      <dgm:prSet presAssocID="{8923BEF1-BE8C-400B-B85E-8D3FDCDE5DBD}" presName="sibTrans" presStyleCnt="0"/>
      <dgm:spPr/>
    </dgm:pt>
    <dgm:pt modelId="{C1834036-BBA9-4592-B0BC-582C481674D7}" type="pres">
      <dgm:prSet presAssocID="{49A71341-23EC-44D0-A117-AF2752DF9981}" presName="compNode" presStyleCnt="0"/>
      <dgm:spPr/>
    </dgm:pt>
    <dgm:pt modelId="{892708EF-07A4-417A-B539-DC91A27284E2}" type="pres">
      <dgm:prSet presAssocID="{49A71341-23EC-44D0-A117-AF2752DF9981}"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Social Network"/>
        </a:ext>
      </dgm:extLst>
    </dgm:pt>
    <dgm:pt modelId="{6B5BF386-A820-4177-859C-EBD88020B8A7}" type="pres">
      <dgm:prSet presAssocID="{49A71341-23EC-44D0-A117-AF2752DF9981}" presName="spaceRect" presStyleCnt="0"/>
      <dgm:spPr/>
    </dgm:pt>
    <dgm:pt modelId="{BCCA34CE-66A7-4A82-BEC4-1730F421A9FE}" type="pres">
      <dgm:prSet presAssocID="{49A71341-23EC-44D0-A117-AF2752DF9981}" presName="textRect" presStyleLbl="revTx" presStyleIdx="6" presStyleCnt="7">
        <dgm:presLayoutVars>
          <dgm:chMax val="1"/>
          <dgm:chPref val="1"/>
        </dgm:presLayoutVars>
      </dgm:prSet>
      <dgm:spPr/>
    </dgm:pt>
  </dgm:ptLst>
  <dgm:cxnLst>
    <dgm:cxn modelId="{F91B0A1F-A8BA-4948-986F-9DEE8D9D9815}" type="presOf" srcId="{9B1DD2F7-BF9B-4787-929B-DB9FB1A293D7}" destId="{6E1F765F-9D31-4F87-9102-01D4D8D2DF2C}" srcOrd="0" destOrd="0" presId="urn:microsoft.com/office/officeart/2018/2/layout/IconLabelList"/>
    <dgm:cxn modelId="{D3C72227-A82A-C949-AFFB-D33193EBFE2B}" type="presOf" srcId="{92799E61-81C5-490E-AA74-BEA376D84858}" destId="{332DDD0F-4824-44ED-8DFB-4AE8F72775AA}" srcOrd="0" destOrd="0" presId="urn:microsoft.com/office/officeart/2018/2/layout/IconLabelList"/>
    <dgm:cxn modelId="{9C83103C-29C6-4A99-900C-C1D2158010B5}" srcId="{9B1DD2F7-BF9B-4787-929B-DB9FB1A293D7}" destId="{84767D7E-9019-4709-A822-23F557463A47}" srcOrd="3" destOrd="0" parTransId="{579CB204-C2FB-4157-B120-3F91BAE2664A}" sibTransId="{4B2412E2-8087-4AB9-AC8C-B89DCD364B65}"/>
    <dgm:cxn modelId="{58195143-95E4-C940-B759-B8724104CB06}" type="presOf" srcId="{49A71341-23EC-44D0-A117-AF2752DF9981}" destId="{BCCA34CE-66A7-4A82-BEC4-1730F421A9FE}" srcOrd="0" destOrd="0" presId="urn:microsoft.com/office/officeart/2018/2/layout/IconLabelList"/>
    <dgm:cxn modelId="{A2044A5B-5041-4396-8886-543B06C7666C}" srcId="{9B1DD2F7-BF9B-4787-929B-DB9FB1A293D7}" destId="{E6E4E72E-7BC3-4B98-9887-5E7DAF85291B}" srcOrd="1" destOrd="0" parTransId="{903B931C-ECA1-4F1C-AB9E-4090B6E408EC}" sibTransId="{8232B92C-AEFC-48C1-99DE-88D0B49518B3}"/>
    <dgm:cxn modelId="{FB3EF068-5E82-A54F-8B9F-5A3E40E91B29}" type="presOf" srcId="{84767D7E-9019-4709-A822-23F557463A47}" destId="{47931D20-5543-4CF0-829F-F76927A296C8}" srcOrd="0" destOrd="0" presId="urn:microsoft.com/office/officeart/2018/2/layout/IconLabelList"/>
    <dgm:cxn modelId="{FD85256A-6D40-4199-A043-C050E71DE0C4}" srcId="{9B1DD2F7-BF9B-4787-929B-DB9FB1A293D7}" destId="{3A5EBC68-CB7D-4384-82F3-EC6C28C10889}" srcOrd="4" destOrd="0" parTransId="{89D45916-2130-457F-A8F3-E25EFF6943F3}" sibTransId="{28EBFD2E-7D28-4B91-ADE4-8D6D47F50957}"/>
    <dgm:cxn modelId="{13A59579-3B51-4116-B692-A513A5BA53E0}" srcId="{9B1DD2F7-BF9B-4787-929B-DB9FB1A293D7}" destId="{0B34DA6F-D295-4E77-958A-6F15EE2AEB32}" srcOrd="2" destOrd="0" parTransId="{1F8A1B23-F17F-4033-BB26-3E56A515D3CF}" sibTransId="{3BF7C017-1795-4C16-9C54-4D85091A6669}"/>
    <dgm:cxn modelId="{06F34981-C89E-4BA2-9CCD-A1F2AF4D83F4}" srcId="{9B1DD2F7-BF9B-4787-929B-DB9FB1A293D7}" destId="{645FC138-0947-41E0-899B-3DC54E0E71E2}" srcOrd="5" destOrd="0" parTransId="{C80D2D6C-F194-4A04-8414-C620EE436356}" sibTransId="{8923BEF1-BE8C-400B-B85E-8D3FDCDE5DBD}"/>
    <dgm:cxn modelId="{679B9085-CF77-2842-8AC9-02DA0C3F1DBB}" type="presOf" srcId="{3A5EBC68-CB7D-4384-82F3-EC6C28C10889}" destId="{3B4EB962-346A-483C-BEE4-E2A9993BD3BE}" srcOrd="0" destOrd="0" presId="urn:microsoft.com/office/officeart/2018/2/layout/IconLabelList"/>
    <dgm:cxn modelId="{CF861093-C975-A04A-B30F-C20768E4D48B}" type="presOf" srcId="{E6E4E72E-7BC3-4B98-9887-5E7DAF85291B}" destId="{09ADE4EB-27CC-4229-BE69-E897EB9B9B12}" srcOrd="0" destOrd="0" presId="urn:microsoft.com/office/officeart/2018/2/layout/IconLabelList"/>
    <dgm:cxn modelId="{2660ABB2-03CF-48EA-87EE-8401EE8F5A9B}" srcId="{9B1DD2F7-BF9B-4787-929B-DB9FB1A293D7}" destId="{49A71341-23EC-44D0-A117-AF2752DF9981}" srcOrd="6" destOrd="0" parTransId="{846083DF-F7F6-4172-8566-3917D80DAEA5}" sibTransId="{F47611D5-1DEE-4DCD-BECE-34F346938F4B}"/>
    <dgm:cxn modelId="{C40FB0E0-EF34-A447-82A7-E1D6E26FD699}" type="presOf" srcId="{0B34DA6F-D295-4E77-958A-6F15EE2AEB32}" destId="{D2FA3DEF-A6E3-4754-971C-835CCF0CD6E5}" srcOrd="0" destOrd="0" presId="urn:microsoft.com/office/officeart/2018/2/layout/IconLabelList"/>
    <dgm:cxn modelId="{D450A1E5-6AE1-4E12-A0FB-460B7530E6DA}" srcId="{9B1DD2F7-BF9B-4787-929B-DB9FB1A293D7}" destId="{92799E61-81C5-490E-AA74-BEA376D84858}" srcOrd="0" destOrd="0" parTransId="{FEFFA6D5-953E-437E-A4C1-1C8ED4545003}" sibTransId="{6063D741-7ECF-4CEA-9F27-98ADD5AE3406}"/>
    <dgm:cxn modelId="{503701E7-B988-9E42-B0F0-9244B513F5D3}" type="presOf" srcId="{645FC138-0947-41E0-899B-3DC54E0E71E2}" destId="{4B109A96-5FC7-4F09-981F-481E826573C9}" srcOrd="0" destOrd="0" presId="urn:microsoft.com/office/officeart/2018/2/layout/IconLabelList"/>
    <dgm:cxn modelId="{A0BAFBB0-CFF8-C749-8C0F-169344E399BE}" type="presParOf" srcId="{6E1F765F-9D31-4F87-9102-01D4D8D2DF2C}" destId="{17685A05-1C44-4CF8-AE3F-2372A4F7B66E}" srcOrd="0" destOrd="0" presId="urn:microsoft.com/office/officeart/2018/2/layout/IconLabelList"/>
    <dgm:cxn modelId="{58EDA477-50F4-D743-9138-EE89226A3C64}" type="presParOf" srcId="{17685A05-1C44-4CF8-AE3F-2372A4F7B66E}" destId="{EE370C28-2DE6-46DC-B4F1-1C3EA0175368}" srcOrd="0" destOrd="0" presId="urn:microsoft.com/office/officeart/2018/2/layout/IconLabelList"/>
    <dgm:cxn modelId="{4BA73905-4865-8C4C-91C7-66C6F332367A}" type="presParOf" srcId="{17685A05-1C44-4CF8-AE3F-2372A4F7B66E}" destId="{72121E6C-627D-4EA8-89E2-3A732AB6F492}" srcOrd="1" destOrd="0" presId="urn:microsoft.com/office/officeart/2018/2/layout/IconLabelList"/>
    <dgm:cxn modelId="{5AD92C32-C45E-A145-80A8-12565D25A8A1}" type="presParOf" srcId="{17685A05-1C44-4CF8-AE3F-2372A4F7B66E}" destId="{332DDD0F-4824-44ED-8DFB-4AE8F72775AA}" srcOrd="2" destOrd="0" presId="urn:microsoft.com/office/officeart/2018/2/layout/IconLabelList"/>
    <dgm:cxn modelId="{5B779020-6E80-4047-BB19-D2B0790113FA}" type="presParOf" srcId="{6E1F765F-9D31-4F87-9102-01D4D8D2DF2C}" destId="{45BDF92C-C798-4F8E-8222-75C482F867EC}" srcOrd="1" destOrd="0" presId="urn:microsoft.com/office/officeart/2018/2/layout/IconLabelList"/>
    <dgm:cxn modelId="{0AA0EB26-C210-E04C-B789-F5A00C292980}" type="presParOf" srcId="{6E1F765F-9D31-4F87-9102-01D4D8D2DF2C}" destId="{B78D3614-4149-45EB-B967-10331EFF204B}" srcOrd="2" destOrd="0" presId="urn:microsoft.com/office/officeart/2018/2/layout/IconLabelList"/>
    <dgm:cxn modelId="{61D33ACC-87DC-2945-BDE1-F6C38774D665}" type="presParOf" srcId="{B78D3614-4149-45EB-B967-10331EFF204B}" destId="{DB04529C-C90B-49E8-9F8F-ED377610F442}" srcOrd="0" destOrd="0" presId="urn:microsoft.com/office/officeart/2018/2/layout/IconLabelList"/>
    <dgm:cxn modelId="{61A14BF2-A552-EA43-8E22-BBFE0468E342}" type="presParOf" srcId="{B78D3614-4149-45EB-B967-10331EFF204B}" destId="{801E7C92-C7F9-495B-838E-9B0DFC7BFF1E}" srcOrd="1" destOrd="0" presId="urn:microsoft.com/office/officeart/2018/2/layout/IconLabelList"/>
    <dgm:cxn modelId="{C88861C0-D37B-504D-BB4C-D20AC782E99C}" type="presParOf" srcId="{B78D3614-4149-45EB-B967-10331EFF204B}" destId="{09ADE4EB-27CC-4229-BE69-E897EB9B9B12}" srcOrd="2" destOrd="0" presId="urn:microsoft.com/office/officeart/2018/2/layout/IconLabelList"/>
    <dgm:cxn modelId="{13149D68-BB2B-F644-80EC-B7479EA8C182}" type="presParOf" srcId="{6E1F765F-9D31-4F87-9102-01D4D8D2DF2C}" destId="{B06D5EE8-D6CC-48E5-85AB-C39ABAEEEC77}" srcOrd="3" destOrd="0" presId="urn:microsoft.com/office/officeart/2018/2/layout/IconLabelList"/>
    <dgm:cxn modelId="{43405A03-A69F-D144-ABCD-110EC1AE85EE}" type="presParOf" srcId="{6E1F765F-9D31-4F87-9102-01D4D8D2DF2C}" destId="{D4F96177-AACC-4613-997B-97A78F10540F}" srcOrd="4" destOrd="0" presId="urn:microsoft.com/office/officeart/2018/2/layout/IconLabelList"/>
    <dgm:cxn modelId="{B4596DD6-6208-CE4D-9109-468D0DF86571}" type="presParOf" srcId="{D4F96177-AACC-4613-997B-97A78F10540F}" destId="{CB95400B-565F-4B42-8167-E792ACA5AE44}" srcOrd="0" destOrd="0" presId="urn:microsoft.com/office/officeart/2018/2/layout/IconLabelList"/>
    <dgm:cxn modelId="{5BFB289D-4820-534C-91DE-8199E57D3FE8}" type="presParOf" srcId="{D4F96177-AACC-4613-997B-97A78F10540F}" destId="{D85FEA1B-3D6C-4008-A052-2C6BF0904B4A}" srcOrd="1" destOrd="0" presId="urn:microsoft.com/office/officeart/2018/2/layout/IconLabelList"/>
    <dgm:cxn modelId="{7A241B8E-8F6A-4D43-B208-6D6CA0875911}" type="presParOf" srcId="{D4F96177-AACC-4613-997B-97A78F10540F}" destId="{D2FA3DEF-A6E3-4754-971C-835CCF0CD6E5}" srcOrd="2" destOrd="0" presId="urn:microsoft.com/office/officeart/2018/2/layout/IconLabelList"/>
    <dgm:cxn modelId="{759B2CFE-A931-7742-9722-423406C4A113}" type="presParOf" srcId="{6E1F765F-9D31-4F87-9102-01D4D8D2DF2C}" destId="{434BD711-E490-4D54-AD27-6B197C54319D}" srcOrd="5" destOrd="0" presId="urn:microsoft.com/office/officeart/2018/2/layout/IconLabelList"/>
    <dgm:cxn modelId="{C06E5465-9ED5-FA4E-950D-7AAC887F5735}" type="presParOf" srcId="{6E1F765F-9D31-4F87-9102-01D4D8D2DF2C}" destId="{99375454-507D-4364-9D0C-B52F4B2E9299}" srcOrd="6" destOrd="0" presId="urn:microsoft.com/office/officeart/2018/2/layout/IconLabelList"/>
    <dgm:cxn modelId="{9B5E53CB-6354-934B-BB0D-49482E780B43}" type="presParOf" srcId="{99375454-507D-4364-9D0C-B52F4B2E9299}" destId="{900C2A1E-F6A4-49C5-A3E2-B7F491B54D3F}" srcOrd="0" destOrd="0" presId="urn:microsoft.com/office/officeart/2018/2/layout/IconLabelList"/>
    <dgm:cxn modelId="{D04B49FB-4885-AC48-9B47-4974D8514544}" type="presParOf" srcId="{99375454-507D-4364-9D0C-B52F4B2E9299}" destId="{1D500017-C031-486F-9D82-2FEE337B893D}" srcOrd="1" destOrd="0" presId="urn:microsoft.com/office/officeart/2018/2/layout/IconLabelList"/>
    <dgm:cxn modelId="{2B08F424-F66C-A04F-8722-A48AC1E71136}" type="presParOf" srcId="{99375454-507D-4364-9D0C-B52F4B2E9299}" destId="{47931D20-5543-4CF0-829F-F76927A296C8}" srcOrd="2" destOrd="0" presId="urn:microsoft.com/office/officeart/2018/2/layout/IconLabelList"/>
    <dgm:cxn modelId="{B567C216-7301-614A-A487-06DCC36B1B8F}" type="presParOf" srcId="{6E1F765F-9D31-4F87-9102-01D4D8D2DF2C}" destId="{0E25BAD9-2A59-43FB-86FD-4955E8F2125B}" srcOrd="7" destOrd="0" presId="urn:microsoft.com/office/officeart/2018/2/layout/IconLabelList"/>
    <dgm:cxn modelId="{9FC7EAAD-FC6E-B346-BB85-C6E50A5539DF}" type="presParOf" srcId="{6E1F765F-9D31-4F87-9102-01D4D8D2DF2C}" destId="{B2F75B5E-825B-4D7A-9F38-F6FF05ABFB53}" srcOrd="8" destOrd="0" presId="urn:microsoft.com/office/officeart/2018/2/layout/IconLabelList"/>
    <dgm:cxn modelId="{B74C4B9B-8FE5-954C-9E3C-BEC63DC5FE06}" type="presParOf" srcId="{B2F75B5E-825B-4D7A-9F38-F6FF05ABFB53}" destId="{DD767DAC-E41C-4BCF-84E9-59A74815C16B}" srcOrd="0" destOrd="0" presId="urn:microsoft.com/office/officeart/2018/2/layout/IconLabelList"/>
    <dgm:cxn modelId="{F31BF370-8068-EC47-83D3-1FB058F06315}" type="presParOf" srcId="{B2F75B5E-825B-4D7A-9F38-F6FF05ABFB53}" destId="{53E76F77-D4CF-4B94-BAED-1B1E218EF4ED}" srcOrd="1" destOrd="0" presId="urn:microsoft.com/office/officeart/2018/2/layout/IconLabelList"/>
    <dgm:cxn modelId="{C751B7A5-3F60-8140-A15E-A530CCECE2E2}" type="presParOf" srcId="{B2F75B5E-825B-4D7A-9F38-F6FF05ABFB53}" destId="{3B4EB962-346A-483C-BEE4-E2A9993BD3BE}" srcOrd="2" destOrd="0" presId="urn:microsoft.com/office/officeart/2018/2/layout/IconLabelList"/>
    <dgm:cxn modelId="{713D486A-C9BB-3548-8E67-05A82180E900}" type="presParOf" srcId="{6E1F765F-9D31-4F87-9102-01D4D8D2DF2C}" destId="{DBB8C620-8047-46B3-9F76-558E39415F32}" srcOrd="9" destOrd="0" presId="urn:microsoft.com/office/officeart/2018/2/layout/IconLabelList"/>
    <dgm:cxn modelId="{2581A55C-1744-D14B-91D5-6071AD3C100F}" type="presParOf" srcId="{6E1F765F-9D31-4F87-9102-01D4D8D2DF2C}" destId="{521D516D-79A8-4804-8527-FF59263B4974}" srcOrd="10" destOrd="0" presId="urn:microsoft.com/office/officeart/2018/2/layout/IconLabelList"/>
    <dgm:cxn modelId="{6AC19983-C94A-434E-A026-522E8AC84980}" type="presParOf" srcId="{521D516D-79A8-4804-8527-FF59263B4974}" destId="{8CE09BF8-296D-45E4-BD15-032EFDC4E333}" srcOrd="0" destOrd="0" presId="urn:microsoft.com/office/officeart/2018/2/layout/IconLabelList"/>
    <dgm:cxn modelId="{66ABB03B-D3A6-7747-8227-8FC915116F50}" type="presParOf" srcId="{521D516D-79A8-4804-8527-FF59263B4974}" destId="{961DF1EC-0238-486D-9096-DFA5D6EF24FD}" srcOrd="1" destOrd="0" presId="urn:microsoft.com/office/officeart/2018/2/layout/IconLabelList"/>
    <dgm:cxn modelId="{27C663FB-DA32-7246-835F-BE1EB5AE90AB}" type="presParOf" srcId="{521D516D-79A8-4804-8527-FF59263B4974}" destId="{4B109A96-5FC7-4F09-981F-481E826573C9}" srcOrd="2" destOrd="0" presId="urn:microsoft.com/office/officeart/2018/2/layout/IconLabelList"/>
    <dgm:cxn modelId="{04BA548D-9C1A-5144-A934-2F0D5D321A5D}" type="presParOf" srcId="{6E1F765F-9D31-4F87-9102-01D4D8D2DF2C}" destId="{49E0E43F-2619-428D-99C0-923592B4CBB7}" srcOrd="11" destOrd="0" presId="urn:microsoft.com/office/officeart/2018/2/layout/IconLabelList"/>
    <dgm:cxn modelId="{01F9BD20-D353-6F42-B9EB-8EB1928E1F1D}" type="presParOf" srcId="{6E1F765F-9D31-4F87-9102-01D4D8D2DF2C}" destId="{C1834036-BBA9-4592-B0BC-582C481674D7}" srcOrd="12" destOrd="0" presId="urn:microsoft.com/office/officeart/2018/2/layout/IconLabelList"/>
    <dgm:cxn modelId="{3AE687C0-8950-1E4C-8F51-637F3BB2E153}" type="presParOf" srcId="{C1834036-BBA9-4592-B0BC-582C481674D7}" destId="{892708EF-07A4-417A-B539-DC91A27284E2}" srcOrd="0" destOrd="0" presId="urn:microsoft.com/office/officeart/2018/2/layout/IconLabelList"/>
    <dgm:cxn modelId="{E92CFC1A-92B3-FD4F-A3B1-7A131640C4BA}" type="presParOf" srcId="{C1834036-BBA9-4592-B0BC-582C481674D7}" destId="{6B5BF386-A820-4177-859C-EBD88020B8A7}" srcOrd="1" destOrd="0" presId="urn:microsoft.com/office/officeart/2018/2/layout/IconLabelList"/>
    <dgm:cxn modelId="{B0E1D888-B23B-8547-B75E-6034C5E03CE2}" type="presParOf" srcId="{C1834036-BBA9-4592-B0BC-582C481674D7}" destId="{BCCA34CE-66A7-4A82-BEC4-1730F421A9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2736DC-EC1D-406B-A840-6BD9EC1B82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95806B-C0CC-4500-AEC4-57B7435678D1}">
      <dgm:prSet custT="1"/>
      <dgm:spPr/>
      <dgm:t>
        <a:bodyPr/>
        <a:lstStyle/>
        <a:p>
          <a:pPr>
            <a:lnSpc>
              <a:spcPct val="100000"/>
            </a:lnSpc>
          </a:pPr>
          <a:r>
            <a:rPr lang="en-GB" sz="1800" dirty="0">
              <a:latin typeface="Arial" panose="020B0604020202020204" pitchFamily="34" charset="0"/>
              <a:cs typeface="Arial" panose="020B0604020202020204" pitchFamily="34" charset="0"/>
            </a:rPr>
            <a:t>Sustainable development means: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Meeting present needs without compromising future generations (United Nations, 2015). </a:t>
          </a:r>
          <a:endParaRPr lang="en-US" sz="1800" dirty="0">
            <a:latin typeface="Arial" panose="020B0604020202020204" pitchFamily="34" charset="0"/>
            <a:cs typeface="Arial" panose="020B0604020202020204" pitchFamily="34" charset="0"/>
          </a:endParaRPr>
        </a:p>
      </dgm:t>
    </dgm:pt>
    <dgm:pt modelId="{9E5493DC-026D-4B7D-89AA-F0541B15F29D}" type="parTrans" cxnId="{8F32B936-2393-49B6-9AF1-79B31E2AB891}">
      <dgm:prSet/>
      <dgm:spPr/>
      <dgm:t>
        <a:bodyPr/>
        <a:lstStyle/>
        <a:p>
          <a:endParaRPr lang="en-US">
            <a:latin typeface="Arial" panose="020B0604020202020204" pitchFamily="34" charset="0"/>
            <a:cs typeface="Arial" panose="020B0604020202020204" pitchFamily="34" charset="0"/>
          </a:endParaRPr>
        </a:p>
      </dgm:t>
    </dgm:pt>
    <dgm:pt modelId="{88E1B822-FD4E-4D80-8369-0D1C6F513D3C}" type="sibTrans" cxnId="{8F32B936-2393-49B6-9AF1-79B31E2AB891}">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2CF420DC-566E-4533-9DCC-2140924369DA}">
      <dgm:prSet/>
      <dgm:spPr/>
      <dgm:t>
        <a:bodyPr/>
        <a:lstStyle/>
        <a:p>
          <a:pPr>
            <a:lnSpc>
              <a:spcPct val="100000"/>
            </a:lnSpc>
          </a:pPr>
          <a:r>
            <a:rPr lang="en-GB" b="1" dirty="0">
              <a:latin typeface="Arial" panose="020B0604020202020204" pitchFamily="34" charset="0"/>
              <a:cs typeface="Arial" panose="020B0604020202020204" pitchFamily="34" charset="0"/>
            </a:rPr>
            <a:t>In healthcare:</a:t>
          </a:r>
          <a:endParaRPr lang="en-US" dirty="0">
            <a:latin typeface="Arial" panose="020B0604020202020204" pitchFamily="34" charset="0"/>
            <a:cs typeface="Arial" panose="020B0604020202020204" pitchFamily="34" charset="0"/>
          </a:endParaRPr>
        </a:p>
      </dgm:t>
    </dgm:pt>
    <dgm:pt modelId="{3BC577B9-CEB1-47B9-BCD9-04D227A7F901}" type="parTrans" cxnId="{2D1B7B6E-0513-4F2A-A5EA-B30E44DD610D}">
      <dgm:prSet/>
      <dgm:spPr/>
      <dgm:t>
        <a:bodyPr/>
        <a:lstStyle/>
        <a:p>
          <a:endParaRPr lang="en-US">
            <a:latin typeface="Arial" panose="020B0604020202020204" pitchFamily="34" charset="0"/>
            <a:cs typeface="Arial" panose="020B0604020202020204" pitchFamily="34" charset="0"/>
          </a:endParaRPr>
        </a:p>
      </dgm:t>
    </dgm:pt>
    <dgm:pt modelId="{9F8C7E3C-A225-419C-B47A-60B93E6855AB}" type="sibTrans" cxnId="{2D1B7B6E-0513-4F2A-A5EA-B30E44DD610D}">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34D18DEE-E062-451D-B30C-4EE7C327288C}">
      <dgm:prSet custT="1"/>
      <dgm:spPr/>
      <dgm:t>
        <a:bodyPr/>
        <a:lstStyle/>
        <a:p>
          <a:pPr>
            <a:lnSpc>
              <a:spcPct val="100000"/>
            </a:lnSpc>
          </a:pPr>
          <a:r>
            <a:rPr lang="en-GB" sz="1800" dirty="0">
              <a:latin typeface="Arial" panose="020B0604020202020204" pitchFamily="34" charset="0"/>
              <a:cs typeface="Arial" panose="020B0604020202020204" pitchFamily="34" charset="0"/>
            </a:rPr>
            <a:t>Efficient use of resource</a:t>
          </a:r>
          <a:r>
            <a:rPr lang="en-GB" sz="1900" dirty="0">
              <a:latin typeface="Arial" panose="020B0604020202020204" pitchFamily="34" charset="0"/>
              <a:cs typeface="Arial" panose="020B0604020202020204" pitchFamily="34" charset="0"/>
            </a:rPr>
            <a:t>s</a:t>
          </a:r>
          <a:endParaRPr lang="en-US" sz="1900" dirty="0">
            <a:latin typeface="Arial" panose="020B0604020202020204" pitchFamily="34" charset="0"/>
            <a:cs typeface="Arial" panose="020B0604020202020204" pitchFamily="34" charset="0"/>
          </a:endParaRPr>
        </a:p>
      </dgm:t>
    </dgm:pt>
    <dgm:pt modelId="{A540CA42-AAC5-4ECF-908D-697751FC2943}" type="parTrans" cxnId="{57D6141E-9737-4611-82D1-3A32F1AE709A}">
      <dgm:prSet/>
      <dgm:spPr/>
      <dgm:t>
        <a:bodyPr/>
        <a:lstStyle/>
        <a:p>
          <a:endParaRPr lang="en-US">
            <a:latin typeface="Arial" panose="020B0604020202020204" pitchFamily="34" charset="0"/>
            <a:cs typeface="Arial" panose="020B0604020202020204" pitchFamily="34" charset="0"/>
          </a:endParaRPr>
        </a:p>
      </dgm:t>
    </dgm:pt>
    <dgm:pt modelId="{FEBD3A44-C63D-42CB-AC76-DAFEEBE65C21}" type="sibTrans" cxnId="{57D6141E-9737-4611-82D1-3A32F1AE709A}">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E6698F4B-F9FA-4564-900C-D8AEC7B58025}">
      <dgm:prSet custT="1"/>
      <dgm:spPr/>
      <dgm:t>
        <a:bodyPr/>
        <a:lstStyle/>
        <a:p>
          <a:pPr>
            <a:lnSpc>
              <a:spcPct val="100000"/>
            </a:lnSpc>
          </a:pPr>
          <a:r>
            <a:rPr lang="en-GB" sz="1800" dirty="0">
              <a:latin typeface="Arial" panose="020B0604020202020204" pitchFamily="34" charset="0"/>
              <a:cs typeface="Arial" panose="020B0604020202020204" pitchFamily="34" charset="0"/>
            </a:rPr>
            <a:t>Environmentally friendly practices</a:t>
          </a:r>
          <a:endParaRPr lang="en-US" sz="1800" dirty="0">
            <a:latin typeface="Arial" panose="020B0604020202020204" pitchFamily="34" charset="0"/>
            <a:cs typeface="Arial" panose="020B0604020202020204" pitchFamily="34" charset="0"/>
          </a:endParaRPr>
        </a:p>
      </dgm:t>
    </dgm:pt>
    <dgm:pt modelId="{714AEC59-5652-4A56-98A8-F6178E15A9DB}" type="parTrans" cxnId="{33A622B5-3650-479C-BD6D-7429B45CA164}">
      <dgm:prSet/>
      <dgm:spPr/>
      <dgm:t>
        <a:bodyPr/>
        <a:lstStyle/>
        <a:p>
          <a:endParaRPr lang="en-US">
            <a:latin typeface="Arial" panose="020B0604020202020204" pitchFamily="34" charset="0"/>
            <a:cs typeface="Arial" panose="020B0604020202020204" pitchFamily="34" charset="0"/>
          </a:endParaRPr>
        </a:p>
      </dgm:t>
    </dgm:pt>
    <dgm:pt modelId="{EB48A794-A76A-48D2-8E06-D9006A6311DA}" type="sibTrans" cxnId="{33A622B5-3650-479C-BD6D-7429B45CA164}">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36905AD7-E25A-4A22-B391-EEF48BF6DC0A}">
      <dgm:prSet custT="1"/>
      <dgm:spPr/>
      <dgm:t>
        <a:bodyPr/>
        <a:lstStyle/>
        <a:p>
          <a:pPr>
            <a:lnSpc>
              <a:spcPct val="100000"/>
            </a:lnSpc>
          </a:pPr>
          <a:r>
            <a:rPr lang="en-GB" sz="1800" dirty="0">
              <a:latin typeface="Arial" panose="020B0604020202020204" pitchFamily="34" charset="0"/>
              <a:cs typeface="Arial" panose="020B0604020202020204" pitchFamily="34" charset="0"/>
            </a:rPr>
            <a:t>Long-term health improvement</a:t>
          </a:r>
          <a:endParaRPr lang="en-US" sz="1800" dirty="0">
            <a:latin typeface="Arial" panose="020B0604020202020204" pitchFamily="34" charset="0"/>
            <a:cs typeface="Arial" panose="020B0604020202020204" pitchFamily="34" charset="0"/>
          </a:endParaRPr>
        </a:p>
      </dgm:t>
    </dgm:pt>
    <dgm:pt modelId="{09F377E6-CCE3-4315-BC97-7E3D4D99E90E}" type="parTrans" cxnId="{BCCCD394-35DC-4CE9-A0D1-D9BA8A8CBD54}">
      <dgm:prSet/>
      <dgm:spPr/>
      <dgm:t>
        <a:bodyPr/>
        <a:lstStyle/>
        <a:p>
          <a:endParaRPr lang="en-US">
            <a:latin typeface="Arial" panose="020B0604020202020204" pitchFamily="34" charset="0"/>
            <a:cs typeface="Arial" panose="020B0604020202020204" pitchFamily="34" charset="0"/>
          </a:endParaRPr>
        </a:p>
      </dgm:t>
    </dgm:pt>
    <dgm:pt modelId="{8D8F40B4-8889-4B66-82E0-D5968BAD8956}" type="sibTrans" cxnId="{BCCCD394-35DC-4CE9-A0D1-D9BA8A8CBD54}">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D97B4817-B64D-465D-AB23-6962E6EFD9C6}">
      <dgm:prSet custT="1"/>
      <dgm:spPr/>
      <dgm:t>
        <a:bodyPr/>
        <a:lstStyle/>
        <a:p>
          <a:pPr>
            <a:lnSpc>
              <a:spcPct val="100000"/>
            </a:lnSpc>
          </a:pPr>
          <a:r>
            <a:rPr lang="en-GB" sz="1800" b="1" dirty="0">
              <a:latin typeface="Arial" panose="020B0604020202020204" pitchFamily="34" charset="0"/>
              <a:cs typeface="Arial" panose="020B0604020202020204" pitchFamily="34" charset="0"/>
            </a:rPr>
            <a:t>WHO Sustainable Development Goal 3:</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dgm:t>
    </dgm:pt>
    <dgm:pt modelId="{D18A36E5-9AA9-45DB-A3FA-530429FDDA24}" type="parTrans" cxnId="{BF50B963-033B-4E9B-B9AC-E5D13AACE8E1}">
      <dgm:prSet/>
      <dgm:spPr/>
      <dgm:t>
        <a:bodyPr/>
        <a:lstStyle/>
        <a:p>
          <a:endParaRPr lang="en-US">
            <a:latin typeface="Arial" panose="020B0604020202020204" pitchFamily="34" charset="0"/>
            <a:cs typeface="Arial" panose="020B0604020202020204" pitchFamily="34" charset="0"/>
          </a:endParaRPr>
        </a:p>
      </dgm:t>
    </dgm:pt>
    <dgm:pt modelId="{962439E5-9A54-4B74-BA9A-FA79F6CDFF5B}" type="sibTrans" cxnId="{BF50B963-033B-4E9B-B9AC-E5D13AACE8E1}">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1FCE2CC3-0C66-4EED-9552-975CD5CA2477}">
      <dgm:prSet custT="1"/>
      <dgm:spPr/>
      <dgm:t>
        <a:bodyPr/>
        <a:lstStyle/>
        <a:p>
          <a:pPr>
            <a:lnSpc>
              <a:spcPct val="100000"/>
            </a:lnSpc>
          </a:pPr>
          <a:r>
            <a:rPr lang="en-GB" sz="1800" dirty="0">
              <a:latin typeface="Arial" panose="020B0604020202020204" pitchFamily="34" charset="0"/>
              <a:cs typeface="Arial" panose="020B0604020202020204" pitchFamily="34" charset="0"/>
            </a:rPr>
            <a:t>Ensure healthy lives and promote wellbeing for all (WHO, 2023)</a:t>
          </a:r>
          <a:r>
            <a:rPr lang="en-GB" sz="1900" dirty="0">
              <a:latin typeface="Arial" panose="020B0604020202020204" pitchFamily="34" charset="0"/>
              <a:cs typeface="Arial" panose="020B0604020202020204" pitchFamily="34" charset="0"/>
            </a:rPr>
            <a:t>.</a:t>
          </a:r>
          <a:endParaRPr lang="en-US" sz="1900" dirty="0">
            <a:latin typeface="Arial" panose="020B0604020202020204" pitchFamily="34" charset="0"/>
            <a:cs typeface="Arial" panose="020B0604020202020204" pitchFamily="34" charset="0"/>
          </a:endParaRPr>
        </a:p>
      </dgm:t>
    </dgm:pt>
    <dgm:pt modelId="{362A3675-5A4E-495A-9A68-1ECC219FDDB5}" type="parTrans" cxnId="{EB50BCA8-51D1-4192-B06F-E7B7D57BC85C}">
      <dgm:prSet/>
      <dgm:spPr/>
      <dgm:t>
        <a:bodyPr/>
        <a:lstStyle/>
        <a:p>
          <a:endParaRPr lang="en-US">
            <a:latin typeface="Arial" panose="020B0604020202020204" pitchFamily="34" charset="0"/>
            <a:cs typeface="Arial" panose="020B0604020202020204" pitchFamily="34" charset="0"/>
          </a:endParaRPr>
        </a:p>
      </dgm:t>
    </dgm:pt>
    <dgm:pt modelId="{0B38B659-E4D0-4380-A269-DADEB80B3086}" type="sibTrans" cxnId="{EB50BCA8-51D1-4192-B06F-E7B7D57BC85C}">
      <dgm:prSet/>
      <dgm:spPr/>
      <dgm:t>
        <a:bodyPr/>
        <a:lstStyle/>
        <a:p>
          <a:endParaRPr lang="en-US">
            <a:latin typeface="Arial" panose="020B0604020202020204" pitchFamily="34" charset="0"/>
            <a:cs typeface="Arial" panose="020B0604020202020204" pitchFamily="34" charset="0"/>
          </a:endParaRPr>
        </a:p>
      </dgm:t>
    </dgm:pt>
    <dgm:pt modelId="{9DABF4A5-6F1F-4A0E-BD04-8D288C5F61FB}" type="pres">
      <dgm:prSet presAssocID="{F42736DC-EC1D-406B-A840-6BD9EC1B8285}" presName="root" presStyleCnt="0">
        <dgm:presLayoutVars>
          <dgm:dir/>
          <dgm:resizeHandles val="exact"/>
        </dgm:presLayoutVars>
      </dgm:prSet>
      <dgm:spPr/>
    </dgm:pt>
    <dgm:pt modelId="{9AE7FE7E-6497-42BD-9E41-5B9DE691436D}" type="pres">
      <dgm:prSet presAssocID="{F42736DC-EC1D-406B-A840-6BD9EC1B8285}" presName="container" presStyleCnt="0">
        <dgm:presLayoutVars>
          <dgm:dir/>
          <dgm:resizeHandles val="exact"/>
        </dgm:presLayoutVars>
      </dgm:prSet>
      <dgm:spPr/>
    </dgm:pt>
    <dgm:pt modelId="{5AD0A697-CDE4-493F-8414-A53844B7066F}" type="pres">
      <dgm:prSet presAssocID="{3F95806B-C0CC-4500-AEC4-57B7435678D1}" presName="compNode" presStyleCnt="0"/>
      <dgm:spPr/>
    </dgm:pt>
    <dgm:pt modelId="{9537B8D7-D18B-4B2B-AA57-FE9251F3EF77}" type="pres">
      <dgm:prSet presAssocID="{3F95806B-C0CC-4500-AEC4-57B7435678D1}" presName="iconBgRect" presStyleLbl="bgShp" presStyleIdx="0" presStyleCnt="7"/>
      <dgm:spPr/>
    </dgm:pt>
    <dgm:pt modelId="{C88D0F6F-788C-41C6-AA2C-367F338A02F7}" type="pres">
      <dgm:prSet presAssocID="{3F95806B-C0CC-4500-AEC4-57B7435678D1}"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Hand with Plant"/>
        </a:ext>
      </dgm:extLst>
    </dgm:pt>
    <dgm:pt modelId="{4E5D0DC7-C309-4F38-B092-9645167CE73B}" type="pres">
      <dgm:prSet presAssocID="{3F95806B-C0CC-4500-AEC4-57B7435678D1}" presName="spaceRect" presStyleCnt="0"/>
      <dgm:spPr/>
    </dgm:pt>
    <dgm:pt modelId="{A450EC72-DC3F-4242-A08B-4A65308044A0}" type="pres">
      <dgm:prSet presAssocID="{3F95806B-C0CC-4500-AEC4-57B7435678D1}" presName="textRect" presStyleLbl="revTx" presStyleIdx="0" presStyleCnt="7">
        <dgm:presLayoutVars>
          <dgm:chMax val="1"/>
          <dgm:chPref val="1"/>
        </dgm:presLayoutVars>
      </dgm:prSet>
      <dgm:spPr/>
    </dgm:pt>
    <dgm:pt modelId="{4CA8B764-9C52-461C-97CA-8AD80BA5B4A5}" type="pres">
      <dgm:prSet presAssocID="{88E1B822-FD4E-4D80-8369-0D1C6F513D3C}" presName="sibTrans" presStyleLbl="sibTrans2D1" presStyleIdx="0" presStyleCnt="0"/>
      <dgm:spPr/>
    </dgm:pt>
    <dgm:pt modelId="{BB1A9F78-D46C-4EA3-9B6A-8309C070386D}" type="pres">
      <dgm:prSet presAssocID="{2CF420DC-566E-4533-9DCC-2140924369DA}" presName="compNode" presStyleCnt="0"/>
      <dgm:spPr/>
    </dgm:pt>
    <dgm:pt modelId="{30DE4AEA-88DD-4796-8528-A4D0ADF394BC}" type="pres">
      <dgm:prSet presAssocID="{2CF420DC-566E-4533-9DCC-2140924369DA}" presName="iconBgRect" presStyleLbl="bgShp" presStyleIdx="1" presStyleCnt="7"/>
      <dgm:spPr/>
    </dgm:pt>
    <dgm:pt modelId="{0D203171-16EE-456D-8F8B-A094BE1B6A2A}" type="pres">
      <dgm:prSet presAssocID="{2CF420DC-566E-4533-9DCC-2140924369D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3499C6E-F109-4B2A-9BA4-D94EF40A8587}" type="pres">
      <dgm:prSet presAssocID="{2CF420DC-566E-4533-9DCC-2140924369DA}" presName="spaceRect" presStyleCnt="0"/>
      <dgm:spPr/>
    </dgm:pt>
    <dgm:pt modelId="{D0FF61EC-98CF-4C75-859B-981046B3C6BA}" type="pres">
      <dgm:prSet presAssocID="{2CF420DC-566E-4533-9DCC-2140924369DA}" presName="textRect" presStyleLbl="revTx" presStyleIdx="1" presStyleCnt="7">
        <dgm:presLayoutVars>
          <dgm:chMax val="1"/>
          <dgm:chPref val="1"/>
        </dgm:presLayoutVars>
      </dgm:prSet>
      <dgm:spPr/>
    </dgm:pt>
    <dgm:pt modelId="{1F13592C-7834-46C2-A575-51C2CFF8717A}" type="pres">
      <dgm:prSet presAssocID="{9F8C7E3C-A225-419C-B47A-60B93E6855AB}" presName="sibTrans" presStyleLbl="sibTrans2D1" presStyleIdx="0" presStyleCnt="0"/>
      <dgm:spPr/>
    </dgm:pt>
    <dgm:pt modelId="{260B2C9D-BC2B-4105-A6C4-CD8E40995095}" type="pres">
      <dgm:prSet presAssocID="{34D18DEE-E062-451D-B30C-4EE7C327288C}" presName="compNode" presStyleCnt="0"/>
      <dgm:spPr/>
    </dgm:pt>
    <dgm:pt modelId="{FDEB5FBA-5575-4675-B8C2-13D986CF5FC4}" type="pres">
      <dgm:prSet presAssocID="{34D18DEE-E062-451D-B30C-4EE7C327288C}" presName="iconBgRect" presStyleLbl="bgShp" presStyleIdx="2" presStyleCnt="7"/>
      <dgm:spPr/>
    </dgm:pt>
    <dgm:pt modelId="{539A96AB-D843-4F89-8CCF-EFEE44E667CF}" type="pres">
      <dgm:prSet presAssocID="{34D18DEE-E062-451D-B30C-4EE7C327288C}"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E5EE76B2-C014-4D5F-A61E-89EA43CD89C3}" type="pres">
      <dgm:prSet presAssocID="{34D18DEE-E062-451D-B30C-4EE7C327288C}" presName="spaceRect" presStyleCnt="0"/>
      <dgm:spPr/>
    </dgm:pt>
    <dgm:pt modelId="{B6C0ECCC-3DFE-4F88-8798-9AF181710A85}" type="pres">
      <dgm:prSet presAssocID="{34D18DEE-E062-451D-B30C-4EE7C327288C}" presName="textRect" presStyleLbl="revTx" presStyleIdx="2" presStyleCnt="7">
        <dgm:presLayoutVars>
          <dgm:chMax val="1"/>
          <dgm:chPref val="1"/>
        </dgm:presLayoutVars>
      </dgm:prSet>
      <dgm:spPr/>
    </dgm:pt>
    <dgm:pt modelId="{864CA2AD-960A-4A1E-83D0-11987E4A2F50}" type="pres">
      <dgm:prSet presAssocID="{FEBD3A44-C63D-42CB-AC76-DAFEEBE65C21}" presName="sibTrans" presStyleLbl="sibTrans2D1" presStyleIdx="0" presStyleCnt="0"/>
      <dgm:spPr/>
    </dgm:pt>
    <dgm:pt modelId="{E2DA7687-0F21-4EB0-89A4-17F02FFAFA06}" type="pres">
      <dgm:prSet presAssocID="{E6698F4B-F9FA-4564-900C-D8AEC7B58025}" presName="compNode" presStyleCnt="0"/>
      <dgm:spPr/>
    </dgm:pt>
    <dgm:pt modelId="{A2AB02AF-2F09-41AF-AEE0-BDAD2174D099}" type="pres">
      <dgm:prSet presAssocID="{E6698F4B-F9FA-4564-900C-D8AEC7B58025}" presName="iconBgRect" presStyleLbl="bgShp" presStyleIdx="3" presStyleCnt="7"/>
      <dgm:spPr/>
    </dgm:pt>
    <dgm:pt modelId="{0BC2A503-6740-4503-A9C7-BEE2290FFB5D}" type="pres">
      <dgm:prSet presAssocID="{E6698F4B-F9FA-4564-900C-D8AEC7B58025}"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FB7C1B5-8D83-4903-BD4A-3CC03C2BD3CA}" type="pres">
      <dgm:prSet presAssocID="{E6698F4B-F9FA-4564-900C-D8AEC7B58025}" presName="spaceRect" presStyleCnt="0"/>
      <dgm:spPr/>
    </dgm:pt>
    <dgm:pt modelId="{E79E5424-A318-4725-9F4D-D3BD0DD0FDAC}" type="pres">
      <dgm:prSet presAssocID="{E6698F4B-F9FA-4564-900C-D8AEC7B58025}" presName="textRect" presStyleLbl="revTx" presStyleIdx="3" presStyleCnt="7" custLinFactNeighborX="-7978" custLinFactNeighborY="0">
        <dgm:presLayoutVars>
          <dgm:chMax val="1"/>
          <dgm:chPref val="1"/>
        </dgm:presLayoutVars>
      </dgm:prSet>
      <dgm:spPr/>
    </dgm:pt>
    <dgm:pt modelId="{ED32E364-3FA4-4399-B242-3DCD7FA3ABF5}" type="pres">
      <dgm:prSet presAssocID="{EB48A794-A76A-48D2-8E06-D9006A6311DA}" presName="sibTrans" presStyleLbl="sibTrans2D1" presStyleIdx="0" presStyleCnt="0"/>
      <dgm:spPr/>
    </dgm:pt>
    <dgm:pt modelId="{7813C2FA-2285-4C1B-8291-90229997E79D}" type="pres">
      <dgm:prSet presAssocID="{36905AD7-E25A-4A22-B391-EEF48BF6DC0A}" presName="compNode" presStyleCnt="0"/>
      <dgm:spPr/>
    </dgm:pt>
    <dgm:pt modelId="{00EFCBB2-2ED4-43CB-AD56-2E99D59E876D}" type="pres">
      <dgm:prSet presAssocID="{36905AD7-E25A-4A22-B391-EEF48BF6DC0A}" presName="iconBgRect" presStyleLbl="bgShp" presStyleIdx="4" presStyleCnt="7"/>
      <dgm:spPr/>
    </dgm:pt>
    <dgm:pt modelId="{E685851E-4B0A-4904-A87C-AD7AF0316253}" type="pres">
      <dgm:prSet presAssocID="{36905AD7-E25A-4A22-B391-EEF48BF6DC0A}"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Cane"/>
        </a:ext>
      </dgm:extLst>
    </dgm:pt>
    <dgm:pt modelId="{FC18A188-2315-4AF6-8746-036C77E9C565}" type="pres">
      <dgm:prSet presAssocID="{36905AD7-E25A-4A22-B391-EEF48BF6DC0A}" presName="spaceRect" presStyleCnt="0"/>
      <dgm:spPr/>
    </dgm:pt>
    <dgm:pt modelId="{FFD80FF8-14FB-4AAA-BAB9-2C733FFBDB8C}" type="pres">
      <dgm:prSet presAssocID="{36905AD7-E25A-4A22-B391-EEF48BF6DC0A}" presName="textRect" presStyleLbl="revTx" presStyleIdx="4" presStyleCnt="7" custLinFactNeighborX="-2323">
        <dgm:presLayoutVars>
          <dgm:chMax val="1"/>
          <dgm:chPref val="1"/>
        </dgm:presLayoutVars>
      </dgm:prSet>
      <dgm:spPr/>
    </dgm:pt>
    <dgm:pt modelId="{65860C84-0D36-4194-948A-B8DA4598FF73}" type="pres">
      <dgm:prSet presAssocID="{8D8F40B4-8889-4B66-82E0-D5968BAD8956}" presName="sibTrans" presStyleLbl="sibTrans2D1" presStyleIdx="0" presStyleCnt="0"/>
      <dgm:spPr/>
    </dgm:pt>
    <dgm:pt modelId="{BA4555DE-6265-42FF-BA11-BDF5F41579E7}" type="pres">
      <dgm:prSet presAssocID="{D97B4817-B64D-465D-AB23-6962E6EFD9C6}" presName="compNode" presStyleCnt="0"/>
      <dgm:spPr/>
    </dgm:pt>
    <dgm:pt modelId="{F92FE920-D26F-474C-9EC9-14C4AA6A0A64}" type="pres">
      <dgm:prSet presAssocID="{D97B4817-B64D-465D-AB23-6962E6EFD9C6}" presName="iconBgRect" presStyleLbl="bgShp" presStyleIdx="5" presStyleCnt="7"/>
      <dgm:spPr/>
    </dgm:pt>
    <dgm:pt modelId="{BAE128FE-C341-4488-A96C-30D91D0B6B0F}" type="pres">
      <dgm:prSet presAssocID="{D97B4817-B64D-465D-AB23-6962E6EFD9C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77F4EFEF-B466-4EA8-9E3E-3E3CCA0979C9}" type="pres">
      <dgm:prSet presAssocID="{D97B4817-B64D-465D-AB23-6962E6EFD9C6}" presName="spaceRect" presStyleCnt="0"/>
      <dgm:spPr/>
    </dgm:pt>
    <dgm:pt modelId="{0C367448-2824-4D3D-9D45-52BC1A61BC20}" type="pres">
      <dgm:prSet presAssocID="{D97B4817-B64D-465D-AB23-6962E6EFD9C6}" presName="textRect" presStyleLbl="revTx" presStyleIdx="5" presStyleCnt="7">
        <dgm:presLayoutVars>
          <dgm:chMax val="1"/>
          <dgm:chPref val="1"/>
        </dgm:presLayoutVars>
      </dgm:prSet>
      <dgm:spPr/>
    </dgm:pt>
    <dgm:pt modelId="{BBDF2F54-9D5A-4BF3-A41D-409F0BB4EE6A}" type="pres">
      <dgm:prSet presAssocID="{962439E5-9A54-4B74-BA9A-FA79F6CDFF5B}" presName="sibTrans" presStyleLbl="sibTrans2D1" presStyleIdx="0" presStyleCnt="0"/>
      <dgm:spPr/>
    </dgm:pt>
    <dgm:pt modelId="{A1D81E6F-AF54-4D0C-859E-7C2FEE852F4A}" type="pres">
      <dgm:prSet presAssocID="{1FCE2CC3-0C66-4EED-9552-975CD5CA2477}" presName="compNode" presStyleCnt="0"/>
      <dgm:spPr/>
    </dgm:pt>
    <dgm:pt modelId="{62397993-5E24-4169-9FE8-8296F5BAFCE2}" type="pres">
      <dgm:prSet presAssocID="{1FCE2CC3-0C66-4EED-9552-975CD5CA2477}" presName="iconBgRect" presStyleLbl="bgShp" presStyleIdx="6" presStyleCnt="7"/>
      <dgm:spPr/>
    </dgm:pt>
    <dgm:pt modelId="{C10A17C8-1F01-437B-AE0D-0627974D3D07}" type="pres">
      <dgm:prSet presAssocID="{1FCE2CC3-0C66-4EED-9552-975CD5CA247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ody Builder"/>
        </a:ext>
      </dgm:extLst>
    </dgm:pt>
    <dgm:pt modelId="{36DACE76-9B3F-4CFF-9C8E-9D64847834C1}" type="pres">
      <dgm:prSet presAssocID="{1FCE2CC3-0C66-4EED-9552-975CD5CA2477}" presName="spaceRect" presStyleCnt="0"/>
      <dgm:spPr/>
    </dgm:pt>
    <dgm:pt modelId="{9E372234-4833-4090-8734-2C408F544B5D}" type="pres">
      <dgm:prSet presAssocID="{1FCE2CC3-0C66-4EED-9552-975CD5CA2477}" presName="textRect" presStyleLbl="revTx" presStyleIdx="6" presStyleCnt="7">
        <dgm:presLayoutVars>
          <dgm:chMax val="1"/>
          <dgm:chPref val="1"/>
        </dgm:presLayoutVars>
      </dgm:prSet>
      <dgm:spPr/>
    </dgm:pt>
  </dgm:ptLst>
  <dgm:cxnLst>
    <dgm:cxn modelId="{55459D03-C03C-A740-8B43-69AA2EF9DE6E}" type="presOf" srcId="{FEBD3A44-C63D-42CB-AC76-DAFEEBE65C21}" destId="{864CA2AD-960A-4A1E-83D0-11987E4A2F50}" srcOrd="0" destOrd="0" presId="urn:microsoft.com/office/officeart/2018/2/layout/IconCircleList"/>
    <dgm:cxn modelId="{1726530B-29AC-D046-B8FB-6F812CA755B2}" type="presOf" srcId="{1FCE2CC3-0C66-4EED-9552-975CD5CA2477}" destId="{9E372234-4833-4090-8734-2C408F544B5D}" srcOrd="0" destOrd="0" presId="urn:microsoft.com/office/officeart/2018/2/layout/IconCircleList"/>
    <dgm:cxn modelId="{11408D0E-67BC-724A-B8DD-AA757328960F}" type="presOf" srcId="{34D18DEE-E062-451D-B30C-4EE7C327288C}" destId="{B6C0ECCC-3DFE-4F88-8798-9AF181710A85}" srcOrd="0" destOrd="0" presId="urn:microsoft.com/office/officeart/2018/2/layout/IconCircleList"/>
    <dgm:cxn modelId="{6232E21C-BDCE-3C4E-A241-9343D420AB58}" type="presOf" srcId="{F42736DC-EC1D-406B-A840-6BD9EC1B8285}" destId="{9DABF4A5-6F1F-4A0E-BD04-8D288C5F61FB}" srcOrd="0" destOrd="0" presId="urn:microsoft.com/office/officeart/2018/2/layout/IconCircleList"/>
    <dgm:cxn modelId="{57D6141E-9737-4611-82D1-3A32F1AE709A}" srcId="{F42736DC-EC1D-406B-A840-6BD9EC1B8285}" destId="{34D18DEE-E062-451D-B30C-4EE7C327288C}" srcOrd="2" destOrd="0" parTransId="{A540CA42-AAC5-4ECF-908D-697751FC2943}" sibTransId="{FEBD3A44-C63D-42CB-AC76-DAFEEBE65C21}"/>
    <dgm:cxn modelId="{1CAEB929-E5AD-594C-B74C-8B3B3AB37E50}" type="presOf" srcId="{EB48A794-A76A-48D2-8E06-D9006A6311DA}" destId="{ED32E364-3FA4-4399-B242-3DCD7FA3ABF5}" srcOrd="0" destOrd="0" presId="urn:microsoft.com/office/officeart/2018/2/layout/IconCircleList"/>
    <dgm:cxn modelId="{8F32B936-2393-49B6-9AF1-79B31E2AB891}" srcId="{F42736DC-EC1D-406B-A840-6BD9EC1B8285}" destId="{3F95806B-C0CC-4500-AEC4-57B7435678D1}" srcOrd="0" destOrd="0" parTransId="{9E5493DC-026D-4B7D-89AA-F0541B15F29D}" sibTransId="{88E1B822-FD4E-4D80-8369-0D1C6F513D3C}"/>
    <dgm:cxn modelId="{FFDB9B3F-18AD-E04A-97D1-CEE51E014D56}" type="presOf" srcId="{3F95806B-C0CC-4500-AEC4-57B7435678D1}" destId="{A450EC72-DC3F-4242-A08B-4A65308044A0}" srcOrd="0" destOrd="0" presId="urn:microsoft.com/office/officeart/2018/2/layout/IconCircleList"/>
    <dgm:cxn modelId="{4AB07B56-7F36-2945-B917-DAAB3046FDB6}" type="presOf" srcId="{D97B4817-B64D-465D-AB23-6962E6EFD9C6}" destId="{0C367448-2824-4D3D-9D45-52BC1A61BC20}" srcOrd="0" destOrd="0" presId="urn:microsoft.com/office/officeart/2018/2/layout/IconCircleList"/>
    <dgm:cxn modelId="{45E69558-7B61-5F4C-9857-20177C21285A}" type="presOf" srcId="{2CF420DC-566E-4533-9DCC-2140924369DA}" destId="{D0FF61EC-98CF-4C75-859B-981046B3C6BA}" srcOrd="0" destOrd="0" presId="urn:microsoft.com/office/officeart/2018/2/layout/IconCircleList"/>
    <dgm:cxn modelId="{BF50B963-033B-4E9B-B9AC-E5D13AACE8E1}" srcId="{F42736DC-EC1D-406B-A840-6BD9EC1B8285}" destId="{D97B4817-B64D-465D-AB23-6962E6EFD9C6}" srcOrd="5" destOrd="0" parTransId="{D18A36E5-9AA9-45DB-A3FA-530429FDDA24}" sibTransId="{962439E5-9A54-4B74-BA9A-FA79F6CDFF5B}"/>
    <dgm:cxn modelId="{2D1B7B6E-0513-4F2A-A5EA-B30E44DD610D}" srcId="{F42736DC-EC1D-406B-A840-6BD9EC1B8285}" destId="{2CF420DC-566E-4533-9DCC-2140924369DA}" srcOrd="1" destOrd="0" parTransId="{3BC577B9-CEB1-47B9-BCD9-04D227A7F901}" sibTransId="{9F8C7E3C-A225-419C-B47A-60B93E6855AB}"/>
    <dgm:cxn modelId="{F8D32374-9337-7441-A1F8-11B82787B949}" type="presOf" srcId="{8D8F40B4-8889-4B66-82E0-D5968BAD8956}" destId="{65860C84-0D36-4194-948A-B8DA4598FF73}" srcOrd="0" destOrd="0" presId="urn:microsoft.com/office/officeart/2018/2/layout/IconCircleList"/>
    <dgm:cxn modelId="{58A7CA8A-BDC9-9640-8227-4FB46D2EE1D9}" type="presOf" srcId="{E6698F4B-F9FA-4564-900C-D8AEC7B58025}" destId="{E79E5424-A318-4725-9F4D-D3BD0DD0FDAC}" srcOrd="0" destOrd="0" presId="urn:microsoft.com/office/officeart/2018/2/layout/IconCircleList"/>
    <dgm:cxn modelId="{BCCCD394-35DC-4CE9-A0D1-D9BA8A8CBD54}" srcId="{F42736DC-EC1D-406B-A840-6BD9EC1B8285}" destId="{36905AD7-E25A-4A22-B391-EEF48BF6DC0A}" srcOrd="4" destOrd="0" parTransId="{09F377E6-CCE3-4315-BC97-7E3D4D99E90E}" sibTransId="{8D8F40B4-8889-4B66-82E0-D5968BAD8956}"/>
    <dgm:cxn modelId="{33BD7299-0272-EA40-9069-D6AB6538E786}" type="presOf" srcId="{88E1B822-FD4E-4D80-8369-0D1C6F513D3C}" destId="{4CA8B764-9C52-461C-97CA-8AD80BA5B4A5}" srcOrd="0" destOrd="0" presId="urn:microsoft.com/office/officeart/2018/2/layout/IconCircleList"/>
    <dgm:cxn modelId="{EB50BCA8-51D1-4192-B06F-E7B7D57BC85C}" srcId="{F42736DC-EC1D-406B-A840-6BD9EC1B8285}" destId="{1FCE2CC3-0C66-4EED-9552-975CD5CA2477}" srcOrd="6" destOrd="0" parTransId="{362A3675-5A4E-495A-9A68-1ECC219FDDB5}" sibTransId="{0B38B659-E4D0-4380-A269-DADEB80B3086}"/>
    <dgm:cxn modelId="{33A622B5-3650-479C-BD6D-7429B45CA164}" srcId="{F42736DC-EC1D-406B-A840-6BD9EC1B8285}" destId="{E6698F4B-F9FA-4564-900C-D8AEC7B58025}" srcOrd="3" destOrd="0" parTransId="{714AEC59-5652-4A56-98A8-F6178E15A9DB}" sibTransId="{EB48A794-A76A-48D2-8E06-D9006A6311DA}"/>
    <dgm:cxn modelId="{5B1701C1-2F0E-6345-B8D9-199AFC22B833}" type="presOf" srcId="{962439E5-9A54-4B74-BA9A-FA79F6CDFF5B}" destId="{BBDF2F54-9D5A-4BF3-A41D-409F0BB4EE6A}" srcOrd="0" destOrd="0" presId="urn:microsoft.com/office/officeart/2018/2/layout/IconCircleList"/>
    <dgm:cxn modelId="{94AA66CD-EA4D-3041-9472-B061EBF49282}" type="presOf" srcId="{36905AD7-E25A-4A22-B391-EEF48BF6DC0A}" destId="{FFD80FF8-14FB-4AAA-BAB9-2C733FFBDB8C}" srcOrd="0" destOrd="0" presId="urn:microsoft.com/office/officeart/2018/2/layout/IconCircleList"/>
    <dgm:cxn modelId="{B535F7F7-8C7B-A648-9FF7-5D9997986418}" type="presOf" srcId="{9F8C7E3C-A225-419C-B47A-60B93E6855AB}" destId="{1F13592C-7834-46C2-A575-51C2CFF8717A}" srcOrd="0" destOrd="0" presId="urn:microsoft.com/office/officeart/2018/2/layout/IconCircleList"/>
    <dgm:cxn modelId="{D9E4177E-5481-CA43-ACDC-EF69E019A398}" type="presParOf" srcId="{9DABF4A5-6F1F-4A0E-BD04-8D288C5F61FB}" destId="{9AE7FE7E-6497-42BD-9E41-5B9DE691436D}" srcOrd="0" destOrd="0" presId="urn:microsoft.com/office/officeart/2018/2/layout/IconCircleList"/>
    <dgm:cxn modelId="{68DFA7D5-D4EB-8344-821C-D4804981C033}" type="presParOf" srcId="{9AE7FE7E-6497-42BD-9E41-5B9DE691436D}" destId="{5AD0A697-CDE4-493F-8414-A53844B7066F}" srcOrd="0" destOrd="0" presId="urn:microsoft.com/office/officeart/2018/2/layout/IconCircleList"/>
    <dgm:cxn modelId="{9537EFD3-FC1B-214F-9345-D49BCF9EA0D6}" type="presParOf" srcId="{5AD0A697-CDE4-493F-8414-A53844B7066F}" destId="{9537B8D7-D18B-4B2B-AA57-FE9251F3EF77}" srcOrd="0" destOrd="0" presId="urn:microsoft.com/office/officeart/2018/2/layout/IconCircleList"/>
    <dgm:cxn modelId="{2AF23448-D069-864F-BA92-90C818FC9C49}" type="presParOf" srcId="{5AD0A697-CDE4-493F-8414-A53844B7066F}" destId="{C88D0F6F-788C-41C6-AA2C-367F338A02F7}" srcOrd="1" destOrd="0" presId="urn:microsoft.com/office/officeart/2018/2/layout/IconCircleList"/>
    <dgm:cxn modelId="{A71BD80F-41E5-5644-8D40-43A9DE0C5BC6}" type="presParOf" srcId="{5AD0A697-CDE4-493F-8414-A53844B7066F}" destId="{4E5D0DC7-C309-4F38-B092-9645167CE73B}" srcOrd="2" destOrd="0" presId="urn:microsoft.com/office/officeart/2018/2/layout/IconCircleList"/>
    <dgm:cxn modelId="{0EC03183-FF6E-004B-8F97-0A4E9651C465}" type="presParOf" srcId="{5AD0A697-CDE4-493F-8414-A53844B7066F}" destId="{A450EC72-DC3F-4242-A08B-4A65308044A0}" srcOrd="3" destOrd="0" presId="urn:microsoft.com/office/officeart/2018/2/layout/IconCircleList"/>
    <dgm:cxn modelId="{43C3E770-D44E-6D48-93B4-4022C54E69DD}" type="presParOf" srcId="{9AE7FE7E-6497-42BD-9E41-5B9DE691436D}" destId="{4CA8B764-9C52-461C-97CA-8AD80BA5B4A5}" srcOrd="1" destOrd="0" presId="urn:microsoft.com/office/officeart/2018/2/layout/IconCircleList"/>
    <dgm:cxn modelId="{0C347869-8EA1-C548-A6EE-950113340450}" type="presParOf" srcId="{9AE7FE7E-6497-42BD-9E41-5B9DE691436D}" destId="{BB1A9F78-D46C-4EA3-9B6A-8309C070386D}" srcOrd="2" destOrd="0" presId="urn:microsoft.com/office/officeart/2018/2/layout/IconCircleList"/>
    <dgm:cxn modelId="{2753BF11-CA6D-0741-A144-D406840BDE6D}" type="presParOf" srcId="{BB1A9F78-D46C-4EA3-9B6A-8309C070386D}" destId="{30DE4AEA-88DD-4796-8528-A4D0ADF394BC}" srcOrd="0" destOrd="0" presId="urn:microsoft.com/office/officeart/2018/2/layout/IconCircleList"/>
    <dgm:cxn modelId="{B590D11D-477D-EC42-B4E6-1B4A6CC5D1B7}" type="presParOf" srcId="{BB1A9F78-D46C-4EA3-9B6A-8309C070386D}" destId="{0D203171-16EE-456D-8F8B-A094BE1B6A2A}" srcOrd="1" destOrd="0" presId="urn:microsoft.com/office/officeart/2018/2/layout/IconCircleList"/>
    <dgm:cxn modelId="{7FE66F20-63A5-924C-9DD9-E81C78BAB628}" type="presParOf" srcId="{BB1A9F78-D46C-4EA3-9B6A-8309C070386D}" destId="{D3499C6E-F109-4B2A-9BA4-D94EF40A8587}" srcOrd="2" destOrd="0" presId="urn:microsoft.com/office/officeart/2018/2/layout/IconCircleList"/>
    <dgm:cxn modelId="{D67F6742-8563-BD41-A29F-DC6E8C8D764F}" type="presParOf" srcId="{BB1A9F78-D46C-4EA3-9B6A-8309C070386D}" destId="{D0FF61EC-98CF-4C75-859B-981046B3C6BA}" srcOrd="3" destOrd="0" presId="urn:microsoft.com/office/officeart/2018/2/layout/IconCircleList"/>
    <dgm:cxn modelId="{67032386-48DD-764E-A77B-149552BC634B}" type="presParOf" srcId="{9AE7FE7E-6497-42BD-9E41-5B9DE691436D}" destId="{1F13592C-7834-46C2-A575-51C2CFF8717A}" srcOrd="3" destOrd="0" presId="urn:microsoft.com/office/officeart/2018/2/layout/IconCircleList"/>
    <dgm:cxn modelId="{D2F0F67F-69AE-AE42-95CE-0559638EBF8B}" type="presParOf" srcId="{9AE7FE7E-6497-42BD-9E41-5B9DE691436D}" destId="{260B2C9D-BC2B-4105-A6C4-CD8E40995095}" srcOrd="4" destOrd="0" presId="urn:microsoft.com/office/officeart/2018/2/layout/IconCircleList"/>
    <dgm:cxn modelId="{3FEF416B-F778-7744-9F5E-8ABC76645367}" type="presParOf" srcId="{260B2C9D-BC2B-4105-A6C4-CD8E40995095}" destId="{FDEB5FBA-5575-4675-B8C2-13D986CF5FC4}" srcOrd="0" destOrd="0" presId="urn:microsoft.com/office/officeart/2018/2/layout/IconCircleList"/>
    <dgm:cxn modelId="{A6DB294D-63DC-1841-9AF9-A84CAB7F1911}" type="presParOf" srcId="{260B2C9D-BC2B-4105-A6C4-CD8E40995095}" destId="{539A96AB-D843-4F89-8CCF-EFEE44E667CF}" srcOrd="1" destOrd="0" presId="urn:microsoft.com/office/officeart/2018/2/layout/IconCircleList"/>
    <dgm:cxn modelId="{ECC36312-593E-2A4A-8567-A053DD98EFD6}" type="presParOf" srcId="{260B2C9D-BC2B-4105-A6C4-CD8E40995095}" destId="{E5EE76B2-C014-4D5F-A61E-89EA43CD89C3}" srcOrd="2" destOrd="0" presId="urn:microsoft.com/office/officeart/2018/2/layout/IconCircleList"/>
    <dgm:cxn modelId="{08A0E18A-4A0D-3841-96CA-1AEC8635A949}" type="presParOf" srcId="{260B2C9D-BC2B-4105-A6C4-CD8E40995095}" destId="{B6C0ECCC-3DFE-4F88-8798-9AF181710A85}" srcOrd="3" destOrd="0" presId="urn:microsoft.com/office/officeart/2018/2/layout/IconCircleList"/>
    <dgm:cxn modelId="{BB499847-8ECE-FB48-96E4-CF893855B547}" type="presParOf" srcId="{9AE7FE7E-6497-42BD-9E41-5B9DE691436D}" destId="{864CA2AD-960A-4A1E-83D0-11987E4A2F50}" srcOrd="5" destOrd="0" presId="urn:microsoft.com/office/officeart/2018/2/layout/IconCircleList"/>
    <dgm:cxn modelId="{8DC9450D-4F1A-5947-9361-44E492F15956}" type="presParOf" srcId="{9AE7FE7E-6497-42BD-9E41-5B9DE691436D}" destId="{E2DA7687-0F21-4EB0-89A4-17F02FFAFA06}" srcOrd="6" destOrd="0" presId="urn:microsoft.com/office/officeart/2018/2/layout/IconCircleList"/>
    <dgm:cxn modelId="{7CDDECB2-EBD9-1B45-A3DB-ECA6A7F9B529}" type="presParOf" srcId="{E2DA7687-0F21-4EB0-89A4-17F02FFAFA06}" destId="{A2AB02AF-2F09-41AF-AEE0-BDAD2174D099}" srcOrd="0" destOrd="0" presId="urn:microsoft.com/office/officeart/2018/2/layout/IconCircleList"/>
    <dgm:cxn modelId="{624DB28E-732D-E84E-9F05-96AF47077853}" type="presParOf" srcId="{E2DA7687-0F21-4EB0-89A4-17F02FFAFA06}" destId="{0BC2A503-6740-4503-A9C7-BEE2290FFB5D}" srcOrd="1" destOrd="0" presId="urn:microsoft.com/office/officeart/2018/2/layout/IconCircleList"/>
    <dgm:cxn modelId="{1430EE4C-8B2E-084A-9903-7F1A8C3E0FA7}" type="presParOf" srcId="{E2DA7687-0F21-4EB0-89A4-17F02FFAFA06}" destId="{0FB7C1B5-8D83-4903-BD4A-3CC03C2BD3CA}" srcOrd="2" destOrd="0" presId="urn:microsoft.com/office/officeart/2018/2/layout/IconCircleList"/>
    <dgm:cxn modelId="{D155FD4D-7DD8-9C40-B668-F88C25818D4B}" type="presParOf" srcId="{E2DA7687-0F21-4EB0-89A4-17F02FFAFA06}" destId="{E79E5424-A318-4725-9F4D-D3BD0DD0FDAC}" srcOrd="3" destOrd="0" presId="urn:microsoft.com/office/officeart/2018/2/layout/IconCircleList"/>
    <dgm:cxn modelId="{B964C4E6-AD7F-EF44-BA1B-32297F75594C}" type="presParOf" srcId="{9AE7FE7E-6497-42BD-9E41-5B9DE691436D}" destId="{ED32E364-3FA4-4399-B242-3DCD7FA3ABF5}" srcOrd="7" destOrd="0" presId="urn:microsoft.com/office/officeart/2018/2/layout/IconCircleList"/>
    <dgm:cxn modelId="{D8C90A89-5699-614B-A7D3-C45594C0AD3F}" type="presParOf" srcId="{9AE7FE7E-6497-42BD-9E41-5B9DE691436D}" destId="{7813C2FA-2285-4C1B-8291-90229997E79D}" srcOrd="8" destOrd="0" presId="urn:microsoft.com/office/officeart/2018/2/layout/IconCircleList"/>
    <dgm:cxn modelId="{3FF2F56C-2271-C241-9B7B-408101C60506}" type="presParOf" srcId="{7813C2FA-2285-4C1B-8291-90229997E79D}" destId="{00EFCBB2-2ED4-43CB-AD56-2E99D59E876D}" srcOrd="0" destOrd="0" presId="urn:microsoft.com/office/officeart/2018/2/layout/IconCircleList"/>
    <dgm:cxn modelId="{02A9C81E-5AB2-974F-9B62-8473A5361035}" type="presParOf" srcId="{7813C2FA-2285-4C1B-8291-90229997E79D}" destId="{E685851E-4B0A-4904-A87C-AD7AF0316253}" srcOrd="1" destOrd="0" presId="urn:microsoft.com/office/officeart/2018/2/layout/IconCircleList"/>
    <dgm:cxn modelId="{0069AF0B-598E-1A47-B475-79F38C8BE973}" type="presParOf" srcId="{7813C2FA-2285-4C1B-8291-90229997E79D}" destId="{FC18A188-2315-4AF6-8746-036C77E9C565}" srcOrd="2" destOrd="0" presId="urn:microsoft.com/office/officeart/2018/2/layout/IconCircleList"/>
    <dgm:cxn modelId="{3B0F4981-B510-8E42-B093-EAA884D06580}" type="presParOf" srcId="{7813C2FA-2285-4C1B-8291-90229997E79D}" destId="{FFD80FF8-14FB-4AAA-BAB9-2C733FFBDB8C}" srcOrd="3" destOrd="0" presId="urn:microsoft.com/office/officeart/2018/2/layout/IconCircleList"/>
    <dgm:cxn modelId="{7A56C567-B672-2449-A51B-B8FF1A1C2F4E}" type="presParOf" srcId="{9AE7FE7E-6497-42BD-9E41-5B9DE691436D}" destId="{65860C84-0D36-4194-948A-B8DA4598FF73}" srcOrd="9" destOrd="0" presId="urn:microsoft.com/office/officeart/2018/2/layout/IconCircleList"/>
    <dgm:cxn modelId="{A5F640BF-2957-9B42-92C4-5741EFEFB8E4}" type="presParOf" srcId="{9AE7FE7E-6497-42BD-9E41-5B9DE691436D}" destId="{BA4555DE-6265-42FF-BA11-BDF5F41579E7}" srcOrd="10" destOrd="0" presId="urn:microsoft.com/office/officeart/2018/2/layout/IconCircleList"/>
    <dgm:cxn modelId="{BA312B14-3CE3-0347-95D3-A9636F1EB010}" type="presParOf" srcId="{BA4555DE-6265-42FF-BA11-BDF5F41579E7}" destId="{F92FE920-D26F-474C-9EC9-14C4AA6A0A64}" srcOrd="0" destOrd="0" presId="urn:microsoft.com/office/officeart/2018/2/layout/IconCircleList"/>
    <dgm:cxn modelId="{BC5DCD11-52A7-E348-AF5E-0DD4D4277B46}" type="presParOf" srcId="{BA4555DE-6265-42FF-BA11-BDF5F41579E7}" destId="{BAE128FE-C341-4488-A96C-30D91D0B6B0F}" srcOrd="1" destOrd="0" presId="urn:microsoft.com/office/officeart/2018/2/layout/IconCircleList"/>
    <dgm:cxn modelId="{F0C66B75-AAB6-9B4A-9071-D1872FA1B32B}" type="presParOf" srcId="{BA4555DE-6265-42FF-BA11-BDF5F41579E7}" destId="{77F4EFEF-B466-4EA8-9E3E-3E3CCA0979C9}" srcOrd="2" destOrd="0" presId="urn:microsoft.com/office/officeart/2018/2/layout/IconCircleList"/>
    <dgm:cxn modelId="{4E1879CE-731D-CE4E-901F-DF988393F371}" type="presParOf" srcId="{BA4555DE-6265-42FF-BA11-BDF5F41579E7}" destId="{0C367448-2824-4D3D-9D45-52BC1A61BC20}" srcOrd="3" destOrd="0" presId="urn:microsoft.com/office/officeart/2018/2/layout/IconCircleList"/>
    <dgm:cxn modelId="{B8D05E5E-D09F-0741-BDFA-9668B05BE038}" type="presParOf" srcId="{9AE7FE7E-6497-42BD-9E41-5B9DE691436D}" destId="{BBDF2F54-9D5A-4BF3-A41D-409F0BB4EE6A}" srcOrd="11" destOrd="0" presId="urn:microsoft.com/office/officeart/2018/2/layout/IconCircleList"/>
    <dgm:cxn modelId="{7A6919E6-BF8A-474B-BAEE-E74549ADF715}" type="presParOf" srcId="{9AE7FE7E-6497-42BD-9E41-5B9DE691436D}" destId="{A1D81E6F-AF54-4D0C-859E-7C2FEE852F4A}" srcOrd="12" destOrd="0" presId="urn:microsoft.com/office/officeart/2018/2/layout/IconCircleList"/>
    <dgm:cxn modelId="{F5A63AE0-0BB2-3C4C-818B-8C4154578269}" type="presParOf" srcId="{A1D81E6F-AF54-4D0C-859E-7C2FEE852F4A}" destId="{62397993-5E24-4169-9FE8-8296F5BAFCE2}" srcOrd="0" destOrd="0" presId="urn:microsoft.com/office/officeart/2018/2/layout/IconCircleList"/>
    <dgm:cxn modelId="{A323D053-884A-6B4D-9FA0-38C95455F548}" type="presParOf" srcId="{A1D81E6F-AF54-4D0C-859E-7C2FEE852F4A}" destId="{C10A17C8-1F01-437B-AE0D-0627974D3D07}" srcOrd="1" destOrd="0" presId="urn:microsoft.com/office/officeart/2018/2/layout/IconCircleList"/>
    <dgm:cxn modelId="{16365B28-95EF-3C41-8BC9-59E1AE366881}" type="presParOf" srcId="{A1D81E6F-AF54-4D0C-859E-7C2FEE852F4A}" destId="{36DACE76-9B3F-4CFF-9C8E-9D64847834C1}" srcOrd="2" destOrd="0" presId="urn:microsoft.com/office/officeart/2018/2/layout/IconCircleList"/>
    <dgm:cxn modelId="{CF0D651B-4B7A-4048-83EB-66B26CD6A588}" type="presParOf" srcId="{A1D81E6F-AF54-4D0C-859E-7C2FEE852F4A}" destId="{9E372234-4833-4090-8734-2C408F544B5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B7EA6-FB48-FD48-80F8-91D67C87C0A0}">
      <dsp:nvSpPr>
        <dsp:cNvPr id="0" name=""/>
        <dsp:cNvSpPr/>
      </dsp:nvSpPr>
      <dsp:spPr>
        <a:xfrm>
          <a:off x="0" y="81470"/>
          <a:ext cx="6263640" cy="71867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presentation will discuss:</a:t>
          </a:r>
          <a:endParaRPr lang="en-US" sz="1800" kern="1200"/>
        </a:p>
      </dsp:txBody>
      <dsp:txXfrm>
        <a:off x="35083" y="116553"/>
        <a:ext cx="6193474" cy="648506"/>
      </dsp:txXfrm>
    </dsp:sp>
    <dsp:sp modelId="{FC598DFF-BA8E-AA40-A7AB-051556839059}">
      <dsp:nvSpPr>
        <dsp:cNvPr id="0" name=""/>
        <dsp:cNvSpPr/>
      </dsp:nvSpPr>
      <dsp:spPr>
        <a:xfrm>
          <a:off x="0" y="851982"/>
          <a:ext cx="6263640" cy="718672"/>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Key concepts: health, wellbeing and sustainable development</a:t>
          </a:r>
          <a:endParaRPr lang="en-US" sz="1800" kern="1200"/>
        </a:p>
      </dsp:txBody>
      <dsp:txXfrm>
        <a:off x="35083" y="887065"/>
        <a:ext cx="6193474" cy="648506"/>
      </dsp:txXfrm>
    </dsp:sp>
    <dsp:sp modelId="{58842F25-CC99-8345-AE1A-FA08F5A422EB}">
      <dsp:nvSpPr>
        <dsp:cNvPr id="0" name=""/>
        <dsp:cNvSpPr/>
      </dsp:nvSpPr>
      <dsp:spPr>
        <a:xfrm>
          <a:off x="0" y="1622495"/>
          <a:ext cx="6263640" cy="71867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Relevance in modern healthcare</a:t>
          </a:r>
          <a:endParaRPr lang="en-US" sz="1800" kern="1200"/>
        </a:p>
      </dsp:txBody>
      <dsp:txXfrm>
        <a:off x="35083" y="1657578"/>
        <a:ext cx="6193474" cy="648506"/>
      </dsp:txXfrm>
    </dsp:sp>
    <dsp:sp modelId="{73483BD8-F147-6245-9725-802A271AB849}">
      <dsp:nvSpPr>
        <dsp:cNvPr id="0" name=""/>
        <dsp:cNvSpPr/>
      </dsp:nvSpPr>
      <dsp:spPr>
        <a:xfrm>
          <a:off x="0" y="2393007"/>
          <a:ext cx="6263640" cy="71867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Integration of holistic approaches</a:t>
          </a:r>
          <a:endParaRPr lang="en-US" sz="1800" kern="1200"/>
        </a:p>
      </dsp:txBody>
      <dsp:txXfrm>
        <a:off x="35083" y="2428090"/>
        <a:ext cx="6193474" cy="648506"/>
      </dsp:txXfrm>
    </dsp:sp>
    <dsp:sp modelId="{913D8240-D5CB-6A41-B491-F88DAE218B63}">
      <dsp:nvSpPr>
        <dsp:cNvPr id="0" name=""/>
        <dsp:cNvSpPr/>
      </dsp:nvSpPr>
      <dsp:spPr>
        <a:xfrm>
          <a:off x="0" y="3163520"/>
          <a:ext cx="6263640" cy="71867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Policies and governance</a:t>
          </a:r>
          <a:endParaRPr lang="en-US" sz="1800" kern="1200"/>
        </a:p>
      </dsp:txBody>
      <dsp:txXfrm>
        <a:off x="35083" y="3198603"/>
        <a:ext cx="6193474" cy="648506"/>
      </dsp:txXfrm>
    </dsp:sp>
    <dsp:sp modelId="{B6BC7EE8-3EAE-6F47-93E5-10F1AC83E04B}">
      <dsp:nvSpPr>
        <dsp:cNvPr id="0" name=""/>
        <dsp:cNvSpPr/>
      </dsp:nvSpPr>
      <dsp:spPr>
        <a:xfrm>
          <a:off x="0" y="3934032"/>
          <a:ext cx="6263640" cy="718672"/>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Service delivery and public health initiatives</a:t>
          </a:r>
          <a:endParaRPr lang="en-US" sz="1800" kern="1200"/>
        </a:p>
      </dsp:txBody>
      <dsp:txXfrm>
        <a:off x="35083" y="3969115"/>
        <a:ext cx="6193474" cy="648506"/>
      </dsp:txXfrm>
    </dsp:sp>
    <dsp:sp modelId="{B57089DA-7B0B-3447-BE2E-9A82B513ABBE}">
      <dsp:nvSpPr>
        <dsp:cNvPr id="0" name=""/>
        <dsp:cNvSpPr/>
      </dsp:nvSpPr>
      <dsp:spPr>
        <a:xfrm>
          <a:off x="0" y="4704545"/>
          <a:ext cx="6263640" cy="71867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Modern healthcare focuses on improving overall wellbeing and sustainability, not just treating disease.</a:t>
          </a:r>
          <a:endParaRPr lang="en-US" sz="1800" kern="1200"/>
        </a:p>
      </dsp:txBody>
      <dsp:txXfrm>
        <a:off x="35083" y="4739628"/>
        <a:ext cx="6193474" cy="6485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70C28-2DE6-46DC-B4F1-1C3EA0175368}">
      <dsp:nvSpPr>
        <dsp:cNvPr id="0" name=""/>
        <dsp:cNvSpPr/>
      </dsp:nvSpPr>
      <dsp:spPr>
        <a:xfrm>
          <a:off x="420309"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DDD0F-4824-44ED-8DFB-4AE8F72775AA}">
      <dsp:nvSpPr>
        <dsp:cNvPr id="0" name=""/>
        <dsp:cNvSpPr/>
      </dsp:nvSpPr>
      <dsp:spPr>
        <a:xfrm>
          <a:off x="4103"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According to the World Health Organization (WHO,2022), Health is:</a:t>
          </a:r>
          <a:endParaRPr lang="en-US" sz="2000" kern="1200" dirty="0">
            <a:latin typeface="Arial" panose="020B0604020202020204" pitchFamily="34" charset="0"/>
            <a:cs typeface="Arial" panose="020B0604020202020204" pitchFamily="34" charset="0"/>
          </a:endParaRPr>
        </a:p>
      </dsp:txBody>
      <dsp:txXfrm>
        <a:off x="4103" y="2316997"/>
        <a:ext cx="1513476" cy="1475639"/>
      </dsp:txXfrm>
    </dsp:sp>
    <dsp:sp modelId="{DB04529C-C90B-49E8-9F8F-ED377610F442}">
      <dsp:nvSpPr>
        <dsp:cNvPr id="0" name=""/>
        <dsp:cNvSpPr/>
      </dsp:nvSpPr>
      <dsp:spPr>
        <a:xfrm>
          <a:off x="2241170" y="1316551"/>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ADE4EB-27CC-4229-BE69-E897EB9B9B12}">
      <dsp:nvSpPr>
        <dsp:cNvPr id="0" name=""/>
        <dsp:cNvSpPr/>
      </dsp:nvSpPr>
      <dsp:spPr>
        <a:xfrm>
          <a:off x="1782438"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A state of complete physical, mental and social wellbeing</a:t>
          </a:r>
          <a:endParaRPr lang="en-US" sz="2000" kern="1200" dirty="0">
            <a:latin typeface="Arial" panose="020B0604020202020204" pitchFamily="34" charset="0"/>
            <a:cs typeface="Arial" panose="020B0604020202020204" pitchFamily="34" charset="0"/>
          </a:endParaRPr>
        </a:p>
      </dsp:txBody>
      <dsp:txXfrm>
        <a:off x="1782438" y="2316997"/>
        <a:ext cx="1513476" cy="1475639"/>
      </dsp:txXfrm>
    </dsp:sp>
    <dsp:sp modelId="{CB95400B-565F-4B42-8167-E792ACA5AE44}">
      <dsp:nvSpPr>
        <dsp:cNvPr id="0" name=""/>
        <dsp:cNvSpPr/>
      </dsp:nvSpPr>
      <dsp:spPr>
        <a:xfrm>
          <a:off x="3976979"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A3DEF-A6E3-4754-971C-835CCF0CD6E5}">
      <dsp:nvSpPr>
        <dsp:cNvPr id="0" name=""/>
        <dsp:cNvSpPr/>
      </dsp:nvSpPr>
      <dsp:spPr>
        <a:xfrm>
          <a:off x="3560773"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Not just the absence of disease or illness</a:t>
          </a:r>
          <a:endParaRPr lang="en-US" sz="2000" kern="1200" dirty="0">
            <a:latin typeface="Arial" panose="020B0604020202020204" pitchFamily="34" charset="0"/>
            <a:cs typeface="Arial" panose="020B0604020202020204" pitchFamily="34" charset="0"/>
          </a:endParaRPr>
        </a:p>
      </dsp:txBody>
      <dsp:txXfrm>
        <a:off x="3560773" y="2316997"/>
        <a:ext cx="1513476" cy="1475639"/>
      </dsp:txXfrm>
    </dsp:sp>
    <dsp:sp modelId="{900C2A1E-F6A4-49C5-A3E2-B7F491B54D3F}">
      <dsp:nvSpPr>
        <dsp:cNvPr id="0" name=""/>
        <dsp:cNvSpPr/>
      </dsp:nvSpPr>
      <dsp:spPr>
        <a:xfrm>
          <a:off x="5755314"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31D20-5543-4CF0-829F-F76927A296C8}">
      <dsp:nvSpPr>
        <dsp:cNvPr id="0" name=""/>
        <dsp:cNvSpPr/>
      </dsp:nvSpPr>
      <dsp:spPr>
        <a:xfrm>
          <a:off x="5339108"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i="0" kern="1200" baseline="0">
              <a:latin typeface="Arial" panose="020B0604020202020204" pitchFamily="34" charset="0"/>
              <a:cs typeface="Arial" panose="020B0604020202020204" pitchFamily="34" charset="0"/>
            </a:rPr>
            <a:t>Components of health:</a:t>
          </a:r>
          <a:endParaRPr lang="en-US" sz="2000" kern="1200" dirty="0">
            <a:latin typeface="Arial" panose="020B0604020202020204" pitchFamily="34" charset="0"/>
            <a:cs typeface="Arial" panose="020B0604020202020204" pitchFamily="34" charset="0"/>
          </a:endParaRPr>
        </a:p>
      </dsp:txBody>
      <dsp:txXfrm>
        <a:off x="5339108" y="2316997"/>
        <a:ext cx="1513476" cy="1475639"/>
      </dsp:txXfrm>
    </dsp:sp>
    <dsp:sp modelId="{DD767DAC-E41C-4BCF-84E9-59A74815C16B}">
      <dsp:nvSpPr>
        <dsp:cNvPr id="0" name=""/>
        <dsp:cNvSpPr/>
      </dsp:nvSpPr>
      <dsp:spPr>
        <a:xfrm>
          <a:off x="7533649"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EB962-346A-483C-BEE4-E2A9993BD3BE}">
      <dsp:nvSpPr>
        <dsp:cNvPr id="0" name=""/>
        <dsp:cNvSpPr/>
      </dsp:nvSpPr>
      <dsp:spPr>
        <a:xfrm>
          <a:off x="7117443"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Physical health – body functioning and fitness</a:t>
          </a:r>
          <a:endParaRPr lang="en-US" sz="2000" kern="1200" dirty="0">
            <a:latin typeface="Arial" panose="020B0604020202020204" pitchFamily="34" charset="0"/>
            <a:cs typeface="Arial" panose="020B0604020202020204" pitchFamily="34" charset="0"/>
          </a:endParaRPr>
        </a:p>
      </dsp:txBody>
      <dsp:txXfrm>
        <a:off x="7117443" y="2316997"/>
        <a:ext cx="1513476" cy="1475639"/>
      </dsp:txXfrm>
    </dsp:sp>
    <dsp:sp modelId="{8CE09BF8-296D-45E4-BD15-032EFDC4E333}">
      <dsp:nvSpPr>
        <dsp:cNvPr id="0" name=""/>
        <dsp:cNvSpPr/>
      </dsp:nvSpPr>
      <dsp:spPr>
        <a:xfrm>
          <a:off x="9311984"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09A96-5FC7-4F09-981F-481E826573C9}">
      <dsp:nvSpPr>
        <dsp:cNvPr id="0" name=""/>
        <dsp:cNvSpPr/>
      </dsp:nvSpPr>
      <dsp:spPr>
        <a:xfrm>
          <a:off x="8895778"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Mental health – emotional and psychological wellbeing</a:t>
          </a:r>
          <a:endParaRPr lang="en-US" sz="2000" kern="1200" dirty="0">
            <a:latin typeface="Arial" panose="020B0604020202020204" pitchFamily="34" charset="0"/>
            <a:cs typeface="Arial" panose="020B0604020202020204" pitchFamily="34" charset="0"/>
          </a:endParaRPr>
        </a:p>
      </dsp:txBody>
      <dsp:txXfrm>
        <a:off x="8895778" y="2316997"/>
        <a:ext cx="1513476" cy="1475639"/>
      </dsp:txXfrm>
    </dsp:sp>
    <dsp:sp modelId="{892708EF-07A4-417A-B539-DC91A27284E2}">
      <dsp:nvSpPr>
        <dsp:cNvPr id="0" name=""/>
        <dsp:cNvSpPr/>
      </dsp:nvSpPr>
      <dsp:spPr>
        <a:xfrm>
          <a:off x="11090319" y="1255269"/>
          <a:ext cx="681064" cy="681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CA34CE-66A7-4A82-BEC4-1730F421A9FE}">
      <dsp:nvSpPr>
        <dsp:cNvPr id="0" name=""/>
        <dsp:cNvSpPr/>
      </dsp:nvSpPr>
      <dsp:spPr>
        <a:xfrm>
          <a:off x="10674113" y="2316997"/>
          <a:ext cx="1513476" cy="1475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latin typeface="Arial" panose="020B0604020202020204" pitchFamily="34" charset="0"/>
              <a:cs typeface="Arial" panose="020B0604020202020204" pitchFamily="34" charset="0"/>
            </a:rPr>
            <a:t>Social health – relationships and community support</a:t>
          </a:r>
          <a:endParaRPr lang="en-US" sz="2000" kern="1200" dirty="0">
            <a:latin typeface="Arial" panose="020B0604020202020204" pitchFamily="34" charset="0"/>
            <a:cs typeface="Arial" panose="020B0604020202020204" pitchFamily="34" charset="0"/>
          </a:endParaRPr>
        </a:p>
      </dsp:txBody>
      <dsp:txXfrm>
        <a:off x="10674113" y="2316997"/>
        <a:ext cx="1513476" cy="14756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7B8D7-D18B-4B2B-AA57-FE9251F3EF77}">
      <dsp:nvSpPr>
        <dsp:cNvPr id="0" name=""/>
        <dsp:cNvSpPr/>
      </dsp:nvSpPr>
      <dsp:spPr>
        <a:xfrm>
          <a:off x="75332" y="239881"/>
          <a:ext cx="1043566" cy="10435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8D0F6F-788C-41C6-AA2C-367F338A02F7}">
      <dsp:nvSpPr>
        <dsp:cNvPr id="0" name=""/>
        <dsp:cNvSpPr/>
      </dsp:nvSpPr>
      <dsp:spPr>
        <a:xfrm>
          <a:off x="294481" y="459030"/>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0EC72-DC3F-4242-A08B-4A65308044A0}">
      <dsp:nvSpPr>
        <dsp:cNvPr id="0" name=""/>
        <dsp:cNvSpPr/>
      </dsp:nvSpPr>
      <dsp:spPr>
        <a:xfrm>
          <a:off x="1342520" y="239881"/>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Sustainable development means:</a:t>
          </a:r>
          <a:br>
            <a:rPr lang="en-GB" sz="1800" kern="1200" dirty="0">
              <a:latin typeface="Arial" panose="020B0604020202020204" pitchFamily="34" charset="0"/>
              <a:cs typeface="Arial" panose="020B0604020202020204" pitchFamily="34" charset="0"/>
            </a:rPr>
          </a:br>
          <a:r>
            <a:rPr lang="en-GB" sz="1800" kern="1200" dirty="0">
              <a:latin typeface="Arial" panose="020B0604020202020204" pitchFamily="34" charset="0"/>
              <a:cs typeface="Arial" panose="020B0604020202020204" pitchFamily="34" charset="0"/>
            </a:rPr>
            <a:t>Meeting present needs without compromising future generations (United Nations, 2015). </a:t>
          </a:r>
          <a:endParaRPr lang="en-US" sz="1800" kern="1200" dirty="0">
            <a:latin typeface="Arial" panose="020B0604020202020204" pitchFamily="34" charset="0"/>
            <a:cs typeface="Arial" panose="020B0604020202020204" pitchFamily="34" charset="0"/>
          </a:endParaRPr>
        </a:p>
      </dsp:txBody>
      <dsp:txXfrm>
        <a:off x="1342520" y="239881"/>
        <a:ext cx="2459835" cy="1043566"/>
      </dsp:txXfrm>
    </dsp:sp>
    <dsp:sp modelId="{30DE4AEA-88DD-4796-8528-A4D0ADF394BC}">
      <dsp:nvSpPr>
        <dsp:cNvPr id="0" name=""/>
        <dsp:cNvSpPr/>
      </dsp:nvSpPr>
      <dsp:spPr>
        <a:xfrm>
          <a:off x="4230963" y="239881"/>
          <a:ext cx="1043566" cy="10435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03171-16EE-456D-8F8B-A094BE1B6A2A}">
      <dsp:nvSpPr>
        <dsp:cNvPr id="0" name=""/>
        <dsp:cNvSpPr/>
      </dsp:nvSpPr>
      <dsp:spPr>
        <a:xfrm>
          <a:off x="4450112" y="459030"/>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F61EC-98CF-4C75-859B-981046B3C6BA}">
      <dsp:nvSpPr>
        <dsp:cNvPr id="0" name=""/>
        <dsp:cNvSpPr/>
      </dsp:nvSpPr>
      <dsp:spPr>
        <a:xfrm>
          <a:off x="5498151" y="239881"/>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latin typeface="Arial" panose="020B0604020202020204" pitchFamily="34" charset="0"/>
              <a:cs typeface="Arial" panose="020B0604020202020204" pitchFamily="34" charset="0"/>
            </a:rPr>
            <a:t>In healthcare:</a:t>
          </a:r>
          <a:endParaRPr lang="en-US" sz="2400" kern="1200" dirty="0">
            <a:latin typeface="Arial" panose="020B0604020202020204" pitchFamily="34" charset="0"/>
            <a:cs typeface="Arial" panose="020B0604020202020204" pitchFamily="34" charset="0"/>
          </a:endParaRPr>
        </a:p>
      </dsp:txBody>
      <dsp:txXfrm>
        <a:off x="5498151" y="239881"/>
        <a:ext cx="2459835" cy="1043566"/>
      </dsp:txXfrm>
    </dsp:sp>
    <dsp:sp modelId="{FDEB5FBA-5575-4675-B8C2-13D986CF5FC4}">
      <dsp:nvSpPr>
        <dsp:cNvPr id="0" name=""/>
        <dsp:cNvSpPr/>
      </dsp:nvSpPr>
      <dsp:spPr>
        <a:xfrm>
          <a:off x="8386594" y="239881"/>
          <a:ext cx="1043566" cy="10435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A96AB-D843-4F89-8CCF-EFEE44E667CF}">
      <dsp:nvSpPr>
        <dsp:cNvPr id="0" name=""/>
        <dsp:cNvSpPr/>
      </dsp:nvSpPr>
      <dsp:spPr>
        <a:xfrm>
          <a:off x="8605743" y="459030"/>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C0ECCC-3DFE-4F88-8798-9AF181710A85}">
      <dsp:nvSpPr>
        <dsp:cNvPr id="0" name=""/>
        <dsp:cNvSpPr/>
      </dsp:nvSpPr>
      <dsp:spPr>
        <a:xfrm>
          <a:off x="9653782" y="239881"/>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Efficient use of resource</a:t>
          </a:r>
          <a:r>
            <a:rPr lang="en-GB" sz="1900" kern="1200" dirty="0">
              <a:latin typeface="Arial" panose="020B0604020202020204" pitchFamily="34" charset="0"/>
              <a:cs typeface="Arial" panose="020B0604020202020204" pitchFamily="34" charset="0"/>
            </a:rPr>
            <a:t>s</a:t>
          </a:r>
          <a:endParaRPr lang="en-US" sz="1900" kern="1200" dirty="0">
            <a:latin typeface="Arial" panose="020B0604020202020204" pitchFamily="34" charset="0"/>
            <a:cs typeface="Arial" panose="020B0604020202020204" pitchFamily="34" charset="0"/>
          </a:endParaRPr>
        </a:p>
      </dsp:txBody>
      <dsp:txXfrm>
        <a:off x="9653782" y="239881"/>
        <a:ext cx="2459835" cy="1043566"/>
      </dsp:txXfrm>
    </dsp:sp>
    <dsp:sp modelId="{A2AB02AF-2F09-41AF-AEE0-BDAD2174D099}">
      <dsp:nvSpPr>
        <dsp:cNvPr id="0" name=""/>
        <dsp:cNvSpPr/>
      </dsp:nvSpPr>
      <dsp:spPr>
        <a:xfrm>
          <a:off x="75332" y="2213415"/>
          <a:ext cx="1043566" cy="10435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C2A503-6740-4503-A9C7-BEE2290FFB5D}">
      <dsp:nvSpPr>
        <dsp:cNvPr id="0" name=""/>
        <dsp:cNvSpPr/>
      </dsp:nvSpPr>
      <dsp:spPr>
        <a:xfrm>
          <a:off x="294481" y="2432564"/>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9E5424-A318-4725-9F4D-D3BD0DD0FDAC}">
      <dsp:nvSpPr>
        <dsp:cNvPr id="0" name=""/>
        <dsp:cNvSpPr/>
      </dsp:nvSpPr>
      <dsp:spPr>
        <a:xfrm>
          <a:off x="1146274" y="2213415"/>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Environmentally friendly practices</a:t>
          </a:r>
          <a:endParaRPr lang="en-US" sz="1800" kern="1200" dirty="0">
            <a:latin typeface="Arial" panose="020B0604020202020204" pitchFamily="34" charset="0"/>
            <a:cs typeface="Arial" panose="020B0604020202020204" pitchFamily="34" charset="0"/>
          </a:endParaRPr>
        </a:p>
      </dsp:txBody>
      <dsp:txXfrm>
        <a:off x="1146274" y="2213415"/>
        <a:ext cx="2459835" cy="1043566"/>
      </dsp:txXfrm>
    </dsp:sp>
    <dsp:sp modelId="{00EFCBB2-2ED4-43CB-AD56-2E99D59E876D}">
      <dsp:nvSpPr>
        <dsp:cNvPr id="0" name=""/>
        <dsp:cNvSpPr/>
      </dsp:nvSpPr>
      <dsp:spPr>
        <a:xfrm>
          <a:off x="4230963" y="2213415"/>
          <a:ext cx="1043566" cy="10435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5851E-4B0A-4904-A87C-AD7AF0316253}">
      <dsp:nvSpPr>
        <dsp:cNvPr id="0" name=""/>
        <dsp:cNvSpPr/>
      </dsp:nvSpPr>
      <dsp:spPr>
        <a:xfrm>
          <a:off x="4450112" y="2432564"/>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D80FF8-14FB-4AAA-BAB9-2C733FFBDB8C}">
      <dsp:nvSpPr>
        <dsp:cNvPr id="0" name=""/>
        <dsp:cNvSpPr/>
      </dsp:nvSpPr>
      <dsp:spPr>
        <a:xfrm>
          <a:off x="5441009" y="2213415"/>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Long-term health improvement</a:t>
          </a:r>
          <a:endParaRPr lang="en-US" sz="1800" kern="1200" dirty="0">
            <a:latin typeface="Arial" panose="020B0604020202020204" pitchFamily="34" charset="0"/>
            <a:cs typeface="Arial" panose="020B0604020202020204" pitchFamily="34" charset="0"/>
          </a:endParaRPr>
        </a:p>
      </dsp:txBody>
      <dsp:txXfrm>
        <a:off x="5441009" y="2213415"/>
        <a:ext cx="2459835" cy="1043566"/>
      </dsp:txXfrm>
    </dsp:sp>
    <dsp:sp modelId="{F92FE920-D26F-474C-9EC9-14C4AA6A0A64}">
      <dsp:nvSpPr>
        <dsp:cNvPr id="0" name=""/>
        <dsp:cNvSpPr/>
      </dsp:nvSpPr>
      <dsp:spPr>
        <a:xfrm>
          <a:off x="8386594" y="2213415"/>
          <a:ext cx="1043566" cy="10435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128FE-C341-4488-A96C-30D91D0B6B0F}">
      <dsp:nvSpPr>
        <dsp:cNvPr id="0" name=""/>
        <dsp:cNvSpPr/>
      </dsp:nvSpPr>
      <dsp:spPr>
        <a:xfrm>
          <a:off x="8605743" y="2432564"/>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367448-2824-4D3D-9D45-52BC1A61BC20}">
      <dsp:nvSpPr>
        <dsp:cNvPr id="0" name=""/>
        <dsp:cNvSpPr/>
      </dsp:nvSpPr>
      <dsp:spPr>
        <a:xfrm>
          <a:off x="9653782" y="2213415"/>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WHO Sustainable Development Goal 3:</a:t>
          </a:r>
          <a:br>
            <a:rPr lang="en-GB" sz="1800" kern="1200" dirty="0">
              <a:latin typeface="Arial" panose="020B0604020202020204" pitchFamily="34" charset="0"/>
              <a:cs typeface="Arial" panose="020B0604020202020204" pitchFamily="34" charset="0"/>
            </a:rPr>
          </a:br>
          <a:endParaRPr lang="en-US" sz="1800" kern="1200" dirty="0">
            <a:latin typeface="Arial" panose="020B0604020202020204" pitchFamily="34" charset="0"/>
            <a:cs typeface="Arial" panose="020B0604020202020204" pitchFamily="34" charset="0"/>
          </a:endParaRPr>
        </a:p>
      </dsp:txBody>
      <dsp:txXfrm>
        <a:off x="9653782" y="2213415"/>
        <a:ext cx="2459835" cy="1043566"/>
      </dsp:txXfrm>
    </dsp:sp>
    <dsp:sp modelId="{62397993-5E24-4169-9FE8-8296F5BAFCE2}">
      <dsp:nvSpPr>
        <dsp:cNvPr id="0" name=""/>
        <dsp:cNvSpPr/>
      </dsp:nvSpPr>
      <dsp:spPr>
        <a:xfrm>
          <a:off x="75332" y="4186949"/>
          <a:ext cx="1043566" cy="10435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A17C8-1F01-437B-AE0D-0627974D3D07}">
      <dsp:nvSpPr>
        <dsp:cNvPr id="0" name=""/>
        <dsp:cNvSpPr/>
      </dsp:nvSpPr>
      <dsp:spPr>
        <a:xfrm>
          <a:off x="294481" y="4406098"/>
          <a:ext cx="605268" cy="605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372234-4833-4090-8734-2C408F544B5D}">
      <dsp:nvSpPr>
        <dsp:cNvPr id="0" name=""/>
        <dsp:cNvSpPr/>
      </dsp:nvSpPr>
      <dsp:spPr>
        <a:xfrm>
          <a:off x="1342520" y="4186949"/>
          <a:ext cx="2459835" cy="1043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healthy lives and promote wellbeing for all (WHO, 2023)</a:t>
          </a:r>
          <a:r>
            <a:rPr lang="en-GB" sz="1900" kern="1200" dirty="0">
              <a:latin typeface="Arial" panose="020B0604020202020204" pitchFamily="34" charset="0"/>
              <a:cs typeface="Arial" panose="020B0604020202020204" pitchFamily="34" charset="0"/>
            </a:rPr>
            <a:t>.</a:t>
          </a:r>
          <a:endParaRPr lang="en-US" sz="1900" kern="1200" dirty="0">
            <a:latin typeface="Arial" panose="020B0604020202020204" pitchFamily="34" charset="0"/>
            <a:cs typeface="Arial" panose="020B0604020202020204" pitchFamily="34" charset="0"/>
          </a:endParaRPr>
        </a:p>
      </dsp:txBody>
      <dsp:txXfrm>
        <a:off x="1342520" y="4186949"/>
        <a:ext cx="2459835" cy="10435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CBF2-3D0B-57E0-DCBC-4B6406AA000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CBAEA9-B18C-6D90-E06C-FA7B44573A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D66409-FF29-53DC-8431-C044CB9B0243}"/>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CB8B5C66-384C-2894-AAED-DAFDA44F9A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6018A7-33BC-17DB-7AD1-4F36C09D2B64}"/>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793025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70797-4682-BDFC-61E6-E695F8BBBB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CA4D64-20A7-C1B9-5965-0D889E7355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78E514-1C7A-B1A0-B658-BE20CEAE745B}"/>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8C43995E-BED1-0A0B-7657-C848E7923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CBEA6-9B30-F282-D370-E1D70C309177}"/>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2402723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B64C-1C9E-29C8-B57E-E4A5371516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77C6755-8DD4-6DFD-0927-3AE69035DB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AC3FAA-3D1D-0D2D-C759-C38E9C8B0D11}"/>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9B7BB8D6-6885-8799-1E12-E4B00A4C4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7A2B8-D10B-4DE2-6084-DFEDAE07BF7D}"/>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573441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66E5-2FF7-5F1A-0488-8BB4F1B117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C941FA-537F-43E6-88A3-F09B2C076E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B56210-2DD5-4855-176D-95F984397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4785A3-2247-B92C-93FF-1D3941A24242}"/>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6" name="Footer Placeholder 5">
            <a:extLst>
              <a:ext uri="{FF2B5EF4-FFF2-40B4-BE49-F238E27FC236}">
                <a16:creationId xmlns:a16="http://schemas.microsoft.com/office/drawing/2014/main" id="{C0249626-B8E5-DBA5-2952-289E4A6C9C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9281FF-F3B3-5E8E-0C4E-5001AB4D2A1F}"/>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3295283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C726-47B8-4C15-293A-21372964A0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52C80-4BB2-1FC5-D555-A38A342B70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79E59B-923B-F9CB-DE7D-CD021C5161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A5BCD9D-4E2B-6410-EC6A-842A0F9F8B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FE58E8-CD97-36FE-9172-4EB3426BCAC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F670450-FCBA-DE02-66E8-B833874D1A10}"/>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8" name="Footer Placeholder 7">
            <a:extLst>
              <a:ext uri="{FF2B5EF4-FFF2-40B4-BE49-F238E27FC236}">
                <a16:creationId xmlns:a16="http://schemas.microsoft.com/office/drawing/2014/main" id="{59A20FA2-5627-39A6-1949-80ADD8234F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1486E4-E42C-395C-281A-A9C007B4692E}"/>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2104651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98205-6867-B2D5-CA52-0389C1732AB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383351C-403F-DB4E-A09B-14BE1AD32ACC}"/>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4" name="Footer Placeholder 3">
            <a:extLst>
              <a:ext uri="{FF2B5EF4-FFF2-40B4-BE49-F238E27FC236}">
                <a16:creationId xmlns:a16="http://schemas.microsoft.com/office/drawing/2014/main" id="{87977694-F160-454A-392B-BB38D2B163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0B2FEF-A9F2-383C-54D2-B81E476350D4}"/>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4221746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BF06AC-0CA8-8124-63AC-099745D69DD8}"/>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3" name="Footer Placeholder 2">
            <a:extLst>
              <a:ext uri="{FF2B5EF4-FFF2-40B4-BE49-F238E27FC236}">
                <a16:creationId xmlns:a16="http://schemas.microsoft.com/office/drawing/2014/main" id="{8D436CF5-C14B-585F-1E5A-1AD7D59B7C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685DA2F-59FD-7739-E9BD-60852A102093}"/>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498029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CD27-5A71-1C1E-E74B-219FB505FB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E74A1E-E1F6-58DB-A3F6-34BA34C3F7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4653993-304F-F71A-9E74-8993AB5953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B7E10D-212F-EA73-259E-6915F602BABE}"/>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6" name="Footer Placeholder 5">
            <a:extLst>
              <a:ext uri="{FF2B5EF4-FFF2-40B4-BE49-F238E27FC236}">
                <a16:creationId xmlns:a16="http://schemas.microsoft.com/office/drawing/2014/main" id="{CA2AE461-E780-F787-F673-D8235CB39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E77F18-DFA4-3D3E-4012-DC8BF836AD85}"/>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2945264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8619A-FA93-1BAF-003E-2F0A81A6E7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783A67-DA28-CA61-4074-66E13D81FE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2B56CEF-CE02-C187-466A-7728D0B847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67D986-D541-345E-E8E7-7CD85A65D6D7}"/>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6" name="Footer Placeholder 5">
            <a:extLst>
              <a:ext uri="{FF2B5EF4-FFF2-40B4-BE49-F238E27FC236}">
                <a16:creationId xmlns:a16="http://schemas.microsoft.com/office/drawing/2014/main" id="{A8A6E96C-2589-F666-48EA-9E8BA1524E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9B4923-8114-9801-B3AA-351C23409064}"/>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3426040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CA386-FB7F-6F81-5724-2459533AA31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DACDF0-77F1-FAA1-069A-3BFF903E6D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48FAC2-FF6E-8B1B-026E-ACE2F56E9260}"/>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E66D410E-770E-C2A9-DFD9-EB59EBCFD1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1E4DD6-C0CF-3D2F-289C-03D5911C0624}"/>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3357505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2032FF-612E-8356-86F7-DA631A36D3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53F6178-DB9F-75E9-306B-25ACB71495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2F0A30-A134-91B4-6482-809D3016A4C1}"/>
              </a:ext>
            </a:extLst>
          </p:cNvPr>
          <p:cNvSpPr>
            <a:spLocks noGrp="1"/>
          </p:cNvSpPr>
          <p:nvPr>
            <p:ph type="dt" sz="half" idx="10"/>
          </p:nvPr>
        </p:nvSpPr>
        <p:spPr/>
        <p:txBody>
          <a:body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CF4868BD-58FE-0FD0-F8A3-B1AB5F5BCF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FE783D-3C3E-D93D-DA07-53E47EF1449A}"/>
              </a:ext>
            </a:extLst>
          </p:cNvPr>
          <p:cNvSpPr>
            <a:spLocks noGrp="1"/>
          </p:cNvSpPr>
          <p:nvPr>
            <p:ph type="sldNum" sz="quarter" idx="12"/>
          </p:nvPr>
        </p:nvSpPr>
        <p:spPr/>
        <p:txBody>
          <a:bodyPr/>
          <a:lstStyle/>
          <a:p>
            <a:fld id="{31F30955-5064-7044-88D4-B866B9F662C4}" type="slidenum">
              <a:rPr lang="en-US" smtClean="0"/>
              <a:t>‹#›</a:t>
            </a:fld>
            <a:endParaRPr lang="en-US"/>
          </a:p>
        </p:txBody>
      </p:sp>
    </p:spTree>
    <p:extLst>
      <p:ext uri="{BB962C8B-B14F-4D97-AF65-F5344CB8AC3E}">
        <p14:creationId xmlns:p14="http://schemas.microsoft.com/office/powerpoint/2010/main" val="2078483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B9B114-CBA8-D533-7092-5B997D8147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10CE87-F81D-8234-2515-ACD4713B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66EA04-2FB4-D497-33A5-8BF81EB2E2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657E37-B3C2-AB48-9362-02862A4FFC6F}" type="datetimeFigureOut">
              <a:rPr lang="en-US" smtClean="0"/>
              <a:t>3/26/26</a:t>
            </a:fld>
            <a:endParaRPr lang="en-US"/>
          </a:p>
        </p:txBody>
      </p:sp>
      <p:sp>
        <p:nvSpPr>
          <p:cNvPr id="5" name="Footer Placeholder 4">
            <a:extLst>
              <a:ext uri="{FF2B5EF4-FFF2-40B4-BE49-F238E27FC236}">
                <a16:creationId xmlns:a16="http://schemas.microsoft.com/office/drawing/2014/main" id="{42A40A2F-2115-4271-18B5-474F24BCC2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5AFB416-569D-BE2E-88CF-59A8B5C13D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F30955-5064-7044-88D4-B866B9F662C4}" type="slidenum">
              <a:rPr lang="en-US" smtClean="0"/>
              <a:t>‹#›</a:t>
            </a:fld>
            <a:endParaRPr lang="en-US"/>
          </a:p>
        </p:txBody>
      </p:sp>
    </p:spTree>
    <p:extLst>
      <p:ext uri="{BB962C8B-B14F-4D97-AF65-F5344CB8AC3E}">
        <p14:creationId xmlns:p14="http://schemas.microsoft.com/office/powerpoint/2010/main" val="3367513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environmental%20conservation"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ontiersin.org/articles/10.3389/frcmn.2020.610879/full"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martsensorsandsystems.com/" TargetMode="External"/><Relationship Id="rId2" Type="http://schemas.openxmlformats.org/officeDocument/2006/relationships/hyperlink" Target="http://www.gettyimages.co.uk/" TargetMode="External"/><Relationship Id="rId1" Type="http://schemas.openxmlformats.org/officeDocument/2006/relationships/slideLayout" Target="../slideLayouts/slideLayout2.xml"/><Relationship Id="rId4" Type="http://schemas.openxmlformats.org/officeDocument/2006/relationships/hyperlink" Target="http://www.king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3FFC-3A43-6C8E-9481-A700543A0D72}"/>
              </a:ext>
            </a:extLst>
          </p:cNvPr>
          <p:cNvSpPr>
            <a:spLocks noGrp="1"/>
          </p:cNvSpPr>
          <p:nvPr>
            <p:ph type="ctrTitle"/>
          </p:nvPr>
        </p:nvSpPr>
        <p:spPr>
          <a:xfrm>
            <a:off x="0" y="1"/>
            <a:ext cx="12191999" cy="3814762"/>
          </a:xfrm>
        </p:spPr>
        <p:txBody>
          <a:bodyPr>
            <a:normAutofit fontScale="90000"/>
          </a:bodyPr>
          <a:lstStyle/>
          <a:p>
            <a:r>
              <a:rPr lang="en-GB" b="1" dirty="0"/>
              <a:t>Cover slide: </a:t>
            </a:r>
            <a:r>
              <a:rPr lang="en-GB" dirty="0"/>
              <a:t>This must contain the title of your presentation, your name, your student number and your lecturer’s name.</a:t>
            </a:r>
            <a:br>
              <a:rPr lang="en-GB" dirty="0"/>
            </a:br>
            <a:r>
              <a:rPr lang="en-GB" b="1" dirty="0"/>
              <a:t>Key Concepts: </a:t>
            </a:r>
            <a:r>
              <a:rPr lang="en-GB" dirty="0"/>
              <a:t>Concisely define and outline each of the following concepts</a:t>
            </a:r>
            <a:br>
              <a:rPr lang="en-GB" dirty="0"/>
            </a:br>
            <a:r>
              <a:rPr lang="en-GB" u="sng" dirty="0"/>
              <a:t>Health</a:t>
            </a:r>
            <a:r>
              <a:rPr lang="en-GB" dirty="0"/>
              <a:t>: Physical, mental, and social well-being beyond the absence of disease.</a:t>
            </a:r>
            <a:br>
              <a:rPr lang="en-GB" dirty="0"/>
            </a:br>
            <a:r>
              <a:rPr lang="en-GB" u="sng" dirty="0"/>
              <a:t>Wellbeing</a:t>
            </a:r>
            <a:r>
              <a:rPr lang="en-GB" dirty="0"/>
              <a:t>: Holistic approach encompassing physical, mental, emotional, and social health.</a:t>
            </a:r>
            <a:br>
              <a:rPr lang="en-GB" dirty="0"/>
            </a:br>
            <a:r>
              <a:rPr lang="en-GB" u="sng" dirty="0"/>
              <a:t>Sustainable Development</a:t>
            </a:r>
            <a:r>
              <a:rPr lang="en-GB" dirty="0"/>
              <a:t>: Meeting present needs without compromising future generations.</a:t>
            </a:r>
            <a:br>
              <a:rPr lang="en-GB" dirty="0"/>
            </a:br>
            <a:r>
              <a:rPr lang="en-GB" dirty="0"/>
              <a:t> </a:t>
            </a:r>
            <a:br>
              <a:rPr lang="en-GB" dirty="0"/>
            </a:br>
            <a:r>
              <a:rPr lang="en-GB" b="1" dirty="0"/>
              <a:t>Relevance:</a:t>
            </a:r>
            <a:r>
              <a:rPr lang="en-GB" dirty="0"/>
              <a:t> Highlight the growing importance of these concepts (health, wellbeing and sustainable development) in modern healthcare policies and practices (WHOs Sustainable development goals).</a:t>
            </a:r>
            <a:br>
              <a:rPr lang="en-GB" dirty="0"/>
            </a:br>
            <a:r>
              <a:rPr lang="en-GB" dirty="0"/>
              <a:t> </a:t>
            </a:r>
            <a:br>
              <a:rPr lang="en-GB" dirty="0"/>
            </a:br>
            <a:r>
              <a:rPr lang="en-GB" b="1" dirty="0"/>
              <a:t>Integration of health and wellbeing approaches </a:t>
            </a:r>
            <a:br>
              <a:rPr lang="en-GB" dirty="0"/>
            </a:br>
            <a:r>
              <a:rPr lang="en-GB" dirty="0"/>
              <a:t>Explain the importance of integration of holistic health and wellbeing approaches in healthcare.</a:t>
            </a:r>
            <a:br>
              <a:rPr lang="en-GB" dirty="0"/>
            </a:br>
            <a:r>
              <a:rPr lang="en-GB" dirty="0"/>
              <a:t>Give examples of approaches for integrated care (e.g., WHO's "Health in All Policies", Integrated Care Systems in UK) and the advantages of integration in health.</a:t>
            </a:r>
            <a:br>
              <a:rPr lang="en-GB" dirty="0"/>
            </a:br>
            <a:r>
              <a:rPr lang="en-GB" dirty="0"/>
              <a:t> </a:t>
            </a:r>
            <a:br>
              <a:rPr lang="en-GB" dirty="0"/>
            </a:br>
            <a:r>
              <a:rPr lang="en-GB" b="1" dirty="0"/>
              <a:t>Theoretical Perspectives: </a:t>
            </a:r>
            <a:r>
              <a:rPr lang="en-GB" dirty="0"/>
              <a:t>Models: Comprehensive view integrating biological, psychological, and social factors (i.e. outline the biopsychosocial approaches to health and well-being).</a:t>
            </a:r>
            <a:br>
              <a:rPr lang="en-GB" dirty="0"/>
            </a:br>
            <a:r>
              <a:rPr lang="en-GB" dirty="0"/>
              <a:t> </a:t>
            </a:r>
            <a:br>
              <a:rPr lang="en-GB" dirty="0"/>
            </a:br>
            <a:r>
              <a:rPr lang="en-GB" b="1" dirty="0"/>
              <a:t>Policy and Governance:</a:t>
            </a:r>
            <a:br>
              <a:rPr lang="en-GB" dirty="0"/>
            </a:br>
            <a:r>
              <a:rPr lang="en-GB" dirty="0"/>
              <a:t>Policies supporting holistic health (e.g., preventive care, mental health initiatives).</a:t>
            </a:r>
            <a:br>
              <a:rPr lang="en-GB" dirty="0"/>
            </a:br>
            <a:r>
              <a:rPr lang="en-GB" dirty="0"/>
              <a:t>Challenges: Regulatory and funding barriers</a:t>
            </a:r>
            <a:br>
              <a:rPr lang="en-GB" dirty="0"/>
            </a:br>
            <a:r>
              <a:rPr lang="en-GB" dirty="0"/>
              <a:t> </a:t>
            </a:r>
            <a:br>
              <a:rPr lang="en-GB" dirty="0"/>
            </a:br>
            <a:r>
              <a:rPr lang="en-GB" dirty="0"/>
              <a:t> </a:t>
            </a:r>
            <a:br>
              <a:rPr lang="en-GB" dirty="0"/>
            </a:br>
            <a:r>
              <a:rPr lang="en-GB" b="1" dirty="0"/>
              <a:t>Service Delivery:</a:t>
            </a:r>
            <a:br>
              <a:rPr lang="en-GB" dirty="0"/>
            </a:br>
            <a:r>
              <a:rPr lang="en-GB" dirty="0"/>
              <a:t>Integration of wellness programs, telehealth, and community health initiatives.</a:t>
            </a:r>
            <a:br>
              <a:rPr lang="en-GB" dirty="0"/>
            </a:br>
            <a:r>
              <a:rPr lang="en-GB" dirty="0"/>
              <a:t>Case examples: Holistic care models in hospitals.</a:t>
            </a:r>
            <a:br>
              <a:rPr lang="en-GB" dirty="0"/>
            </a:br>
            <a:r>
              <a:rPr lang="en-GB" dirty="0"/>
              <a:t> </a:t>
            </a:r>
            <a:br>
              <a:rPr lang="en-GB" dirty="0"/>
            </a:br>
            <a:r>
              <a:rPr lang="en-GB" b="1" dirty="0"/>
              <a:t>Public Health Initiatives:</a:t>
            </a:r>
            <a:br>
              <a:rPr lang="en-GB" dirty="0"/>
            </a:br>
            <a:r>
              <a:rPr lang="en-GB" dirty="0"/>
              <a:t>Promotion of healthy lifestyles and environments.</a:t>
            </a:r>
            <a:br>
              <a:rPr lang="en-GB" dirty="0"/>
            </a:br>
            <a:r>
              <a:rPr lang="en-GB" dirty="0"/>
              <a:t>Impact of public health campaigns on societal wellbeing</a:t>
            </a:r>
            <a:br>
              <a:rPr lang="en-GB" dirty="0"/>
            </a:br>
            <a:r>
              <a:rPr lang="en-GB" b="1" dirty="0"/>
              <a:t> </a:t>
            </a:r>
            <a:br>
              <a:rPr lang="en-GB" dirty="0"/>
            </a:br>
            <a:r>
              <a:rPr lang="en-GB" b="1" dirty="0"/>
              <a:t>Equity and Access:</a:t>
            </a:r>
            <a:br>
              <a:rPr lang="en-GB" dirty="0"/>
            </a:br>
            <a:r>
              <a:rPr lang="en-GB" dirty="0"/>
              <a:t>Disparities in healthcare access and quality.</a:t>
            </a:r>
            <a:br>
              <a:rPr lang="en-GB" dirty="0"/>
            </a:br>
            <a:r>
              <a:rPr lang="en-GB" dirty="0"/>
              <a:t>Initiatives to reduce inequalities (e.g., universal healthcare, targeted interventions).</a:t>
            </a:r>
            <a:br>
              <a:rPr lang="en-GB" dirty="0"/>
            </a:br>
            <a:r>
              <a:rPr lang="en-GB" dirty="0"/>
              <a:t> </a:t>
            </a:r>
            <a:br>
              <a:rPr lang="en-GB" dirty="0"/>
            </a:br>
            <a:r>
              <a:rPr lang="en-GB" b="1" dirty="0"/>
              <a:t>Conclusion: </a:t>
            </a:r>
            <a:r>
              <a:rPr lang="en-GB" dirty="0"/>
              <a:t>Give a brief conclusion of the presentation.</a:t>
            </a:r>
            <a:br>
              <a:rPr lang="en-GB" dirty="0"/>
            </a:br>
            <a:r>
              <a:rPr lang="en-GB" dirty="0"/>
              <a:t> </a:t>
            </a:r>
            <a:br>
              <a:rPr lang="en-GB" dirty="0"/>
            </a:br>
            <a:r>
              <a:rPr lang="en-GB" b="1" dirty="0"/>
              <a:t>List of references</a:t>
            </a:r>
            <a:r>
              <a:rPr lang="en-GB" dirty="0"/>
              <a:t>: Give your list of references in Harvard referencing.</a:t>
            </a:r>
            <a:br>
              <a:rPr lang="en-GB" dirty="0"/>
            </a:br>
            <a:r>
              <a:rPr lang="en-GB" dirty="0"/>
              <a:t> </a:t>
            </a:r>
            <a:br>
              <a:rPr lang="en-GB" dirty="0"/>
            </a:br>
            <a:r>
              <a:rPr lang="en-GB" dirty="0"/>
              <a:t> </a:t>
            </a:r>
            <a:br>
              <a:rPr lang="en-GB" dirty="0"/>
            </a:br>
            <a:r>
              <a:rPr lang="en-GB" dirty="0"/>
              <a:t> </a:t>
            </a:r>
            <a:br>
              <a:rPr lang="en-GB" dirty="0"/>
            </a:br>
            <a:br>
              <a:rPr lang="en-GB" dirty="0"/>
            </a:br>
            <a:br>
              <a:rPr lang="en-GB" dirty="0"/>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BSc(Hons)Health and Social Care </a:t>
            </a:r>
            <a:br>
              <a:rPr lang="en-GB" sz="31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Module:  Health, Wellbeing and Sustainable Development</a:t>
            </a:r>
            <a:br>
              <a:rPr lang="en-GB" dirty="0"/>
            </a:br>
            <a:r>
              <a:rPr lang="en-GB" dirty="0"/>
              <a:t> </a:t>
            </a:r>
            <a:br>
              <a:rPr lang="en-GB" dirty="0"/>
            </a:br>
            <a:endParaRPr lang="en-US" dirty="0"/>
          </a:p>
        </p:txBody>
      </p:sp>
      <p:sp>
        <p:nvSpPr>
          <p:cNvPr id="3" name="Subtitle 2">
            <a:extLst>
              <a:ext uri="{FF2B5EF4-FFF2-40B4-BE49-F238E27FC236}">
                <a16:creationId xmlns:a16="http://schemas.microsoft.com/office/drawing/2014/main" id="{AB689613-B1C5-9358-F2DC-F5D945005C6D}"/>
              </a:ext>
            </a:extLst>
          </p:cNvPr>
          <p:cNvSpPr>
            <a:spLocks noGrp="1"/>
          </p:cNvSpPr>
          <p:nvPr>
            <p:ph type="subTitle" idx="1"/>
          </p:nvPr>
        </p:nvSpPr>
        <p:spPr>
          <a:xfrm>
            <a:off x="0" y="2343150"/>
            <a:ext cx="12191999" cy="4514850"/>
          </a:xfrm>
        </p:spPr>
        <p:txBody>
          <a:bodyPr>
            <a:normAutofit fontScale="77500" lnSpcReduction="20000"/>
          </a:bodyPr>
          <a:lstStyle/>
          <a:p>
            <a:r>
              <a:rPr lang="en-GB" sz="3800" dirty="0">
                <a:latin typeface="Arial" panose="020B0604020202020204" pitchFamily="34" charset="0"/>
                <a:cs typeface="Arial" panose="020B0604020202020204" pitchFamily="34" charset="0"/>
              </a:rPr>
              <a:t>Module Code: BMHP6030</a:t>
            </a:r>
            <a:br>
              <a:rPr lang="en-GB" sz="3800" dirty="0">
                <a:latin typeface="Arial" panose="020B0604020202020204" pitchFamily="34" charset="0"/>
                <a:cs typeface="Arial" panose="020B0604020202020204" pitchFamily="34" charset="0"/>
              </a:rPr>
            </a:br>
            <a:endParaRPr lang="en-GB" sz="3800" dirty="0">
              <a:latin typeface="Arial" panose="020B0604020202020204" pitchFamily="34" charset="0"/>
              <a:cs typeface="Arial" panose="020B0604020202020204" pitchFamily="34" charset="0"/>
            </a:endParaRPr>
          </a:p>
          <a:p>
            <a:r>
              <a:rPr lang="en-GB" sz="3800" dirty="0">
                <a:latin typeface="Arial" panose="020B0604020202020204" pitchFamily="34" charset="0"/>
                <a:cs typeface="Arial" panose="020B0604020202020204" pitchFamily="34" charset="0"/>
              </a:rPr>
              <a:t>Student Name: Violeta Pinderova </a:t>
            </a:r>
            <a:br>
              <a:rPr lang="en-GB" sz="3800" dirty="0">
                <a:latin typeface="Arial" panose="020B0604020202020204" pitchFamily="34" charset="0"/>
                <a:cs typeface="Arial" panose="020B0604020202020204" pitchFamily="34" charset="0"/>
              </a:rPr>
            </a:br>
            <a:endParaRPr lang="en-GB" sz="3800" dirty="0">
              <a:latin typeface="Arial" panose="020B0604020202020204" pitchFamily="34" charset="0"/>
              <a:cs typeface="Arial" panose="020B0604020202020204" pitchFamily="34" charset="0"/>
            </a:endParaRPr>
          </a:p>
          <a:p>
            <a:r>
              <a:rPr lang="en-GB" sz="3800" dirty="0">
                <a:latin typeface="Arial" panose="020B0604020202020204" pitchFamily="34" charset="0"/>
                <a:cs typeface="Arial" panose="020B0604020202020204" pitchFamily="34" charset="0"/>
              </a:rPr>
              <a:t>Student ID: 2247133</a:t>
            </a:r>
            <a:br>
              <a:rPr lang="en-GB" sz="3800" dirty="0">
                <a:latin typeface="Arial" panose="020B0604020202020204" pitchFamily="34" charset="0"/>
                <a:cs typeface="Arial" panose="020B0604020202020204" pitchFamily="34" charset="0"/>
              </a:rPr>
            </a:br>
            <a:r>
              <a:rPr lang="en-GB" sz="3800" dirty="0">
                <a:latin typeface="Arial" panose="020B0604020202020204" pitchFamily="34" charset="0"/>
                <a:cs typeface="Arial" panose="020B0604020202020204" pitchFamily="34" charset="0"/>
              </a:rPr>
              <a:t> </a:t>
            </a:r>
            <a:br>
              <a:rPr lang="en-GB" sz="3800" dirty="0">
                <a:latin typeface="Arial" panose="020B0604020202020204" pitchFamily="34" charset="0"/>
                <a:cs typeface="Arial" panose="020B0604020202020204" pitchFamily="34" charset="0"/>
              </a:rPr>
            </a:br>
            <a:r>
              <a:rPr lang="en-GB" sz="3800" dirty="0">
                <a:latin typeface="Arial" panose="020B0604020202020204" pitchFamily="34" charset="0"/>
                <a:cs typeface="Arial" panose="020B0604020202020204" pitchFamily="34" charset="0"/>
              </a:rPr>
              <a:t>Lecturers Name: Dr </a:t>
            </a:r>
            <a:r>
              <a:rPr lang="en-GB" sz="3800" dirty="0" err="1">
                <a:latin typeface="Arial" panose="020B0604020202020204" pitchFamily="34" charset="0"/>
                <a:cs typeface="Arial" panose="020B0604020202020204" pitchFamily="34" charset="0"/>
              </a:rPr>
              <a:t>Itse</a:t>
            </a:r>
            <a:r>
              <a:rPr lang="en-GB" sz="3800" dirty="0">
                <a:latin typeface="Arial" panose="020B0604020202020204" pitchFamily="34" charset="0"/>
                <a:cs typeface="Arial" panose="020B0604020202020204" pitchFamily="34" charset="0"/>
              </a:rPr>
              <a:t> Olaoye</a:t>
            </a:r>
          </a:p>
          <a:p>
            <a:endParaRPr lang="en-US" sz="3800" b="1" dirty="0">
              <a:latin typeface="Arial" panose="020B0604020202020204" pitchFamily="34" charset="0"/>
              <a:cs typeface="Arial" panose="020B0604020202020204" pitchFamily="34" charset="0"/>
            </a:endParaRPr>
          </a:p>
          <a:p>
            <a:r>
              <a:rPr lang="en-US" sz="2900" b="1" dirty="0">
                <a:latin typeface="Arial" panose="020B0604020202020204" pitchFamily="34" charset="0"/>
                <a:cs typeface="Arial" panose="020B0604020202020204" pitchFamily="34" charset="0"/>
              </a:rPr>
              <a:t>Acknowledgement of the use of AI tools</a:t>
            </a:r>
            <a:endParaRPr lang="en-GB" sz="2900" dirty="0">
              <a:latin typeface="Arial" panose="020B0604020202020204" pitchFamily="34" charset="0"/>
              <a:cs typeface="Arial" panose="020B0604020202020204" pitchFamily="34" charset="0"/>
            </a:endParaRPr>
          </a:p>
          <a:p>
            <a:pPr algn="just"/>
            <a:r>
              <a:rPr lang="en-US" sz="29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a:t>
            </a:r>
            <a:endParaRPr lang="en-GB" sz="2900" dirty="0">
              <a:latin typeface="Arial" panose="020B0604020202020204" pitchFamily="34" charset="0"/>
              <a:cs typeface="Arial" panose="020B0604020202020204" pitchFamily="34" charset="0"/>
            </a:endParaRPr>
          </a:p>
          <a:p>
            <a:pPr algn="just"/>
            <a:r>
              <a:rPr lang="en-US" sz="2900" dirty="0">
                <a:latin typeface="Arial" panose="020B0604020202020204" pitchFamily="34" charset="0"/>
                <a:cs typeface="Arial" panose="020B0604020202020204" pitchFamily="34" charset="0"/>
              </a:rPr>
              <a:t> </a:t>
            </a:r>
            <a:endParaRPr lang="en-GB" sz="29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4" name="Picture 3" descr="Discover University of Wales Trinity Saint David">
            <a:extLst>
              <a:ext uri="{FF2B5EF4-FFF2-40B4-BE49-F238E27FC236}">
                <a16:creationId xmlns:a16="http://schemas.microsoft.com/office/drawing/2014/main" id="{F7AB83E0-D580-B48B-0AA0-8E7613F62B1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624161" y="109764"/>
            <a:ext cx="2600325" cy="914400"/>
          </a:xfrm>
          <a:prstGeom prst="rect">
            <a:avLst/>
          </a:prstGeom>
          <a:noFill/>
          <a:ln>
            <a:noFill/>
          </a:ln>
        </p:spPr>
      </p:pic>
    </p:spTree>
    <p:extLst>
      <p:ext uri="{BB962C8B-B14F-4D97-AF65-F5344CB8AC3E}">
        <p14:creationId xmlns:p14="http://schemas.microsoft.com/office/powerpoint/2010/main" val="2832982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26ACB-0443-4D35-DC99-6A97B8F9B29D}"/>
              </a:ext>
            </a:extLst>
          </p:cNvPr>
          <p:cNvSpPr>
            <a:spLocks noGrp="1"/>
          </p:cNvSpPr>
          <p:nvPr>
            <p:ph type="title"/>
          </p:nvPr>
        </p:nvSpPr>
        <p:spPr>
          <a:xfrm>
            <a:off x="838200" y="557189"/>
            <a:ext cx="3374136" cy="5567891"/>
          </a:xfrm>
        </p:spPr>
        <p:txBody>
          <a:bodyPr>
            <a:normAutofit/>
          </a:bodyPr>
          <a:lstStyle/>
          <a:p>
            <a:r>
              <a:rPr lang="en-US" sz="4000" b="1">
                <a:latin typeface="Arial" panose="020B0604020202020204" pitchFamily="34" charset="0"/>
                <a:cs typeface="Arial" panose="020B0604020202020204" pitchFamily="34" charset="0"/>
              </a:rPr>
              <a:t>Introduction: </a:t>
            </a:r>
            <a:r>
              <a:rPr lang="en-GB" sz="4000" b="1">
                <a:latin typeface="Arial" panose="020B0604020202020204" pitchFamily="34" charset="0"/>
                <a:cs typeface="Arial" panose="020B0604020202020204" pitchFamily="34" charset="0"/>
              </a:rPr>
              <a:t>Integrating Health, Wellbeing and Sustainable Development in Healthcare</a:t>
            </a:r>
            <a:endParaRPr lang="en-US" sz="4000" b="1">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2825083-AB81-2FF7-6FA6-12FBD9F897AD}"/>
              </a:ext>
            </a:extLst>
          </p:cNvPr>
          <p:cNvGraphicFramePr>
            <a:graphicFrameLocks noGrp="1"/>
          </p:cNvGraphicFramePr>
          <p:nvPr>
            <p:ph idx="1"/>
            <p:extLst>
              <p:ext uri="{D42A27DB-BD31-4B8C-83A1-F6EECF244321}">
                <p14:modId xmlns:p14="http://schemas.microsoft.com/office/powerpoint/2010/main" val="17882132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077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Rectangle 2">
            <a:extLst>
              <a:ext uri="{FF2B5EF4-FFF2-40B4-BE49-F238E27FC236}">
                <a16:creationId xmlns:a16="http://schemas.microsoft.com/office/drawing/2014/main" id="{1D67FDE4-A1A2-905F-D17E-58AD7754BB71}"/>
              </a:ext>
            </a:extLst>
          </p:cNvPr>
          <p:cNvSpPr>
            <a:spLocks noGrp="1" noChangeArrowheads="1"/>
          </p:cNvSpPr>
          <p:nvPr>
            <p:ph type="title"/>
          </p:nvPr>
        </p:nvSpPr>
        <p:spPr bwMode="auto">
          <a:xfrm>
            <a:off x="804672" y="457200"/>
            <a:ext cx="10579608" cy="11887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4000" b="1" i="0" u="none" strike="noStrike" cap="none" normalizeH="0" baseline="0">
                <a:ln>
                  <a:noFill/>
                </a:ln>
                <a:solidFill>
                  <a:schemeClr val="tx2"/>
                </a:solidFill>
                <a:effectLst/>
                <a:latin typeface="Arial" panose="020B0604020202020204" pitchFamily="34" charset="0"/>
                <a:cs typeface="Arial" panose="020B0604020202020204" pitchFamily="34" charset="0"/>
              </a:rPr>
              <a:t>Key Concept – Health</a:t>
            </a:r>
          </a:p>
        </p:txBody>
      </p:sp>
      <p:grpSp>
        <p:nvGrpSpPr>
          <p:cNvPr id="35" name="Group 3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36" name="Freeform: Shape 16">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7">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8">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9" name="Freeform: Shape 19">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8"/>
            <a:ext cx="2412221" cy="1810092"/>
            <a:chOff x="-305" y="-1"/>
            <a:chExt cx="3832880" cy="2876136"/>
          </a:xfrm>
        </p:grpSpPr>
        <p:sp>
          <p:nvSpPr>
            <p:cNvPr id="41" name="Freeform: Shape 22">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3">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24">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25">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Rectangle 3">
            <a:extLst>
              <a:ext uri="{FF2B5EF4-FFF2-40B4-BE49-F238E27FC236}">
                <a16:creationId xmlns:a16="http://schemas.microsoft.com/office/drawing/2014/main" id="{B6C2B940-A786-8AB0-ACB8-E095354A8112}"/>
              </a:ext>
            </a:extLst>
          </p:cNvPr>
          <p:cNvGraphicFramePr>
            <a:graphicFrameLocks noGrp="1"/>
          </p:cNvGraphicFramePr>
          <p:nvPr>
            <p:ph idx="1"/>
            <p:extLst>
              <p:ext uri="{D42A27DB-BD31-4B8C-83A1-F6EECF244321}">
                <p14:modId xmlns:p14="http://schemas.microsoft.com/office/powerpoint/2010/main" val="3026816805"/>
              </p:ext>
            </p:extLst>
          </p:nvPr>
        </p:nvGraphicFramePr>
        <p:xfrm>
          <a:off x="-4887" y="1771915"/>
          <a:ext cx="12191694" cy="5047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4017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 reaching out to sun">
            <a:extLst>
              <a:ext uri="{FF2B5EF4-FFF2-40B4-BE49-F238E27FC236}">
                <a16:creationId xmlns:a16="http://schemas.microsoft.com/office/drawing/2014/main" id="{53610202-FD47-C8C8-70A2-1340EAE1550C}"/>
              </a:ext>
            </a:extLst>
          </p:cNvPr>
          <p:cNvPicPr>
            <a:picLocks noChangeAspect="1"/>
          </p:cNvPicPr>
          <p:nvPr/>
        </p:nvPicPr>
        <p:blipFill>
          <a:blip r:embed="rId2"/>
          <a:srcRect l="2766" r="2767" b="2"/>
          <a:stretch>
            <a:fillRect/>
          </a:stretch>
        </p:blipFill>
        <p:spPr>
          <a:xfrm>
            <a:off x="0" y="10"/>
            <a:ext cx="12188951"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1778EAD8-B92F-1E46-0B81-6CD5E1873ED7}"/>
              </a:ext>
            </a:extLst>
          </p:cNvPr>
          <p:cNvSpPr>
            <a:spLocks noGrp="1" noChangeArrowheads="1"/>
          </p:cNvSpPr>
          <p:nvPr>
            <p:ph type="title"/>
          </p:nvPr>
        </p:nvSpPr>
        <p:spPr bwMode="auto">
          <a:xfrm>
            <a:off x="838200" y="365125"/>
            <a:ext cx="3822189" cy="18999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4000" b="1" i="0" u="none" strike="noStrike" cap="none" normalizeH="0" baseline="0" dirty="0">
                <a:ln>
                  <a:noFill/>
                </a:ln>
                <a:effectLst/>
                <a:latin typeface="Arial" panose="020B0604020202020204" pitchFamily="34" charset="0"/>
                <a:cs typeface="Arial" panose="020B0604020202020204" pitchFamily="34" charset="0"/>
              </a:rPr>
              <a:t> Wellbeing</a:t>
            </a:r>
          </a:p>
        </p:txBody>
      </p:sp>
      <p:sp>
        <p:nvSpPr>
          <p:cNvPr id="3" name="Content Placeholder 2">
            <a:extLst>
              <a:ext uri="{FF2B5EF4-FFF2-40B4-BE49-F238E27FC236}">
                <a16:creationId xmlns:a16="http://schemas.microsoft.com/office/drawing/2014/main" id="{DD1EAC2C-7D09-4CF1-A39D-C0929835DD46}"/>
              </a:ext>
            </a:extLst>
          </p:cNvPr>
          <p:cNvSpPr>
            <a:spLocks noGrp="1"/>
          </p:cNvSpPr>
          <p:nvPr>
            <p:ph idx="1"/>
          </p:nvPr>
        </p:nvSpPr>
        <p:spPr>
          <a:xfrm>
            <a:off x="557214" y="1928813"/>
            <a:ext cx="7983282" cy="4248150"/>
          </a:xfrm>
        </p:spPr>
        <p:txBody>
          <a:bodyPr>
            <a:normAutofit fontScale="70000" lnSpcReduction="20000"/>
          </a:bodyPr>
          <a:lstStyle/>
          <a:p>
            <a:r>
              <a:rPr lang="en-GB" sz="3400" dirty="0">
                <a:latin typeface="Arial" panose="020B0604020202020204" pitchFamily="34" charset="0"/>
                <a:cs typeface="Arial" panose="020B0604020202020204" pitchFamily="34" charset="0"/>
              </a:rPr>
              <a:t>Wellbeing is a holistic concept including:</a:t>
            </a:r>
          </a:p>
          <a:p>
            <a:r>
              <a:rPr lang="en-GB" sz="3400" dirty="0">
                <a:latin typeface="Arial" panose="020B0604020202020204" pitchFamily="34" charset="0"/>
                <a:cs typeface="Arial" panose="020B0604020202020204" pitchFamily="34" charset="0"/>
              </a:rPr>
              <a:t>Physical wellbeing</a:t>
            </a:r>
          </a:p>
          <a:p>
            <a:r>
              <a:rPr lang="en-GB" sz="3400" dirty="0">
                <a:latin typeface="Arial" panose="020B0604020202020204" pitchFamily="34" charset="0"/>
                <a:cs typeface="Arial" panose="020B0604020202020204" pitchFamily="34" charset="0"/>
              </a:rPr>
              <a:t>Mental and emotional wellbeing</a:t>
            </a:r>
          </a:p>
          <a:p>
            <a:r>
              <a:rPr lang="en-GB" sz="3400" dirty="0">
                <a:latin typeface="Arial" panose="020B0604020202020204" pitchFamily="34" charset="0"/>
                <a:cs typeface="Arial" panose="020B0604020202020204" pitchFamily="34" charset="0"/>
              </a:rPr>
              <a:t>Social wellbeing</a:t>
            </a:r>
          </a:p>
          <a:p>
            <a:r>
              <a:rPr lang="en-GB" sz="3400" dirty="0">
                <a:latin typeface="Arial" panose="020B0604020202020204" pitchFamily="34" charset="0"/>
                <a:cs typeface="Arial" panose="020B0604020202020204" pitchFamily="34" charset="0"/>
              </a:rPr>
              <a:t>Life satisfaction and quality of life (Dodge et al., 2012). </a:t>
            </a:r>
          </a:p>
          <a:p>
            <a:r>
              <a:rPr lang="en-GB" sz="3400" b="1" dirty="0">
                <a:latin typeface="Arial" panose="020B0604020202020204" pitchFamily="34" charset="0"/>
                <a:cs typeface="Arial" panose="020B0604020202020204" pitchFamily="34" charset="0"/>
              </a:rPr>
              <a:t>Importance:</a:t>
            </a:r>
            <a:endParaRPr lang="en-GB" sz="3400" dirty="0">
              <a:latin typeface="Arial" panose="020B0604020202020204" pitchFamily="34" charset="0"/>
              <a:cs typeface="Arial" panose="020B0604020202020204" pitchFamily="34" charset="0"/>
            </a:endParaRPr>
          </a:p>
          <a:p>
            <a:r>
              <a:rPr lang="en-GB" sz="3400" dirty="0">
                <a:latin typeface="Arial" panose="020B0604020202020204" pitchFamily="34" charset="0"/>
                <a:cs typeface="Arial" panose="020B0604020202020204" pitchFamily="34" charset="0"/>
              </a:rPr>
              <a:t>Improves quality of life</a:t>
            </a:r>
          </a:p>
          <a:p>
            <a:r>
              <a:rPr lang="en-GB" sz="3400" dirty="0">
                <a:latin typeface="Arial" panose="020B0604020202020204" pitchFamily="34" charset="0"/>
                <a:cs typeface="Arial" panose="020B0604020202020204" pitchFamily="34" charset="0"/>
              </a:rPr>
              <a:t>Reduces stress and illness</a:t>
            </a:r>
          </a:p>
          <a:p>
            <a:r>
              <a:rPr lang="en-GB" sz="3400" dirty="0">
                <a:latin typeface="Arial" panose="020B0604020202020204" pitchFamily="34" charset="0"/>
                <a:cs typeface="Arial" panose="020B0604020202020204" pitchFamily="34" charset="0"/>
              </a:rPr>
              <a:t>Supports productivity and happiness</a:t>
            </a:r>
          </a:p>
          <a:p>
            <a:pPr marL="0" indent="0">
              <a:buNone/>
            </a:pP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a:p>
            <a:endParaRPr lang="en-US" sz="1400" dirty="0"/>
          </a:p>
        </p:txBody>
      </p:sp>
    </p:spTree>
    <p:extLst>
      <p:ext uri="{BB962C8B-B14F-4D97-AF65-F5344CB8AC3E}">
        <p14:creationId xmlns:p14="http://schemas.microsoft.com/office/powerpoint/2010/main" val="1197032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7CA3B-4F81-B748-385D-8E81AEEFF98E}"/>
              </a:ext>
            </a:extLst>
          </p:cNvPr>
          <p:cNvSpPr>
            <a:spLocks noGrp="1"/>
          </p:cNvSpPr>
          <p:nvPr>
            <p:ph type="title"/>
          </p:nvPr>
        </p:nvSpPr>
        <p:spPr>
          <a:xfrm>
            <a:off x="838200" y="1"/>
            <a:ext cx="10515600" cy="957262"/>
          </a:xfrm>
        </p:spPr>
        <p:txBody>
          <a:bodyPr>
            <a:normAutofit/>
          </a:bodyPr>
          <a:lstStyle/>
          <a:p>
            <a:r>
              <a:rPr lang="en-GB" sz="3200" b="1" dirty="0">
                <a:latin typeface="Arial" panose="020B0604020202020204" pitchFamily="34" charset="0"/>
                <a:cs typeface="Arial" panose="020B0604020202020204" pitchFamily="34" charset="0"/>
              </a:rPr>
              <a:t>Sustainable Development</a:t>
            </a:r>
            <a:endParaRPr lang="en-US" sz="32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E8F8B1A-61F8-6FE4-13A7-EAD18EDEA99E}"/>
              </a:ext>
            </a:extLst>
          </p:cNvPr>
          <p:cNvGraphicFramePr>
            <a:graphicFrameLocks noGrp="1"/>
          </p:cNvGraphicFramePr>
          <p:nvPr>
            <p:ph idx="1"/>
            <p:extLst>
              <p:ext uri="{D42A27DB-BD31-4B8C-83A1-F6EECF244321}">
                <p14:modId xmlns:p14="http://schemas.microsoft.com/office/powerpoint/2010/main" val="3701464245"/>
              </p:ext>
            </p:extLst>
          </p:nvPr>
        </p:nvGraphicFramePr>
        <p:xfrm>
          <a:off x="-36575" y="1415312"/>
          <a:ext cx="12188950" cy="54703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131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38DE0-2B61-EA23-D76B-92DA4480A912}"/>
              </a:ext>
            </a:extLst>
          </p:cNvPr>
          <p:cNvSpPr>
            <a:spLocks noGrp="1"/>
          </p:cNvSpPr>
          <p:nvPr>
            <p:ph type="title"/>
          </p:nvPr>
        </p:nvSpPr>
        <p:spPr>
          <a:xfrm>
            <a:off x="1245072" y="1289765"/>
            <a:ext cx="3651101" cy="4270963"/>
          </a:xfrm>
        </p:spPr>
        <p:txBody>
          <a:bodyPr anchor="ctr">
            <a:normAutofit/>
          </a:bodyPr>
          <a:lstStyle/>
          <a:p>
            <a:pPr algn="ctr"/>
            <a:r>
              <a:rPr lang="en-GB" sz="3100" b="1" dirty="0">
                <a:solidFill>
                  <a:srgbClr val="FFFFFF"/>
                </a:solidFill>
                <a:latin typeface="Arial" panose="020B0604020202020204" pitchFamily="34" charset="0"/>
                <a:cs typeface="Arial" panose="020B0604020202020204" pitchFamily="34" charset="0"/>
              </a:rPr>
              <a:t>Theoretical Perspectives</a:t>
            </a:r>
            <a:endParaRPr lang="en-US" sz="3100" b="1">
              <a:solidFill>
                <a:srgbClr val="FFFFFF"/>
              </a:solidFill>
              <a:latin typeface="Arial" panose="020B0604020202020204" pitchFamily="34" charset="0"/>
              <a:cs typeface="Arial" panose="020B0604020202020204" pitchFamily="34" charset="0"/>
            </a:endParaRPr>
          </a:p>
        </p:txBody>
      </p:sp>
      <p:sp>
        <p:nvSpPr>
          <p:cNvPr id="2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C726D2C-05C2-80C5-7395-B1E8186C5819}"/>
              </a:ext>
            </a:extLst>
          </p:cNvPr>
          <p:cNvSpPr>
            <a:spLocks noGrp="1"/>
          </p:cNvSpPr>
          <p:nvPr>
            <p:ph idx="1"/>
          </p:nvPr>
        </p:nvSpPr>
        <p:spPr>
          <a:xfrm>
            <a:off x="6292298" y="347006"/>
            <a:ext cx="5325039" cy="6149213"/>
          </a:xfrm>
        </p:spPr>
        <p:txBody>
          <a:bodyPr anchor="ctr">
            <a:normAutofit/>
          </a:bodyPr>
          <a:lstStyle/>
          <a:p>
            <a:pPr marL="0" indent="0">
              <a:buNone/>
            </a:pPr>
            <a:r>
              <a:rPr lang="en-GB" sz="1800" dirty="0">
                <a:solidFill>
                  <a:schemeClr val="tx1">
                    <a:alpha val="80000"/>
                  </a:schemeClr>
                </a:solidFill>
                <a:latin typeface="Arial" panose="020B0604020202020204" pitchFamily="34" charset="0"/>
                <a:cs typeface="Arial" panose="020B0604020202020204" pitchFamily="34" charset="0"/>
              </a:rPr>
              <a:t>The biopsychosocial model explains how biological, psychological and social factors influence health (Engel, 1977).</a:t>
            </a:r>
          </a:p>
          <a:p>
            <a:r>
              <a:rPr lang="en-GB" sz="1800" b="1" dirty="0">
                <a:solidFill>
                  <a:schemeClr val="tx1">
                    <a:alpha val="80000"/>
                  </a:schemeClr>
                </a:solidFill>
                <a:latin typeface="Arial" panose="020B0604020202020204" pitchFamily="34" charset="0"/>
                <a:cs typeface="Arial" panose="020B0604020202020204" pitchFamily="34" charset="0"/>
              </a:rPr>
              <a:t>Biological factors</a:t>
            </a:r>
            <a:endParaRPr lang="en-GB" sz="1800" dirty="0">
              <a:solidFill>
                <a:schemeClr val="tx1">
                  <a:alpha val="80000"/>
                </a:schemeClr>
              </a:solidFill>
              <a:latin typeface="Arial" panose="020B0604020202020204" pitchFamily="34" charset="0"/>
              <a:cs typeface="Arial" panose="020B0604020202020204" pitchFamily="34" charset="0"/>
            </a:endParaRPr>
          </a:p>
          <a:p>
            <a:r>
              <a:rPr lang="en-GB" sz="1800" dirty="0">
                <a:solidFill>
                  <a:schemeClr val="tx1">
                    <a:alpha val="80000"/>
                  </a:schemeClr>
                </a:solidFill>
                <a:latin typeface="Arial" panose="020B0604020202020204" pitchFamily="34" charset="0"/>
                <a:cs typeface="Arial" panose="020B0604020202020204" pitchFamily="34" charset="0"/>
              </a:rPr>
              <a:t>Genetics and hereditary conditions</a:t>
            </a:r>
          </a:p>
          <a:p>
            <a:r>
              <a:rPr lang="en-GB" sz="1800" dirty="0">
                <a:solidFill>
                  <a:schemeClr val="tx1">
                    <a:alpha val="80000"/>
                  </a:schemeClr>
                </a:solidFill>
                <a:latin typeface="Arial" panose="020B0604020202020204" pitchFamily="34" charset="0"/>
                <a:cs typeface="Arial" panose="020B0604020202020204" pitchFamily="34" charset="0"/>
              </a:rPr>
              <a:t>Physical health and disease</a:t>
            </a:r>
          </a:p>
          <a:p>
            <a:r>
              <a:rPr lang="en-GB" sz="1800" dirty="0">
                <a:solidFill>
                  <a:schemeClr val="tx1">
                    <a:alpha val="80000"/>
                  </a:schemeClr>
                </a:solidFill>
                <a:latin typeface="Arial" panose="020B0604020202020204" pitchFamily="34" charset="0"/>
                <a:cs typeface="Arial" panose="020B0604020202020204" pitchFamily="34" charset="0"/>
              </a:rPr>
              <a:t>Injury, infection and physiological functioning</a:t>
            </a:r>
          </a:p>
          <a:p>
            <a:r>
              <a:rPr lang="en-GB" sz="1800" b="1" dirty="0">
                <a:solidFill>
                  <a:schemeClr val="tx1">
                    <a:alpha val="80000"/>
                  </a:schemeClr>
                </a:solidFill>
                <a:latin typeface="Arial" panose="020B0604020202020204" pitchFamily="34" charset="0"/>
                <a:cs typeface="Arial" panose="020B0604020202020204" pitchFamily="34" charset="0"/>
              </a:rPr>
              <a:t>Psychological factors</a:t>
            </a:r>
            <a:endParaRPr lang="en-GB" sz="1800" dirty="0">
              <a:solidFill>
                <a:schemeClr val="tx1">
                  <a:alpha val="80000"/>
                </a:schemeClr>
              </a:solidFill>
              <a:latin typeface="Arial" panose="020B0604020202020204" pitchFamily="34" charset="0"/>
              <a:cs typeface="Arial" panose="020B0604020202020204" pitchFamily="34" charset="0"/>
            </a:endParaRPr>
          </a:p>
          <a:p>
            <a:r>
              <a:rPr lang="en-GB" sz="1800" dirty="0">
                <a:solidFill>
                  <a:schemeClr val="tx1">
                    <a:alpha val="80000"/>
                  </a:schemeClr>
                </a:solidFill>
                <a:latin typeface="Arial" panose="020B0604020202020204" pitchFamily="34" charset="0"/>
                <a:cs typeface="Arial" panose="020B0604020202020204" pitchFamily="34" charset="0"/>
              </a:rPr>
              <a:t>Stress, emotions and mental health</a:t>
            </a:r>
          </a:p>
          <a:p>
            <a:r>
              <a:rPr lang="en-GB" sz="1800" dirty="0">
                <a:solidFill>
                  <a:schemeClr val="tx1">
                    <a:alpha val="80000"/>
                  </a:schemeClr>
                </a:solidFill>
                <a:latin typeface="Arial" panose="020B0604020202020204" pitchFamily="34" charset="0"/>
                <a:cs typeface="Arial" panose="020B0604020202020204" pitchFamily="34" charset="0"/>
              </a:rPr>
              <a:t>Behaviour and lifestyle choices</a:t>
            </a:r>
          </a:p>
          <a:p>
            <a:r>
              <a:rPr lang="en-GB" sz="1800" dirty="0">
                <a:solidFill>
                  <a:schemeClr val="tx1">
                    <a:alpha val="80000"/>
                  </a:schemeClr>
                </a:solidFill>
                <a:latin typeface="Arial" panose="020B0604020202020204" pitchFamily="34" charset="0"/>
                <a:cs typeface="Arial" panose="020B0604020202020204" pitchFamily="34" charset="0"/>
              </a:rPr>
              <a:t>Coping mechanisms and attitudes towards illness</a:t>
            </a:r>
          </a:p>
          <a:p>
            <a:r>
              <a:rPr lang="en-GB" sz="1800" b="1" dirty="0">
                <a:solidFill>
                  <a:schemeClr val="tx1">
                    <a:alpha val="80000"/>
                  </a:schemeClr>
                </a:solidFill>
                <a:latin typeface="Arial" panose="020B0604020202020204" pitchFamily="34" charset="0"/>
                <a:cs typeface="Arial" panose="020B0604020202020204" pitchFamily="34" charset="0"/>
              </a:rPr>
              <a:t>Social factors</a:t>
            </a:r>
            <a:endParaRPr lang="en-GB" sz="1800" dirty="0">
              <a:solidFill>
                <a:schemeClr val="tx1">
                  <a:alpha val="80000"/>
                </a:schemeClr>
              </a:solidFill>
              <a:latin typeface="Arial" panose="020B0604020202020204" pitchFamily="34" charset="0"/>
              <a:cs typeface="Arial" panose="020B0604020202020204" pitchFamily="34" charset="0"/>
            </a:endParaRPr>
          </a:p>
          <a:p>
            <a:r>
              <a:rPr lang="en-GB" sz="1800" dirty="0">
                <a:solidFill>
                  <a:schemeClr val="tx1">
                    <a:alpha val="80000"/>
                  </a:schemeClr>
                </a:solidFill>
                <a:latin typeface="Arial" panose="020B0604020202020204" pitchFamily="34" charset="0"/>
                <a:cs typeface="Arial" panose="020B0604020202020204" pitchFamily="34" charset="0"/>
              </a:rPr>
              <a:t>Socioeconomic status and employment</a:t>
            </a:r>
          </a:p>
          <a:p>
            <a:r>
              <a:rPr lang="en-GB" sz="1800" dirty="0">
                <a:solidFill>
                  <a:schemeClr val="tx1">
                    <a:alpha val="80000"/>
                  </a:schemeClr>
                </a:solidFill>
                <a:latin typeface="Arial" panose="020B0604020202020204" pitchFamily="34" charset="0"/>
                <a:cs typeface="Arial" panose="020B0604020202020204" pitchFamily="34" charset="0"/>
              </a:rPr>
              <a:t>Education and cultural influences</a:t>
            </a:r>
          </a:p>
          <a:p>
            <a:r>
              <a:rPr lang="en-GB" sz="1800" dirty="0">
                <a:solidFill>
                  <a:schemeClr val="tx1">
                    <a:alpha val="80000"/>
                  </a:schemeClr>
                </a:solidFill>
                <a:latin typeface="Arial" panose="020B0604020202020204" pitchFamily="34" charset="0"/>
                <a:cs typeface="Arial" panose="020B0604020202020204" pitchFamily="34" charset="0"/>
              </a:rPr>
              <a:t>Family support, relationships and community environment</a:t>
            </a:r>
          </a:p>
          <a:p>
            <a:endParaRPr lang="en-US" sz="1700" dirty="0">
              <a:solidFill>
                <a:schemeClr val="tx1">
                  <a:alpha val="80000"/>
                </a:schemeClr>
              </a:solidFill>
              <a:latin typeface="Arial" panose="020B0604020202020204" pitchFamily="34" charset="0"/>
              <a:cs typeface="Arial" panose="020B0604020202020204" pitchFamily="34" charset="0"/>
            </a:endParaRPr>
          </a:p>
        </p:txBody>
      </p:sp>
      <p:sp>
        <p:nvSpPr>
          <p:cNvPr id="2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35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767663-93A9-E3E2-8E12-4C4E98120099}"/>
              </a:ext>
            </a:extLst>
          </p:cNvPr>
          <p:cNvSpPr>
            <a:spLocks noGrp="1"/>
          </p:cNvSpPr>
          <p:nvPr>
            <p:ph type="title"/>
          </p:nvPr>
        </p:nvSpPr>
        <p:spPr>
          <a:xfrm>
            <a:off x="838199" y="1068891"/>
            <a:ext cx="4259731" cy="1985085"/>
          </a:xfrm>
        </p:spPr>
        <p:txBody>
          <a:bodyPr anchor="b">
            <a:normAutofit/>
          </a:bodyPr>
          <a:lstStyle/>
          <a:p>
            <a:pPr algn="ctr"/>
            <a:r>
              <a:rPr lang="en-GB" b="1">
                <a:latin typeface="Arial" panose="020B0604020202020204" pitchFamily="34" charset="0"/>
                <a:cs typeface="Arial" panose="020B0604020202020204" pitchFamily="34" charset="0"/>
              </a:rPr>
              <a:t> Policies</a:t>
            </a:r>
            <a:r>
              <a:rPr lang="en-GB" b="1" dirty="0">
                <a:latin typeface="Arial" panose="020B0604020202020204" pitchFamily="34" charset="0"/>
                <a:cs typeface="Arial" panose="020B0604020202020204" pitchFamily="34" charset="0"/>
              </a:rPr>
              <a:t> &amp; Governance-HiAP</a:t>
            </a:r>
            <a:endParaRPr lang="en-US" b="1">
              <a:latin typeface="Arial" panose="020B0604020202020204" pitchFamily="34" charset="0"/>
              <a:cs typeface="Arial" panose="020B0604020202020204" pitchFamily="34" charset="0"/>
            </a:endParaRPr>
          </a:p>
        </p:txBody>
      </p:sp>
      <p:sp>
        <p:nvSpPr>
          <p:cNvPr id="59" name="Freeform: Shape 55">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6" name="Graphic 45" descr="Doctor">
            <a:extLst>
              <a:ext uri="{FF2B5EF4-FFF2-40B4-BE49-F238E27FC236}">
                <a16:creationId xmlns:a16="http://schemas.microsoft.com/office/drawing/2014/main" id="{8C2EB41B-9AC7-BD07-5D5E-C17BB32CB58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42621" y="3555468"/>
            <a:ext cx="2450885" cy="2450885"/>
          </a:xfrm>
          <a:prstGeom prst="rect">
            <a:avLst/>
          </a:prstGeom>
        </p:spPr>
      </p:pic>
      <p:sp>
        <p:nvSpPr>
          <p:cNvPr id="58"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4">
            <a:extLst>
              <a:ext uri="{FF2B5EF4-FFF2-40B4-BE49-F238E27FC236}">
                <a16:creationId xmlns:a16="http://schemas.microsoft.com/office/drawing/2014/main" id="{4E24BA57-7AA7-D24E-727F-DD984805338E}"/>
              </a:ext>
            </a:extLst>
          </p:cNvPr>
          <p:cNvSpPr>
            <a:spLocks noGrp="1" noChangeArrowheads="1"/>
          </p:cNvSpPr>
          <p:nvPr>
            <p:ph idx="1"/>
          </p:nvPr>
        </p:nvSpPr>
        <p:spPr bwMode="auto">
          <a:xfrm>
            <a:off x="6008594" y="214313"/>
            <a:ext cx="5922149" cy="59013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endParaRPr kumimoji="0" lang="en-US" altLang="en-US" sz="1800" b="1"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800" b="1" dirty="0"/>
          </a:p>
          <a:p>
            <a:pPr marL="0" marR="0" lvl="0" indent="0" defTabSz="914400" rtl="0" eaLnBrk="0" fontAlgn="base" latinLnBrk="0" hangingPunct="0">
              <a:spcBef>
                <a:spcPct val="0"/>
              </a:spcBef>
              <a:spcAft>
                <a:spcPts val="600"/>
              </a:spcAft>
              <a:buClrTx/>
              <a:buSzTx/>
              <a:buFontTx/>
              <a:buNone/>
              <a:tabLst/>
            </a:pPr>
            <a:r>
              <a:rPr kumimoji="0" lang="en-US" altLang="en-US" sz="1800" b="1" i="0" u="none" strike="noStrike" cap="none" normalizeH="0" baseline="0" dirty="0">
                <a:ln>
                  <a:noFill/>
                </a:ln>
                <a:effectLst/>
                <a:latin typeface="Arial" panose="020B0604020202020204" pitchFamily="34" charset="0"/>
              </a:rPr>
              <a:t>Health in All Policies (HiAP)</a:t>
            </a:r>
            <a:r>
              <a:rPr kumimoji="0" lang="en-US" altLang="en-US" sz="1800" b="0" i="0" u="none" strike="noStrike" cap="none" normalizeH="0" baseline="0" dirty="0">
                <a:ln>
                  <a:noFill/>
                </a:ln>
                <a:effectLst/>
                <a:latin typeface="Arial" panose="020B0604020202020204" pitchFamily="34" charset="0"/>
              </a:rPr>
              <a:t> is a global framework developed by the World Health Organization to ensure that health and wellbeing are considered in all areas of </a:t>
            </a:r>
          </a:p>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rPr>
              <a:t>policy-making, not only within healthcare systems (World Health Organization, 2014).</a:t>
            </a:r>
          </a:p>
          <a:p>
            <a:pPr marL="0" marR="0" lvl="0" indent="0" defTabSz="914400" rtl="0" eaLnBrk="0" fontAlgn="base" latinLnBrk="0" hangingPunct="0">
              <a:spcBef>
                <a:spcPct val="0"/>
              </a:spcBef>
              <a:spcAft>
                <a:spcPts val="600"/>
              </a:spcAft>
              <a:buClrTx/>
              <a:buSzTx/>
              <a:buFontTx/>
              <a:buNone/>
              <a:tabLst/>
            </a:pPr>
            <a:r>
              <a:rPr kumimoji="0" lang="en-US" altLang="en-US" sz="1800" b="1" i="0" u="none" strike="noStrike" cap="none" normalizeH="0" baseline="0" dirty="0">
                <a:ln>
                  <a:noFill/>
                </a:ln>
                <a:effectLst/>
                <a:latin typeface="Arial" panose="020B0604020202020204" pitchFamily="34" charset="0"/>
              </a:rPr>
              <a:t>Key principles of HiAP:</a:t>
            </a: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Promotes collaboration between sectors such as housing, education, transport and environment</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Recognizes that social, economic and environmental factors influence health outcomes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Focuses on prevention and reducing health inequalities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Encourages policymakers to consider health impacts when developing policies</a:t>
            </a:r>
          </a:p>
          <a:p>
            <a:pPr marL="0" lvl="0" indent="0">
              <a:spcAft>
                <a:spcPts val="600"/>
              </a:spcAft>
              <a:buFontTx/>
              <a:buChar char="•"/>
            </a:pPr>
            <a:r>
              <a:rPr lang="en-GB" sz="1800" b="1" dirty="0"/>
              <a:t>Example </a:t>
            </a:r>
            <a:br>
              <a:rPr lang="en-GB" sz="1800" dirty="0"/>
            </a:br>
            <a:r>
              <a:rPr lang="en-GB" sz="1800" dirty="0"/>
              <a:t>Local councils in the UK are working with the NHS to improve housing, air quality and community services to support healthier lifestyles.</a:t>
            </a: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495407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Person with Cane">
            <a:extLst>
              <a:ext uri="{FF2B5EF4-FFF2-40B4-BE49-F238E27FC236}">
                <a16:creationId xmlns:a16="http://schemas.microsoft.com/office/drawing/2014/main" id="{D5875F68-FF5C-A85C-8A56-FDB6BD9FDD4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05030" y="1065276"/>
            <a:ext cx="4727448" cy="472744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48CCC5-F6DB-835D-091E-EEE623232686}"/>
              </a:ext>
            </a:extLst>
          </p:cNvPr>
          <p:cNvSpPr>
            <a:spLocks noGrp="1"/>
          </p:cNvSpPr>
          <p:nvPr>
            <p:ph type="title"/>
          </p:nvPr>
        </p:nvSpPr>
        <p:spPr>
          <a:xfrm>
            <a:off x="786384" y="841249"/>
            <a:ext cx="5692953" cy="2587131"/>
          </a:xfrm>
        </p:spPr>
        <p:txBody>
          <a:bodyPr anchor="b">
            <a:normAutofit/>
          </a:bodyPr>
          <a:lstStyle/>
          <a:p>
            <a:r>
              <a:rPr lang="en-GB" sz="3700" b="1" dirty="0">
                <a:solidFill>
                  <a:schemeClr val="bg1"/>
                </a:solidFill>
                <a:latin typeface="Arial" panose="020B0604020202020204" pitchFamily="34" charset="0"/>
                <a:cs typeface="Arial" panose="020B0604020202020204" pitchFamily="34" charset="0"/>
              </a:rPr>
              <a:t>Relevance of Integrated Health and Wellbeing Approaches in modern healthcare</a:t>
            </a:r>
            <a:endParaRPr lang="en-US" sz="37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4CD4CA-29E5-7468-6F75-CC8DAD363F6C}"/>
              </a:ext>
            </a:extLst>
          </p:cNvPr>
          <p:cNvSpPr>
            <a:spLocks noGrp="1"/>
          </p:cNvSpPr>
          <p:nvPr>
            <p:ph idx="1"/>
          </p:nvPr>
        </p:nvSpPr>
        <p:spPr>
          <a:xfrm>
            <a:off x="786383" y="3566810"/>
            <a:ext cx="5692953" cy="3291190"/>
          </a:xfrm>
        </p:spPr>
        <p:txBody>
          <a:bodyPr anchor="ctr">
            <a:normAutofit/>
          </a:bodyPr>
          <a:lstStyle/>
          <a:p>
            <a:pPr marL="0" indent="0">
              <a:buNone/>
            </a:pPr>
            <a:r>
              <a:rPr lang="en-GB" sz="1800" dirty="0">
                <a:solidFill>
                  <a:schemeClr val="tx2"/>
                </a:solidFill>
                <a:latin typeface="Arial" panose="020B0604020202020204" pitchFamily="34" charset="0"/>
                <a:cs typeface="Arial" panose="020B0604020202020204" pitchFamily="34" charset="0"/>
              </a:rPr>
              <a:t> </a:t>
            </a:r>
          </a:p>
          <a:p>
            <a:r>
              <a:rPr lang="en-GB" sz="2000" dirty="0">
                <a:solidFill>
                  <a:schemeClr val="tx2"/>
                </a:solidFill>
                <a:latin typeface="Arial" panose="020B0604020202020204" pitchFamily="34" charset="0"/>
                <a:cs typeface="Arial" panose="020B0604020202020204" pitchFamily="34" charset="0"/>
              </a:rPr>
              <a:t>Chronic Diseases </a:t>
            </a:r>
          </a:p>
          <a:p>
            <a:r>
              <a:rPr lang="en-GB" sz="2000" dirty="0">
                <a:solidFill>
                  <a:schemeClr val="tx2"/>
                </a:solidFill>
                <a:latin typeface="Arial" panose="020B0604020202020204" pitchFamily="34" charset="0"/>
                <a:cs typeface="Arial" panose="020B0604020202020204" pitchFamily="34" charset="0"/>
              </a:rPr>
              <a:t>Ageing population </a:t>
            </a:r>
          </a:p>
          <a:p>
            <a:r>
              <a:rPr lang="en-GB" sz="2000" dirty="0">
                <a:solidFill>
                  <a:schemeClr val="tx2"/>
                </a:solidFill>
                <a:latin typeface="Arial" panose="020B0604020202020204" pitchFamily="34" charset="0"/>
                <a:cs typeface="Arial" panose="020B0604020202020204" pitchFamily="34" charset="0"/>
              </a:rPr>
              <a:t>Mental health awareness</a:t>
            </a:r>
          </a:p>
          <a:p>
            <a:r>
              <a:rPr lang="en-GB" sz="2000" dirty="0">
                <a:solidFill>
                  <a:schemeClr val="tx2"/>
                </a:solidFill>
                <a:latin typeface="Arial" panose="020B0604020202020204" pitchFamily="34" charset="0"/>
                <a:cs typeface="Arial" panose="020B0604020202020204" pitchFamily="34" charset="0"/>
              </a:rPr>
              <a:t>Health inequalities </a:t>
            </a:r>
          </a:p>
          <a:p>
            <a:r>
              <a:rPr lang="en-GB" sz="2000" dirty="0">
                <a:solidFill>
                  <a:schemeClr val="tx2"/>
                </a:solidFill>
                <a:latin typeface="Arial" panose="020B0604020202020204" pitchFamily="34" charset="0"/>
                <a:cs typeface="Arial" panose="020B0604020202020204" pitchFamily="34" charset="0"/>
              </a:rPr>
              <a:t>Pressure on the NHS </a:t>
            </a:r>
          </a:p>
          <a:p>
            <a:r>
              <a:rPr lang="en-GB" sz="2000" dirty="0">
                <a:solidFill>
                  <a:schemeClr val="tx2"/>
                </a:solidFill>
                <a:latin typeface="Arial" panose="020B0604020202020204" pitchFamily="34" charset="0"/>
                <a:cs typeface="Arial" panose="020B0604020202020204" pitchFamily="34" charset="0"/>
              </a:rPr>
              <a:t>Digital Transformation (NHS England, 2019).</a:t>
            </a:r>
          </a:p>
          <a:p>
            <a:endParaRPr lang="en-US"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3741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AD039-EECC-53F2-64BB-5FE18C2DD7DC}"/>
              </a:ext>
            </a:extLst>
          </p:cNvPr>
          <p:cNvSpPr>
            <a:spLocks noGrp="1"/>
          </p:cNvSpPr>
          <p:nvPr>
            <p:ph type="title"/>
          </p:nvPr>
        </p:nvSpPr>
        <p:spPr>
          <a:xfrm>
            <a:off x="630936" y="640080"/>
            <a:ext cx="4818888" cy="1481328"/>
          </a:xfrm>
        </p:spPr>
        <p:txBody>
          <a:bodyPr anchor="b">
            <a:normAutofit/>
          </a:bodyPr>
          <a:lstStyle/>
          <a:p>
            <a:r>
              <a:rPr lang="en-GB" sz="3000" b="1">
                <a:latin typeface="Arial" panose="020B0604020202020204" pitchFamily="34" charset="0"/>
                <a:cs typeface="Arial" panose="020B0604020202020204" pitchFamily="34" charset="0"/>
              </a:rPr>
              <a:t>Public Health Initiatives</a:t>
            </a:r>
            <a:br>
              <a:rPr lang="en-GB" sz="3000" b="1"/>
            </a:br>
            <a:endParaRPr lang="en-US" sz="3000"/>
          </a:p>
        </p:txBody>
      </p:sp>
      <p:sp>
        <p:nvSpPr>
          <p:cNvPr id="5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9618D07E-3994-E708-AEFF-F3339D05DC15}"/>
              </a:ext>
            </a:extLst>
          </p:cNvPr>
          <p:cNvSpPr>
            <a:spLocks noGrp="1" noChangeArrowheads="1"/>
          </p:cNvSpPr>
          <p:nvPr>
            <p:ph idx="1"/>
          </p:nvPr>
        </p:nvSpPr>
        <p:spPr bwMode="auto">
          <a:xfrm>
            <a:off x="630936" y="2660904"/>
            <a:ext cx="4818888" cy="35478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Promoting Health and Wellbeing</a:t>
            </a:r>
          </a:p>
          <a:p>
            <a:pPr marR="0" lvl="0" defTabSz="914400" rtl="0" eaLnBrk="0" fontAlgn="base" latinLnBrk="0" hangingPunct="0">
              <a:spcBef>
                <a:spcPct val="0"/>
              </a:spcBef>
              <a:spcAft>
                <a:spcPts val="600"/>
              </a:spcAft>
              <a:buClrTx/>
              <a:buSzTx/>
              <a:tabLst/>
            </a:pPr>
            <a:r>
              <a:rPr lang="en-US" altLang="en-US" sz="2000" dirty="0">
                <a:latin typeface="Arial" panose="020B0604020202020204" pitchFamily="34" charset="0"/>
                <a:cs typeface="Arial" panose="020B0604020202020204" pitchFamily="34" charset="0"/>
              </a:rPr>
              <a:t>Health Campaigns (smoking, diet, physical activities)</a:t>
            </a:r>
          </a:p>
          <a:p>
            <a:pPr marR="0" lvl="0" defTabSz="914400" rtl="0" eaLnBrk="0" fontAlgn="base" latinLnBrk="0" hangingPunct="0">
              <a:spcBef>
                <a:spcPct val="0"/>
              </a:spcBef>
              <a:spcAft>
                <a:spcPts val="600"/>
              </a:spcAft>
              <a:buClrTx/>
              <a:buSzTx/>
              <a:tabLst/>
            </a:pPr>
            <a:r>
              <a:rPr lang="en-US" altLang="en-US" sz="2000" dirty="0">
                <a:latin typeface="Arial" panose="020B0604020202020204" pitchFamily="34" charset="0"/>
                <a:cs typeface="Arial" panose="020B0604020202020204" pitchFamily="34" charset="0"/>
              </a:rPr>
              <a:t>Promoting Healthy environments (housing, clean air, access to green spaces)  (Public Health England, 2018). </a:t>
            </a:r>
          </a:p>
          <a:p>
            <a:pPr marL="0" marR="0" lvl="0" indent="0" defTabSz="914400" rtl="0" eaLnBrk="0" fontAlgn="base" latinLnBrk="0" hangingPunct="0">
              <a:spcBef>
                <a:spcPct val="0"/>
              </a:spcBef>
              <a:spcAft>
                <a:spcPts val="600"/>
              </a:spcAft>
              <a:buClrTx/>
              <a:buSz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lang="en-US" altLang="en-US" sz="2000" b="1" dirty="0">
                <a:latin typeface="Arial" panose="020B0604020202020204" pitchFamily="34" charset="0"/>
                <a:cs typeface="Arial" panose="020B0604020202020204" pitchFamily="34" charset="0"/>
              </a:rPr>
              <a:t>Impact on Society: Reduces Chronic Diseases, Improves Life Expectancy, Reduces Health Cost True Prevention. </a:t>
            </a:r>
          </a:p>
        </p:txBody>
      </p:sp>
      <p:pic>
        <p:nvPicPr>
          <p:cNvPr id="8" name="Picture 7" descr="A collage of images of earth day&#10;&#10;AI-generated content may be incorrect.">
            <a:extLst>
              <a:ext uri="{FF2B5EF4-FFF2-40B4-BE49-F238E27FC236}">
                <a16:creationId xmlns:a16="http://schemas.microsoft.com/office/drawing/2014/main" id="{545E332A-3186-A948-8589-87E0080E9A4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9048" y="1811781"/>
            <a:ext cx="5458968" cy="3234438"/>
          </a:xfrm>
          <a:prstGeom prst="rect">
            <a:avLst/>
          </a:prstGeom>
        </p:spPr>
      </p:pic>
    </p:spTree>
    <p:extLst>
      <p:ext uri="{BB962C8B-B14F-4D97-AF65-F5344CB8AC3E}">
        <p14:creationId xmlns:p14="http://schemas.microsoft.com/office/powerpoint/2010/main" val="3596929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2EEA1-9167-6827-B39E-26323E2EC626}"/>
              </a:ext>
            </a:extLst>
          </p:cNvPr>
          <p:cNvSpPr>
            <a:spLocks noGrp="1"/>
          </p:cNvSpPr>
          <p:nvPr>
            <p:ph type="title"/>
          </p:nvPr>
        </p:nvSpPr>
        <p:spPr>
          <a:xfrm>
            <a:off x="916512" y="518336"/>
            <a:ext cx="10066122" cy="1298448"/>
          </a:xfrm>
        </p:spPr>
        <p:txBody>
          <a:bodyPr anchor="b">
            <a:normAutofit/>
          </a:bodyPr>
          <a:lstStyle/>
          <a:p>
            <a:r>
              <a:rPr lang="en-GB" sz="3400" b="1">
                <a:latin typeface="Arial" panose="020B0604020202020204" pitchFamily="34" charset="0"/>
                <a:cs typeface="Arial" panose="020B0604020202020204" pitchFamily="34" charset="0"/>
              </a:rPr>
              <a:t>Challenges in Implementing Holistic Healthcare</a:t>
            </a:r>
            <a:br>
              <a:rPr lang="en-GB" sz="3400" b="1"/>
            </a:br>
            <a:endParaRPr lang="en-US" sz="3400"/>
          </a:p>
        </p:txBody>
      </p:sp>
      <p:sp>
        <p:nvSpPr>
          <p:cNvPr id="30"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40EC16-8702-87FE-8BD3-9C40570E3E28}"/>
              </a:ext>
            </a:extLst>
          </p:cNvPr>
          <p:cNvSpPr>
            <a:spLocks noGrp="1"/>
          </p:cNvSpPr>
          <p:nvPr>
            <p:ph idx="1"/>
          </p:nvPr>
        </p:nvSpPr>
        <p:spPr>
          <a:xfrm>
            <a:off x="793661" y="2599509"/>
            <a:ext cx="4530898" cy="3639450"/>
          </a:xfrm>
        </p:spPr>
        <p:txBody>
          <a:bodyPr anchor="ctr">
            <a:normAutofit/>
          </a:bodyPr>
          <a:lstStyle/>
          <a:p>
            <a:r>
              <a:rPr lang="en-GB" sz="1700" b="1">
                <a:latin typeface="Arial" panose="020B0604020202020204" pitchFamily="34" charset="0"/>
                <a:cs typeface="Arial" panose="020B0604020202020204" pitchFamily="34" charset="0"/>
              </a:rPr>
              <a:t>Key challenges in healthcare systems:</a:t>
            </a:r>
            <a:endParaRPr lang="en-GB" sz="1700">
              <a:latin typeface="Arial" panose="020B0604020202020204" pitchFamily="34" charset="0"/>
              <a:cs typeface="Arial" panose="020B0604020202020204" pitchFamily="34" charset="0"/>
            </a:endParaRPr>
          </a:p>
          <a:p>
            <a:r>
              <a:rPr lang="en-GB" sz="1700">
                <a:latin typeface="Arial" panose="020B0604020202020204" pitchFamily="34" charset="0"/>
                <a:cs typeface="Arial" panose="020B0604020202020204" pitchFamily="34" charset="0"/>
              </a:rPr>
              <a:t>Funding pressures</a:t>
            </a:r>
          </a:p>
          <a:p>
            <a:r>
              <a:rPr lang="en-GB" sz="1700">
                <a:latin typeface="Arial" panose="020B0604020202020204" pitchFamily="34" charset="0"/>
                <a:cs typeface="Arial" panose="020B0604020202020204" pitchFamily="34" charset="0"/>
              </a:rPr>
              <a:t>Workforce shortages</a:t>
            </a:r>
          </a:p>
          <a:p>
            <a:r>
              <a:rPr lang="en-GB" sz="1700">
                <a:latin typeface="Arial" panose="020B0604020202020204" pitchFamily="34" charset="0"/>
                <a:cs typeface="Arial" panose="020B0604020202020204" pitchFamily="34" charset="0"/>
              </a:rPr>
              <a:t>Lack of coordination between health and social care services</a:t>
            </a:r>
          </a:p>
          <a:p>
            <a:r>
              <a:rPr lang="en-GB" sz="1700">
                <a:latin typeface="Arial" panose="020B0604020202020204" pitchFamily="34" charset="0"/>
                <a:cs typeface="Arial" panose="020B0604020202020204" pitchFamily="34" charset="0"/>
              </a:rPr>
              <a:t>Longer waiting times for treatment and mental health support</a:t>
            </a:r>
          </a:p>
          <a:p>
            <a:r>
              <a:rPr lang="en-GB" sz="1700">
                <a:latin typeface="Arial" panose="020B0604020202020204" pitchFamily="34" charset="0"/>
                <a:cs typeface="Arial" panose="020B0604020202020204" pitchFamily="34" charset="0"/>
              </a:rPr>
              <a:t>Increased pressure on hospitals and primary care</a:t>
            </a:r>
          </a:p>
          <a:p>
            <a:r>
              <a:rPr lang="en-GB" sz="1700">
                <a:latin typeface="Arial" panose="020B0604020202020204" pitchFamily="34" charset="0"/>
                <a:cs typeface="Arial" panose="020B0604020202020204" pitchFamily="34" charset="0"/>
              </a:rPr>
              <a:t>Challenges in addressing health inequalities</a:t>
            </a:r>
            <a:r>
              <a:rPr lang="en-GB" sz="1700" dirty="0">
                <a:latin typeface="Arial" panose="020B0604020202020204" pitchFamily="34" charset="0"/>
                <a:cs typeface="Arial" panose="020B0604020202020204" pitchFamily="34" charset="0"/>
              </a:rPr>
              <a:t> (NHS, 2019)</a:t>
            </a:r>
            <a:endParaRPr lang="en-GB" sz="1700">
              <a:latin typeface="Arial" panose="020B0604020202020204" pitchFamily="34" charset="0"/>
              <a:cs typeface="Arial" panose="020B0604020202020204" pitchFamily="34" charset="0"/>
            </a:endParaRPr>
          </a:p>
          <a:p>
            <a:endParaRPr lang="en-US" sz="1700"/>
          </a:p>
        </p:txBody>
      </p:sp>
      <p:pic>
        <p:nvPicPr>
          <p:cNvPr id="22" name="Picture 21">
            <a:extLst>
              <a:ext uri="{FF2B5EF4-FFF2-40B4-BE49-F238E27FC236}">
                <a16:creationId xmlns:a16="http://schemas.microsoft.com/office/drawing/2014/main" id="{03F71882-ADE9-C0F2-7393-2030121E9CB4}"/>
              </a:ext>
            </a:extLst>
          </p:cNvPr>
          <p:cNvPicPr>
            <a:picLocks noChangeAspect="1"/>
          </p:cNvPicPr>
          <p:nvPr/>
        </p:nvPicPr>
        <p:blipFill>
          <a:blip r:embed="rId2"/>
          <a:stretch>
            <a:fillRect/>
          </a:stretch>
        </p:blipFill>
        <p:spPr>
          <a:xfrm>
            <a:off x="5911532" y="2796294"/>
            <a:ext cx="5150277" cy="3090166"/>
          </a:xfrm>
          <a:prstGeom prst="rect">
            <a:avLst/>
          </a:prstGeom>
        </p:spPr>
      </p:pic>
      <p:sp>
        <p:nvSpPr>
          <p:cNvPr id="34" name="Rectangle 3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utoShape 4">
            <a:extLst>
              <a:ext uri="{FF2B5EF4-FFF2-40B4-BE49-F238E27FC236}">
                <a16:creationId xmlns:a16="http://schemas.microsoft.com/office/drawing/2014/main" id="{B583814F-1A7B-8CA3-D05D-E171F36D93C7}"/>
              </a:ext>
            </a:extLst>
          </p:cNvPr>
          <p:cNvSpPr>
            <a:spLocks noChangeAspect="1" noChangeArrowheads="1"/>
          </p:cNvSpPr>
          <p:nvPr/>
        </p:nvSpPr>
        <p:spPr bwMode="auto">
          <a:xfrm>
            <a:off x="5943599" y="152401"/>
            <a:ext cx="3428999" cy="3428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TextBox 23">
            <a:extLst>
              <a:ext uri="{FF2B5EF4-FFF2-40B4-BE49-F238E27FC236}">
                <a16:creationId xmlns:a16="http://schemas.microsoft.com/office/drawing/2014/main" id="{26E46F2A-8D8C-01AC-E598-160F6886580F}"/>
              </a:ext>
            </a:extLst>
          </p:cNvPr>
          <p:cNvSpPr txBox="1"/>
          <p:nvPr/>
        </p:nvSpPr>
        <p:spPr>
          <a:xfrm>
            <a:off x="7373258" y="6037943"/>
            <a:ext cx="2235200" cy="369332"/>
          </a:xfrm>
          <a:prstGeom prst="rect">
            <a:avLst/>
          </a:prstGeom>
          <a:noFill/>
        </p:spPr>
        <p:txBody>
          <a:bodyPr wrap="square" rtlCol="0">
            <a:spAutoFit/>
          </a:bodyPr>
          <a:lstStyle/>
          <a:p>
            <a:r>
              <a:rPr lang="en-GB" dirty="0"/>
              <a:t>(Getty Images, 2023)</a:t>
            </a:r>
            <a:endParaRPr lang="en-US" dirty="0"/>
          </a:p>
        </p:txBody>
      </p:sp>
    </p:spTree>
    <p:extLst>
      <p:ext uri="{BB962C8B-B14F-4D97-AF65-F5344CB8AC3E}">
        <p14:creationId xmlns:p14="http://schemas.microsoft.com/office/powerpoint/2010/main" val="2795318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DFA6-C8A8-4D59-2CCD-CAFD64955AC8}"/>
              </a:ext>
            </a:extLst>
          </p:cNvPr>
          <p:cNvSpPr>
            <a:spLocks noGrp="1"/>
          </p:cNvSpPr>
          <p:nvPr>
            <p:ph type="title"/>
          </p:nvPr>
        </p:nvSpPr>
        <p:spPr/>
        <p:txBody>
          <a:bodyPr>
            <a:normAutofit/>
          </a:bodyPr>
          <a:lstStyle/>
          <a:p>
            <a:r>
              <a:rPr lang="en-US" sz="3200">
                <a:latin typeface="Arial" panose="020B0604020202020204" pitchFamily="34" charset="0"/>
                <a:cs typeface="Arial" panose="020B0604020202020204" pitchFamily="34" charset="0"/>
              </a:rPr>
              <a:t>Service Delivery &amp; How Care is Provided to Service Users UK</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BE8702-BE43-9113-144E-2784A27F0BEC}"/>
              </a:ext>
            </a:extLst>
          </p:cNvPr>
          <p:cNvSpPr>
            <a:spLocks noGrp="1"/>
          </p:cNvSpPr>
          <p:nvPr>
            <p:ph idx="1"/>
          </p:nvPr>
        </p:nvSpPr>
        <p:spPr>
          <a:xfrm>
            <a:off x="838200" y="1825625"/>
            <a:ext cx="6312408" cy="4351338"/>
          </a:xfrm>
        </p:spPr>
        <p:txBody>
          <a:bodyPr>
            <a:normAutofit fontScale="92500" lnSpcReduction="10000"/>
          </a:bodyPr>
          <a:lstStyle/>
          <a:p>
            <a:r>
              <a:rPr lang="en-GB" sz="2400" dirty="0">
                <a:latin typeface="Arial" panose="020B0604020202020204" pitchFamily="34" charset="0"/>
                <a:cs typeface="Arial" panose="020B0604020202020204" pitchFamily="34" charset="0"/>
              </a:rPr>
              <a:t>Service delivery is how health and social care services are organised and provided to meet the needs of service users.</a:t>
            </a:r>
          </a:p>
          <a:p>
            <a:pPr marL="0" indent="0">
              <a:buNone/>
            </a:pPr>
            <a:r>
              <a:rPr lang="en-GB" sz="2400" dirty="0">
                <a:latin typeface="Arial" panose="020B0604020202020204" pitchFamily="34" charset="0"/>
                <a:cs typeface="Arial" panose="020B0604020202020204" pitchFamily="34" charset="0"/>
              </a:rPr>
              <a:t>Services Provided in UK:</a:t>
            </a:r>
          </a:p>
          <a:p>
            <a:pPr marL="0" indent="0">
              <a:buNone/>
            </a:pPr>
            <a:r>
              <a:rPr lang="en-GB" sz="2400" dirty="0">
                <a:latin typeface="Arial" panose="020B0604020202020204" pitchFamily="34" charset="0"/>
                <a:cs typeface="Arial" panose="020B0604020202020204" pitchFamily="34" charset="0"/>
              </a:rPr>
              <a:t>Primary Care Services ( GP, Pharmacy, Dentists)</a:t>
            </a:r>
          </a:p>
          <a:p>
            <a:pPr marL="0" indent="0">
              <a:buNone/>
            </a:pPr>
            <a:r>
              <a:rPr lang="en-GB" sz="2400" dirty="0">
                <a:latin typeface="Arial" panose="020B0604020202020204" pitchFamily="34" charset="0"/>
                <a:cs typeface="Arial" panose="020B0604020202020204" pitchFamily="34" charset="0"/>
              </a:rPr>
              <a:t>Secondary Care Services ( Consultants, Hospital, Surgeries, Emergency treatments)</a:t>
            </a:r>
          </a:p>
          <a:p>
            <a:pPr marL="0" indent="0">
              <a:buNone/>
            </a:pPr>
            <a:r>
              <a:rPr lang="en-GB" sz="2400" dirty="0">
                <a:latin typeface="Arial" panose="020B0604020202020204" pitchFamily="34" charset="0"/>
                <a:cs typeface="Arial" panose="020B0604020202020204" pitchFamily="34" charset="0"/>
              </a:rPr>
              <a:t>Community Care Services (District Nurses, Health Visitors, Social Workers)</a:t>
            </a:r>
          </a:p>
          <a:p>
            <a:pPr marL="0" indent="0">
              <a:buNone/>
            </a:pPr>
            <a:r>
              <a:rPr lang="en-GB" sz="2400" dirty="0">
                <a:latin typeface="Arial" panose="020B0604020202020204" pitchFamily="34" charset="0"/>
                <a:cs typeface="Arial" panose="020B0604020202020204" pitchFamily="34" charset="0"/>
              </a:rPr>
              <a:t>Integrated Care Approach ( Shared information’s between the health care professionals)</a:t>
            </a:r>
          </a:p>
          <a:p>
            <a:pPr marL="0" indent="0">
              <a:buNone/>
            </a:pPr>
            <a:r>
              <a:rPr lang="en-GB" sz="2400" dirty="0">
                <a:latin typeface="Arial" panose="020B0604020202020204" pitchFamily="34" charset="0"/>
                <a:cs typeface="Arial" panose="020B0604020202020204" pitchFamily="34" charset="0"/>
              </a:rPr>
              <a:t>Access Methods ( Face to face app, telephone and online app, home visits) (DHSC,2021).   </a:t>
            </a:r>
            <a:endParaRPr lang="en-US" sz="2400" dirty="0">
              <a:latin typeface="Arial" panose="020B0604020202020204" pitchFamily="34" charset="0"/>
              <a:cs typeface="Arial" panose="020B0604020202020204" pitchFamily="34" charset="0"/>
            </a:endParaRPr>
          </a:p>
        </p:txBody>
      </p:sp>
      <p:pic>
        <p:nvPicPr>
          <p:cNvPr id="25" name="Picture 24" descr="A diagram of a cloud with icons&#10;&#10;AI-generated content may be incorrect.">
            <a:extLst>
              <a:ext uri="{FF2B5EF4-FFF2-40B4-BE49-F238E27FC236}">
                <a16:creationId xmlns:a16="http://schemas.microsoft.com/office/drawing/2014/main" id="{0EABD24E-1B1A-9AA0-0476-2CF154E198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80328" y="1163005"/>
            <a:ext cx="4548698" cy="4707443"/>
          </a:xfrm>
          <a:prstGeom prst="rect">
            <a:avLst/>
          </a:prstGeom>
        </p:spPr>
      </p:pic>
      <p:pic>
        <p:nvPicPr>
          <p:cNvPr id="27" name="Picture 26" descr="A diagram of a cloud with icons&#10;&#10;AI-generated content may be incorrect.">
            <a:extLst>
              <a:ext uri="{FF2B5EF4-FFF2-40B4-BE49-F238E27FC236}">
                <a16:creationId xmlns:a16="http://schemas.microsoft.com/office/drawing/2014/main" id="{1EBE15B7-7DB5-6E23-D1FC-44900D332B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62040" y="1075278"/>
            <a:ext cx="4548698" cy="4707443"/>
          </a:xfrm>
          <a:prstGeom prst="rect">
            <a:avLst/>
          </a:prstGeom>
        </p:spPr>
      </p:pic>
      <p:sp>
        <p:nvSpPr>
          <p:cNvPr id="28" name="TextBox 27">
            <a:extLst>
              <a:ext uri="{FF2B5EF4-FFF2-40B4-BE49-F238E27FC236}">
                <a16:creationId xmlns:a16="http://schemas.microsoft.com/office/drawing/2014/main" id="{A475970F-484A-7892-5004-D2B5D88620B5}"/>
              </a:ext>
            </a:extLst>
          </p:cNvPr>
          <p:cNvSpPr txBox="1"/>
          <p:nvPr/>
        </p:nvSpPr>
        <p:spPr>
          <a:xfrm>
            <a:off x="7611976" y="5992297"/>
            <a:ext cx="4548698" cy="369332"/>
          </a:xfrm>
          <a:prstGeom prst="rect">
            <a:avLst/>
          </a:prstGeom>
          <a:noFill/>
        </p:spPr>
        <p:txBody>
          <a:bodyPr wrap="square" rtlCol="0">
            <a:spAutoFit/>
          </a:bodyPr>
          <a:lstStyle/>
          <a:p>
            <a:r>
              <a:rPr lang="en-US" dirty="0"/>
              <a:t>(Smart Sensors &amp; Systems, 2020)</a:t>
            </a:r>
          </a:p>
        </p:txBody>
      </p:sp>
    </p:spTree>
    <p:extLst>
      <p:ext uri="{BB962C8B-B14F-4D97-AF65-F5344CB8AC3E}">
        <p14:creationId xmlns:p14="http://schemas.microsoft.com/office/powerpoint/2010/main" val="269174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11E80B-0AF5-4288-372B-9508262F26D0}"/>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Equality &amp; Access: Causes of Health Inequalities</a:t>
            </a:r>
            <a:endParaRPr lang="en-US">
              <a:solidFill>
                <a:srgbClr val="FFFFFF"/>
              </a:solidFill>
              <a:latin typeface="Arial" panose="020B0604020202020204" pitchFamily="34" charset="0"/>
              <a:cs typeface="Arial" panose="020B0604020202020204" pitchFamily="34" charset="0"/>
            </a:endParaRPr>
          </a:p>
        </p:txBody>
      </p:sp>
      <p:sp>
        <p:nvSpPr>
          <p:cNvPr id="41" name="Arc 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Content Placeholder 2">
            <a:extLst>
              <a:ext uri="{FF2B5EF4-FFF2-40B4-BE49-F238E27FC236}">
                <a16:creationId xmlns:a16="http://schemas.microsoft.com/office/drawing/2014/main" id="{CB1F075F-3724-B21E-1055-E2EEFA7A8CE9}"/>
              </a:ext>
            </a:extLst>
          </p:cNvPr>
          <p:cNvSpPr>
            <a:spLocks noGrp="1"/>
          </p:cNvSpPr>
          <p:nvPr>
            <p:ph idx="1"/>
          </p:nvPr>
        </p:nvSpPr>
        <p:spPr>
          <a:xfrm>
            <a:off x="4447308" y="591344"/>
            <a:ext cx="6906491" cy="5585619"/>
          </a:xfrm>
        </p:spPr>
        <p:txBody>
          <a:bodyPr anchor="ctr">
            <a:normAutofit/>
          </a:bodyPr>
          <a:lstStyle/>
          <a:p>
            <a:r>
              <a:rPr lang="en-US" sz="2200">
                <a:latin typeface="Arial" panose="020B0604020202020204" pitchFamily="34" charset="0"/>
                <a:cs typeface="Arial" panose="020B0604020202020204" pitchFamily="34" charset="0"/>
              </a:rPr>
              <a:t>Inequalities is unfair and preventable disparities in health outcomes among various social groups are a characteristic of health (King Fund, 2022)</a:t>
            </a:r>
            <a:r>
              <a:rPr lang="en-US" sz="2200"/>
              <a:t>.</a:t>
            </a:r>
          </a:p>
          <a:p>
            <a:pPr marL="0" indent="0">
              <a:buNone/>
            </a:pPr>
            <a:r>
              <a:rPr lang="en-US" sz="2200"/>
              <a:t>Main Causes: </a:t>
            </a:r>
          </a:p>
          <a:p>
            <a:r>
              <a:rPr lang="en-US" sz="2200"/>
              <a:t>Socioeconomic factors                         Impact: </a:t>
            </a:r>
          </a:p>
          <a:p>
            <a:r>
              <a:rPr lang="en-US" sz="2200"/>
              <a:t>Geographic inequalities                        Reduced life </a:t>
            </a:r>
          </a:p>
          <a:p>
            <a:pPr marL="0" indent="0">
              <a:buNone/>
            </a:pPr>
            <a:r>
              <a:rPr lang="en-US" sz="2200"/>
              <a:t>                                                                              expectancy </a:t>
            </a:r>
          </a:p>
          <a:p>
            <a:r>
              <a:rPr lang="en-US" sz="2200"/>
              <a:t>Access to healthcare                              Increased NHS </a:t>
            </a:r>
          </a:p>
          <a:p>
            <a:pPr marL="0" indent="0">
              <a:buNone/>
            </a:pPr>
            <a:r>
              <a:rPr lang="en-US" sz="2200"/>
              <a:t>                                                                              pressure</a:t>
            </a:r>
          </a:p>
          <a:p>
            <a:r>
              <a:rPr lang="en-US" sz="2200"/>
              <a:t>Ethnicity &amp; Discrimination                    Widening social inequalities</a:t>
            </a:r>
          </a:p>
          <a:p>
            <a:r>
              <a:rPr lang="en-US" sz="2200"/>
              <a:t>Lifestyle &amp; Environment                         Economic consequences </a:t>
            </a:r>
          </a:p>
          <a:p>
            <a:pPr marL="0" indent="0">
              <a:buNone/>
            </a:pPr>
            <a:r>
              <a:rPr lang="en-US" sz="2200"/>
              <a:t> </a:t>
            </a:r>
            <a:endParaRPr lang="en-US" sz="2200" dirty="0"/>
          </a:p>
        </p:txBody>
      </p:sp>
    </p:spTree>
    <p:extLst>
      <p:ext uri="{BB962C8B-B14F-4D97-AF65-F5344CB8AC3E}">
        <p14:creationId xmlns:p14="http://schemas.microsoft.com/office/powerpoint/2010/main" val="599907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D821737-CD0F-4F1F-DAF0-D188A9AB7853}"/>
              </a:ext>
            </a:extLst>
          </p:cNvPr>
          <p:cNvSpPr>
            <a:spLocks noGrp="1"/>
          </p:cNvSpPr>
          <p:nvPr>
            <p:ph type="title"/>
          </p:nvPr>
        </p:nvSpPr>
        <p:spPr>
          <a:xfrm>
            <a:off x="1179226" y="1280679"/>
            <a:ext cx="9833548" cy="1325563"/>
          </a:xfrm>
        </p:spPr>
        <p:txBody>
          <a:bodyPr anchor="b">
            <a:normAutofit/>
          </a:bodyPr>
          <a:lstStyle/>
          <a:p>
            <a:pPr algn="ctr"/>
            <a:r>
              <a:rPr lang="en-US" sz="3600" dirty="0">
                <a:solidFill>
                  <a:schemeClr val="tx2"/>
                </a:solidFill>
                <a:latin typeface="Arial" panose="020B0604020202020204" pitchFamily="34" charset="0"/>
                <a:cs typeface="Arial" panose="020B0604020202020204" pitchFamily="34" charset="0"/>
              </a:rPr>
              <a:t>Conclusion </a:t>
            </a:r>
          </a:p>
        </p:txBody>
      </p:sp>
      <p:grpSp>
        <p:nvGrpSpPr>
          <p:cNvPr id="25" name="Group 2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6" name="Freeform: Shape 2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B434AED-D681-CB30-50F3-7D8C2D377E3F}"/>
              </a:ext>
            </a:extLst>
          </p:cNvPr>
          <p:cNvSpPr>
            <a:spLocks noGrp="1"/>
          </p:cNvSpPr>
          <p:nvPr>
            <p:ph idx="1"/>
          </p:nvPr>
        </p:nvSpPr>
        <p:spPr>
          <a:xfrm>
            <a:off x="1618138" y="2775092"/>
            <a:ext cx="9833548" cy="2693976"/>
          </a:xfrm>
        </p:spPr>
        <p:txBody>
          <a:bodyPr>
            <a:normAutofit/>
          </a:bodyPr>
          <a:lstStyle/>
          <a:p>
            <a:pPr marL="0" indent="0" algn="just">
              <a:buNone/>
            </a:pPr>
            <a:r>
              <a:rPr lang="en-US" sz="2400" dirty="0">
                <a:solidFill>
                  <a:schemeClr val="tx2"/>
                </a:solidFill>
                <a:latin typeface="Arial" panose="020B0604020202020204" pitchFamily="34" charset="0"/>
                <a:cs typeface="Arial" panose="020B0604020202020204" pitchFamily="34" charset="0"/>
              </a:rPr>
              <a:t>Health and wellness include social and emotional aspects in addition to physical health. Geographical location, ethnicity, socioeconomic level, and service accessibility all have an impact on inequality in the UK. Care that is person-</a:t>
            </a:r>
            <a:r>
              <a:rPr lang="en-US" sz="2400" dirty="0" err="1">
                <a:solidFill>
                  <a:schemeClr val="tx2"/>
                </a:solidFill>
                <a:latin typeface="Arial" panose="020B0604020202020204" pitchFamily="34" charset="0"/>
                <a:cs typeface="Arial" panose="020B0604020202020204" pitchFamily="34" charset="0"/>
              </a:rPr>
              <a:t>centred</a:t>
            </a:r>
            <a:r>
              <a:rPr lang="en-US" sz="2400" dirty="0">
                <a:solidFill>
                  <a:schemeClr val="tx2"/>
                </a:solidFill>
                <a:latin typeface="Arial" panose="020B0604020202020204" pitchFamily="34" charset="0"/>
                <a:cs typeface="Arial" panose="020B0604020202020204" pitchFamily="34" charset="0"/>
              </a:rPr>
              <a:t>, coordinated, and accessible is guaranteed by efficient service delivery. Integrated services offer comprehensive support and enhance professional collaboration.</a:t>
            </a:r>
          </a:p>
        </p:txBody>
      </p:sp>
      <p:grpSp>
        <p:nvGrpSpPr>
          <p:cNvPr id="31" name="Group 3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2" name="Freeform: Shape 3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0434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7E849CDF-8CE6-D0D6-6FD6-75F0166584E7}"/>
              </a:ext>
            </a:extLst>
          </p:cNvPr>
          <p:cNvSpPr>
            <a:spLocks noGrp="1"/>
          </p:cNvSpPr>
          <p:nvPr>
            <p:ph idx="1"/>
          </p:nvPr>
        </p:nvSpPr>
        <p:spPr>
          <a:xfrm>
            <a:off x="0" y="79380"/>
            <a:ext cx="12192000" cy="6778620"/>
          </a:xfrm>
        </p:spPr>
        <p:txBody>
          <a:bodyPr>
            <a:normAutofit/>
          </a:bodyPr>
          <a:lstStyle/>
          <a:p>
            <a:pPr marL="0" indent="0">
              <a:buNone/>
            </a:pPr>
            <a:r>
              <a:rPr lang="en-US" sz="1800" dirty="0">
                <a:latin typeface="Arial" panose="020B0604020202020204" pitchFamily="34" charset="0"/>
                <a:cs typeface="Arial" panose="020B0604020202020204" pitchFamily="34" charset="0"/>
              </a:rPr>
              <a:t>References:</a:t>
            </a:r>
          </a:p>
        </p:txBody>
      </p:sp>
      <p:sp>
        <p:nvSpPr>
          <p:cNvPr id="19" name="Rectangle 11">
            <a:extLst>
              <a:ext uri="{FF2B5EF4-FFF2-40B4-BE49-F238E27FC236}">
                <a16:creationId xmlns:a16="http://schemas.microsoft.com/office/drawing/2014/main" id="{C721401B-019D-EA16-ECA8-54BD6F810FCF}"/>
              </a:ext>
            </a:extLst>
          </p:cNvPr>
          <p:cNvSpPr>
            <a:spLocks noChangeArrowheads="1"/>
          </p:cNvSpPr>
          <p:nvPr/>
        </p:nvSpPr>
        <p:spPr bwMode="auto">
          <a:xfrm>
            <a:off x="0" y="137428"/>
            <a:ext cx="121920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algn="l" defTabSz="914400" rtl="0" eaLnBrk="0" fontAlgn="base" latinLnBrk="0" hangingPunct="0">
              <a:lnSpc>
                <a:spcPct val="100000"/>
              </a:lnSpc>
              <a:spcBef>
                <a:spcPct val="0"/>
              </a:spcBef>
              <a:spcAft>
                <a:spcPct val="0"/>
              </a:spcAft>
              <a:buClrTx/>
              <a:buSzTx/>
              <a:tabLst/>
            </a:pPr>
            <a:endParaRPr lang="en-US" altLang="en-US" sz="1600" dirty="0">
              <a:solidFill>
                <a:srgbClr val="000000"/>
              </a:solidFill>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Borrell-</a:t>
            </a:r>
            <a:r>
              <a:rPr kumimoji="0" lang="en-US" altLang="en-US" sz="1600" b="0" i="0" u="none" strike="noStrike" cap="none" normalizeH="0" baseline="0" dirty="0" err="1">
                <a:ln>
                  <a:noFill/>
                </a:ln>
                <a:solidFill>
                  <a:srgbClr val="000000"/>
                </a:solidFill>
                <a:effectLst/>
                <a:latin typeface="Arial" panose="020B0604020202020204" pitchFamily="34" charset="0"/>
              </a:rPr>
              <a:t>Carrió</a:t>
            </a:r>
            <a:r>
              <a:rPr kumimoji="0" lang="en-US" altLang="en-US" sz="1600" b="0" i="0" u="none" strike="noStrike" cap="none" normalizeH="0" baseline="0" dirty="0">
                <a:ln>
                  <a:noFill/>
                </a:ln>
                <a:solidFill>
                  <a:srgbClr val="000000"/>
                </a:solidFill>
                <a:effectLst/>
                <a:latin typeface="Arial" panose="020B0604020202020204" pitchFamily="34" charset="0"/>
              </a:rPr>
              <a:t>, F., Suchman, A.L. and Epstein, R.M., (2004). The biopsychosocial model 25 years later: principles,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rial" panose="020B0604020202020204" pitchFamily="34" charset="0"/>
              </a:rPr>
              <a:t>practice and scientific inquiry. </a:t>
            </a:r>
            <a:r>
              <a:rPr kumimoji="0" lang="en-US" altLang="en-US" sz="1600" b="0" i="1" u="none" strike="noStrike" cap="none" normalizeH="0" baseline="0" dirty="0">
                <a:ln>
                  <a:noFill/>
                </a:ln>
                <a:solidFill>
                  <a:srgbClr val="000000"/>
                </a:solidFill>
                <a:effectLst/>
                <a:latin typeface="Arial" panose="020B0604020202020204" pitchFamily="34" charset="0"/>
              </a:rPr>
              <a:t>Annals of Family Medicine</a:t>
            </a:r>
            <a:r>
              <a:rPr kumimoji="0" lang="en-US" altLang="en-US" sz="1600" b="0" i="0" u="none" strike="noStrike" cap="none" normalizeH="0" baseline="0" dirty="0">
                <a:ln>
                  <a:noFill/>
                </a:ln>
                <a:solidFill>
                  <a:srgbClr val="000000"/>
                </a:solidFill>
                <a:effectLst/>
                <a:latin typeface="Arial" panose="020B0604020202020204" pitchFamily="34" charset="0"/>
              </a:rPr>
              <a:t>, 2(6), pp.576–582.</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Dodge, R., Daly, A., Huyton, J. and Sanders, L., 2012. The challenge of defining wellbeing.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rgbClr val="000000"/>
                </a:solidFill>
                <a:effectLst/>
                <a:latin typeface="Arial" panose="020B0604020202020204" pitchFamily="34" charset="0"/>
              </a:rPr>
              <a:t>International Journal of Wellbeing</a:t>
            </a:r>
            <a:r>
              <a:rPr kumimoji="0" lang="en-US" altLang="en-US" sz="1600" b="0" i="0" u="none" strike="noStrike" cap="none" normalizeH="0" baseline="0" dirty="0">
                <a:ln>
                  <a:noFill/>
                </a:ln>
                <a:solidFill>
                  <a:srgbClr val="000000"/>
                </a:solidFill>
                <a:effectLst/>
                <a:latin typeface="Arial" panose="020B0604020202020204" pitchFamily="34" charset="0"/>
              </a:rPr>
              <a:t>, 2(3), pp.222–235.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Department of Health and Social Care (2021) </a:t>
            </a:r>
            <a:r>
              <a:rPr lang="en-US" altLang="en-US" sz="1600" i="1" dirty="0">
                <a:solidFill>
                  <a:srgbClr val="000000"/>
                </a:solidFill>
              </a:rPr>
              <a:t>Integration and Innovation: Working Together to Improve Health and Social Care. </a:t>
            </a:r>
            <a:r>
              <a:rPr lang="en-US" altLang="en-US" sz="1600" dirty="0">
                <a:solidFill>
                  <a:srgbClr val="000000"/>
                </a:solidFill>
              </a:rPr>
              <a:t>London DSHC. </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Engel, G.L., (1977). The need for a new medical model: a challenge for biomedicine. </a:t>
            </a:r>
            <a:r>
              <a:rPr kumimoji="0" lang="en-US" altLang="en-US" sz="1600" b="0" i="1" u="none" strike="noStrike" cap="none" normalizeH="0" baseline="0" dirty="0">
                <a:ln>
                  <a:noFill/>
                </a:ln>
                <a:solidFill>
                  <a:srgbClr val="000000"/>
                </a:solidFill>
                <a:effectLst/>
                <a:latin typeface="Arial" panose="020B0604020202020204" pitchFamily="34" charset="0"/>
              </a:rPr>
              <a:t>Science</a:t>
            </a:r>
            <a:r>
              <a:rPr kumimoji="0" lang="en-US" altLang="en-US" sz="1600" b="0" i="0" u="none" strike="noStrike" cap="none" normalizeH="0" baseline="0" dirty="0">
                <a:ln>
                  <a:noFill/>
                </a:ln>
                <a:solidFill>
                  <a:srgbClr val="000000"/>
                </a:solidFill>
                <a:effectLst/>
                <a:latin typeface="Arial" panose="020B0604020202020204" pitchFamily="34" charset="0"/>
              </a:rPr>
              <a:t>, 196(4286), pp.129–136.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Getty Images, (2023) </a:t>
            </a:r>
            <a:r>
              <a:rPr kumimoji="0" lang="en-US" altLang="en-US" sz="1600" b="0" i="1" u="none" strike="noStrike" cap="none" normalizeH="0" baseline="0" dirty="0">
                <a:ln>
                  <a:noFill/>
                </a:ln>
                <a:solidFill>
                  <a:schemeClr val="tx1"/>
                </a:solidFill>
                <a:effectLst/>
                <a:latin typeface="Arial" panose="020B0604020202020204" pitchFamily="34" charset="0"/>
              </a:rPr>
              <a:t>NHS Staff Working in Busy Hospital Ward. </a:t>
            </a:r>
            <a:r>
              <a:rPr kumimoji="0" lang="en-US" altLang="en-US" sz="1600" b="0" u="none" strike="noStrike" cap="none" normalizeH="0" baseline="0" dirty="0">
                <a:ln>
                  <a:noFill/>
                </a:ln>
                <a:solidFill>
                  <a:schemeClr val="tx1"/>
                </a:solidFill>
                <a:effectLst/>
                <a:latin typeface="Arial" panose="020B0604020202020204" pitchFamily="34" charset="0"/>
              </a:rPr>
              <a:t>Available at</a:t>
            </a:r>
            <a:r>
              <a:rPr lang="en-US" altLang="en-US" sz="1600" i="1" dirty="0"/>
              <a:t>: </a:t>
            </a:r>
            <a:r>
              <a:rPr lang="en-US" altLang="en-US" sz="1600" dirty="0">
                <a:hlinkClick r:id="rId2"/>
              </a:rPr>
              <a:t>www.gettyimages.co.uk</a:t>
            </a:r>
            <a:r>
              <a:rPr lang="en-US" altLang="en-US" sz="1600" dirty="0"/>
              <a:t>. (Accessed: </a:t>
            </a:r>
            <a:r>
              <a:rPr kumimoji="0" lang="en-US" altLang="en-US" sz="1600" b="0" i="0" u="none" strike="noStrike" cap="none" normalizeH="0" baseline="0" dirty="0">
                <a:ln>
                  <a:noFill/>
                </a:ln>
                <a:solidFill>
                  <a:schemeClr val="tx1"/>
                </a:solidFill>
                <a:effectLst/>
                <a:latin typeface="Arial" panose="020B0604020202020204" pitchFamily="34" charset="0"/>
              </a:rPr>
              <a:t> 25 Feb 2026).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NHS England, (2019). </a:t>
            </a:r>
            <a:r>
              <a:rPr kumimoji="0" lang="en-US" altLang="en-US" sz="1600" b="0" i="1" u="none" strike="noStrike" cap="none" normalizeH="0" baseline="0" dirty="0">
                <a:ln>
                  <a:noFill/>
                </a:ln>
                <a:solidFill>
                  <a:srgbClr val="000000"/>
                </a:solidFill>
                <a:effectLst/>
                <a:latin typeface="Arial" panose="020B0604020202020204" pitchFamily="34" charset="0"/>
              </a:rPr>
              <a:t>The NHS Long Term Plan</a:t>
            </a:r>
            <a:r>
              <a:rPr kumimoji="0" lang="en-US" altLang="en-US" sz="1600" b="0" i="0" u="none" strike="noStrike" cap="none" normalizeH="0" baseline="0" dirty="0">
                <a:ln>
                  <a:noFill/>
                </a:ln>
                <a:solidFill>
                  <a:srgbClr val="000000"/>
                </a:solidFill>
                <a:effectLst/>
                <a:latin typeface="Arial" panose="020B0604020202020204" pitchFamily="34" charset="0"/>
              </a:rPr>
              <a:t>. London: NHS England.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Smart Sensors &amp; Systems</a:t>
            </a:r>
            <a:r>
              <a:rPr lang="en-US" altLang="en-US" sz="1600" dirty="0"/>
              <a:t>, (2020) </a:t>
            </a:r>
            <a:r>
              <a:rPr lang="en-US" altLang="en-US" sz="1600" i="1" dirty="0"/>
              <a:t>IoT in Healthcare: Hospital Environment, Remote Healthcare and Disaster Response. </a:t>
            </a:r>
            <a:r>
              <a:rPr lang="en-US" altLang="en-US" sz="1600" dirty="0"/>
              <a:t>Available at: </a:t>
            </a:r>
            <a:r>
              <a:rPr lang="en-US" altLang="en-US" sz="1600" dirty="0">
                <a:hlinkClick r:id="rId3"/>
              </a:rPr>
              <a:t>www.smartsensorsandsystems.com</a:t>
            </a:r>
            <a:r>
              <a:rPr lang="en-US" altLang="en-US" sz="1600" dirty="0"/>
              <a:t> Accessed: 25 February 2026. </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Public Health England, (2019). </a:t>
            </a:r>
            <a:r>
              <a:rPr kumimoji="0" lang="en-US" altLang="en-US" sz="1600" b="0" i="1" u="none" strike="noStrike" cap="none" normalizeH="0" baseline="0" dirty="0">
                <a:ln>
                  <a:noFill/>
                </a:ln>
                <a:solidFill>
                  <a:srgbClr val="000000"/>
                </a:solidFill>
                <a:effectLst/>
                <a:latin typeface="Arial" panose="020B0604020202020204" pitchFamily="34" charset="0"/>
              </a:rPr>
              <a:t>Health matters: prevention and public health</a:t>
            </a:r>
            <a:r>
              <a:rPr kumimoji="0" lang="en-US" altLang="en-US" sz="1600" b="0" i="0" u="none" strike="noStrike" cap="none" normalizeH="0" baseline="0" dirty="0">
                <a:ln>
                  <a:noFill/>
                </a:ln>
                <a:solidFill>
                  <a:srgbClr val="000000"/>
                </a:solidFill>
                <a:effectLst/>
                <a:latin typeface="Arial" panose="020B0604020202020204" pitchFamily="34" charset="0"/>
              </a:rPr>
              <a:t>. London: PHE.</a:t>
            </a:r>
            <a:endParaRPr lang="en-US" altLang="en-US" sz="16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The King’s Fund, (2023). </a:t>
            </a:r>
            <a:r>
              <a:rPr kumimoji="0" lang="en-US" altLang="en-US" sz="1600" b="0" i="1" u="none" strike="noStrike" cap="none" normalizeH="0" baseline="0" dirty="0">
                <a:ln>
                  <a:noFill/>
                </a:ln>
                <a:solidFill>
                  <a:srgbClr val="000000"/>
                </a:solidFill>
                <a:effectLst/>
                <a:latin typeface="Arial" panose="020B0604020202020204" pitchFamily="34" charset="0"/>
              </a:rPr>
              <a:t>NHS workforce and funding pressures</a:t>
            </a:r>
            <a:r>
              <a:rPr kumimoji="0" lang="en-US" altLang="en-US" sz="1600" b="0" i="0" u="none" strike="noStrike" cap="none" normalizeH="0" baseline="0" dirty="0">
                <a:ln>
                  <a:noFill/>
                </a:ln>
                <a:solidFill>
                  <a:srgbClr val="000000"/>
                </a:solidFill>
                <a:effectLst/>
                <a:latin typeface="Arial" panose="020B0604020202020204" pitchFamily="34" charset="0"/>
              </a:rPr>
              <a:t>. London: The King’s Fund.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600" dirty="0">
                <a:solidFill>
                  <a:srgbClr val="000000"/>
                </a:solidFill>
              </a:rPr>
              <a:t>The King Fund, (2022) ‘</a:t>
            </a:r>
            <a:r>
              <a:rPr lang="en-US" altLang="en-US" sz="1600" i="1" dirty="0">
                <a:solidFill>
                  <a:srgbClr val="000000"/>
                </a:solidFill>
              </a:rPr>
              <a:t>What are Health Inequalities?’ </a:t>
            </a:r>
            <a:r>
              <a:rPr lang="en-US" altLang="en-US" sz="1600" dirty="0">
                <a:solidFill>
                  <a:srgbClr val="000000"/>
                </a:solidFill>
              </a:rPr>
              <a:t>Available at: </a:t>
            </a:r>
            <a:r>
              <a:rPr lang="en-US" altLang="en-US" sz="1600" dirty="0">
                <a:solidFill>
                  <a:srgbClr val="000000"/>
                </a:solidFill>
                <a:hlinkClick r:id="rId4"/>
              </a:rPr>
              <a:t>www.kingfund.org.uk</a:t>
            </a:r>
            <a:r>
              <a:rPr lang="en-US" altLang="en-US" sz="1600" dirty="0">
                <a:solidFill>
                  <a:srgbClr val="000000"/>
                </a:solidFill>
              </a:rPr>
              <a:t> (Accessed: 25 February 2026)</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United Nations, (2015). </a:t>
            </a:r>
            <a:r>
              <a:rPr kumimoji="0" lang="en-US" altLang="en-US" sz="1600" b="0" i="1" u="none" strike="noStrike" cap="none" normalizeH="0" baseline="0" dirty="0">
                <a:ln>
                  <a:noFill/>
                </a:ln>
                <a:solidFill>
                  <a:srgbClr val="000000"/>
                </a:solidFill>
                <a:effectLst/>
                <a:latin typeface="Arial" panose="020B0604020202020204" pitchFamily="34" charset="0"/>
              </a:rPr>
              <a:t>Transforming our world: the 2030 Agenda for Sustainable Development</a:t>
            </a:r>
            <a:r>
              <a:rPr kumimoji="0" lang="en-US" altLang="en-US" sz="1600" b="0" i="0" u="none" strike="noStrike" cap="none" normalizeH="0" baseline="0" dirty="0">
                <a:ln>
                  <a:noFill/>
                </a:ln>
                <a:solidFill>
                  <a:srgbClr val="000000"/>
                </a:solidFill>
                <a:effectLst/>
                <a:latin typeface="Arial" panose="020B0604020202020204" pitchFamily="34" charset="0"/>
              </a:rPr>
              <a:t>. New York: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rial" panose="020B0604020202020204" pitchFamily="34" charset="0"/>
              </a:rPr>
              <a:t>United Nations.</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World Health Organization, (2014). </a:t>
            </a:r>
            <a:r>
              <a:rPr kumimoji="0" lang="en-US" altLang="en-US" sz="1600" b="0" i="1" u="none" strike="noStrike" cap="none" normalizeH="0" baseline="0" dirty="0">
                <a:ln>
                  <a:noFill/>
                </a:ln>
                <a:solidFill>
                  <a:srgbClr val="000000"/>
                </a:solidFill>
                <a:effectLst/>
                <a:latin typeface="Arial" panose="020B0604020202020204" pitchFamily="34" charset="0"/>
              </a:rPr>
              <a:t>Health in All Policies: Framework for Country Action</a:t>
            </a:r>
            <a:r>
              <a:rPr kumimoji="0" lang="en-US" altLang="en-US" sz="1600" b="0" i="0" u="none" strike="noStrike" cap="none" normalizeH="0" baseline="0" dirty="0">
                <a:ln>
                  <a:noFill/>
                </a:ln>
                <a:solidFill>
                  <a:srgbClr val="000000"/>
                </a:solidFill>
                <a:effectLst/>
                <a:latin typeface="Arial" panose="020B0604020202020204" pitchFamily="34" charset="0"/>
              </a:rPr>
              <a:t>. Geneva: WHO.</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World Health Organization, (2021). </a:t>
            </a:r>
            <a:r>
              <a:rPr kumimoji="0" lang="en-US" altLang="en-US" sz="1600" b="0" i="1" u="none" strike="noStrike" cap="none" normalizeH="0" baseline="0" dirty="0">
                <a:ln>
                  <a:noFill/>
                </a:ln>
                <a:solidFill>
                  <a:srgbClr val="000000"/>
                </a:solidFill>
                <a:effectLst/>
                <a:latin typeface="Arial" panose="020B0604020202020204" pitchFamily="34" charset="0"/>
              </a:rPr>
              <a:t>Global strategy on digital health</a:t>
            </a:r>
            <a:r>
              <a:rPr kumimoji="0" lang="en-US" altLang="en-US" sz="1600" b="0" i="0" u="none" strike="noStrike" cap="none" normalizeH="0" baseline="0" dirty="0">
                <a:ln>
                  <a:noFill/>
                </a:ln>
                <a:solidFill>
                  <a:srgbClr val="000000"/>
                </a:solidFill>
                <a:effectLst/>
                <a:latin typeface="Arial" panose="020B0604020202020204" pitchFamily="34" charset="0"/>
              </a:rPr>
              <a:t>. Geneva: WHO.</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World Health Organization, (2022). </a:t>
            </a:r>
            <a:r>
              <a:rPr kumimoji="0" lang="en-US" altLang="en-US" sz="1600" b="0" i="1" u="none" strike="noStrike" cap="none" normalizeH="0" baseline="0" dirty="0">
                <a:ln>
                  <a:noFill/>
                </a:ln>
                <a:solidFill>
                  <a:srgbClr val="000000"/>
                </a:solidFill>
                <a:effectLst/>
                <a:latin typeface="Arial" panose="020B0604020202020204" pitchFamily="34" charset="0"/>
              </a:rPr>
              <a:t>Constitution of the World Health Organization</a:t>
            </a:r>
            <a:r>
              <a:rPr kumimoji="0" lang="en-US" altLang="en-US" sz="1600" b="0" i="0" u="none" strike="noStrike" cap="none" normalizeH="0" baseline="0" dirty="0">
                <a:ln>
                  <a:noFill/>
                </a:ln>
                <a:solidFill>
                  <a:srgbClr val="000000"/>
                </a:solidFill>
                <a:effectLst/>
                <a:latin typeface="Arial" panose="020B0604020202020204" pitchFamily="34" charset="0"/>
              </a:rPr>
              <a:t>. Geneva: WHO.</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Arial" panose="020B0604020202020204" pitchFamily="34" charset="0"/>
              </a:rPr>
              <a:t>World Health Organization, (2023). </a:t>
            </a:r>
            <a:r>
              <a:rPr kumimoji="0" lang="en-US" altLang="en-US" sz="1600" b="0" i="1" u="none" strike="noStrike" cap="none" normalizeH="0" baseline="0" dirty="0">
                <a:ln>
                  <a:noFill/>
                </a:ln>
                <a:solidFill>
                  <a:srgbClr val="000000"/>
                </a:solidFill>
                <a:effectLst/>
                <a:latin typeface="Arial" panose="020B0604020202020204" pitchFamily="34" charset="0"/>
              </a:rPr>
              <a:t>Sustainable Development Goals (SDG 3)</a:t>
            </a:r>
            <a:r>
              <a:rPr kumimoji="0" lang="en-US" altLang="en-US" sz="1600" b="0" i="0" u="none" strike="noStrike" cap="none" normalizeH="0" baseline="0" dirty="0">
                <a:ln>
                  <a:noFill/>
                </a:ln>
                <a:solidFill>
                  <a:srgbClr val="000000"/>
                </a:solidFill>
                <a:effectLst/>
                <a:latin typeface="Arial" panose="020B0604020202020204" pitchFamily="34" charset="0"/>
              </a:rPr>
              <a:t>. Geneva: WHO.</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20" name="Rectangle 12">
            <a:extLst>
              <a:ext uri="{FF2B5EF4-FFF2-40B4-BE49-F238E27FC236}">
                <a16:creationId xmlns:a16="http://schemas.microsoft.com/office/drawing/2014/main" id="{A4249B00-1038-0BCC-728E-FED2A4F75578}"/>
              </a:ext>
            </a:extLst>
          </p:cNvPr>
          <p:cNvSpPr>
            <a:spLocks noChangeArrowheads="1"/>
          </p:cNvSpPr>
          <p:nvPr/>
        </p:nvSpPr>
        <p:spPr bwMode="auto">
          <a:xfrm>
            <a:off x="0" y="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112238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143</TotalTime>
  <Words>1378</Words>
  <Application>Microsoft Office PowerPoint</Application>
  <PresentationFormat>Widescreen</PresentationFormat>
  <Paragraphs>107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Cover slide: This must contain the title of your presentation, your name, your student number and your lecturer’s name. Key Concepts: Concisely define and outline each of the following concepts Health: Physical, mental, and social well-being beyond the absence of disease. Wellbeing: Holistic approach encompassing physical, mental, emotional, and social health. Sustainable Development: Meeting present needs without compromising future generations.   Relevance: Highlight the growing importance of these concepts (health, wellbeing and sustainable development) in modern healthcare policies and practices (WHOs Sustainable development goals).   Integration of health and wellbeing approaches  Explain the importance of integration of holistic health and wellbeing approaches in healthcare. Give examples of approaches for integrated care (e.g., WHO's "Health in All Policies", Integrated Care Systems in UK) and the advantages of integration in health.   Theoretical Perspectives: Models: Comprehensive view integrating biological, psychological, and social factors (i.e. outline the biopsychosocial approaches to health and well-being).   Policy and Governance: Policies supporting holistic health (e.g., preventive care, mental health initiatives). Challenges: Regulatory and funding barriers     Service Delivery: Integration of wellness programs, telehealth, and community health initiatives. Case examples: Holistic care models in hospitals.   Public Health Initiatives: Promotion of healthy lifestyles and environments. Impact of public health campaigns on societal wellbeing   Equity and Access: Disparities in healthcare access and quality. Initiatives to reduce inequalities (e.g., universal healthcare, targeted interventions).   Conclusion: Give a brief conclusion of the presentation.   List of references: Give your list of references in Harvard referencing.          BSc(Hons)Health and Social Care  Module:  Health, Wellbeing and Sustainable Development   </vt:lpstr>
      <vt:lpstr>Introduction: Integrating Health, Wellbeing and Sustainable Development in Healthcare</vt:lpstr>
      <vt:lpstr>Key Concept – Health</vt:lpstr>
      <vt:lpstr> Wellbeing</vt:lpstr>
      <vt:lpstr>Sustainable Development</vt:lpstr>
      <vt:lpstr>Theoretical Perspectives</vt:lpstr>
      <vt:lpstr> Policies &amp; Governance-HiAP</vt:lpstr>
      <vt:lpstr>Relevance of Integrated Health and Wellbeing Approaches in modern healthcare</vt:lpstr>
      <vt:lpstr>Public Health Initiatives </vt:lpstr>
      <vt:lpstr>Challenges in Implementing Holistic Healthcare </vt:lpstr>
      <vt:lpstr>Service Delivery &amp; How Care is Provided to Service Users UK</vt:lpstr>
      <vt:lpstr>Equality &amp; Access: Causes of Health Inequalities</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slide: This must contain the title of your presentation, your name, your student number and your lecturer’s name. Key Concepts: Concisely define and outline each of the following concepts Health: Physical, mental, and social well-being beyond the absence of disease. Wellbeing: Holistic approach encompassing physical, mental, emotional, and social health. Sustainable Development: Meeting present needs without compromising future generations.   Relevance: Highlight the growing importance of these concepts (health, wellbeing and sustainable development) in modern healthcare policies and practices (WHOs Sustainable development goals).   Integration of health and wellbeing approaches  Explain the importance of integration of holistic health and wellbeing approaches in healthcare. Give examples of approaches for integrated care (e.g., WHO's "Health in All Policies", Integrated Care Systems in UK) and the advantages of integration in health.   Theoretical Perspectives: Models: Comprehensive view integrating biological, psychological, and social factors (i.e. outline the biopsychosocial approaches to health and well-being).   Policy and Governance: Policies supporting holistic health (e.g., preventive care, mental health initiatives). Challenges: Regulatory and funding barriers     Service Delivery: Integration of wellness programs, telehealth, and community health initiatives. Case examples: Holistic care models in hospitals.   Public Health Initiatives: Promotion of healthy lifestyles and environments. Impact of public health campaigns on societal wellbeing   Equity and Access: Disparities in healthcare access and quality. Initiatives to reduce inequalities (e.g., universal healthcare, targeted interventions).   Conclusion: Give a brief conclusion of the presentation.   List of references: Give your list of references in Harvard referencing.          BSc(Hons)Health and Social Care  Module:  Health, Wellbeing and Sustainable Development   </dc:title>
  <dc:creator>violeta pinderova</dc:creator>
  <cp:lastModifiedBy>violeta pinderova</cp:lastModifiedBy>
  <cp:revision>2</cp:revision>
  <dcterms:created xsi:type="dcterms:W3CDTF">2026-02-18T15:56:48Z</dcterms:created>
  <dcterms:modified xsi:type="dcterms:W3CDTF">2026-03-26T07:27:39Z</dcterms:modified>
</cp:coreProperties>
</file>