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71" autoAdjust="0"/>
    <p:restoredTop sz="94660"/>
  </p:normalViewPr>
  <p:slideViewPr>
    <p:cSldViewPr>
      <p:cViewPr varScale="1">
        <p:scale>
          <a:sx n="68" d="100"/>
          <a:sy n="68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5EB87072-7D0D-4D7B-A8C8-334BB47A6A85}" type="datetimeFigureOut">
              <a:rPr lang="en-US" smtClean="0"/>
              <a:pPr/>
              <a:t>6/6/2022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DC7E46D1-DC90-41E8-9D1C-D066D0141A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7072-7D0D-4D7B-A8C8-334BB47A6A85}" type="datetimeFigureOut">
              <a:rPr lang="en-US" smtClean="0"/>
              <a:pPr/>
              <a:t>6/6/2022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E46D1-DC90-41E8-9D1C-D066D0141A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7072-7D0D-4D7B-A8C8-334BB47A6A85}" type="datetimeFigureOut">
              <a:rPr lang="en-US" smtClean="0"/>
              <a:pPr/>
              <a:t>6/6/2022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E46D1-DC90-41E8-9D1C-D066D0141A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7072-7D0D-4D7B-A8C8-334BB47A6A85}" type="datetimeFigureOut">
              <a:rPr lang="en-US" smtClean="0"/>
              <a:pPr/>
              <a:t>6/6/2022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E46D1-DC90-41E8-9D1C-D066D0141A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EB87072-7D0D-4D7B-A8C8-334BB47A6A85}" type="datetimeFigureOut">
              <a:rPr lang="en-US" smtClean="0"/>
              <a:pPr/>
              <a:t>6/6/2022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C7E46D1-DC90-41E8-9D1C-D066D0141A8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5EB87072-7D0D-4D7B-A8C8-334BB47A6A85}" type="datetimeFigureOut">
              <a:rPr lang="en-US" smtClean="0"/>
              <a:pPr/>
              <a:t>6/6/2022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DC7E46D1-DC90-41E8-9D1C-D066D0141A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7072-7D0D-4D7B-A8C8-334BB47A6A85}" type="datetimeFigureOut">
              <a:rPr lang="en-US" smtClean="0"/>
              <a:pPr/>
              <a:t>6/6/2022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E46D1-DC90-41E8-9D1C-D066D0141A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7072-7D0D-4D7B-A8C8-334BB47A6A85}" type="datetimeFigureOut">
              <a:rPr lang="en-US" smtClean="0"/>
              <a:pPr/>
              <a:t>6/6/2022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E46D1-DC90-41E8-9D1C-D066D0141A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7072-7D0D-4D7B-A8C8-334BB47A6A85}" type="datetimeFigureOut">
              <a:rPr lang="en-US" smtClean="0"/>
              <a:pPr/>
              <a:t>6/6/2022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E46D1-DC90-41E8-9D1C-D066D0141A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7072-7D0D-4D7B-A8C8-334BB47A6A85}" type="datetimeFigureOut">
              <a:rPr lang="en-US" smtClean="0"/>
              <a:pPr/>
              <a:t>6/6/2022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E46D1-DC90-41E8-9D1C-D066D0141A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7072-7D0D-4D7B-A8C8-334BB47A6A85}" type="datetimeFigureOut">
              <a:rPr lang="en-US" smtClean="0"/>
              <a:pPr/>
              <a:t>6/6/2022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E46D1-DC90-41E8-9D1C-D066D0141A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5EB87072-7D0D-4D7B-A8C8-334BB47A6A85}" type="datetimeFigureOut">
              <a:rPr lang="en-US" smtClean="0"/>
              <a:pPr/>
              <a:t>6/6/2022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DC7E46D1-DC90-41E8-9D1C-D066D0141A8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audio" Target="file:///C:\Users\Ryan%20Owen\Documents\UWTSD\Group%20Project\Assignment\Presentation4257.wav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2.wav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4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5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6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7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8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9.wav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0.wav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2.wav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3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4.wav"/><Relationship Id="rId5" Type="http://schemas.openxmlformats.org/officeDocument/2006/relationships/image" Target="../media/image11.png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5.wav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0034" y="2214554"/>
            <a:ext cx="8458200" cy="1470025"/>
          </a:xfrm>
        </p:spPr>
        <p:txBody>
          <a:bodyPr>
            <a:normAutofit/>
          </a:bodyPr>
          <a:lstStyle/>
          <a:p>
            <a:pPr algn="ctr"/>
            <a:r>
              <a:rPr lang="en-US" cap="all" dirty="0" smtClean="0">
                <a:solidFill>
                  <a:srgbClr val="0070C0"/>
                </a:solidFill>
              </a:rPr>
              <a:t>project Presentation</a:t>
            </a:r>
            <a:r>
              <a:rPr lang="en-GB" dirty="0">
                <a:solidFill>
                  <a:srgbClr val="0070C0"/>
                </a:solidFill>
              </a:rPr>
              <a:t/>
            </a:r>
            <a:br>
              <a:rPr lang="en-GB" dirty="0">
                <a:solidFill>
                  <a:srgbClr val="0070C0"/>
                </a:solidFill>
              </a:rPr>
            </a:b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7290" y="4429132"/>
            <a:ext cx="6400800" cy="757246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Eliminating fluctuation in results from measuring particle size distribution at LSN Diffusion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4"/>
          <p:cNvPicPr/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6se="http://schemas.microsoft.com/office/word/2015/wordml/symex" xmlns:w16sdtdh="http://schemas.microsoft.com/office/word/2020/wordml/sdtdatahash" xmlns:w16="http://schemas.microsoft.com/office/word/2018/wordml" xmlns:w16cid="http://schemas.microsoft.com/office/word/2016/wordml/cid" xmlns:w16cex="http://schemas.microsoft.com/office/word/2018/wordml/cex" xmlns:w15="http://schemas.microsoft.com/office/word/2012/wordml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tretch>
            <a:fillRect/>
          </a:stretch>
        </p:blipFill>
        <p:spPr>
          <a:xfrm>
            <a:off x="3786182" y="1071546"/>
            <a:ext cx="1417320" cy="750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/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6se="http://schemas.microsoft.com/office/word/2015/wordml/symex" xmlns:w16sdtdh="http://schemas.microsoft.com/office/word/2020/wordml/sdtdatahash" xmlns:w16="http://schemas.microsoft.com/office/word/2018/wordml" xmlns:w16cid="http://schemas.microsoft.com/office/word/2016/wordml/cid" xmlns:w16cex="http://schemas.microsoft.com/office/word/2018/wordml/cex" xmlns:w15="http://schemas.microsoft.com/office/word/2012/wordml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tretch>
            <a:fillRect/>
          </a:stretch>
        </p:blipFill>
        <p:spPr>
          <a:xfrm>
            <a:off x="4192524" y="3189534"/>
            <a:ext cx="758952" cy="47893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71802" y="5286388"/>
            <a:ext cx="30718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Ryan Owen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2015048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8" name="Presentation4257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15453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4810" y="571480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LSN Diffusion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6182" y="1571612"/>
            <a:ext cx="4500594" cy="435771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Industrial manufacturing company formed 2013, </a:t>
            </a:r>
            <a:r>
              <a:rPr lang="en-GB" dirty="0" err="1" smtClean="0"/>
              <a:t>Llandybie</a:t>
            </a:r>
            <a:r>
              <a:rPr lang="en-GB" dirty="0" smtClean="0"/>
              <a:t>, </a:t>
            </a:r>
            <a:r>
              <a:rPr lang="en-GB" dirty="0" err="1" smtClean="0"/>
              <a:t>Ammanford</a:t>
            </a:r>
            <a:endParaRPr lang="en-GB" dirty="0" smtClean="0"/>
          </a:p>
          <a:p>
            <a:r>
              <a:rPr lang="en-GB" dirty="0" smtClean="0"/>
              <a:t>Manufactures Nickel, Cobalt, &amp; Iron based powders via an atomizing process</a:t>
            </a:r>
          </a:p>
          <a:p>
            <a:r>
              <a:rPr lang="en-GB" dirty="0" smtClean="0"/>
              <a:t>Product uses include powder coating, additive layer manufacture, brazing, &amp; hipping</a:t>
            </a:r>
          </a:p>
          <a:p>
            <a:endParaRPr lang="en-GB" dirty="0"/>
          </a:p>
        </p:txBody>
      </p:sp>
      <p:sp>
        <p:nvSpPr>
          <p:cNvPr id="11266" name="AutoShape 2" descr="LSN_logo_rgb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68" name="AutoShape 4" descr="LSN_logo_rgb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70" name="AutoShape 6" descr="LSN_logo_rgb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72" name="AutoShape 8" descr="LSN_logo_rgb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74" name="AutoShape 10" descr="LSN_logo_rgb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275" name="Picture 1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714356"/>
            <a:ext cx="2236320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76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2214554"/>
            <a:ext cx="1796730" cy="1881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78" name="Picture 1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1538" y="4286256"/>
            <a:ext cx="1857388" cy="22026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~PP1565.WAV">
            <a:hlinkClick r:id="" action="ppaction://media"/>
          </p:cNvPr>
          <p:cNvPicPr>
            <a:picLocks noRot="1" noChangeAspect="1"/>
          </p:cNvPicPr>
          <p:nvPr>
            <a:wavAudioFile r:embed="rId1" name="~PP1565.WAV"/>
          </p:nvPr>
        </p:nvPicPr>
        <p:blipFill>
          <a:blip r:embed="rId6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25969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Particle Size Distribution (PSD)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Amount of particles present at a respective size</a:t>
            </a:r>
          </a:p>
          <a:p>
            <a:r>
              <a:rPr lang="en-GB" dirty="0" smtClean="0"/>
              <a:t>Sieving Process on </a:t>
            </a:r>
            <a:r>
              <a:rPr lang="en-GB" dirty="0" err="1" smtClean="0"/>
              <a:t>Rotex</a:t>
            </a:r>
            <a:r>
              <a:rPr lang="en-GB" dirty="0" smtClean="0"/>
              <a:t> locker or </a:t>
            </a:r>
            <a:r>
              <a:rPr lang="en-GB" dirty="0" err="1"/>
              <a:t>V</a:t>
            </a:r>
            <a:r>
              <a:rPr lang="en-GB" dirty="0" err="1" smtClean="0"/>
              <a:t>irto</a:t>
            </a:r>
            <a:endParaRPr lang="en-GB" dirty="0" smtClean="0"/>
          </a:p>
          <a:p>
            <a:r>
              <a:rPr lang="en-GB" dirty="0" smtClean="0"/>
              <a:t>Different PSD specifications for different applications</a:t>
            </a:r>
          </a:p>
          <a:p>
            <a:endParaRPr lang="en-GB" dirty="0" smtClean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4500570"/>
            <a:ext cx="3796349" cy="1449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2" y="3786190"/>
            <a:ext cx="4071966" cy="28951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~PP2878.WAV">
            <a:hlinkClick r:id="" action="ppaction://media"/>
          </p:cNvPr>
          <p:cNvPicPr>
            <a:picLocks noRot="1" noChangeAspect="1"/>
          </p:cNvPicPr>
          <p:nvPr>
            <a:wavAudioFile r:embed="rId1" name="~PP2878.WAV"/>
          </p:nvPr>
        </p:nvPicPr>
        <p:blipFill>
          <a:blip r:embed="rId5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60094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066800"/>
          </a:xfrm>
        </p:spPr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Particle Sieve Analysis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5543560" cy="440056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Stack of sieves with various size apertures</a:t>
            </a:r>
          </a:p>
          <a:p>
            <a:r>
              <a:rPr lang="en-GB" dirty="0" smtClean="0"/>
              <a:t>Smallest sieve placed at bottom of stack, increasing in size as it gets higher</a:t>
            </a:r>
          </a:p>
          <a:p>
            <a:r>
              <a:rPr lang="en-GB" dirty="0" smtClean="0"/>
              <a:t>100g Powder weighed and placed into top sieve</a:t>
            </a:r>
          </a:p>
          <a:p>
            <a:r>
              <a:rPr lang="en-GB" dirty="0" err="1" smtClean="0"/>
              <a:t>Rotap</a:t>
            </a:r>
            <a:r>
              <a:rPr lang="en-GB" dirty="0" smtClean="0"/>
              <a:t> runs for 15 minutes</a:t>
            </a:r>
          </a:p>
          <a:p>
            <a:r>
              <a:rPr lang="en-GB" dirty="0" smtClean="0"/>
              <a:t>Powder removed from sieves via brushing and weighed – 1g = 1%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1643050"/>
            <a:ext cx="2292829" cy="2160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3929066"/>
            <a:ext cx="1257659" cy="2294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~PP799.WAV">
            <a:hlinkClick r:id="" action="ppaction://media"/>
          </p:cNvPr>
          <p:cNvPicPr>
            <a:picLocks noRot="1" noChangeAspect="1"/>
          </p:cNvPicPr>
          <p:nvPr>
            <a:wavAudioFile r:embed="rId1" name="~PP799.WAV"/>
          </p:nvPr>
        </p:nvPicPr>
        <p:blipFill>
          <a:blip r:embed="rId5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41297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The issue at LSN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Variation in PSD results between production and laboratory</a:t>
            </a:r>
          </a:p>
          <a:p>
            <a:r>
              <a:rPr lang="en-GB" dirty="0" smtClean="0"/>
              <a:t>35% of batches being rejected by laboratory, requiring reprocessing</a:t>
            </a:r>
          </a:p>
          <a:p>
            <a:r>
              <a:rPr lang="en-GB" dirty="0" smtClean="0"/>
              <a:t>Large financial impact for LSN as extra labour was required</a:t>
            </a:r>
          </a:p>
          <a:p>
            <a:r>
              <a:rPr lang="en-GB" dirty="0" smtClean="0"/>
              <a:t>Increased likelihood of contamination occurring during reprocessing</a:t>
            </a:r>
            <a:endParaRPr lang="en-GB" dirty="0"/>
          </a:p>
        </p:txBody>
      </p:sp>
      <p:pic>
        <p:nvPicPr>
          <p:cNvPr id="5" name="~PP905.WAV">
            <a:hlinkClick r:id="" action="ppaction://media"/>
          </p:cNvPr>
          <p:cNvPicPr>
            <a:picLocks noRot="1" noChangeAspect="1"/>
          </p:cNvPicPr>
          <p:nvPr>
            <a:wavAudioFile r:embed="rId1" name="~PP905.WAV"/>
          </p:nvPr>
        </p:nvPicPr>
        <p:blipFill>
          <a:blip r:embed="rId3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31484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Contamination issue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April 2020 – 1,000kg batch of N-580-FS1 material sent back for reprocessing</a:t>
            </a:r>
          </a:p>
          <a:p>
            <a:r>
              <a:rPr lang="en-GB" dirty="0" smtClean="0"/>
              <a:t>Heavily contaminated with phosphorus bearing alloy due to lack of time for clean downs</a:t>
            </a:r>
          </a:p>
          <a:p>
            <a:r>
              <a:rPr lang="en-GB" dirty="0" smtClean="0"/>
              <a:t> A further two batches contaminated due to N-580-FS1 being used for melt stock</a:t>
            </a:r>
          </a:p>
          <a:p>
            <a:r>
              <a:rPr lang="en-GB" dirty="0" smtClean="0"/>
              <a:t>Totalling 5,000kg of contaminated metal, value ~£175,000</a:t>
            </a:r>
          </a:p>
          <a:p>
            <a:endParaRPr lang="en-GB" dirty="0"/>
          </a:p>
        </p:txBody>
      </p:sp>
      <p:pic>
        <p:nvPicPr>
          <p:cNvPr id="5" name="~PP645.WAV">
            <a:hlinkClick r:id="" action="ppaction://media"/>
          </p:cNvPr>
          <p:cNvPicPr>
            <a:picLocks noRot="1" noChangeAspect="1"/>
          </p:cNvPicPr>
          <p:nvPr>
            <a:wavAudioFile r:embed="rId1" name="~PP645.WAV"/>
          </p:nvPr>
        </p:nvPicPr>
        <p:blipFill>
          <a:blip r:embed="rId3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42625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Root Cause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The use of equipment to process different alloys without being fully cleaned down</a:t>
            </a:r>
          </a:p>
          <a:p>
            <a:pPr lvl="0"/>
            <a:r>
              <a:rPr lang="en-GB" dirty="0" smtClean="0"/>
              <a:t>The use of revert as melt stock without an up to date known chemistry</a:t>
            </a:r>
          </a:p>
          <a:p>
            <a:pPr lvl="0"/>
            <a:r>
              <a:rPr lang="en-GB" dirty="0" smtClean="0"/>
              <a:t>The amount of product being sent back for reprocessing by the laboratory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4" name="~PP2584.WAV">
            <a:hlinkClick r:id="" action="ppaction://media"/>
          </p:cNvPr>
          <p:cNvPicPr>
            <a:picLocks noRot="1" noChangeAspect="1"/>
          </p:cNvPicPr>
          <p:nvPr>
            <a:wavAudioFile r:embed="rId1" name="~PP2584.WAV"/>
          </p:nvPr>
        </p:nvPicPr>
        <p:blipFill>
          <a:blip r:embed="rId3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26687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Variation in PSD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Human discrepancies </a:t>
            </a:r>
          </a:p>
          <a:p>
            <a:pPr lvl="0"/>
            <a:r>
              <a:rPr lang="en-GB" dirty="0" smtClean="0"/>
              <a:t>Powder morphology</a:t>
            </a:r>
          </a:p>
          <a:p>
            <a:pPr lvl="0"/>
            <a:r>
              <a:rPr lang="en-GB" dirty="0" smtClean="0"/>
              <a:t>Reliant upon sieve analysis</a:t>
            </a:r>
          </a:p>
          <a:p>
            <a:pPr lvl="0"/>
            <a:r>
              <a:rPr lang="en-GB" dirty="0" smtClean="0"/>
              <a:t>Difference in size between sieve sets</a:t>
            </a:r>
          </a:p>
          <a:p>
            <a:endParaRPr lang="en-GB" dirty="0"/>
          </a:p>
        </p:txBody>
      </p:sp>
      <p:pic>
        <p:nvPicPr>
          <p:cNvPr id="5" name="~PP2581.WAV">
            <a:hlinkClick r:id="" action="ppaction://media"/>
          </p:cNvPr>
          <p:cNvPicPr>
            <a:picLocks noRot="1" noChangeAspect="1"/>
          </p:cNvPicPr>
          <p:nvPr>
            <a:wavAudioFile r:embed="rId1" name="~PP2581.WAV"/>
          </p:nvPr>
        </p:nvPicPr>
        <p:blipFill>
          <a:blip r:embed="rId3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27641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Human Discrepancy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2000240"/>
            <a:ext cx="8229600" cy="4325112"/>
          </a:xfrm>
        </p:spPr>
        <p:txBody>
          <a:bodyPr/>
          <a:lstStyle/>
          <a:p>
            <a:r>
              <a:rPr lang="en-GB" dirty="0" smtClean="0"/>
              <a:t>Intentional data manipulation led to only team leaders conducting sieve analysis</a:t>
            </a:r>
          </a:p>
          <a:p>
            <a:r>
              <a:rPr lang="en-GB" dirty="0" smtClean="0"/>
              <a:t>Difference in technique investigated</a:t>
            </a:r>
          </a:p>
          <a:p>
            <a:r>
              <a:rPr lang="en-GB" dirty="0" smtClean="0"/>
              <a:t>Brushing technique found to have a big impact</a:t>
            </a:r>
          </a:p>
          <a:p>
            <a:r>
              <a:rPr lang="en-GB" dirty="0" smtClean="0"/>
              <a:t>After retraining reworks reduced from 35% to 27%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1928794" y="4714884"/>
          <a:ext cx="4826000" cy="1524000"/>
        </p:xfrm>
        <a:graphic>
          <a:graphicData uri="http://schemas.openxmlformats.org/drawingml/2006/table">
            <a:tbl>
              <a:tblPr/>
              <a:tblGrid>
                <a:gridCol w="1276985"/>
                <a:gridCol w="831215"/>
                <a:gridCol w="609600"/>
                <a:gridCol w="1276985"/>
                <a:gridCol w="831215"/>
              </a:tblGrid>
              <a:tr h="190500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Technician 1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latin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Technician 2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Sieve Size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Result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latin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Sieve Size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Result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&gt;150µ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0.0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latin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&gt;150µ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0.1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150-125µ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3.7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latin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150-125µ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4.8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125-106µ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17.2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latin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125-106µ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21.4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106-53µ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77.6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latin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106-53µ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73.0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53-45µ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1.5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latin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53-45µ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0.7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&lt;45µ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0.0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latin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&lt;45µ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0.0</a:t>
                      </a:r>
                      <a:endParaRPr lang="en-GB" sz="1100" dirty="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~PP2224.WAV">
            <a:hlinkClick r:id="" action="ppaction://media"/>
          </p:cNvPr>
          <p:cNvPicPr>
            <a:picLocks noRot="1" noChangeAspect="1"/>
          </p:cNvPicPr>
          <p:nvPr>
            <a:wavAudioFile r:embed="rId1" name="~PP2224.WAV"/>
          </p:nvPr>
        </p:nvPicPr>
        <p:blipFill>
          <a:blip r:embed="rId3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50984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Powder Morphology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Dry gas atomized – Spherical with a large amount of satellites </a:t>
            </a:r>
          </a:p>
          <a:p>
            <a:r>
              <a:rPr lang="en-GB" dirty="0" smtClean="0"/>
              <a:t>Hybrid atomized – Spherical with some elongated particles</a:t>
            </a:r>
          </a:p>
          <a:p>
            <a:r>
              <a:rPr lang="en-GB" dirty="0" smtClean="0"/>
              <a:t>Water atomized – Wire like strands and clusters</a:t>
            </a:r>
          </a:p>
          <a:p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5143512"/>
            <a:ext cx="2011229" cy="1346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02" y="5143512"/>
            <a:ext cx="2000263" cy="1319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4942" y="5143512"/>
            <a:ext cx="2000264" cy="135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8"/>
          <p:cNvSpPr/>
          <p:nvPr/>
        </p:nvSpPr>
        <p:spPr>
          <a:xfrm>
            <a:off x="1428728" y="4786322"/>
            <a:ext cx="1024639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US" sz="1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Dry Gas</a:t>
            </a:r>
            <a:endParaRPr lang="en-GB" sz="1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571868" y="4786322"/>
            <a:ext cx="936475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US" sz="1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Hybrid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715008" y="4786322"/>
            <a:ext cx="843501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US" sz="1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Water</a:t>
            </a:r>
          </a:p>
        </p:txBody>
      </p:sp>
      <p:pic>
        <p:nvPicPr>
          <p:cNvPr id="12" name="~PP2942.WAV">
            <a:hlinkClick r:id="" action="ppaction://media"/>
          </p:cNvPr>
          <p:cNvPicPr>
            <a:picLocks noRot="1" noChangeAspect="1"/>
          </p:cNvPicPr>
          <p:nvPr>
            <a:wavAudioFile r:embed="rId1" name="~PP2942.WAV"/>
          </p:nvPr>
        </p:nvPicPr>
        <p:blipFill>
          <a:blip r:embed="rId6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72985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Sieve Analysis Alternative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Microtrac Sync laser sizing device</a:t>
            </a:r>
          </a:p>
          <a:p>
            <a:r>
              <a:rPr lang="en-GB" dirty="0" smtClean="0"/>
              <a:t>Laser diffraction</a:t>
            </a:r>
          </a:p>
          <a:p>
            <a:r>
              <a:rPr lang="en-GB" dirty="0" smtClean="0"/>
              <a:t>Image analysis</a:t>
            </a:r>
          </a:p>
          <a:p>
            <a:r>
              <a:rPr lang="en-GB" dirty="0" smtClean="0"/>
              <a:t>Wet &amp; Dry system</a:t>
            </a:r>
          </a:p>
          <a:p>
            <a:r>
              <a:rPr lang="en-GB" dirty="0" smtClean="0"/>
              <a:t>Greater consistency in results</a:t>
            </a:r>
          </a:p>
          <a:p>
            <a:r>
              <a:rPr lang="en-GB" dirty="0" smtClean="0"/>
              <a:t>Reworks dropped from 27% to 22%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214414" y="5214950"/>
          <a:ext cx="6143669" cy="1105790"/>
        </p:xfrm>
        <a:graphic>
          <a:graphicData uri="http://schemas.openxmlformats.org/drawingml/2006/table">
            <a:tbl>
              <a:tblPr/>
              <a:tblGrid>
                <a:gridCol w="1704795"/>
                <a:gridCol w="647123"/>
                <a:gridCol w="709725"/>
                <a:gridCol w="709725"/>
                <a:gridCol w="709725"/>
                <a:gridCol w="709725"/>
                <a:gridCol w="952851"/>
              </a:tblGrid>
              <a:tr h="449492">
                <a:tc gridSpan="7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&lt;20µm test results of sieve analysis against Microtrac Sync results on a batch of Braz-2-BF1</a:t>
                      </a:r>
                      <a:endParaRPr lang="en-GB" sz="1100" dirty="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187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Test1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Test 2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Test 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Test 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Test 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Average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7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Microtrac Sync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13.6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13.4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13.6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13.5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13.5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13.52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7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Sieve Analysis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12.1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12.7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11.7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12.0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11.4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11.98</a:t>
                      </a:r>
                      <a:endParaRPr lang="en-GB" sz="1100" dirty="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4817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2714620"/>
            <a:ext cx="3143272" cy="1960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~PP1019.WAV">
            <a:hlinkClick r:id="" action="ppaction://media"/>
          </p:cNvPr>
          <p:cNvPicPr>
            <a:picLocks noRot="1" noChangeAspect="1"/>
          </p:cNvPicPr>
          <p:nvPr>
            <a:wavAudioFile r:embed="rId1" name="~PP1019.WAV"/>
          </p:nvPr>
        </p:nvPicPr>
        <p:blipFill>
          <a:blip r:embed="rId4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52859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066800"/>
          </a:xfrm>
        </p:spPr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Sieve Measurement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714488"/>
            <a:ext cx="8229600" cy="4325112"/>
          </a:xfrm>
        </p:spPr>
        <p:txBody>
          <a:bodyPr/>
          <a:lstStyle/>
          <a:p>
            <a:r>
              <a:rPr lang="en-GB" dirty="0" smtClean="0"/>
              <a:t>Forty sieves measured using Keyence digital microscope</a:t>
            </a:r>
          </a:p>
          <a:p>
            <a:r>
              <a:rPr lang="en-GB" dirty="0" smtClean="0"/>
              <a:t>Worn sieves replaced with new</a:t>
            </a:r>
          </a:p>
          <a:p>
            <a:r>
              <a:rPr lang="en-GB" dirty="0" smtClean="0"/>
              <a:t>Rework rate dropped from 22% to 12%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71472" y="3643314"/>
          <a:ext cx="3929090" cy="2876550"/>
        </p:xfrm>
        <a:graphic>
          <a:graphicData uri="http://schemas.openxmlformats.org/drawingml/2006/table">
            <a:tbl>
              <a:tblPr/>
              <a:tblGrid>
                <a:gridCol w="785818"/>
                <a:gridCol w="785818"/>
                <a:gridCol w="785818"/>
                <a:gridCol w="785818"/>
                <a:gridCol w="785818"/>
              </a:tblGrid>
              <a:tr h="542925">
                <a:tc gridSpan="5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Table showing measurement of sieves on Keyence microscope</a:t>
                      </a:r>
                      <a:endParaRPr lang="en-GB" sz="1100" dirty="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Sieve Size (µm)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Lab A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Lab B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Production A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Production B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180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178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179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179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183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150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162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153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154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151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122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134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106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108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114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108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90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89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92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99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82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81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66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59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47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38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39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37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39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42</a:t>
                      </a:r>
                      <a:endParaRPr lang="en-GB" sz="1100" dirty="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4786314" y="3643314"/>
          <a:ext cx="3857650" cy="2876550"/>
        </p:xfrm>
        <a:graphic>
          <a:graphicData uri="http://schemas.openxmlformats.org/drawingml/2006/table">
            <a:tbl>
              <a:tblPr/>
              <a:tblGrid>
                <a:gridCol w="771530"/>
                <a:gridCol w="771530"/>
                <a:gridCol w="771530"/>
                <a:gridCol w="771530"/>
                <a:gridCol w="771530"/>
              </a:tblGrid>
              <a:tr h="542925">
                <a:tc gridSpan="5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Table showing measurement of sieves on Keyence microscope after replacements</a:t>
                      </a:r>
                      <a:endParaRPr lang="en-GB" sz="1100" dirty="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Sieve Size (µm)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Lab A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Lab B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Production A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Production B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180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178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179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179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183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150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B050"/>
                          </a:solidFill>
                          <a:latin typeface="Calibri"/>
                          <a:ea typeface="Times New Roman"/>
                          <a:cs typeface="Calibri"/>
                        </a:rPr>
                        <a:t>148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153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154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151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122</a:t>
                      </a:r>
                      <a:endParaRPr lang="en-GB" sz="1100" dirty="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B05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124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106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108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B05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107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108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90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89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92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B050"/>
                          </a:solidFill>
                          <a:latin typeface="Calibri"/>
                          <a:ea typeface="Times New Roman"/>
                          <a:cs typeface="Calibri"/>
                        </a:rPr>
                        <a:t>90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74</a:t>
                      </a:r>
                      <a:endParaRPr lang="en-GB" sz="1100" dirty="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B050"/>
                          </a:solidFill>
                          <a:latin typeface="Calibri"/>
                          <a:ea typeface="Times New Roman"/>
                          <a:cs typeface="Calibri"/>
                        </a:rPr>
                        <a:t>73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75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B050"/>
                          </a:solidFill>
                          <a:latin typeface="Calibri"/>
                          <a:ea typeface="Times New Roman"/>
                          <a:cs typeface="Calibri"/>
                        </a:rPr>
                        <a:t>73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66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B050"/>
                          </a:solidFill>
                          <a:latin typeface="Calibri"/>
                          <a:ea typeface="Times New Roman"/>
                          <a:cs typeface="Calibri"/>
                        </a:rPr>
                        <a:t>53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43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44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47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45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38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39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37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39</a:t>
                      </a:r>
                      <a:endParaRPr lang="en-GB" sz="110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rgbClr val="00B050"/>
                          </a:solidFill>
                          <a:latin typeface="Calibri"/>
                          <a:ea typeface="Times New Roman"/>
                          <a:cs typeface="Calibri"/>
                        </a:rPr>
                        <a:t>37</a:t>
                      </a:r>
                      <a:endParaRPr lang="en-GB" sz="1100" dirty="0">
                        <a:latin typeface="Calibri"/>
                        <a:ea typeface="SimSu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~PP956.WAV">
            <a:hlinkClick r:id="" action="ppaction://media"/>
          </p:cNvPr>
          <p:cNvPicPr>
            <a:picLocks noRot="1" noChangeAspect="1"/>
          </p:cNvPicPr>
          <p:nvPr>
            <a:wavAudioFile r:embed="rId1" name="~PP956.WAV"/>
          </p:nvPr>
        </p:nvPicPr>
        <p:blipFill>
          <a:blip r:embed="rId3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27812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Project End Results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LSN dropped its rework rate from 35% to 12% from May 2020 to October 2020</a:t>
            </a:r>
          </a:p>
          <a:p>
            <a:r>
              <a:rPr lang="en-GB" dirty="0" smtClean="0"/>
              <a:t>23,000kg of metal per month saved from being reworked totalling 276,000kg per annum!</a:t>
            </a:r>
          </a:p>
          <a:p>
            <a:endParaRPr lang="en-GB" dirty="0"/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18" y="4071942"/>
            <a:ext cx="5172085" cy="2625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~PP811.WAV">
            <a:hlinkClick r:id="" action="ppaction://media"/>
          </p:cNvPr>
          <p:cNvPicPr>
            <a:picLocks noRot="1" noChangeAspect="1"/>
          </p:cNvPicPr>
          <p:nvPr>
            <a:wavAudioFile r:embed="rId1" name="~PP811.WAV"/>
          </p:nvPr>
        </p:nvPicPr>
        <p:blipFill>
          <a:blip r:embed="rId4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25672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Project Inefficiency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efficient route not taken</a:t>
            </a:r>
          </a:p>
          <a:p>
            <a:r>
              <a:rPr lang="en-GB" dirty="0" smtClean="0"/>
              <a:t>Sieve measurement had the largest impact, but was the last to be focused on</a:t>
            </a:r>
          </a:p>
          <a:p>
            <a:r>
              <a:rPr lang="en-GB" dirty="0" smtClean="0"/>
              <a:t>Some implemented procedures made no difference to rework rate</a:t>
            </a:r>
          </a:p>
        </p:txBody>
      </p:sp>
      <p:pic>
        <p:nvPicPr>
          <p:cNvPr id="4" name="~PP2960.WAV">
            <a:hlinkClick r:id="" action="ppaction://media"/>
          </p:cNvPr>
          <p:cNvPicPr>
            <a:picLocks noRot="1" noChangeAspect="1"/>
          </p:cNvPicPr>
          <p:nvPr>
            <a:wavAudioFile r:embed="rId1" name="~PP2960.WAV"/>
          </p:nvPr>
        </p:nvPicPr>
        <p:blipFill>
          <a:blip r:embed="rId3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27031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Further Work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Powder sampling technique</a:t>
            </a:r>
          </a:p>
          <a:p>
            <a:r>
              <a:rPr lang="en-GB" dirty="0" smtClean="0"/>
              <a:t>Limited repercussions for department managers due to lack of monitoring</a:t>
            </a:r>
          </a:p>
          <a:p>
            <a:r>
              <a:rPr lang="en-GB" dirty="0" smtClean="0"/>
              <a:t>Sieve measurement by microscope not reliable </a:t>
            </a:r>
          </a:p>
          <a:p>
            <a:r>
              <a:rPr lang="en-GB" dirty="0" smtClean="0"/>
              <a:t>Dynamic image analyser</a:t>
            </a:r>
          </a:p>
        </p:txBody>
      </p:sp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714884"/>
            <a:ext cx="2247892" cy="19286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8916" name="AutoShape 4" descr="Particle Size &amp; Particle Shape Analyzer: CAMSIZER X2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8918" name="AutoShape 6" descr="Particle Size &amp; Particle Shape Analyzer: CAMSIZER X2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8920" name="AutoShape 8" descr="Particle Size &amp; Particle Shape Analyzer: CAMSIZER X2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8921" name="Picture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4397683"/>
            <a:ext cx="3271835" cy="2460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~PP2390.WAV">
            <a:hlinkClick r:id="" action="ppaction://media"/>
          </p:cNvPr>
          <p:cNvPicPr>
            <a:picLocks noRot="1" noChangeAspect="1"/>
          </p:cNvPicPr>
          <p:nvPr>
            <a:wavAudioFile r:embed="rId1" name="~PP2390.WAV"/>
          </p:nvPr>
        </p:nvPicPr>
        <p:blipFill>
          <a:blip r:embed="rId5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81359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0882" y="2168268"/>
            <a:ext cx="8229600" cy="1066800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Thank you for listening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6se="http://schemas.microsoft.com/office/word/2015/wordml/symex" xmlns:w16sdtdh="http://schemas.microsoft.com/office/word/2020/wordml/sdtdatahash" xmlns:w16="http://schemas.microsoft.com/office/word/2018/wordml" xmlns:w16cid="http://schemas.microsoft.com/office/word/2016/wordml/cid" xmlns:w16cex="http://schemas.microsoft.com/office/word/2018/wordml/cex" xmlns:w15="http://schemas.microsoft.com/office/word/2012/wordml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tretch>
            <a:fillRect/>
          </a:stretch>
        </p:blipFill>
        <p:spPr>
          <a:xfrm>
            <a:off x="3737030" y="1311012"/>
            <a:ext cx="1417320" cy="750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6se="http://schemas.microsoft.com/office/word/2015/wordml/symex" xmlns:w16sdtdh="http://schemas.microsoft.com/office/word/2020/wordml/sdtdatahash" xmlns:w16="http://schemas.microsoft.com/office/word/2018/wordml" xmlns:w16cid="http://schemas.microsoft.com/office/word/2016/wordml/cid" xmlns:w16cex="http://schemas.microsoft.com/office/word/2018/wordml/cex" xmlns:w15="http://schemas.microsoft.com/office/word/2012/wordml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tretch>
            <a:fillRect/>
          </a:stretch>
        </p:blipFill>
        <p:spPr>
          <a:xfrm>
            <a:off x="4143372" y="3429000"/>
            <a:ext cx="758952" cy="478932"/>
          </a:xfrm>
          <a:prstGeom prst="rect">
            <a:avLst/>
          </a:prstGeom>
        </p:spPr>
      </p:pic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30632" y="4929198"/>
            <a:ext cx="35814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~PP2765.WAV">
            <a:hlinkClick r:id="" action="ppaction://media"/>
          </p:cNvPr>
          <p:cNvPicPr>
            <a:picLocks noRot="1" noChangeAspect="1"/>
          </p:cNvPicPr>
          <p:nvPr>
            <a:wavAudioFile r:embed="rId1" name="~PP2765.WAV"/>
          </p:nvPr>
        </p:nvPicPr>
        <p:blipFill>
          <a:blip r:embed="rId6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2953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65</TotalTime>
  <Words>718</Words>
  <Application>Microsoft Office PowerPoint</Application>
  <PresentationFormat>On-screen Show (4:3)</PresentationFormat>
  <Paragraphs>237</Paragraphs>
  <Slides>16</Slides>
  <Notes>0</Notes>
  <HiddenSlides>0</HiddenSlides>
  <MMClips>16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Urban</vt:lpstr>
      <vt:lpstr>project Presentation </vt:lpstr>
      <vt:lpstr>LSN Diffusion</vt:lpstr>
      <vt:lpstr>Particle Size Distribution (PSD)</vt:lpstr>
      <vt:lpstr>Particle Sieve Analysis</vt:lpstr>
      <vt:lpstr>The issue at LSN</vt:lpstr>
      <vt:lpstr>Contamination issue</vt:lpstr>
      <vt:lpstr>Root Cause</vt:lpstr>
      <vt:lpstr>Variation in PSD</vt:lpstr>
      <vt:lpstr>Human Discrepancy</vt:lpstr>
      <vt:lpstr>Powder Morphology</vt:lpstr>
      <vt:lpstr>Sieve Analysis Alternative</vt:lpstr>
      <vt:lpstr>Sieve Measurement</vt:lpstr>
      <vt:lpstr>Project End Results</vt:lpstr>
      <vt:lpstr>Project Inefficiency</vt:lpstr>
      <vt:lpstr>Further Work</vt:lpstr>
      <vt:lpstr>Thank you for listening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Presentation</dc:title>
  <dc:creator>Ryan Owen</dc:creator>
  <cp:lastModifiedBy>Ryan Owen</cp:lastModifiedBy>
  <cp:revision>12</cp:revision>
  <dcterms:created xsi:type="dcterms:W3CDTF">2022-06-06T21:37:36Z</dcterms:created>
  <dcterms:modified xsi:type="dcterms:W3CDTF">2022-06-06T22:44:06Z</dcterms:modified>
</cp:coreProperties>
</file>