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556" r:id="rId2"/>
    <p:sldId id="555" r:id="rId3"/>
    <p:sldId id="557" r:id="rId4"/>
    <p:sldId id="558" r:id="rId5"/>
    <p:sldId id="559" r:id="rId6"/>
    <p:sldId id="774" r:id="rId7"/>
    <p:sldId id="772" r:id="rId8"/>
    <p:sldId id="773" r:id="rId9"/>
    <p:sldId id="560" r:id="rId10"/>
    <p:sldId id="563" r:id="rId11"/>
    <p:sldId id="561" r:id="rId12"/>
    <p:sldId id="564" r:id="rId13"/>
    <p:sldId id="565" r:id="rId14"/>
    <p:sldId id="567" r:id="rId15"/>
    <p:sldId id="568" r:id="rId16"/>
    <p:sldId id="566" r:id="rId17"/>
    <p:sldId id="569" r:id="rId18"/>
    <p:sldId id="570" r:id="rId19"/>
    <p:sldId id="571" r:id="rId20"/>
    <p:sldId id="572" r:id="rId21"/>
    <p:sldId id="573" r:id="rId22"/>
    <p:sldId id="574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61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452AE-E6F0-FAF0-3D97-9354A5C665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3BB523-8A5B-0978-E32A-5A0F45FE14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C916E7-F256-F35F-3321-10C2F7BB6A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29BEB-443D-4F0E-8788-A2990CDEDE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2D9C52-680E-13FA-BC8E-73A6775AC0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F58BC4-07D1-3B7B-786B-D940ECB81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372B-21DF-4F70-8DAE-94988C127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7127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84468-BB42-AD04-32A8-93A9DF2A96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4F2C-78CD-D826-DE27-F7D62DE2B2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E560E9-0305-D89E-40F8-BCB3A2FAC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29BEB-443D-4F0E-8788-A2990CDEDE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D1635E-0760-2083-E362-4D8E139866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544804-8321-3FE0-78D4-95D6D4146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372B-21DF-4F70-8DAE-94988C127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632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B26CA-CFE8-5591-1485-4C048173B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125AE6-41FE-7274-700C-05D965C929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55DF99-E2AD-A9AA-550B-67FCF1CB80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29BEB-443D-4F0E-8788-A2990CDEDE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BAEC96-3E68-3CA1-DC62-AE7185906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AB8676-3FDF-3C1C-15B5-7DBB6F45CA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372B-21DF-4F70-8DAE-94988C127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1476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98E8E-C3EE-AA23-29AA-845B986101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11B1B-E08D-B4F2-B677-89018A1664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0872BA-BC4B-A48B-169D-0CD14D03A3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1B810C-8F0D-CD0F-049C-5F61277BE4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29BEB-443D-4F0E-8788-A2990CDEDE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59E952-F0C2-FFF6-D2D8-BDB750E2A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F6BCFB-A25F-1951-5FEF-819C05786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372B-21DF-4F70-8DAE-94988C127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4798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1ED94-846A-5670-353B-B0C67DC70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E3E28F-8178-E4F1-A7DE-8C925F5D27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070CEF-2378-F2B3-3C08-A8176D69B1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CAC66B1-23E9-9561-6622-B25BA4FC691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C50BB9-21E6-67A6-DE8A-72C76DF393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38647C4-46D8-841F-76E9-A5F6ACE979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29BEB-443D-4F0E-8788-A2990CDEDE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92D683-9825-049E-0D5A-AC016EB7A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4E4E88-78F0-A967-F0D1-C9177A21B6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372B-21DF-4F70-8DAE-94988C127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172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F7895-626D-0497-E27E-5C14E11DA2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72EACB-AEA3-9611-F343-3E5CCC20F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29BEB-443D-4F0E-8788-A2990CDEDE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846A16-BEF9-A69F-A578-37B3B83107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7992C0-B997-112B-F60B-BB08BFF48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372B-21DF-4F70-8DAE-94988C127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040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E3204B-A75F-EB64-068A-B6A1394F58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29BEB-443D-4F0E-8788-A2990CDEDE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CFBDED-6CDA-FEA7-CF61-1C582A19D2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3E4B50-1B2B-717F-0132-EABE1312BE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372B-21DF-4F70-8DAE-94988C127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7368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BF74F-726D-6FAE-5B30-52B0C82C5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D57F2-D093-D4CF-BA91-7EFDC11018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DA4CB0-A59D-28EC-1FAC-7D149C02B8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25D42C-41D1-2D37-F62A-ABD1E642F5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29BEB-443D-4F0E-8788-A2990CDEDE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98FCEE-A5FE-9ABF-4CD9-C5EE5B8734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D267DB-F153-FA13-4740-9B48AE0AC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372B-21DF-4F70-8DAE-94988C127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4055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8F2A9-AC45-8AB7-55FE-DCEFBDB15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C91E547-880B-ECBE-8AF6-B33DA023C21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0D21E9-6EE3-6BC5-313D-C928C850C8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8C99F9-98A7-AB7F-71F4-76C1F1EB8B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29BEB-443D-4F0E-8788-A2990CDEDE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CA08D8-742A-33A9-6072-4536E0CAC6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9D33B6-ADCE-9778-FCC3-BD4EACC115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372B-21DF-4F70-8DAE-94988C127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522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1D9A1-74F5-C73D-E103-211DF5BF4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7B10B1-59DC-E1DC-E1E6-C770E25422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3913C-BF6E-6773-990F-9780A268C4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29BEB-443D-4F0E-8788-A2990CDEDE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0E39F-10B9-D824-9D24-F40073DDA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8DDEDE-60C6-D879-3408-0B969A352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372B-21DF-4F70-8DAE-94988C127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0455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D4018E-5B6C-5326-DFD2-AB95ABC9E4F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FCD44D-C562-F225-32A3-33F2C3B449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4419E5-1021-7B66-1AE8-A3FE8E536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29BEB-443D-4F0E-8788-A2990CDEDE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42F47E-1B0E-1E8E-883E-39E4F40FF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4E718F-7FD8-9E06-30F2-D0DCC8E2E1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372B-21DF-4F70-8DAE-94988C127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810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ight blue-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838200" y="3136309"/>
            <a:ext cx="10515600" cy="1186075"/>
          </a:xfrm>
          <a:prstGeom prst="rect">
            <a:avLst/>
          </a:prstGeom>
        </p:spPr>
        <p:txBody>
          <a:bodyPr anchor="b"/>
          <a:lstStyle>
            <a:lvl1pPr algn="ctr">
              <a:lnSpc>
                <a:spcPts val="3375"/>
              </a:lnSpc>
              <a:defRPr sz="3900" b="1" cap="all" spc="-38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title  </a:t>
            </a:r>
            <a:endParaRPr lang="en-GB" dirty="0"/>
          </a:p>
        </p:txBody>
      </p:sp>
      <p:sp>
        <p:nvSpPr>
          <p:cNvPr id="5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838200" y="4495085"/>
            <a:ext cx="10515600" cy="1290414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100" spc="-38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9820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EF2019-B9B7-1076-9AD0-48FB27646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B05DAA-58C8-0534-E3DE-33FD724878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A4CEA6-F4EE-D0A1-37BD-80E0642792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8E29BEB-443D-4F0E-8788-A2990CDEDE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06F7A0-BEC1-E41C-FF78-CBBD9A7FC9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77BD6B-03B9-363A-88DE-727C51B591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DF372B-21DF-4F70-8DAE-94988C127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230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zotero.org/" TargetMode="External"/><Relationship Id="rId7" Type="http://schemas.openxmlformats.org/officeDocument/2006/relationships/image" Target="../media/image1.png"/><Relationship Id="rId2" Type="http://schemas.openxmlformats.org/officeDocument/2006/relationships/hyperlink" Target="https://scholar.googl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journals.sagepub.com/action/doSearch?AllField=computing&amp;startPage=&amp;ConceptID=6389" TargetMode="External"/><Relationship Id="rId5" Type="http://schemas.openxmlformats.org/officeDocument/2006/relationships/hyperlink" Target="https://www.researchgate.net/topic/Computer-Science/publications" TargetMode="External"/><Relationship Id="rId4" Type="http://schemas.openxmlformats.org/officeDocument/2006/relationships/hyperlink" Target="https://www.jstor.org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paperpile.com/g/google-scholar-guide/" TargetMode="External"/><Relationship Id="rId2" Type="http://schemas.openxmlformats.org/officeDocument/2006/relationships/hyperlink" Target="https://doi.org/10.2979/teachlearninqu.2.2.41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BD75E-F79F-D343-7DEC-0B7F9465A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0968" y="1690688"/>
            <a:ext cx="7757651" cy="1325563"/>
          </a:xfrm>
        </p:spPr>
        <p:txBody>
          <a:bodyPr>
            <a:noAutofit/>
          </a:bodyPr>
          <a:lstStyle/>
          <a:p>
            <a:r>
              <a:rPr lang="en-GB" sz="5400" dirty="0">
                <a:latin typeface="+mn-lt"/>
              </a:rPr>
              <a:t>WEEK 4</a:t>
            </a:r>
            <a:br>
              <a:rPr lang="en-GB" sz="5400" dirty="0">
                <a:latin typeface="+mn-lt"/>
              </a:rPr>
            </a:br>
            <a:r>
              <a:rPr lang="en-GB" sz="5400" dirty="0">
                <a:solidFill>
                  <a:srgbClr val="FF0000"/>
                </a:solidFill>
                <a:latin typeface="+mn-lt"/>
              </a:rPr>
              <a:t>Literature Review </a:t>
            </a:r>
            <a:endParaRPr lang="en-GB" sz="5400" dirty="0"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4A6787-9C25-D931-CCD2-B0BF3F3D78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8501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0A3A1-8B72-8465-8475-879965B8CA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483" y="127638"/>
            <a:ext cx="7730614" cy="1186075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Learning Outcomes</a:t>
            </a:r>
            <a:r>
              <a:rPr lang="en-GB" dirty="0"/>
              <a:t>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6D3684-6D6D-8E8D-7666-B4D1C0C5E05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34961" y="2138586"/>
            <a:ext cx="10515600" cy="4119828"/>
          </a:xfrm>
        </p:spPr>
        <p:txBody>
          <a:bodyPr>
            <a:norm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By the end of this session, you will be able to understand: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3200" kern="0" dirty="0">
                <a:solidFill>
                  <a:prstClr val="black"/>
                </a:solidFill>
              </a:rPr>
              <a:t>What is a Literature Review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3200" kern="0" dirty="0">
                <a:solidFill>
                  <a:prstClr val="black"/>
                </a:solidFill>
              </a:rPr>
              <a:t>Steps for conducting a Literature Review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3200" kern="0" dirty="0">
                <a:solidFill>
                  <a:prstClr val="black"/>
                </a:solidFill>
              </a:rPr>
              <a:t>Structures for Literature Review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3200" kern="0" dirty="0">
                <a:solidFill>
                  <a:prstClr val="black"/>
                </a:solidFill>
              </a:rPr>
              <a:t>How to use sources effectively for Review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FC632D-276B-C593-9E36-B54CAD9F69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39487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95A55-4476-A359-2326-60B4542F68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503" y="717574"/>
            <a:ext cx="10515600" cy="1186075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LAST WEEK…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FA63CA-854A-7ED8-1189-113C3DE6348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02226" y="2400814"/>
            <a:ext cx="10515600" cy="1290414"/>
          </a:xfrm>
        </p:spPr>
        <p:txBody>
          <a:bodyPr/>
          <a:lstStyle/>
          <a:p>
            <a:r>
              <a:rPr lang="en-GB" sz="4400" dirty="0">
                <a:solidFill>
                  <a:schemeClr val="tx1"/>
                </a:solidFill>
              </a:rPr>
              <a:t>Research Process: An Overview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D873858-D10C-226B-A834-4C4CCED6B9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0020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A3002-B4E4-0C40-B43C-6A9C116E36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173396"/>
            <a:ext cx="10629900" cy="799998"/>
          </a:xfrm>
        </p:spPr>
        <p:txBody>
          <a:bodyPr>
            <a:normAutofit fontScale="90000"/>
          </a:bodyPr>
          <a:lstStyle/>
          <a:p>
            <a:r>
              <a:rPr lang="en-GB" sz="5400" dirty="0">
                <a:latin typeface="+mn-lt"/>
              </a:rPr>
              <a:t>You Learned that…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A284E-E72F-A0CC-7F90-90E9CB1007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935" y="1324180"/>
            <a:ext cx="11415251" cy="397827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Research is a decision – and dilemma – centred.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The clarified research question is the result of careful exploration and analysis and sets the direction for the research project.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How value assessments and budgeting influence the process for proposing research and, ultimately, research design.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What is included in research design, data collection, data analysis, and reporting.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Research process problems to avoid.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9F4A3A-4D58-79A2-D80A-B93C30C955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76837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49C32-B6AD-80C6-0B2D-34F7A4EE7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What is a Literature Review 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B01DF-9860-3552-082E-1AD561B138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7" y="1825625"/>
            <a:ext cx="11297263" cy="2967601"/>
          </a:xfrm>
        </p:spPr>
        <p:txBody>
          <a:bodyPr/>
          <a:lstStyle/>
          <a:p>
            <a:pPr marL="568325" indent="-45720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GB" sz="2800" kern="0" dirty="0">
                <a:solidFill>
                  <a:prstClr val="black"/>
                </a:solidFill>
              </a:rPr>
              <a:t>Literature Review is an academic review of scholarly sources on a specific topic of interest. </a:t>
            </a:r>
          </a:p>
          <a:p>
            <a:pPr marL="568325" indent="-45720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GB" sz="2800" kern="0" dirty="0">
                <a:solidFill>
                  <a:prstClr val="black"/>
                </a:solidFill>
              </a:rPr>
              <a:t>By carrying out literature review, it will help you to provide a critical overview of the current knowledge, to understand and identify various theories, methods leading to the further research which will help to fill the gap in the literature.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8793410-9B61-FAEF-36BD-6105B2ABDB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0447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B861A-E296-110B-1A40-8FA21C6E9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95811-2A28-DC35-8624-1F6F6DF40E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15909"/>
            <a:ext cx="6119352" cy="1603375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rgbClr val="0070C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Narrative Literature Review</a:t>
            </a:r>
            <a:endParaRPr lang="en-GB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70C0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S</a:t>
            </a:r>
            <a:r>
              <a:rPr lang="en-GB" sz="2800" dirty="0">
                <a:solidFill>
                  <a:srgbClr val="0070C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ystematic Literature Review</a:t>
            </a:r>
            <a:endParaRPr lang="en-GB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61356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14">
            <a:extLst>
              <a:ext uri="{FF2B5EF4-FFF2-40B4-BE49-F238E27FC236}">
                <a16:creationId xmlns:a16="http://schemas.microsoft.com/office/drawing/2014/main" id="{59DC1F84-C893-7B5C-15C9-694897D791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64224" y="2828925"/>
            <a:ext cx="1879601" cy="801688"/>
          </a:xfrm>
          <a:prstGeom prst="ellipse">
            <a:avLst/>
          </a:prstGeom>
          <a:gradFill rotWithShape="0">
            <a:gsLst>
              <a:gs pos="0">
                <a:srgbClr val="C9C9C9"/>
              </a:gs>
              <a:gs pos="50000">
                <a:srgbClr val="A5A5A5"/>
              </a:gs>
              <a:gs pos="100000">
                <a:srgbClr val="C9C9C9"/>
              </a:gs>
            </a:gsLst>
            <a:lin ang="5400000" scaled="1"/>
          </a:gradFill>
          <a:ln w="12700">
            <a:solidFill>
              <a:srgbClr val="A5A5A5"/>
            </a:solidFill>
            <a:round/>
            <a:headEnd/>
            <a:tailEnd/>
          </a:ln>
          <a:effectLst>
            <a:outerShdw dist="28398" dir="3806097" algn="ctr" rotWithShape="0">
              <a:srgbClr val="525252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Narrative Literature Review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Oval 15">
            <a:extLst>
              <a:ext uri="{FF2B5EF4-FFF2-40B4-BE49-F238E27FC236}">
                <a16:creationId xmlns:a16="http://schemas.microsoft.com/office/drawing/2014/main" id="{ADB372B8-2171-6EF2-AAA3-81C872A7D9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62533" y="263731"/>
            <a:ext cx="1851025" cy="806450"/>
          </a:xfrm>
          <a:prstGeom prst="ellipse">
            <a:avLst/>
          </a:prstGeom>
          <a:gradFill rotWithShape="0">
            <a:gsLst>
              <a:gs pos="0">
                <a:srgbClr val="FFD966"/>
              </a:gs>
              <a:gs pos="50000">
                <a:srgbClr val="FFC000"/>
              </a:gs>
              <a:gs pos="100000">
                <a:srgbClr val="FFD966"/>
              </a:gs>
            </a:gsLst>
            <a:lin ang="5400000" scaled="1"/>
          </a:gradFill>
          <a:ln w="12700">
            <a:solidFill>
              <a:srgbClr val="FFC000"/>
            </a:solidFill>
            <a:round/>
            <a:headEnd/>
            <a:tailEnd/>
          </a:ln>
          <a:effectLst>
            <a:outerShdw dist="28398" dir="3806097" algn="ctr" rotWithShape="0">
              <a:srgbClr val="7F5F0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Identifying and explaining key concepts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Oval 13">
            <a:extLst>
              <a:ext uri="{FF2B5EF4-FFF2-40B4-BE49-F238E27FC236}">
                <a16:creationId xmlns:a16="http://schemas.microsoft.com/office/drawing/2014/main" id="{9D4A9B36-298F-48D7-4069-F12F5B548F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45737" y="1644650"/>
            <a:ext cx="1866900" cy="790575"/>
          </a:xfrm>
          <a:prstGeom prst="ellipse">
            <a:avLst/>
          </a:prstGeom>
          <a:gradFill rotWithShape="0">
            <a:gsLst>
              <a:gs pos="0">
                <a:srgbClr val="A8D08D"/>
              </a:gs>
              <a:gs pos="50000">
                <a:srgbClr val="70AD47"/>
              </a:gs>
              <a:gs pos="100000">
                <a:srgbClr val="A8D08D"/>
              </a:gs>
            </a:gsLst>
            <a:lin ang="5400000" scaled="1"/>
          </a:gradFill>
          <a:ln w="12700">
            <a:solidFill>
              <a:srgbClr val="70AD47"/>
            </a:solidFill>
            <a:round/>
            <a:headEnd/>
            <a:tailEnd/>
          </a:ln>
          <a:effectLst>
            <a:outerShdw dist="28398" dir="3806097" algn="ctr" rotWithShape="0">
              <a:srgbClr val="375623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Throughout Literature search from credible and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pertinent source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Oval 12">
            <a:extLst>
              <a:ext uri="{FF2B5EF4-FFF2-40B4-BE49-F238E27FC236}">
                <a16:creationId xmlns:a16="http://schemas.microsoft.com/office/drawing/2014/main" id="{C809AAE2-2987-938F-49C9-0BB8BF2B7A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82250" y="3106738"/>
            <a:ext cx="1830387" cy="763587"/>
          </a:xfrm>
          <a:prstGeom prst="ellipse">
            <a:avLst/>
          </a:prstGeom>
          <a:gradFill rotWithShape="0">
            <a:gsLst>
              <a:gs pos="0">
                <a:srgbClr val="9CC2E5"/>
              </a:gs>
              <a:gs pos="50000">
                <a:srgbClr val="5B9BD5"/>
              </a:gs>
              <a:gs pos="100000">
                <a:srgbClr val="9CC2E5"/>
              </a:gs>
            </a:gsLst>
            <a:lin ang="5400000" scaled="1"/>
          </a:gradFill>
          <a:ln w="12700">
            <a:solidFill>
              <a:srgbClr val="5B9BD5"/>
            </a:solidFill>
            <a:round/>
            <a:headEnd/>
            <a:tailEnd/>
          </a:ln>
          <a:effectLst>
            <a:outerShdw dist="28398" dir="3806097" algn="ctr" rotWithShape="0">
              <a:srgbClr val="1F4D78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Critically analysing and evaluation of the identified data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Oval 11">
            <a:extLst>
              <a:ext uri="{FF2B5EF4-FFF2-40B4-BE49-F238E27FC236}">
                <a16:creationId xmlns:a16="http://schemas.microsoft.com/office/drawing/2014/main" id="{5E142D8C-6B73-623C-0120-C837C75E27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82250" y="4568825"/>
            <a:ext cx="1830387" cy="763588"/>
          </a:xfrm>
          <a:prstGeom prst="ellipse">
            <a:avLst/>
          </a:prstGeom>
          <a:gradFill rotWithShape="0">
            <a:gsLst>
              <a:gs pos="0">
                <a:srgbClr val="8EAADB"/>
              </a:gs>
              <a:gs pos="50000">
                <a:srgbClr val="4472C4"/>
              </a:gs>
              <a:gs pos="100000">
                <a:srgbClr val="8EAADB"/>
              </a:gs>
            </a:gsLst>
            <a:lin ang="5400000" scaled="1"/>
          </a:gradFill>
          <a:ln w="12700">
            <a:solidFill>
              <a:srgbClr val="4472C4"/>
            </a:solidFill>
            <a:round/>
            <a:headEnd/>
            <a:tailEnd/>
          </a:ln>
          <a:effectLst>
            <a:outerShdw dist="28398" dir="3806097" algn="ctr" rotWithShape="0">
              <a:srgbClr val="1F3763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Synthesise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integrate the relevant findings.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Oval 10">
            <a:extLst>
              <a:ext uri="{FF2B5EF4-FFF2-40B4-BE49-F238E27FC236}">
                <a16:creationId xmlns:a16="http://schemas.microsoft.com/office/drawing/2014/main" id="{0743CE10-5B96-2E7E-59C0-D080E7DFDC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40987" y="6027738"/>
            <a:ext cx="1830388" cy="763587"/>
          </a:xfrm>
          <a:prstGeom prst="ellipse">
            <a:avLst/>
          </a:prstGeom>
          <a:gradFill rotWithShape="0">
            <a:gsLst>
              <a:gs pos="0">
                <a:srgbClr val="F4B083"/>
              </a:gs>
              <a:gs pos="50000">
                <a:srgbClr val="ED7D31"/>
              </a:gs>
              <a:gs pos="100000">
                <a:srgbClr val="F4B083"/>
              </a:gs>
            </a:gsLst>
            <a:lin ang="5400000" scaled="1"/>
          </a:gradFill>
          <a:ln w="12700">
            <a:solidFill>
              <a:srgbClr val="ED7D31"/>
            </a:solidFill>
            <a:round/>
            <a:headEnd/>
            <a:tailEnd/>
          </a:ln>
          <a:effectLst>
            <a:outerShdw dist="28398" dir="3806097" algn="ctr" rotWithShape="0">
              <a:srgbClr val="823B0B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Discussion and conclusion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AutoShape 9">
            <a:extLst>
              <a:ext uri="{FF2B5EF4-FFF2-40B4-BE49-F238E27FC236}">
                <a16:creationId xmlns:a16="http://schemas.microsoft.com/office/drawing/2014/main" id="{7C887D91-1250-0CAE-96B6-94B74E118A4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043825" y="736600"/>
            <a:ext cx="2638425" cy="2473325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8">
            <a:extLst>
              <a:ext uri="{FF2B5EF4-FFF2-40B4-BE49-F238E27FC236}">
                <a16:creationId xmlns:a16="http://schemas.microsoft.com/office/drawing/2014/main" id="{F93C6D5E-CAFE-0A81-C2A4-2E4777B16EA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043825" y="2093913"/>
            <a:ext cx="2601912" cy="1160462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7">
            <a:extLst>
              <a:ext uri="{FF2B5EF4-FFF2-40B4-BE49-F238E27FC236}">
                <a16:creationId xmlns:a16="http://schemas.microsoft.com/office/drawing/2014/main" id="{1F1D8A8E-783D-7C21-5C4A-7FE221B1C8F9}"/>
              </a:ext>
            </a:extLst>
          </p:cNvPr>
          <p:cNvSpPr>
            <a:spLocks noChangeShapeType="1"/>
          </p:cNvSpPr>
          <p:nvPr/>
        </p:nvSpPr>
        <p:spPr bwMode="auto">
          <a:xfrm>
            <a:off x="7043825" y="3298825"/>
            <a:ext cx="2697162" cy="2957513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AutoShape 6">
            <a:extLst>
              <a:ext uri="{FF2B5EF4-FFF2-40B4-BE49-F238E27FC236}">
                <a16:creationId xmlns:a16="http://schemas.microsoft.com/office/drawing/2014/main" id="{87A24A74-B8DA-14F0-491A-AFA5FCD64149}"/>
              </a:ext>
            </a:extLst>
          </p:cNvPr>
          <p:cNvSpPr>
            <a:spLocks noChangeShapeType="1"/>
          </p:cNvSpPr>
          <p:nvPr/>
        </p:nvSpPr>
        <p:spPr bwMode="auto">
          <a:xfrm>
            <a:off x="7043825" y="3298825"/>
            <a:ext cx="2638425" cy="119063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AutoShape 5">
            <a:extLst>
              <a:ext uri="{FF2B5EF4-FFF2-40B4-BE49-F238E27FC236}">
                <a16:creationId xmlns:a16="http://schemas.microsoft.com/office/drawing/2014/main" id="{D25D574A-4FBC-4B6B-D1B5-3E8640D7592B}"/>
              </a:ext>
            </a:extLst>
          </p:cNvPr>
          <p:cNvSpPr>
            <a:spLocks noChangeShapeType="1"/>
          </p:cNvSpPr>
          <p:nvPr/>
        </p:nvSpPr>
        <p:spPr bwMode="auto">
          <a:xfrm>
            <a:off x="7043825" y="3298825"/>
            <a:ext cx="2697162" cy="1535113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5" name="AutoShape 4">
            <a:extLst>
              <a:ext uri="{FF2B5EF4-FFF2-40B4-BE49-F238E27FC236}">
                <a16:creationId xmlns:a16="http://schemas.microsoft.com/office/drawing/2014/main" id="{293B779D-FF4B-B2D9-87DC-1A087848CD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549025" y="1082675"/>
            <a:ext cx="90487" cy="539750"/>
          </a:xfrm>
          <a:prstGeom prst="downArrow">
            <a:avLst>
              <a:gd name="adj1" fmla="val 50000"/>
              <a:gd name="adj2" fmla="val 149124"/>
            </a:avLst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eaVert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6" name="AutoShape 3">
            <a:extLst>
              <a:ext uri="{FF2B5EF4-FFF2-40B4-BE49-F238E27FC236}">
                <a16:creationId xmlns:a16="http://schemas.microsoft.com/office/drawing/2014/main" id="{CED4B387-7D09-91E8-57BC-9736977108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549025" y="2459038"/>
            <a:ext cx="90487" cy="612775"/>
          </a:xfrm>
          <a:prstGeom prst="downArrow">
            <a:avLst>
              <a:gd name="adj1" fmla="val 50000"/>
              <a:gd name="adj2" fmla="val 169299"/>
            </a:avLst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eaVert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7" name="AutoShape 2">
            <a:extLst>
              <a:ext uri="{FF2B5EF4-FFF2-40B4-BE49-F238E27FC236}">
                <a16:creationId xmlns:a16="http://schemas.microsoft.com/office/drawing/2014/main" id="{6E44BF6A-DFA1-8A71-B9F9-6D3D2EB246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549025" y="3892550"/>
            <a:ext cx="90487" cy="654050"/>
          </a:xfrm>
          <a:prstGeom prst="downArrow">
            <a:avLst>
              <a:gd name="adj1" fmla="val 50000"/>
              <a:gd name="adj2" fmla="val 180703"/>
            </a:avLst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eaVert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8" name="AutoShape 1">
            <a:extLst>
              <a:ext uri="{FF2B5EF4-FFF2-40B4-BE49-F238E27FC236}">
                <a16:creationId xmlns:a16="http://schemas.microsoft.com/office/drawing/2014/main" id="{7B38CF90-5503-0898-E1DB-2CF58BCD96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549025" y="5365750"/>
            <a:ext cx="90487" cy="639763"/>
          </a:xfrm>
          <a:prstGeom prst="downArrow">
            <a:avLst>
              <a:gd name="adj1" fmla="val 50000"/>
              <a:gd name="adj2" fmla="val 176756"/>
            </a:avLst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eaVert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2" name="Rectangle 16">
            <a:extLst>
              <a:ext uri="{FF2B5EF4-FFF2-40B4-BE49-F238E27FC236}">
                <a16:creationId xmlns:a16="http://schemas.microsoft.com/office/drawing/2014/main" id="{AFAC28C4-4192-025E-093A-57A3F5847D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51696" y="73343"/>
            <a:ext cx="536756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800" b="1" i="1" dirty="0">
                <a:effectLst/>
                <a:latin typeface="Constantia" panose="020306020503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Different stages of a narrative literature review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7ECD781-316F-81A7-86A5-E88F81C9F429}"/>
              </a:ext>
            </a:extLst>
          </p:cNvPr>
          <p:cNvSpPr txBox="1"/>
          <p:nvPr/>
        </p:nvSpPr>
        <p:spPr>
          <a:xfrm>
            <a:off x="20375" y="442675"/>
            <a:ext cx="5010847" cy="53281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2000" b="1" dirty="0">
                <a:solidFill>
                  <a:srgbClr val="0070C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Narrative Literature Review</a:t>
            </a:r>
            <a:endParaRPr lang="en-GB" sz="2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0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Narrative literature review, otherwise known as traditional literature review, is the most common type of literature review which essentially entails investigating and analysing the existing literature on this topic. 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0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Ordinarily, a narrative literature review provides an eloquent overview of the concepts relevant to the topic along with the theories and the related findings.</a:t>
            </a:r>
            <a:endParaRPr lang="en-GB" sz="2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13123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18">
            <a:extLst>
              <a:ext uri="{FF2B5EF4-FFF2-40B4-BE49-F238E27FC236}">
                <a16:creationId xmlns:a16="http://schemas.microsoft.com/office/drawing/2014/main" id="{0F686703-CA53-8180-DA43-3A49B215F4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24382" y="-46721"/>
            <a:ext cx="1792288" cy="776288"/>
          </a:xfrm>
          <a:prstGeom prst="ellipse">
            <a:avLst/>
          </a:prstGeom>
          <a:gradFill rotWithShape="0">
            <a:gsLst>
              <a:gs pos="0">
                <a:srgbClr val="8EAADB"/>
              </a:gs>
              <a:gs pos="50000">
                <a:srgbClr val="4472C4"/>
              </a:gs>
              <a:gs pos="100000">
                <a:srgbClr val="8EAADB"/>
              </a:gs>
            </a:gsLst>
            <a:lin ang="5400000" scaled="1"/>
          </a:gradFill>
          <a:ln w="12700">
            <a:solidFill>
              <a:srgbClr val="4472C4"/>
            </a:solidFill>
            <a:round/>
            <a:headEnd/>
            <a:tailEnd/>
          </a:ln>
          <a:effectLst>
            <a:outerShdw dist="28398" dir="3806097" algn="ctr" rotWithShape="0">
              <a:srgbClr val="1F3763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Identifying a clear &amp; focused research question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AutoShape 17">
            <a:extLst>
              <a:ext uri="{FF2B5EF4-FFF2-40B4-BE49-F238E27FC236}">
                <a16:creationId xmlns:a16="http://schemas.microsoft.com/office/drawing/2014/main" id="{94CEDA18-9D1F-47EB-6940-452E124DFD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62869" y="769358"/>
            <a:ext cx="97600" cy="274446"/>
          </a:xfrm>
          <a:prstGeom prst="downArrow">
            <a:avLst>
              <a:gd name="adj1" fmla="val 50000"/>
              <a:gd name="adj2" fmla="val 161403"/>
            </a:avLst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eaVert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16">
            <a:extLst>
              <a:ext uri="{FF2B5EF4-FFF2-40B4-BE49-F238E27FC236}">
                <a16:creationId xmlns:a16="http://schemas.microsoft.com/office/drawing/2014/main" id="{6EE921EA-099E-F38D-9B70-5DB97D25A23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925899" y="438328"/>
            <a:ext cx="2649537" cy="2657295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Oval 15">
            <a:extLst>
              <a:ext uri="{FF2B5EF4-FFF2-40B4-BE49-F238E27FC236}">
                <a16:creationId xmlns:a16="http://schemas.microsoft.com/office/drawing/2014/main" id="{7C58A034-C096-BD7C-7CF3-EC5E1533CF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19079" y="1051205"/>
            <a:ext cx="1792288" cy="776287"/>
          </a:xfrm>
          <a:prstGeom prst="ellipse">
            <a:avLst/>
          </a:prstGeom>
          <a:gradFill rotWithShape="0">
            <a:gsLst>
              <a:gs pos="0">
                <a:srgbClr val="F4B083"/>
              </a:gs>
              <a:gs pos="50000">
                <a:srgbClr val="ED7D31"/>
              </a:gs>
              <a:gs pos="100000">
                <a:srgbClr val="F4B083"/>
              </a:gs>
            </a:gsLst>
            <a:lin ang="5400000" scaled="1"/>
          </a:gradFill>
          <a:ln w="12700">
            <a:solidFill>
              <a:srgbClr val="ED7D31"/>
            </a:solidFill>
            <a:round/>
            <a:headEnd/>
            <a:tailEnd/>
          </a:ln>
          <a:effectLst>
            <a:outerShdw dist="28398" dir="3806097" algn="ctr" rotWithShape="0">
              <a:srgbClr val="823B0B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Comprehensive strategy to select relevant studies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AutoShape 14">
            <a:extLst>
              <a:ext uri="{FF2B5EF4-FFF2-40B4-BE49-F238E27FC236}">
                <a16:creationId xmlns:a16="http://schemas.microsoft.com/office/drawing/2014/main" id="{F7FC6F4F-3AC4-517D-6DB6-F392C5F4905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925900" y="1539239"/>
            <a:ext cx="2566193" cy="1530985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1">
            <a:extLst>
              <a:ext uri="{FF2B5EF4-FFF2-40B4-BE49-F238E27FC236}">
                <a16:creationId xmlns:a16="http://schemas.microsoft.com/office/drawing/2014/main" id="{781DBFC6-F2FD-940D-0F64-BB09E0EC27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505712" y="4041775"/>
            <a:ext cx="90487" cy="268288"/>
          </a:xfrm>
          <a:prstGeom prst="downArrow">
            <a:avLst>
              <a:gd name="adj1" fmla="val 50000"/>
              <a:gd name="adj2" fmla="val 123246"/>
            </a:avLst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eaVert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10">
            <a:extLst>
              <a:ext uri="{FF2B5EF4-FFF2-40B4-BE49-F238E27FC236}">
                <a16:creationId xmlns:a16="http://schemas.microsoft.com/office/drawing/2014/main" id="{6CD97077-4636-DA26-CD09-BE1DEAFC4C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15224" y="3051175"/>
            <a:ext cx="90488" cy="214313"/>
          </a:xfrm>
          <a:prstGeom prst="downArrow">
            <a:avLst>
              <a:gd name="adj1" fmla="val 50000"/>
              <a:gd name="adj2" fmla="val 148245"/>
            </a:avLst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eaVert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AutoShape 9">
            <a:extLst>
              <a:ext uri="{FF2B5EF4-FFF2-40B4-BE49-F238E27FC236}">
                <a16:creationId xmlns:a16="http://schemas.microsoft.com/office/drawing/2014/main" id="{AC6B2D8C-9707-D7F2-B371-9D840CB7DBCC}"/>
              </a:ext>
            </a:extLst>
          </p:cNvPr>
          <p:cNvSpPr>
            <a:spLocks noChangeShapeType="1"/>
          </p:cNvSpPr>
          <p:nvPr/>
        </p:nvSpPr>
        <p:spPr bwMode="auto">
          <a:xfrm>
            <a:off x="6925899" y="3051175"/>
            <a:ext cx="2665413" cy="585788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AutoShape 8">
            <a:extLst>
              <a:ext uri="{FF2B5EF4-FFF2-40B4-BE49-F238E27FC236}">
                <a16:creationId xmlns:a16="http://schemas.microsoft.com/office/drawing/2014/main" id="{BA2D15DE-6D67-4E9B-7901-5C4BDFD7E001}"/>
              </a:ext>
            </a:extLst>
          </p:cNvPr>
          <p:cNvSpPr>
            <a:spLocks noChangeShapeType="1"/>
          </p:cNvSpPr>
          <p:nvPr/>
        </p:nvSpPr>
        <p:spPr bwMode="auto">
          <a:xfrm>
            <a:off x="6925899" y="3051175"/>
            <a:ext cx="2709863" cy="182880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5" name="AutoShape 7">
            <a:extLst>
              <a:ext uri="{FF2B5EF4-FFF2-40B4-BE49-F238E27FC236}">
                <a16:creationId xmlns:a16="http://schemas.microsoft.com/office/drawing/2014/main" id="{FF3528F6-198B-B030-433E-04BB4F2AEB00}"/>
              </a:ext>
            </a:extLst>
          </p:cNvPr>
          <p:cNvSpPr>
            <a:spLocks noChangeShapeType="1"/>
          </p:cNvSpPr>
          <p:nvPr/>
        </p:nvSpPr>
        <p:spPr bwMode="auto">
          <a:xfrm>
            <a:off x="6925899" y="3051175"/>
            <a:ext cx="2749524" cy="2651404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6" name="AutoShape 6">
            <a:extLst>
              <a:ext uri="{FF2B5EF4-FFF2-40B4-BE49-F238E27FC236}">
                <a16:creationId xmlns:a16="http://schemas.microsoft.com/office/drawing/2014/main" id="{0CF0D9A7-4F77-E2B4-BBA7-93CE6206807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925899" y="2652711"/>
            <a:ext cx="2574925" cy="398463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8" name="Oval 4">
            <a:extLst>
              <a:ext uri="{FF2B5EF4-FFF2-40B4-BE49-F238E27FC236}">
                <a16:creationId xmlns:a16="http://schemas.microsoft.com/office/drawing/2014/main" id="{188FF589-A0AF-5592-20C2-E0FEDD610D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34174" y="4384627"/>
            <a:ext cx="1792288" cy="776287"/>
          </a:xfrm>
          <a:prstGeom prst="ellipse">
            <a:avLst/>
          </a:prstGeom>
          <a:gradFill rotWithShape="0">
            <a:gsLst>
              <a:gs pos="0">
                <a:srgbClr val="A8D08D"/>
              </a:gs>
              <a:gs pos="50000">
                <a:srgbClr val="70AD47"/>
              </a:gs>
              <a:gs pos="100000">
                <a:srgbClr val="A8D08D"/>
              </a:gs>
            </a:gsLst>
            <a:lin ang="5400000" scaled="1"/>
          </a:gradFill>
          <a:ln w="12700">
            <a:solidFill>
              <a:srgbClr val="70AD47"/>
            </a:solidFill>
            <a:round/>
            <a:headEnd/>
            <a:tailEnd/>
          </a:ln>
          <a:effectLst>
            <a:outerShdw dist="28398" dir="3806097" algn="ctr" rotWithShape="0">
              <a:srgbClr val="375623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Synthesise the accumulated data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9" name="Oval 3">
            <a:extLst>
              <a:ext uri="{FF2B5EF4-FFF2-40B4-BE49-F238E27FC236}">
                <a16:creationId xmlns:a16="http://schemas.microsoft.com/office/drawing/2014/main" id="{7677202F-B809-571C-E21C-6E3FB6C35F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45274" y="2079625"/>
            <a:ext cx="1792288" cy="917575"/>
          </a:xfrm>
          <a:prstGeom prst="ellipse">
            <a:avLst/>
          </a:prstGeom>
          <a:gradFill rotWithShape="0">
            <a:gsLst>
              <a:gs pos="0">
                <a:srgbClr val="FFD966"/>
              </a:gs>
              <a:gs pos="50000">
                <a:srgbClr val="FFC000"/>
              </a:gs>
              <a:gs pos="100000">
                <a:srgbClr val="FFD966"/>
              </a:gs>
            </a:gsLst>
            <a:lin ang="5400000" scaled="1"/>
          </a:gradFill>
          <a:ln w="12700">
            <a:solidFill>
              <a:srgbClr val="FFC000"/>
            </a:solidFill>
            <a:round/>
            <a:headEnd/>
            <a:tailEnd/>
          </a:ln>
          <a:effectLst>
            <a:outerShdw dist="28398" dir="3806097" algn="ctr" rotWithShape="0">
              <a:srgbClr val="7F5F0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Scrutinise &amp; evaluate relevant studies using inclusion &amp; exclusion criteria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0" name="Oval 2">
            <a:extLst>
              <a:ext uri="{FF2B5EF4-FFF2-40B4-BE49-F238E27FC236}">
                <a16:creationId xmlns:a16="http://schemas.microsoft.com/office/drawing/2014/main" id="{5F2E33B9-89FE-A135-2C45-D360E069E7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91312" y="3265488"/>
            <a:ext cx="1792287" cy="776287"/>
          </a:xfrm>
          <a:prstGeom prst="ellipse">
            <a:avLst/>
          </a:prstGeom>
          <a:gradFill rotWithShape="0">
            <a:gsLst>
              <a:gs pos="0">
                <a:srgbClr val="9CC2E5"/>
              </a:gs>
              <a:gs pos="50000">
                <a:srgbClr val="5B9BD5"/>
              </a:gs>
              <a:gs pos="100000">
                <a:srgbClr val="9CC2E5"/>
              </a:gs>
            </a:gsLst>
            <a:lin ang="5400000" scaled="1"/>
          </a:gradFill>
          <a:ln w="12700">
            <a:solidFill>
              <a:srgbClr val="5B9BD5"/>
            </a:solidFill>
            <a:round/>
            <a:headEnd/>
            <a:tailEnd/>
          </a:ln>
          <a:effectLst>
            <a:outerShdw dist="28398" dir="3806097" algn="ctr" rotWithShape="0">
              <a:srgbClr val="1F4D78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Extract and analyse data using standard forms of protocols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1" name="Oval 1">
            <a:extLst>
              <a:ext uri="{FF2B5EF4-FFF2-40B4-BE49-F238E27FC236}">
                <a16:creationId xmlns:a16="http://schemas.microsoft.com/office/drawing/2014/main" id="{77A8911E-9F24-420D-8FA4-57FAAB5ABD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33611" y="2652713"/>
            <a:ext cx="1792288" cy="776287"/>
          </a:xfrm>
          <a:prstGeom prst="ellipse">
            <a:avLst/>
          </a:prstGeom>
          <a:gradFill rotWithShape="0">
            <a:gsLst>
              <a:gs pos="0">
                <a:srgbClr val="C9C9C9"/>
              </a:gs>
              <a:gs pos="50000">
                <a:srgbClr val="A5A5A5"/>
              </a:gs>
              <a:gs pos="100000">
                <a:srgbClr val="C9C9C9"/>
              </a:gs>
            </a:gsLst>
            <a:lin ang="5400000" scaled="1"/>
          </a:gradFill>
          <a:ln w="12700">
            <a:solidFill>
              <a:srgbClr val="A5A5A5"/>
            </a:solidFill>
            <a:round/>
            <a:headEnd/>
            <a:tailEnd/>
          </a:ln>
          <a:effectLst>
            <a:outerShdw dist="28398" dir="3806097" algn="ctr" rotWithShape="0">
              <a:srgbClr val="525252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Systematic Literature Review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2" name="Rectangle 19">
            <a:extLst>
              <a:ext uri="{FF2B5EF4-FFF2-40B4-BE49-F238E27FC236}">
                <a16:creationId xmlns:a16="http://schemas.microsoft.com/office/drawing/2014/main" id="{FF5BED09-FB3F-809A-0FBB-D87F70658A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20924" y="-1679575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E77F0612-0879-A5FA-AE4C-40F7576525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20924" y="-122237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24" name="AutoShape 10">
            <a:extLst>
              <a:ext uri="{FF2B5EF4-FFF2-40B4-BE49-F238E27FC236}">
                <a16:creationId xmlns:a16="http://schemas.microsoft.com/office/drawing/2014/main" id="{1C7DD404-1287-A014-4FD8-2B79A79098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69980" y="1827492"/>
            <a:ext cx="90488" cy="214313"/>
          </a:xfrm>
          <a:prstGeom prst="downArrow">
            <a:avLst>
              <a:gd name="adj1" fmla="val 50000"/>
              <a:gd name="adj2" fmla="val 148245"/>
            </a:avLst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eaVert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5" name="AutoShape 11">
            <a:extLst>
              <a:ext uri="{FF2B5EF4-FFF2-40B4-BE49-F238E27FC236}">
                <a16:creationId xmlns:a16="http://schemas.microsoft.com/office/drawing/2014/main" id="{398DE9DA-B53A-B9BD-49DC-7652C4C331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526324" y="5138315"/>
            <a:ext cx="90487" cy="268288"/>
          </a:xfrm>
          <a:prstGeom prst="downArrow">
            <a:avLst>
              <a:gd name="adj1" fmla="val 50000"/>
              <a:gd name="adj2" fmla="val 123246"/>
            </a:avLst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eaVert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6" name="Oval 5">
            <a:extLst>
              <a:ext uri="{FF2B5EF4-FFF2-40B4-BE49-F238E27FC236}">
                <a16:creationId xmlns:a16="http://schemas.microsoft.com/office/drawing/2014/main" id="{FE5C3A01-39ED-F872-1A3C-54AA3DC808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75423" y="5442761"/>
            <a:ext cx="1792288" cy="776288"/>
          </a:xfrm>
          <a:prstGeom prst="ellipse">
            <a:avLst/>
          </a:prstGeom>
          <a:gradFill rotWithShape="0">
            <a:gsLst>
              <a:gs pos="0">
                <a:srgbClr val="666666"/>
              </a:gs>
              <a:gs pos="50000">
                <a:srgbClr val="CCCCCC"/>
              </a:gs>
              <a:gs pos="100000">
                <a:srgbClr val="666666"/>
              </a:gs>
            </a:gsLst>
            <a:lin ang="18900000" scaled="1"/>
          </a:gradFill>
          <a:ln w="12700">
            <a:solidFill>
              <a:srgbClr val="666666"/>
            </a:solidFill>
            <a:round/>
            <a:headEnd/>
            <a:tailEnd/>
          </a:ln>
          <a:effectLst>
            <a:outerShdw dist="28398" dir="3806097" algn="ctr" rotWithShape="0">
              <a:srgbClr val="7F7F7F">
                <a:alpha val="50000"/>
              </a:srgb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Provides unbiased and evidence-based conclusion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8BEA90D2-03FA-3CE3-8D82-84E39709D1AF}"/>
              </a:ext>
            </a:extLst>
          </p:cNvPr>
          <p:cNvSpPr txBox="1"/>
          <p:nvPr/>
        </p:nvSpPr>
        <p:spPr>
          <a:xfrm>
            <a:off x="198120" y="106778"/>
            <a:ext cx="4986545" cy="58887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2000" b="1" dirty="0">
                <a:solidFill>
                  <a:srgbClr val="0070C0"/>
                </a:solidFill>
                <a:effectLst/>
                <a:latin typeface="Calibri Body"/>
                <a:ea typeface="Calibri" panose="020F0502020204030204" pitchFamily="34" charset="0"/>
                <a:cs typeface="Times New Roman" panose="02020603050405020304" pitchFamily="18" charset="0"/>
              </a:rPr>
              <a:t>Systematic Literature Review</a:t>
            </a:r>
            <a:endParaRPr lang="en-GB" sz="2000" dirty="0">
              <a:effectLst/>
              <a:latin typeface="Calibri Body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effectLst/>
                <a:latin typeface="Calibri Body"/>
                <a:ea typeface="Calibri" panose="020F0502020204030204" pitchFamily="34" charset="0"/>
                <a:cs typeface="Times New Roman" panose="02020603050405020304" pitchFamily="18" charset="0"/>
              </a:rPr>
              <a:t>A systematic literature review employs a structured approach to accumulate, analyse and synthesise existing literature related to a particular topic.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effectLst/>
                <a:latin typeface="Calibri Body"/>
                <a:ea typeface="Calibri" panose="020F0502020204030204" pitchFamily="34" charset="0"/>
                <a:cs typeface="Times New Roman" panose="02020603050405020304" pitchFamily="18" charset="0"/>
              </a:rPr>
              <a:t>It follows clearly defined criteria for investigating, exploring and evaluating existing literature relevant to the topic.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effectLst/>
                <a:latin typeface="Calibri Body"/>
                <a:ea typeface="Calibri" panose="020F0502020204030204" pitchFamily="34" charset="0"/>
                <a:cs typeface="Times New Roman" panose="02020603050405020304" pitchFamily="18" charset="0"/>
              </a:rPr>
              <a:t>A systematic literature review adopts an evidence-based approach across various disciplines.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effectLst/>
                <a:latin typeface="Calibri Body"/>
                <a:ea typeface="Calibri" panose="020F0502020204030204" pitchFamily="34" charset="0"/>
                <a:cs typeface="Times New Roman" panose="02020603050405020304" pitchFamily="18" charset="0"/>
              </a:rPr>
              <a:t>It investigates the existing literature in a structured and a systematic manner for identifying and evaluating the relevant knowledge, evidential strength, research gaps and paves the way for further research.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81080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CFE85-3617-80DA-7C6B-EC6A42B085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STEPS IN 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CEAC3-8AB5-A599-4A53-A67356C868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68325" indent="-45720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GB" sz="2800" kern="0" dirty="0">
                <a:solidFill>
                  <a:prstClr val="black"/>
                </a:solidFill>
              </a:rPr>
              <a:t>Step 1 : Initial Search</a:t>
            </a:r>
          </a:p>
          <a:p>
            <a:pPr marL="568325" indent="-45720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GB" sz="2800" kern="0" dirty="0">
                <a:solidFill>
                  <a:prstClr val="black"/>
                </a:solidFill>
              </a:rPr>
              <a:t>Step 2 : Strip method</a:t>
            </a:r>
          </a:p>
          <a:p>
            <a:pPr marL="568325" indent="-45720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GB" sz="2800" kern="0" dirty="0">
                <a:solidFill>
                  <a:prstClr val="black"/>
                </a:solidFill>
              </a:rPr>
              <a:t>Step 3 : Developing a Conceptual Framework</a:t>
            </a:r>
          </a:p>
          <a:p>
            <a:pPr marL="568325" indent="-45720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GB" sz="2800" kern="0" dirty="0">
                <a:solidFill>
                  <a:prstClr val="black"/>
                </a:solidFill>
              </a:rPr>
              <a:t>Step 4 : PEER</a:t>
            </a:r>
          </a:p>
          <a:p>
            <a:pPr marL="568325" indent="-45720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GB" sz="2800" kern="0" dirty="0">
                <a:solidFill>
                  <a:prstClr val="black"/>
                </a:solidFill>
              </a:rPr>
              <a:t>Step 5 : Conclusion and Introduction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DBF79AA-B64B-3BA3-8042-702D98053D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0716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FCAA4-FCFC-A294-401F-C9B7CD264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1: INITIAL 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067289-5661-4508-19A3-FA359F77F3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545406"/>
            <a:ext cx="10629900" cy="3978275"/>
          </a:xfrm>
        </p:spPr>
        <p:txBody>
          <a:bodyPr>
            <a:normAutofit lnSpcReduction="10000"/>
          </a:bodyPr>
          <a:lstStyle/>
          <a:p>
            <a:pPr marL="111125" indent="0">
              <a:lnSpc>
                <a:spcPct val="90000"/>
              </a:lnSpc>
              <a:buNone/>
              <a:defRPr/>
            </a:pPr>
            <a:r>
              <a:rPr lang="en-GB" u="sng" kern="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 to: </a:t>
            </a:r>
            <a:r>
              <a:rPr lang="en-GB" sz="2800" kern="0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https://scholar.google.com</a:t>
            </a:r>
            <a:endParaRPr lang="en-GB" sz="2800" kern="0" dirty="0">
              <a:solidFill>
                <a:prstClr val="black"/>
              </a:solidFill>
            </a:endParaRPr>
          </a:p>
          <a:p>
            <a:pPr marL="568325" indent="-4572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kern="0" dirty="0">
                <a:solidFill>
                  <a:prstClr val="black"/>
                </a:solidFill>
              </a:rPr>
              <a:t>For additional resources use: https://www.semanticscholar.org/</a:t>
            </a:r>
          </a:p>
          <a:p>
            <a:pPr marL="568325" indent="-4572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kern="0" dirty="0">
                <a:solidFill>
                  <a:prstClr val="black"/>
                </a:solidFill>
              </a:rPr>
              <a:t>To arrange sources, annotate and cite use: </a:t>
            </a:r>
            <a:r>
              <a:rPr lang="en-GB" sz="2800" kern="0" dirty="0">
                <a:solidFill>
                  <a:prstClr val="black"/>
                </a:solidFill>
                <a:hlinkClick r:id="rId3"/>
              </a:rPr>
              <a:t>https://www.zotero.org/</a:t>
            </a:r>
            <a:endParaRPr lang="en-GB" sz="2800" kern="0" dirty="0">
              <a:solidFill>
                <a:prstClr val="black"/>
              </a:solidFill>
            </a:endParaRPr>
          </a:p>
          <a:p>
            <a:pPr marL="568325" indent="-4572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u="sng" dirty="0">
                <a:solidFill>
                  <a:srgbClr val="0000FF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https://www.jstor.org/</a:t>
            </a:r>
            <a:endParaRPr lang="en-US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68325" indent="-4572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kern="0" dirty="0">
                <a:solidFill>
                  <a:prstClr val="black"/>
                </a:solidFill>
                <a:hlinkClick r:id="rId5"/>
              </a:rPr>
              <a:t>https://www.researchgate.net/topic/Computer-Science/publications</a:t>
            </a:r>
            <a:endParaRPr lang="en-GB" sz="2800" kern="0" dirty="0">
              <a:solidFill>
                <a:prstClr val="black"/>
              </a:solidFill>
            </a:endParaRPr>
          </a:p>
          <a:p>
            <a:pPr marL="568325" indent="-4572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kern="0" dirty="0">
                <a:solidFill>
                  <a:prstClr val="black"/>
                </a:solidFill>
                <a:hlinkClick r:id="rId6"/>
              </a:rPr>
              <a:t>https://journals.sagepub.com/action/doSearch?AllField=computing&amp;startPage=&amp;ConceptID=6389</a:t>
            </a:r>
            <a:endParaRPr lang="en-GB" sz="2800" kern="0" dirty="0">
              <a:solidFill>
                <a:prstClr val="black"/>
              </a:solidFill>
            </a:endParaRPr>
          </a:p>
          <a:p>
            <a:pPr marL="568325" indent="-4572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6FB7C8-D418-B627-E6BD-0DBC7342DDF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5156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10B26-6881-2C5A-ADD4-06C779CDA5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5"/>
            <a:ext cx="6429068" cy="917985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See in Action 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71CC4-83A9-94A5-6A4C-AC7B9C69C8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2327070"/>
            <a:ext cx="10629900" cy="2598891"/>
          </a:xfrm>
        </p:spPr>
        <p:txBody>
          <a:bodyPr/>
          <a:lstStyle/>
          <a:p>
            <a:pPr marL="568325" indent="-4572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kern="0" dirty="0">
                <a:solidFill>
                  <a:prstClr val="black"/>
                </a:solidFill>
              </a:rPr>
              <a:t>To search for an article based on the topic keywords (</a:t>
            </a:r>
            <a:r>
              <a:rPr lang="en-GB" sz="2800" kern="0" dirty="0">
                <a:solidFill>
                  <a:srgbClr val="FF0000"/>
                </a:solidFill>
              </a:rPr>
              <a:t>Using AI in Marketing</a:t>
            </a:r>
            <a:r>
              <a:rPr lang="en-GB" sz="2800" kern="0" dirty="0">
                <a:solidFill>
                  <a:prstClr val="black"/>
                </a:solidFill>
              </a:rPr>
              <a:t>) </a:t>
            </a:r>
          </a:p>
          <a:p>
            <a:pPr marL="568325" indent="-4572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kern="0" dirty="0">
                <a:solidFill>
                  <a:prstClr val="black"/>
                </a:solidFill>
              </a:rPr>
              <a:t>To save to the Library/ Reading List</a:t>
            </a:r>
          </a:p>
          <a:p>
            <a:pPr marL="568325" indent="-4572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kern="0" dirty="0">
                <a:solidFill>
                  <a:prstClr val="black"/>
                </a:solidFill>
              </a:rPr>
              <a:t>To export as csv –Open in Excel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peech Bubble: Rectangle 3">
            <a:extLst>
              <a:ext uri="{FF2B5EF4-FFF2-40B4-BE49-F238E27FC236}">
                <a16:creationId xmlns:a16="http://schemas.microsoft.com/office/drawing/2014/main" id="{916E65F4-6A47-24F2-FD68-A3FC5DB8382D}"/>
              </a:ext>
            </a:extLst>
          </p:cNvPr>
          <p:cNvSpPr/>
          <p:nvPr/>
        </p:nvSpPr>
        <p:spPr>
          <a:xfrm>
            <a:off x="8753549" y="516410"/>
            <a:ext cx="2743200" cy="1492469"/>
          </a:xfrm>
          <a:prstGeom prst="wedge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Everyone please select 2-5 papers from here and place in the library/reading list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5E6AD2-B90C-B4F0-637E-E68C919000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16073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D80AA-99A4-2830-92FB-7556BF41B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661" y="586147"/>
            <a:ext cx="10629900" cy="166023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Steps 2: Strip Method or Annotations 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pic>
        <p:nvPicPr>
          <p:cNvPr id="4" name="Picture 3" descr="reliable sources for research CRAAP">
            <a:extLst>
              <a:ext uri="{FF2B5EF4-FFF2-40B4-BE49-F238E27FC236}">
                <a16:creationId xmlns:a16="http://schemas.microsoft.com/office/drawing/2014/main" id="{D7F5DC84-E2D9-123C-1C34-FAF8EAF6138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07571"/>
            <a:ext cx="4468761" cy="4533768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C0299F3-0685-D330-77BD-52F20A5944A2}"/>
              </a:ext>
            </a:extLst>
          </p:cNvPr>
          <p:cNvSpPr txBox="1"/>
          <p:nvPr/>
        </p:nvSpPr>
        <p:spPr>
          <a:xfrm>
            <a:off x="379770" y="838239"/>
            <a:ext cx="1087079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11125">
              <a:lnSpc>
                <a:spcPct val="90000"/>
              </a:lnSpc>
              <a:defRPr/>
            </a:pPr>
            <a:r>
              <a:rPr lang="en-US" sz="2000" kern="0" dirty="0">
                <a:solidFill>
                  <a:prstClr val="black"/>
                </a:solidFill>
              </a:rPr>
              <a:t>Look for the pdf and </a:t>
            </a:r>
            <a:r>
              <a:rPr lang="en-GB" sz="2000" kern="0" dirty="0">
                <a:solidFill>
                  <a:prstClr val="black"/>
                </a:solidFill>
              </a:rPr>
              <a:t>ask Copilot to assist you to summarise and before you do it check for CRAAP Test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6513944-272C-B6BB-E6BF-23940F3E777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4891" t="5324" b="8168"/>
          <a:stretch/>
        </p:blipFill>
        <p:spPr>
          <a:xfrm>
            <a:off x="4689986" y="1607571"/>
            <a:ext cx="2286001" cy="4159048"/>
          </a:xfrm>
          <a:prstGeom prst="rect">
            <a:avLst/>
          </a:prstGeom>
        </p:spPr>
      </p:pic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916E65F4-6A47-24F2-FD68-A3FC5DB8382D}"/>
              </a:ext>
            </a:extLst>
          </p:cNvPr>
          <p:cNvSpPr/>
          <p:nvPr/>
        </p:nvSpPr>
        <p:spPr>
          <a:xfrm>
            <a:off x="7197212" y="1459662"/>
            <a:ext cx="5038139" cy="3556337"/>
          </a:xfrm>
          <a:prstGeom prst="wedge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/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What is Annotations</a:t>
            </a:r>
            <a:endParaRPr lang="en-US" sz="1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8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 annotated bibliography (AB) is a list of citations (journal articles, books, etc) where each citation is followed by a brief (about 120-150 words) </a:t>
            </a:r>
            <a:r>
              <a:rPr lang="en-GB" sz="1800" b="1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evaluative</a:t>
            </a:r>
            <a:r>
              <a:rPr lang="en-GB" sz="18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and </a:t>
            </a:r>
            <a:r>
              <a:rPr lang="en-GB" sz="1800" b="1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descriptive</a:t>
            </a:r>
            <a:r>
              <a:rPr lang="en-GB" sz="18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paragraph of the article (i.e. </a:t>
            </a:r>
            <a:r>
              <a:rPr lang="en-GB" sz="1800" b="1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summary of the research article</a:t>
            </a:r>
            <a:r>
              <a:rPr lang="en-GB" sz="18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in your own words). (Use Copilot in Edge)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1B73378-434C-445C-1779-F7A2FDBF6B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3232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F213D-8675-A5CF-A395-A1D141978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7704" y="365126"/>
            <a:ext cx="10926096" cy="903236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Steps 3: Developing a Conceptual Framework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77BD6-3E80-DDF9-91CB-C5EA405F53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226" y="1002891"/>
            <a:ext cx="10441858" cy="3978275"/>
          </a:xfrm>
        </p:spPr>
        <p:txBody>
          <a:bodyPr>
            <a:normAutofit fontScale="92500" lnSpcReduction="10000"/>
          </a:bodyPr>
          <a:lstStyle/>
          <a:p>
            <a:pPr marL="568325" indent="-4572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kern="0" dirty="0">
                <a:solidFill>
                  <a:srgbClr val="FF0000"/>
                </a:solidFill>
              </a:rPr>
              <a:t>Chronological</a:t>
            </a:r>
          </a:p>
          <a:p>
            <a:pPr marL="568325" indent="-4572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3200" b="1" dirty="0">
                <a:solidFill>
                  <a:srgbClr val="365F9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Organised by publication date or history of topic Use this type if sequential order of events is important </a:t>
            </a:r>
            <a:endParaRPr lang="en-US" sz="3200" kern="0" dirty="0">
              <a:solidFill>
                <a:prstClr val="black"/>
              </a:solidFill>
            </a:endParaRPr>
          </a:p>
          <a:p>
            <a:pPr marL="568325" indent="-4572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kern="0" dirty="0">
                <a:solidFill>
                  <a:srgbClr val="FF0000"/>
                </a:solidFill>
              </a:rPr>
              <a:t>Problem-Solution</a:t>
            </a:r>
          </a:p>
          <a:p>
            <a:pPr marL="1025525" lvl="1" indent="-4572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b="1" dirty="0">
                <a:solidFill>
                  <a:srgbClr val="365F9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Problem-Cause-Solution Pattern</a:t>
            </a:r>
          </a:p>
          <a:p>
            <a:pPr marL="568325" indent="-4572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kern="0" dirty="0">
                <a:solidFill>
                  <a:srgbClr val="FF0000"/>
                </a:solidFill>
              </a:rPr>
              <a:t>Key themes</a:t>
            </a:r>
          </a:p>
          <a:p>
            <a:pPr marL="568325" indent="-4572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3200" b="1" dirty="0">
                <a:solidFill>
                  <a:srgbClr val="365F9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Organised by topic or issue, may still involve chronology or an order of importance Use this type to go from general topic themes to more specific</a:t>
            </a:r>
            <a:endParaRPr lang="en-US" sz="3200" kern="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peech Bubble: Rectangle 4">
            <a:extLst>
              <a:ext uri="{FF2B5EF4-FFF2-40B4-BE49-F238E27FC236}">
                <a16:creationId xmlns:a16="http://schemas.microsoft.com/office/drawing/2014/main" id="{916E65F4-6A47-24F2-FD68-A3FC5DB8382D}"/>
              </a:ext>
            </a:extLst>
          </p:cNvPr>
          <p:cNvSpPr/>
          <p:nvPr/>
        </p:nvSpPr>
        <p:spPr>
          <a:xfrm>
            <a:off x="8527361" y="2326480"/>
            <a:ext cx="3163193" cy="1331095"/>
          </a:xfrm>
          <a:prstGeom prst="wedge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Now again go to Google scholar and get more keywords and search for papers to build up on Further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14F6A76-DAB4-4925-1FA6-5AB72895EF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6107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A44FF-1E7D-9CF5-EB38-E5FCD9087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6"/>
            <a:ext cx="10629900" cy="873740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Steps 3: Developing a Conceptual Framework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B6E2F-3356-DF59-A779-45A5136F56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439862"/>
            <a:ext cx="10629900" cy="3978275"/>
          </a:xfrm>
        </p:spPr>
        <p:txBody>
          <a:bodyPr/>
          <a:lstStyle/>
          <a:p>
            <a:pPr marL="568325" indent="-4572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sz="2800" kern="0" dirty="0">
                <a:solidFill>
                  <a:prstClr val="black"/>
                </a:solidFill>
              </a:rPr>
              <a:t>Identifying Themes</a:t>
            </a:r>
          </a:p>
          <a:p>
            <a:pPr marL="568325" indent="-4572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sz="2800" kern="0" dirty="0">
                <a:solidFill>
                  <a:prstClr val="black"/>
                </a:solidFill>
              </a:rPr>
              <a:t>Synthesis Matrix or a table……</a:t>
            </a:r>
            <a:endParaRPr lang="en-GB" sz="2800" kern="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Group 43">
            <a:extLst>
              <a:ext uri="{FF2B5EF4-FFF2-40B4-BE49-F238E27FC236}">
                <a16:creationId xmlns:a16="http://schemas.microsoft.com/office/drawing/2014/main" id="{A8E1F6C9-2A9B-0550-8958-068CB150F62E}"/>
              </a:ext>
            </a:extLst>
          </p:cNvPr>
          <p:cNvGraphicFramePr>
            <a:graphicFrameLocks noGrp="1"/>
          </p:cNvGraphicFramePr>
          <p:nvPr/>
        </p:nvGraphicFramePr>
        <p:xfrm>
          <a:off x="838201" y="3163530"/>
          <a:ext cx="8851490" cy="2057400"/>
        </p:xfrm>
        <a:graphic>
          <a:graphicData uri="http://schemas.openxmlformats.org/drawingml/2006/table">
            <a:tbl>
              <a:tblPr/>
              <a:tblGrid>
                <a:gridCol w="17702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702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7029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7029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77029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65092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-111" charset="2"/>
                        <a:buNone/>
                        <a:tabLst/>
                      </a:pP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  <a:ea typeface="ＭＳ Ｐゴシック" pitchFamily="-111" charset="-128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-111" charset="2"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pitchFamily="-111" charset="-128"/>
                        </a:rPr>
                        <a:t>Theme/ sub topic 1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-111" charset="2"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pitchFamily="-111" charset="-128"/>
                        </a:rPr>
                        <a:t>Theme/ sub topic 1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-111" charset="2"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pitchFamily="-111" charset="-128"/>
                        </a:rPr>
                        <a:t>Theme/ sub topic 1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-111" charset="2"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pitchFamily="-111" charset="-128"/>
                        </a:rPr>
                        <a:t>Theme/ sub topic 1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092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-111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pitchFamily="-111" charset="-128"/>
                        </a:rPr>
                        <a:t>James, et al.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CB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-111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pitchFamily="-111" charset="-128"/>
                        </a:rPr>
                        <a:t>xxxxx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pitchFamily="-111" charset="-128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CB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-111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pitchFamily="-111" charset="-128"/>
                        </a:rPr>
                        <a:t>xxxxx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pitchFamily="-111" charset="-128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CB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-111" charset="2"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pitchFamily="-111" charset="-128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CB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-111" charset="2"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pitchFamily="-111" charset="-128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CBC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77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-111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pitchFamily="-111" charset="-128"/>
                        </a:rPr>
                        <a:t>Chung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-111" charset="2"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pitchFamily="-111" charset="-128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-111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pitchFamily="-111" charset="-128"/>
                        </a:rPr>
                        <a:t>xxxxx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pitchFamily="-111" charset="-128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-111" charset="2"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pitchFamily="-111" charset="-128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-111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pitchFamily="-111" charset="-128"/>
                        </a:rPr>
                        <a:t>xxxxx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77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-111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pitchFamily="-111" charset="-128"/>
                        </a:rPr>
                        <a:t>Levy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CB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-111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pitchFamily="-111" charset="-128"/>
                        </a:rPr>
                        <a:t>xxxx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pitchFamily="-111" charset="-128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CB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-111" charset="2"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pitchFamily="-111" charset="-128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CB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-111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pitchFamily="-111" charset="-128"/>
                        </a:rPr>
                        <a:t>xxxxx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pitchFamily="-111" charset="-128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CB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-111" charset="2"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pitchFamily="-111" charset="-128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CBC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Speech Bubble: Rectangle 4">
            <a:extLst>
              <a:ext uri="{FF2B5EF4-FFF2-40B4-BE49-F238E27FC236}">
                <a16:creationId xmlns:a16="http://schemas.microsoft.com/office/drawing/2014/main" id="{916E65F4-6A47-24F2-FD68-A3FC5DB8382D}"/>
              </a:ext>
            </a:extLst>
          </p:cNvPr>
          <p:cNvSpPr/>
          <p:nvPr/>
        </p:nvSpPr>
        <p:spPr>
          <a:xfrm>
            <a:off x="6618963" y="1637070"/>
            <a:ext cx="5149832" cy="873740"/>
          </a:xfrm>
          <a:prstGeom prst="wedge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https://journals.sagepub.com/doi/abs/10.1177/14707853211018428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4BA0B88-16B1-72C5-F50C-2575641889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6604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3F94C-F76B-0007-EF1F-B2A19F062D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Steps 3: Developing a Conceptual Framework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96624-15D1-D415-8E86-FB172A842F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5515" y="1029132"/>
            <a:ext cx="10629900" cy="1325563"/>
          </a:xfrm>
        </p:spPr>
        <p:txBody>
          <a:bodyPr/>
          <a:lstStyle/>
          <a:p>
            <a:pPr marL="568325" indent="-4572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sz="2800" kern="0" dirty="0">
                <a:solidFill>
                  <a:prstClr val="black"/>
                </a:solidFill>
              </a:rPr>
              <a:t>Identifying Themes</a:t>
            </a:r>
          </a:p>
          <a:p>
            <a:pPr marL="568325" indent="-4572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sz="2800" kern="0" dirty="0">
                <a:solidFill>
                  <a:prstClr val="black"/>
                </a:solidFill>
              </a:rPr>
              <a:t>Synthesis Matrix or other similar tables can be used</a:t>
            </a:r>
            <a:endParaRPr lang="en-GB" sz="2800" kern="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24EF5947-08CE-AD50-8643-C8DC4CA595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2750" y="2289440"/>
            <a:ext cx="7277006" cy="29280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 Box 4">
            <a:extLst>
              <a:ext uri="{FF2B5EF4-FFF2-40B4-BE49-F238E27FC236}">
                <a16:creationId xmlns:a16="http://schemas.microsoft.com/office/drawing/2014/main" id="{BDA54B5D-7994-AB4D-74D1-E9B415B4FC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11232" y="5365706"/>
            <a:ext cx="365648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dirty="0"/>
              <a:t>Literature review structure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BE9CE6E-615A-EE29-FC58-021B17699A88}"/>
              </a:ext>
            </a:extLst>
          </p:cNvPr>
          <p:cNvSpPr txBox="1"/>
          <p:nvPr/>
        </p:nvSpPr>
        <p:spPr>
          <a:xfrm>
            <a:off x="7024447" y="5359486"/>
            <a:ext cx="2949220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(Saunders , et al., 2009)</a:t>
            </a:r>
            <a:endParaRPr lang="en-US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F1877A-9343-3F07-2115-D10315B11F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0677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E11CD-91D8-77B3-3BD9-40E79CAAC3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Steps 4: PEER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1B2CD6-84F8-1ABC-40E6-CDB92B95538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19378" y="1688516"/>
            <a:ext cx="5735894" cy="28212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68325" indent="-4572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kern="0" dirty="0">
                <a:solidFill>
                  <a:prstClr val="black"/>
                </a:solidFill>
              </a:rPr>
              <a:t>Point </a:t>
            </a:r>
          </a:p>
          <a:p>
            <a:pPr marL="568325" indent="-4572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kern="0" dirty="0">
                <a:solidFill>
                  <a:prstClr val="black"/>
                </a:solidFill>
              </a:rPr>
              <a:t>Evidence</a:t>
            </a:r>
          </a:p>
          <a:p>
            <a:pPr marL="568325" indent="-4572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kern="0" dirty="0">
                <a:solidFill>
                  <a:prstClr val="black"/>
                </a:solidFill>
              </a:rPr>
              <a:t>Example</a:t>
            </a:r>
          </a:p>
          <a:p>
            <a:pPr marL="568325" indent="-4572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kern="0" dirty="0">
                <a:solidFill>
                  <a:prstClr val="black"/>
                </a:solidFill>
              </a:rPr>
              <a:t>Explain</a:t>
            </a:r>
          </a:p>
          <a:p>
            <a:pPr marL="568325" indent="-4572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sz="3200" kern="0" dirty="0">
                <a:solidFill>
                  <a:prstClr val="black"/>
                </a:solidFill>
              </a:rPr>
              <a:t>Repeat/ Review/ conclude</a:t>
            </a:r>
            <a:endParaRPr lang="en-GB" sz="3200" kern="0" dirty="0">
              <a:solidFill>
                <a:prstClr val="black"/>
              </a:solidFill>
            </a:endParaRPr>
          </a:p>
        </p:txBody>
      </p:sp>
      <p:sp>
        <p:nvSpPr>
          <p:cNvPr id="5" name="Speech Bubble: Rectangle 4">
            <a:extLst>
              <a:ext uri="{FF2B5EF4-FFF2-40B4-BE49-F238E27FC236}">
                <a16:creationId xmlns:a16="http://schemas.microsoft.com/office/drawing/2014/main" id="{916E65F4-6A47-24F2-FD68-A3FC5DB8382D}"/>
              </a:ext>
            </a:extLst>
          </p:cNvPr>
          <p:cNvSpPr/>
          <p:nvPr/>
        </p:nvSpPr>
        <p:spPr>
          <a:xfrm>
            <a:off x="6355272" y="1690688"/>
            <a:ext cx="4383271" cy="1425409"/>
          </a:xfrm>
          <a:prstGeom prst="wedge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This is to be done for every paragraph of the literature review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46DF68B-FE22-B8C0-F18B-A940965AA8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15250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A9FA9-F7B1-4FD7-2269-DC4B23B9A7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442" y="158649"/>
            <a:ext cx="10189906" cy="858991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Steps 4: PEER- Model of Paper structures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4B94D44-B029-633F-D47F-0AD2745E0408}"/>
              </a:ext>
            </a:extLst>
          </p:cNvPr>
          <p:cNvSpPr txBox="1">
            <a:spLocks noChangeArrowheads="1"/>
          </p:cNvSpPr>
          <p:nvPr/>
        </p:nvSpPr>
        <p:spPr>
          <a:xfrm>
            <a:off x="501445" y="794619"/>
            <a:ext cx="5464653" cy="5045741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endParaRPr lang="en-US" sz="450" b="1" dirty="0"/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US" sz="2000" b="1" dirty="0"/>
              <a:t>“Stringing” Model: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US" sz="2000" b="1" dirty="0"/>
              <a:t>Organisation of a Simple  Summary Paper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US" sz="2000" b="1" dirty="0"/>
          </a:p>
          <a:p>
            <a:pPr>
              <a:lnSpc>
                <a:spcPct val="80000"/>
              </a:lnSpc>
              <a:defRPr/>
            </a:pPr>
            <a:r>
              <a:rPr lang="en-US" sz="2000" dirty="0"/>
              <a:t>Introduction	</a:t>
            </a:r>
          </a:p>
          <a:p>
            <a:pPr>
              <a:lnSpc>
                <a:spcPct val="80000"/>
              </a:lnSpc>
              <a:defRPr/>
            </a:pPr>
            <a:r>
              <a:rPr lang="en-US" sz="2000" dirty="0"/>
              <a:t>Paragraph 1:  Summary or description of article 1	</a:t>
            </a:r>
          </a:p>
          <a:p>
            <a:pPr>
              <a:lnSpc>
                <a:spcPct val="80000"/>
              </a:lnSpc>
              <a:defRPr/>
            </a:pPr>
            <a:r>
              <a:rPr lang="en-US" sz="2000" dirty="0"/>
              <a:t>Paragraph 2:  Summary or  description of article 2	</a:t>
            </a:r>
          </a:p>
          <a:p>
            <a:pPr>
              <a:lnSpc>
                <a:spcPct val="80000"/>
              </a:lnSpc>
              <a:defRPr/>
            </a:pPr>
            <a:r>
              <a:rPr lang="en-US" sz="2000" dirty="0"/>
              <a:t>Paragraph 3:  Summary or description of article 3	</a:t>
            </a:r>
          </a:p>
          <a:p>
            <a:pPr>
              <a:lnSpc>
                <a:spcPct val="80000"/>
              </a:lnSpc>
              <a:defRPr/>
            </a:pPr>
            <a:r>
              <a:rPr lang="en-US" sz="2000" dirty="0"/>
              <a:t>…and on…</a:t>
            </a:r>
          </a:p>
          <a:p>
            <a:pPr>
              <a:lnSpc>
                <a:spcPct val="80000"/>
              </a:lnSpc>
              <a:defRPr/>
            </a:pPr>
            <a:r>
              <a:rPr lang="en-US" sz="2000" dirty="0"/>
              <a:t>Summary and conclusions </a:t>
            </a:r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5E8CDBF0-1B8F-3A82-3621-0530DF048042}"/>
              </a:ext>
            </a:extLst>
          </p:cNvPr>
          <p:cNvSpPr txBox="1">
            <a:spLocks noChangeArrowheads="1"/>
          </p:cNvSpPr>
          <p:nvPr/>
        </p:nvSpPr>
        <p:spPr>
          <a:xfrm>
            <a:off x="6096000" y="794618"/>
            <a:ext cx="5923935" cy="5045741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defRPr/>
            </a:pPr>
            <a:endParaRPr lang="en-US" sz="450" dirty="0"/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US" sz="2000" b="1" dirty="0"/>
              <a:t>“Synthesis” Model: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US" sz="2000" b="1" dirty="0"/>
              <a:t>Paper showing Synthesis of Sources and Sequencing by Theme</a:t>
            </a:r>
            <a:endParaRPr lang="en-US" sz="2000" dirty="0"/>
          </a:p>
          <a:p>
            <a:pPr>
              <a:lnSpc>
                <a:spcPct val="80000"/>
              </a:lnSpc>
              <a:defRPr/>
            </a:pPr>
            <a:r>
              <a:rPr lang="en-US" sz="2000" dirty="0"/>
              <a:t>Introduction--Introduce context, topic, importance, research questions, overview </a:t>
            </a:r>
          </a:p>
          <a:p>
            <a:pPr>
              <a:lnSpc>
                <a:spcPct val="80000"/>
              </a:lnSpc>
              <a:buFont typeface="Symbol" pitchFamily="18" charset="2"/>
              <a:buChar char="·"/>
              <a:defRPr/>
            </a:pPr>
            <a:r>
              <a:rPr lang="en-US" sz="2000" dirty="0"/>
              <a:t>Theme A:  Introduce concept or theme, discuss/compare the relevant parts of papers 1, 3, and 4	</a:t>
            </a:r>
          </a:p>
          <a:p>
            <a:pPr>
              <a:lnSpc>
                <a:spcPct val="80000"/>
              </a:lnSpc>
              <a:buFont typeface="Symbol" pitchFamily="18" charset="2"/>
              <a:buChar char="·"/>
              <a:defRPr/>
            </a:pPr>
            <a:r>
              <a:rPr lang="en-US" sz="2000" dirty="0"/>
              <a:t>Theme B:  Introduce concept or theme, discuss/compare the relevant parts of papers 2,4, and 5	</a:t>
            </a:r>
          </a:p>
          <a:p>
            <a:pPr>
              <a:lnSpc>
                <a:spcPct val="80000"/>
              </a:lnSpc>
              <a:buFont typeface="Symbol" pitchFamily="18" charset="2"/>
              <a:buChar char="·"/>
              <a:defRPr/>
            </a:pPr>
            <a:r>
              <a:rPr lang="en-US" sz="2000" dirty="0"/>
              <a:t>Theme C:  Introduce concept or theme, discuss/compare the relevant parts of papers 5 and 6		</a:t>
            </a:r>
          </a:p>
          <a:p>
            <a:pPr>
              <a:lnSpc>
                <a:spcPct val="80000"/>
              </a:lnSpc>
              <a:defRPr/>
            </a:pPr>
            <a:r>
              <a:rPr lang="en-US" sz="2000" dirty="0"/>
              <a:t>Final paragraphs --Summarize and highlight conclusions, unresolved issues, identify possible next steps in research and/or practice.	</a:t>
            </a:r>
          </a:p>
          <a:p>
            <a:pPr>
              <a:lnSpc>
                <a:spcPct val="80000"/>
              </a:lnSpc>
              <a:defRPr/>
            </a:pPr>
            <a:endParaRPr lang="en-US" sz="105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F645D8-F545-D965-EC4D-1C3DB74575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60117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792E1-91F5-9FC4-5E66-8E51316F47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132531"/>
            <a:ext cx="10629900" cy="932733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Steps 4: PEER- Model of Paper structures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F5FCEE-C732-4D08-DC30-4D07318F5C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987" y="927818"/>
            <a:ext cx="5492124" cy="455387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26A063B-F757-3748-FCAC-622900D374D6}"/>
              </a:ext>
            </a:extLst>
          </p:cNvPr>
          <p:cNvSpPr txBox="1">
            <a:spLocks noChangeArrowheads="1"/>
          </p:cNvSpPr>
          <p:nvPr/>
        </p:nvSpPr>
        <p:spPr>
          <a:xfrm>
            <a:off x="5610111" y="1065264"/>
            <a:ext cx="6083016" cy="427897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defRPr/>
            </a:pPr>
            <a:endParaRPr lang="en-US" sz="450" dirty="0"/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US" sz="1350" b="1" dirty="0"/>
              <a:t>“Synthesis” Model: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US" sz="1350" b="1" dirty="0"/>
              <a:t>Paper showing Synthesis of Sources and Sequencing by Theme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endParaRPr lang="en-US" sz="1350" dirty="0"/>
          </a:p>
          <a:p>
            <a:pPr>
              <a:lnSpc>
                <a:spcPct val="80000"/>
              </a:lnSpc>
              <a:defRPr/>
            </a:pPr>
            <a:r>
              <a:rPr lang="en-US" sz="1350" dirty="0"/>
              <a:t>Introduction--Introduce context, topic, importance, research questions, overview </a:t>
            </a:r>
          </a:p>
          <a:p>
            <a:pPr>
              <a:lnSpc>
                <a:spcPct val="80000"/>
              </a:lnSpc>
              <a:buFont typeface="Symbol" pitchFamily="18" charset="2"/>
              <a:buChar char="·"/>
              <a:defRPr/>
            </a:pPr>
            <a:r>
              <a:rPr lang="en-US" sz="1350" dirty="0"/>
              <a:t>Theme A:  Introduce concept or theme, discuss/compare the relevant parts of papers 1, 3, and 4	</a:t>
            </a:r>
          </a:p>
          <a:p>
            <a:pPr>
              <a:lnSpc>
                <a:spcPct val="80000"/>
              </a:lnSpc>
              <a:buFont typeface="Symbol" pitchFamily="18" charset="2"/>
              <a:buChar char="·"/>
              <a:defRPr/>
            </a:pPr>
            <a:r>
              <a:rPr lang="en-US" sz="1350" dirty="0"/>
              <a:t>Theme B:  Introduce concept or theme, discuss/compare the relevant parts of papers 2,4, and 5	</a:t>
            </a:r>
          </a:p>
          <a:p>
            <a:pPr>
              <a:lnSpc>
                <a:spcPct val="80000"/>
              </a:lnSpc>
              <a:buFont typeface="Symbol" pitchFamily="18" charset="2"/>
              <a:buChar char="·"/>
              <a:defRPr/>
            </a:pPr>
            <a:r>
              <a:rPr lang="en-US" sz="1350" dirty="0"/>
              <a:t>Theme C:  Introduce concept or theme, discuss/compare the relevant parts of papers 5 and 6		</a:t>
            </a:r>
          </a:p>
          <a:p>
            <a:pPr>
              <a:lnSpc>
                <a:spcPct val="80000"/>
              </a:lnSpc>
              <a:defRPr/>
            </a:pPr>
            <a:r>
              <a:rPr lang="en-US" sz="1350" dirty="0"/>
              <a:t>Final paragraphs --Summarize and highlight conclusions, unresolved issues, identify possible next steps in research and/or practice.</a:t>
            </a:r>
            <a:r>
              <a:rPr lang="en-US" sz="1050" dirty="0"/>
              <a:t>	</a:t>
            </a:r>
          </a:p>
          <a:p>
            <a:pPr>
              <a:lnSpc>
                <a:spcPct val="80000"/>
              </a:lnSpc>
              <a:defRPr/>
            </a:pPr>
            <a:endParaRPr lang="en-US" sz="105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36C3D7-BF51-4118-7300-FB505D9F66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5438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ED340-A8E5-F639-43D2-28E7FB9916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021223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Steps 5: Conclusion and Introduction 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2D2D91-141D-06CA-B6BE-72BB18D3D4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467" y="1220942"/>
            <a:ext cx="6988644" cy="3978275"/>
          </a:xfrm>
        </p:spPr>
        <p:txBody>
          <a:bodyPr>
            <a:normAutofit lnSpcReduction="10000"/>
          </a:bodyPr>
          <a:lstStyle/>
          <a:p>
            <a:pPr marL="568325" indent="-45720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sz="2800" kern="0" dirty="0">
                <a:solidFill>
                  <a:prstClr val="black"/>
                </a:solidFill>
              </a:rPr>
              <a:t>Conclusion: What are the limitations , what will be future aspects of the research.. or be researched/ developed in the future</a:t>
            </a:r>
          </a:p>
          <a:p>
            <a:pPr marL="568325" indent="-45720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sz="2800" kern="0" dirty="0">
                <a:solidFill>
                  <a:prstClr val="black"/>
                </a:solidFill>
              </a:rPr>
              <a:t>What do researchers KNOW about this field?</a:t>
            </a:r>
          </a:p>
          <a:p>
            <a:pPr marL="568325" indent="-45720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sz="2800" kern="0" dirty="0">
                <a:solidFill>
                  <a:prstClr val="black"/>
                </a:solidFill>
              </a:rPr>
              <a:t>What do researchers NOT KNOW?</a:t>
            </a:r>
          </a:p>
          <a:p>
            <a:pPr marL="568325" indent="-45720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sz="2800" kern="0" dirty="0">
                <a:solidFill>
                  <a:prstClr val="black"/>
                </a:solidFill>
              </a:rPr>
              <a:t>Why should we (further) study this topic?</a:t>
            </a:r>
          </a:p>
          <a:p>
            <a:pPr marL="568325" indent="-45720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sz="2800" kern="0" dirty="0">
                <a:solidFill>
                  <a:prstClr val="black"/>
                </a:solidFill>
              </a:rPr>
              <a:t>What will my study contribute?</a:t>
            </a:r>
            <a:endParaRPr lang="en-GB" sz="2800" kern="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peech Bubble: Rectangle 3">
            <a:extLst>
              <a:ext uri="{FF2B5EF4-FFF2-40B4-BE49-F238E27FC236}">
                <a16:creationId xmlns:a16="http://schemas.microsoft.com/office/drawing/2014/main" id="{916E65F4-6A47-24F2-FD68-A3FC5DB8382D}"/>
              </a:ext>
            </a:extLst>
          </p:cNvPr>
          <p:cNvSpPr/>
          <p:nvPr/>
        </p:nvSpPr>
        <p:spPr>
          <a:xfrm>
            <a:off x="7093111" y="1386348"/>
            <a:ext cx="5098889" cy="3126658"/>
          </a:xfrm>
          <a:prstGeom prst="wedge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Introduction is written at the last. You may have a draft but remember you cannot polish it till the end of the literature review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527F68-3DF2-7433-7B04-95C7B83061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9186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7F228-C449-F63C-D5E2-9E4B619E7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68897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rgbClr val="FF0000"/>
                </a:solidFill>
                <a:latin typeface="+mn-lt"/>
              </a:rPr>
              <a:t>TUTORIAL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2D177-6C2F-5C9E-2F3C-0B18902736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177720"/>
            <a:ext cx="10629900" cy="3978275"/>
          </a:xfrm>
        </p:spPr>
        <p:txBody>
          <a:bodyPr/>
          <a:lstStyle/>
          <a:p>
            <a:pPr marL="457200" indent="-457200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2800" b="1" spc="-50" dirty="0"/>
              <a:t>Based on the Questions or objectives proposed, search at least 2-5 journals and store it in the library</a:t>
            </a:r>
          </a:p>
          <a:p>
            <a:pPr marL="457200" indent="-457200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2800" b="1" spc="-50" dirty="0"/>
              <a:t>Read and Come up with Topics/ Themes for the Literature Review</a:t>
            </a:r>
          </a:p>
          <a:p>
            <a:pPr marL="457200" indent="-457200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2800" b="1" spc="-50" dirty="0"/>
              <a:t>Write a draft of the same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5595B8-B329-F3AB-3EF2-54C4CA4273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014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94696-B037-506D-056A-35A299068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6"/>
            <a:ext cx="3125429" cy="962230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  <a:latin typeface="+mn-lt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4E4BD-A852-3D25-2B89-4866113C9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913" y="1764635"/>
            <a:ext cx="10629900" cy="1802478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/>
              <a:t>In this session we have discussed</a:t>
            </a:r>
            <a:r>
              <a:rPr lang="en-GB" sz="2800" dirty="0"/>
              <a:t>:</a:t>
            </a:r>
          </a:p>
          <a:p>
            <a:pPr marL="0" indent="0">
              <a:buNone/>
            </a:pPr>
            <a:r>
              <a:rPr lang="en-GB" sz="2800" dirty="0"/>
              <a:t>5 steps in starting a literature review focussing on finding resources, storing , reading , synthesizing and drafting the information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DE4D1FB-4C2B-A141-900F-62085880A2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79414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F65A3-0780-AF50-4677-D39482DA63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CE99F1-D621-FD89-95B5-89D07BCB6D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226" y="1825625"/>
            <a:ext cx="11665974" cy="397827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0"/>
              </a:spcBef>
              <a:buClrTx/>
              <a:defRPr/>
            </a:pPr>
            <a:r>
              <a:rPr lang="en-GB" sz="2800" dirty="0"/>
              <a:t>Dawson CW (2009) Computing Projects – A Student’s Guide. Harlow: Prentice </a:t>
            </a:r>
          </a:p>
          <a:p>
            <a:pPr>
              <a:lnSpc>
                <a:spcPct val="100000"/>
              </a:lnSpc>
              <a:spcBef>
                <a:spcPts val="0"/>
              </a:spcBef>
              <a:buClrTx/>
              <a:defRPr/>
            </a:pPr>
            <a:r>
              <a:rPr lang="en-US" sz="2800" dirty="0"/>
              <a:t>Cisco, J. (2014). Teaching the Literature Review: A Practical Approach for College Instructors. </a:t>
            </a:r>
            <a:r>
              <a:rPr lang="en-US" sz="2800" i="1" dirty="0"/>
              <a:t>Teaching &amp; Learning Inquiry: The ISSOTL Journal</a:t>
            </a:r>
            <a:r>
              <a:rPr lang="en-US" sz="2800" dirty="0"/>
              <a:t>, </a:t>
            </a:r>
            <a:r>
              <a:rPr lang="en-US" sz="2800" i="1" dirty="0"/>
              <a:t>2</a:t>
            </a:r>
            <a:r>
              <a:rPr lang="en-US" sz="2800" dirty="0"/>
              <a:t>(2), 41–57. </a:t>
            </a:r>
            <a:r>
              <a:rPr lang="en-US" sz="2800" dirty="0">
                <a:hlinkClick r:id="rId2"/>
              </a:rPr>
              <a:t>https://doi.org/10.2979/teachlearninqu.2.2.41</a:t>
            </a:r>
            <a:endParaRPr lang="en-US" sz="2800" dirty="0"/>
          </a:p>
          <a:p>
            <a:pPr>
              <a:lnSpc>
                <a:spcPct val="100000"/>
              </a:lnSpc>
              <a:spcBef>
                <a:spcPts val="0"/>
              </a:spcBef>
              <a:buClrTx/>
              <a:defRPr/>
            </a:pPr>
            <a:r>
              <a:rPr lang="en-US" sz="2800" dirty="0"/>
              <a:t>Gai, Keke &amp; Li, </a:t>
            </a:r>
            <a:r>
              <a:rPr lang="en-US" sz="2800" dirty="0" err="1"/>
              <a:t>Saier</a:t>
            </a:r>
            <a:r>
              <a:rPr lang="en-US" sz="2800" dirty="0"/>
              <a:t>. (2012). Towards Cloud Computing: A Literature Review on Cloud Computing and Its Development Trends. Proceedings - 2012 4th International Conference on Multimedia and Security, MINES 2012. 142-146. 10.1109/MINES.2012.240.</a:t>
            </a:r>
          </a:p>
          <a:p>
            <a:pPr>
              <a:lnSpc>
                <a:spcPct val="100000"/>
              </a:lnSpc>
              <a:spcBef>
                <a:spcPts val="0"/>
              </a:spcBef>
              <a:buClrTx/>
              <a:defRPr/>
            </a:pPr>
            <a:r>
              <a:rPr lang="en-US" sz="2800" dirty="0"/>
              <a:t>Saunders , M., Lewis , P. &amp; Thornhil, A., 2009. Research Methods for business Students. 5th Edition ed. </a:t>
            </a:r>
          </a:p>
          <a:p>
            <a:pPr>
              <a:lnSpc>
                <a:spcPct val="100000"/>
              </a:lnSpc>
              <a:spcBef>
                <a:spcPts val="0"/>
              </a:spcBef>
              <a:buClrTx/>
              <a:defRPr/>
            </a:pPr>
            <a:r>
              <a:rPr lang="en-GB" sz="2800" kern="0" dirty="0">
                <a:solidFill>
                  <a:prstClr val="black"/>
                </a:solidFill>
              </a:rPr>
              <a:t>Explore more on: </a:t>
            </a:r>
            <a:r>
              <a:rPr lang="en-US" sz="2800" dirty="0">
                <a:hlinkClick r:id="rId3"/>
              </a:rPr>
              <a:t>How to use Google Scholar: the ultimate guide – </a:t>
            </a:r>
            <a:r>
              <a:rPr lang="en-US" sz="2800" dirty="0" err="1">
                <a:hlinkClick r:id="rId3"/>
              </a:rPr>
              <a:t>Paperpile</a:t>
            </a:r>
            <a:endParaRPr lang="en-US" sz="28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BEB76E-DA6F-C684-9D36-3822E167BA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34116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1493</Words>
  <Application>Microsoft Office PowerPoint</Application>
  <PresentationFormat>Widescreen</PresentationFormat>
  <Paragraphs>151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6" baseType="lpstr">
      <vt:lpstr>Calibri Body</vt:lpstr>
      <vt:lpstr>Aptos</vt:lpstr>
      <vt:lpstr>Aptos Display</vt:lpstr>
      <vt:lpstr>Arial</vt:lpstr>
      <vt:lpstr>Arial Nova</vt:lpstr>
      <vt:lpstr>Calibri</vt:lpstr>
      <vt:lpstr>Calibri Light</vt:lpstr>
      <vt:lpstr>Constantia</vt:lpstr>
      <vt:lpstr>Symbol</vt:lpstr>
      <vt:lpstr>Times New Roman</vt:lpstr>
      <vt:lpstr>Trebuchet MS</vt:lpstr>
      <vt:lpstr>Verdana</vt:lpstr>
      <vt:lpstr>Wingdings</vt:lpstr>
      <vt:lpstr>Office Theme</vt:lpstr>
      <vt:lpstr>WEEK 4 Literature Review </vt:lpstr>
      <vt:lpstr>Learning Outcomes </vt:lpstr>
      <vt:lpstr>LAST WEEK…</vt:lpstr>
      <vt:lpstr>You Learned that… </vt:lpstr>
      <vt:lpstr>What is a Literature Review  </vt:lpstr>
      <vt:lpstr>Types of literature review</vt:lpstr>
      <vt:lpstr>PowerPoint Presentation</vt:lpstr>
      <vt:lpstr>PowerPoint Presentation</vt:lpstr>
      <vt:lpstr>STEPS IN LITERATURE REVIEW</vt:lpstr>
      <vt:lpstr>STEP 1: INITIAL SEARCH</vt:lpstr>
      <vt:lpstr>See in Action  </vt:lpstr>
      <vt:lpstr>Steps 2: Strip Method or Annotations  </vt:lpstr>
      <vt:lpstr>Steps 3: Developing a Conceptual Framework </vt:lpstr>
      <vt:lpstr>Steps 3: Developing a Conceptual Framework </vt:lpstr>
      <vt:lpstr>Steps 3: Developing a Conceptual Framework </vt:lpstr>
      <vt:lpstr>Steps 4: PEER </vt:lpstr>
      <vt:lpstr>Steps 4: PEER- Model of Paper structures </vt:lpstr>
      <vt:lpstr>Steps 4: PEER- Model of Paper structures </vt:lpstr>
      <vt:lpstr>Steps 5: Conclusion and Introduction  </vt:lpstr>
      <vt:lpstr>TUTORIAL</vt:lpstr>
      <vt:lpstr>Summary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Samuel Ofori</dc:creator>
  <cp:lastModifiedBy>Abdi Rahman</cp:lastModifiedBy>
  <cp:revision>2</cp:revision>
  <dcterms:created xsi:type="dcterms:W3CDTF">2025-01-15T12:03:21Z</dcterms:created>
  <dcterms:modified xsi:type="dcterms:W3CDTF">2025-05-18T11:48:05Z</dcterms:modified>
</cp:coreProperties>
</file>