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490" autoAdjust="0"/>
    <p:restoredTop sz="94660"/>
  </p:normalViewPr>
  <p:slideViewPr>
    <p:cSldViewPr>
      <p:cViewPr varScale="1">
        <p:scale>
          <a:sx n="103" d="100"/>
          <a:sy n="103" d="100"/>
        </p:scale>
        <p:origin x="-826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8EE5FAC-9A83-4F4F-881D-4B20D2283A55}" type="datetimeFigureOut">
              <a:rPr lang="en-US" smtClean="0"/>
              <a:pPr/>
              <a:t>10/24/2013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1774B98-B880-4416-A676-9AE13B4EC1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EE5FAC-9A83-4F4F-881D-4B20D2283A55}" type="datetimeFigureOut">
              <a:rPr lang="en-US" smtClean="0"/>
              <a:pPr/>
              <a:t>10/24/2013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774B98-B880-4416-A676-9AE13B4EC1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EE5FAC-9A83-4F4F-881D-4B20D2283A55}" type="datetimeFigureOut">
              <a:rPr lang="en-US" smtClean="0"/>
              <a:pPr/>
              <a:t>10/24/2013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774B98-B880-4416-A676-9AE13B4EC1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EE5FAC-9A83-4F4F-881D-4B20D2283A55}" type="datetimeFigureOut">
              <a:rPr lang="en-US" smtClean="0"/>
              <a:pPr/>
              <a:t>10/24/2013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774B98-B880-4416-A676-9AE13B4EC1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EE5FAC-9A83-4F4F-881D-4B20D2283A55}" type="datetimeFigureOut">
              <a:rPr lang="en-US" smtClean="0"/>
              <a:pPr/>
              <a:t>10/24/2013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774B98-B880-4416-A676-9AE13B4EC1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EE5FAC-9A83-4F4F-881D-4B20D2283A55}" type="datetimeFigureOut">
              <a:rPr lang="en-US" smtClean="0"/>
              <a:pPr/>
              <a:t>10/24/2013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774B98-B880-4416-A676-9AE13B4EC1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EE5FAC-9A83-4F4F-881D-4B20D2283A55}" type="datetimeFigureOut">
              <a:rPr lang="en-US" smtClean="0"/>
              <a:pPr/>
              <a:t>10/24/2013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774B98-B880-4416-A676-9AE13B4EC1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8EE5FAC-9A83-4F4F-881D-4B20D2283A55}" type="datetimeFigureOut">
              <a:rPr lang="en-US" smtClean="0"/>
              <a:pPr/>
              <a:t>10/24/2013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774B98-B880-4416-A676-9AE13B4EC1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8EE5FAC-9A83-4F4F-881D-4B20D2283A55}" type="datetimeFigureOut">
              <a:rPr lang="en-US" smtClean="0"/>
              <a:pPr/>
              <a:t>10/24/2013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1774B98-B880-4416-A676-9AE13B4EC1F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EE5FAC-9A83-4F4F-881D-4B20D2283A55}" type="datetimeFigureOut">
              <a:rPr lang="en-US" smtClean="0"/>
              <a:pPr/>
              <a:t>10/24/2013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774B98-B880-4416-A676-9AE13B4EC1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EE5FAC-9A83-4F4F-881D-4B20D2283A55}" type="datetimeFigureOut">
              <a:rPr lang="en-US" smtClean="0"/>
              <a:pPr/>
              <a:t>10/24/2013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774B98-B880-4416-A676-9AE13B4EC1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8EE5FAC-9A83-4F4F-881D-4B20D2283A55}" type="datetimeFigureOut">
              <a:rPr lang="en-US" smtClean="0"/>
              <a:pPr/>
              <a:t>10/24/2013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1774B98-B880-4416-A676-9AE13B4EC1F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 smtClean="0"/>
              <a:t>Computer Engineering and Microprocessors</a:t>
            </a:r>
            <a:br>
              <a:rPr lang="en-GB" sz="3200" dirty="0" smtClean="0"/>
            </a:b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dirty="0" smtClean="0"/>
              <a:t>Combinational Logic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combinational logic?</a:t>
            </a:r>
          </a:p>
          <a:p>
            <a:r>
              <a:rPr lang="en-GB" sz="2400" dirty="0" smtClean="0"/>
              <a:t>The term combinational logic is applied to a gating system in which all signals at each point in the system change, or are likely to change, at the same time. It contrasts with a sequential logic system in which signals throughout the system change at different times; an example is an asynchronous counter </a:t>
            </a:r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Combinational Logic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 </a:t>
            </a:r>
            <a:r>
              <a:rPr lang="en-GB" sz="2800" dirty="0" smtClean="0"/>
              <a:t>Where is combinational logic used?</a:t>
            </a:r>
          </a:p>
          <a:p>
            <a:r>
              <a:rPr lang="en-GB" sz="2000" dirty="0" smtClean="0"/>
              <a:t>The most common application of combinational logic is in simple control circuits, for example:</a:t>
            </a:r>
          </a:p>
          <a:p>
            <a:endParaRPr lang="en-GB" sz="2400" dirty="0" smtClean="0"/>
          </a:p>
          <a:p>
            <a:pPr lvl="1"/>
            <a:r>
              <a:rPr lang="en-GB" sz="2000" dirty="0" smtClean="0"/>
              <a:t>Lift / elevator control</a:t>
            </a:r>
          </a:p>
          <a:p>
            <a:pPr lvl="1"/>
            <a:r>
              <a:rPr lang="en-GB" sz="2000" dirty="0" smtClean="0"/>
              <a:t>Vending machine</a:t>
            </a:r>
          </a:p>
          <a:p>
            <a:pPr lvl="1"/>
            <a:r>
              <a:rPr lang="en-GB" sz="2000" dirty="0" smtClean="0"/>
              <a:t>Industrial control of conveyors, hoists, general electrical machinery</a:t>
            </a:r>
          </a:p>
          <a:p>
            <a:pPr lvl="1"/>
            <a:r>
              <a:rPr lang="en-GB" sz="2000" dirty="0" smtClean="0"/>
              <a:t>Vehicle / building intruder system</a:t>
            </a:r>
          </a:p>
          <a:p>
            <a:pPr lvl="1"/>
            <a:r>
              <a:rPr lang="en-GB" sz="2000" dirty="0" smtClean="0"/>
              <a:t>Traffic light control</a:t>
            </a:r>
          </a:p>
          <a:p>
            <a:pPr lvl="1"/>
            <a:endParaRPr lang="en-GB" sz="2000" dirty="0" smtClean="0"/>
          </a:p>
          <a:p>
            <a:r>
              <a:rPr lang="en-GB" sz="2000" dirty="0" smtClean="0"/>
              <a:t>There are many other such examples as those listed.</a:t>
            </a:r>
          </a:p>
          <a:p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Combinational Logic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519175"/>
          </a:xfrm>
        </p:spPr>
        <p:txBody>
          <a:bodyPr>
            <a:normAutofit lnSpcReduction="10000"/>
          </a:bodyPr>
          <a:lstStyle/>
          <a:p>
            <a:r>
              <a:rPr lang="en-GB" sz="1800" dirty="0" smtClean="0"/>
              <a:t>Consider the logic gate system of below. This circuit generates a 1 output to stop a conveyor which feeds a bunker when:</a:t>
            </a:r>
          </a:p>
          <a:p>
            <a:r>
              <a:rPr lang="en-GB" sz="1800" dirty="0" smtClean="0"/>
              <a:t> </a:t>
            </a:r>
          </a:p>
          <a:p>
            <a:r>
              <a:rPr lang="en-GB" sz="1800" b="1" dirty="0" smtClean="0"/>
              <a:t>Either</a:t>
            </a:r>
            <a:r>
              <a:rPr lang="en-GB" sz="1800" dirty="0" smtClean="0"/>
              <a:t> (1) a manual / auto switch is set to auto</a:t>
            </a:r>
          </a:p>
          <a:p>
            <a:r>
              <a:rPr lang="en-GB" sz="1800" b="1" dirty="0" smtClean="0"/>
              <a:t>And</a:t>
            </a:r>
            <a:endParaRPr lang="en-GB" sz="1800" dirty="0" smtClean="0"/>
          </a:p>
          <a:p>
            <a:r>
              <a:rPr lang="en-GB" sz="1800" dirty="0" smtClean="0"/>
              <a:t>An empty / full limit switch is set to full</a:t>
            </a:r>
          </a:p>
          <a:p>
            <a:r>
              <a:rPr lang="en-GB" sz="1800" dirty="0" smtClean="0"/>
              <a:t> </a:t>
            </a:r>
          </a:p>
          <a:p>
            <a:r>
              <a:rPr lang="en-GB" sz="1800" b="1" dirty="0" smtClean="0"/>
              <a:t>Or</a:t>
            </a:r>
            <a:r>
              <a:rPr lang="en-GB" sz="1800" dirty="0" smtClean="0"/>
              <a:t> (2) a start / stop switch is set to stop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Combinational Logic</a:t>
            </a:r>
            <a:endParaRPr lang="en-GB" sz="2200" dirty="0"/>
          </a:p>
        </p:txBody>
      </p:sp>
      <p:pic>
        <p:nvPicPr>
          <p:cNvPr id="1026" name="Picture 2" descr="C:\Users\gary\Documents\combinational logic 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3838118"/>
            <a:ext cx="6500857" cy="21307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Sometimes it is required to standardise on a particular type of logic gate within a system, and the next slide shows the same overall circuit implemented using only NAND gates. The AND function is created using a NAND gate followed by an inverter (the latter created by using another inverter. The OR function is created using De Morgan’s rule (as in previous lecture) which states:   </a:t>
            </a:r>
          </a:p>
          <a:p>
            <a:r>
              <a:rPr lang="en-GB" dirty="0" smtClean="0"/>
              <a:t> </a:t>
            </a:r>
          </a:p>
          <a:p>
            <a:r>
              <a:rPr lang="en-GB" dirty="0" smtClean="0"/>
              <a:t>And inverting both sides gives:</a:t>
            </a:r>
          </a:p>
          <a:p>
            <a:r>
              <a:rPr lang="en-GB" dirty="0" smtClean="0"/>
              <a:t> 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Combinational Logic</a:t>
            </a:r>
            <a:endParaRPr lang="en-GB" sz="2200" dirty="0"/>
          </a:p>
        </p:txBody>
      </p:sp>
      <p:pic>
        <p:nvPicPr>
          <p:cNvPr id="2050" name="Picture 2" descr="C:\Users\gary\Documents\com log2#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4340975"/>
            <a:ext cx="2286016" cy="679378"/>
          </a:xfrm>
          <a:prstGeom prst="rect">
            <a:avLst/>
          </a:prstGeom>
          <a:noFill/>
        </p:spPr>
      </p:pic>
      <p:pic>
        <p:nvPicPr>
          <p:cNvPr id="2051" name="Picture 3" descr="C:\Users\gary\Documents\com log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5357826"/>
            <a:ext cx="2158445" cy="6429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947672"/>
          </a:xfrm>
        </p:spPr>
        <p:txBody>
          <a:bodyPr/>
          <a:lstStyle/>
          <a:p>
            <a:r>
              <a:rPr lang="en-GB" sz="2400" dirty="0" smtClean="0"/>
              <a:t>Notice that this circuit can be simplified by the elimination of the inverters immediately before and after the signal D – double inversion restores the original logic level of course.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Combinational Logic</a:t>
            </a:r>
            <a:endParaRPr lang="en-GB" sz="2000" dirty="0"/>
          </a:p>
        </p:txBody>
      </p:sp>
      <p:pic>
        <p:nvPicPr>
          <p:cNvPr id="3074" name="Picture 2" descr="C:\Users\gary\Documents\com log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3214686"/>
            <a:ext cx="6877326" cy="27313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4114800" cy="4525963"/>
          </a:xfrm>
        </p:spPr>
        <p:txBody>
          <a:bodyPr>
            <a:normAutofit/>
          </a:bodyPr>
          <a:lstStyle/>
          <a:p>
            <a:r>
              <a:rPr lang="en-GB" sz="1800" dirty="0" smtClean="0"/>
              <a:t>Another example of a combinational logic system is shown right this representation of a part of the gating system required for a drinks dispensing machine, which dispenses a drink when:</a:t>
            </a:r>
          </a:p>
          <a:p>
            <a:r>
              <a:rPr lang="en-GB" sz="1800" dirty="0" smtClean="0"/>
              <a:t> </a:t>
            </a:r>
          </a:p>
          <a:p>
            <a:r>
              <a:rPr lang="en-GB" sz="1800" dirty="0" smtClean="0"/>
              <a:t>(1) water is available</a:t>
            </a:r>
          </a:p>
          <a:p>
            <a:r>
              <a:rPr lang="en-GB" sz="1800" b="1" dirty="0" smtClean="0"/>
              <a:t>and	</a:t>
            </a:r>
            <a:r>
              <a:rPr lang="en-GB" sz="1800" dirty="0" smtClean="0"/>
              <a:t>(2) paper cup is in position</a:t>
            </a:r>
          </a:p>
          <a:p>
            <a:r>
              <a:rPr lang="en-GB" sz="1800" b="1" dirty="0" smtClean="0"/>
              <a:t>and	</a:t>
            </a:r>
            <a:r>
              <a:rPr lang="en-GB" sz="1800" dirty="0" smtClean="0"/>
              <a:t>(3) correct coin is inserted</a:t>
            </a:r>
          </a:p>
          <a:p>
            <a:r>
              <a:rPr lang="en-GB" sz="1800" b="1" dirty="0" smtClean="0"/>
              <a:t>and</a:t>
            </a:r>
            <a:r>
              <a:rPr lang="en-GB" sz="1800" dirty="0" smtClean="0"/>
              <a:t>	(4) tea or coffee is selected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Combinational Logic</a:t>
            </a:r>
            <a:endParaRPr lang="en-GB" sz="2200" dirty="0"/>
          </a:p>
        </p:txBody>
      </p:sp>
      <p:pic>
        <p:nvPicPr>
          <p:cNvPr id="4098" name="Picture 2" descr="C:\Users\gary\Documents\com log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1785926"/>
            <a:ext cx="4341136" cy="3143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Combinational Logic</a:t>
            </a:r>
            <a:endParaRPr lang="en-GB" sz="22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449380" y="1481138"/>
            <a:ext cx="624524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4114800" cy="4525963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A final example of a combinational logic system includes the use of a D-type flip flop and is shown </a:t>
            </a:r>
            <a:r>
              <a:rPr lang="en-GB" dirty="0" smtClean="0"/>
              <a:t>right</a:t>
            </a:r>
            <a:r>
              <a:rPr lang="en-GB" dirty="0" smtClean="0"/>
              <a:t>. </a:t>
            </a:r>
            <a:r>
              <a:rPr lang="en-GB" dirty="0" smtClean="0"/>
              <a:t>This circuit monitors the setting of a thermostat (bi – metallic strip), which changes from open-contact to closed–contact when the temperature exceeds a fixed value. The low indicator lamp is lit when the temperature is below this value, but when the temperature exceeds this value: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(a) The High Indicator lamp is lit</a:t>
            </a:r>
          </a:p>
          <a:p>
            <a:r>
              <a:rPr lang="en-GB" b="1" dirty="0" smtClean="0"/>
              <a:t>And</a:t>
            </a:r>
            <a:r>
              <a:rPr lang="en-GB" dirty="0" smtClean="0"/>
              <a:t> 		</a:t>
            </a:r>
          </a:p>
          <a:p>
            <a:pPr lvl="1"/>
            <a:r>
              <a:rPr lang="en-GB" dirty="0" smtClean="0"/>
              <a:t>(b) the Audible Alarm is sounded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Combinational Logic</a:t>
            </a:r>
            <a:endParaRPr lang="en-GB" sz="2200" dirty="0"/>
          </a:p>
        </p:txBody>
      </p:sp>
      <p:pic>
        <p:nvPicPr>
          <p:cNvPr id="6146" name="Picture 2" descr="C:\Users\gary\Documents\com log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54006" y="1500174"/>
            <a:ext cx="4278133" cy="38576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4114800" cy="4525963"/>
          </a:xfrm>
        </p:spPr>
        <p:txBody>
          <a:bodyPr>
            <a:normAutofit lnSpcReduction="10000"/>
          </a:bodyPr>
          <a:lstStyle/>
          <a:p>
            <a:r>
              <a:rPr lang="en-GB" sz="1800" dirty="0" smtClean="0"/>
              <a:t>The flip flop is applied to enable the operator to cancel the audible alarm, but to leave the High Indicator lamp lit. If the flip-flop is initially set to the logic 1 state by pulsing the PRESET input to 0, the Q output is set to 1. This enables the audible alarm circuit. If the cancel pushbutton is pressed, pulsing the CLK input to 1, when the audible alarm is sounding, the Q output is set to 0. This inhibits the audible alarm circuit.</a:t>
            </a:r>
          </a:p>
          <a:p>
            <a:r>
              <a:rPr lang="en-GB" sz="1800" dirty="0" smtClean="0"/>
              <a:t> </a:t>
            </a:r>
          </a:p>
          <a:p>
            <a:endParaRPr lang="en-GB" sz="1900" dirty="0" smtClean="0"/>
          </a:p>
          <a:p>
            <a:endParaRPr lang="en-GB" sz="1900" dirty="0" smtClean="0"/>
          </a:p>
          <a:p>
            <a:endParaRPr lang="en-GB" sz="1900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Combinational Logic</a:t>
            </a:r>
            <a:endParaRPr lang="en-GB" sz="2200" dirty="0"/>
          </a:p>
        </p:txBody>
      </p:sp>
      <p:pic>
        <p:nvPicPr>
          <p:cNvPr id="4" name="Picture 2" descr="C:\Users\gary\Documents\com log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54006" y="1500174"/>
            <a:ext cx="4278133" cy="38576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4114800" cy="4525963"/>
          </a:xfrm>
        </p:spPr>
        <p:txBody>
          <a:bodyPr>
            <a:normAutofit/>
          </a:bodyPr>
          <a:lstStyle/>
          <a:p>
            <a:r>
              <a:rPr lang="en-GB" sz="1800" dirty="0" smtClean="0"/>
              <a:t>Notice that this circuit shows that a resistor must be applied to pull the gate input to logic 0 for the thermostat circuit when the contact closure signal is not set to closed. Clearly the logic 1 will override the resistor connection to logic 0 when the contact is closed. This arrangement is necessary because it is assumed that TTL NAND gates, e.g. 7400, are used, and unconnected TTL inputs are set to logic 1!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Combinational Logic</a:t>
            </a:r>
            <a:endParaRPr lang="en-GB" sz="2200" dirty="0"/>
          </a:p>
        </p:txBody>
      </p:sp>
      <p:pic>
        <p:nvPicPr>
          <p:cNvPr id="4" name="Picture 2" descr="C:\Users\gary\Documents\com log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54006" y="1500174"/>
            <a:ext cx="4278133" cy="38576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52</TotalTime>
  <Words>504</Words>
  <Application>Microsoft Office PowerPoint</Application>
  <PresentationFormat>On-screen Show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Concourse</vt:lpstr>
      <vt:lpstr>Computer Engineering and Microprocessors </vt:lpstr>
      <vt:lpstr>Combinational Logic </vt:lpstr>
      <vt:lpstr>Combinational Logic</vt:lpstr>
      <vt:lpstr>Combinational Logic</vt:lpstr>
      <vt:lpstr>Combinational Logic</vt:lpstr>
      <vt:lpstr>Combinational Logic</vt:lpstr>
      <vt:lpstr>Combinational Logic</vt:lpstr>
      <vt:lpstr>Combinational Logic</vt:lpstr>
      <vt:lpstr>Combinational Logic</vt:lpstr>
      <vt:lpstr>Combinational Logic</vt:lpstr>
      <vt:lpstr>Combinational Logic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Engineering and Microprocessors</dc:title>
  <dc:creator>gary</dc:creator>
  <cp:lastModifiedBy>gary</cp:lastModifiedBy>
  <cp:revision>6</cp:revision>
  <dcterms:created xsi:type="dcterms:W3CDTF">2013-10-24T17:33:43Z</dcterms:created>
  <dcterms:modified xsi:type="dcterms:W3CDTF">2013-10-24T18:28:39Z</dcterms:modified>
</cp:coreProperties>
</file>