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37CBB334-706C-4344-A50B-1B7B7672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7229B1E9-95C2-4017-8890-3903D8D84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B8312EF0-699E-4583-A5E3-E4F5D6EF9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C280E6FE-BB57-4E72-9326-5FE0D69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7C421CF6-CECE-4B6C-80F3-6B1B5E311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F5BC38BC-DA6F-4F40-953E-4EE5AC96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79203F8D-9860-4D73-AE05-BC7E40009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9B3ADBB4-1220-41C1-819B-0280F845D51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012AA93B-CF6B-4B67-8F16-C34C7C0AA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EE68D8FE-428A-4DDA-A6BD-388E3788F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mod/resource/view.php?id=757006" TargetMode="External" /><Relationship Id="rId3" Type="http://schemas.openxmlformats.org/officeDocument/2006/relationships/hyperlink" Target="https://librarysearch.uwtsd.ac.uk/permalink/44WHELF_UWTSD/1vu0cdd/alma99100107725602421" TargetMode="External" /><Relationship Id="rId7" Type="http://schemas.openxmlformats.org/officeDocument/2006/relationships/hyperlink" Target="https://librarysearch.uwtsd.ac.uk/permalink/44WHELF_UWTSD/1vu0cdd/alma99100706199302421" TargetMode="External" /><Relationship Id="rId2" Type="http://schemas.openxmlformats.org/officeDocument/2006/relationships/hyperlink" Target="https://librarysearch.uwtsd.ac.uk/permalink/44WHELF_UWTSD/1vu0cdd/alma99100708956202421" TargetMode="External" /><Relationship Id="rId1" Type="http://schemas.openxmlformats.org/officeDocument/2006/relationships/slideLayout" Target="../slideLayouts/slideLayout6.xml" /><Relationship Id="rId6" Type="http://schemas.openxmlformats.org/officeDocument/2006/relationships/hyperlink" Target="https://librarysearch.uwtsd.ac.uk/permalink/44WHELF_UWTSD/1vu0cdd/alma99100718700402421" TargetMode="External" /><Relationship Id="rId5" Type="http://schemas.openxmlformats.org/officeDocument/2006/relationships/hyperlink" Target="https://librarysearch.uwtsd.ac.uk/permalink/44WHELF_UWTSD/1vu0cdd/alma99100519702702421" TargetMode="External" /><Relationship Id="rId10" Type="http://schemas.openxmlformats.org/officeDocument/2006/relationships/hyperlink" Target="https://moodle.uwtsd.ac.uk/mod/resource/view.php?id=604878" TargetMode="External" /><Relationship Id="rId4" Type="http://schemas.openxmlformats.org/officeDocument/2006/relationships/hyperlink" Target="https://www.gov.uk/estimate-your-business-rates" TargetMode="External" /><Relationship Id="rId9" Type="http://schemas.openxmlformats.org/officeDocument/2006/relationships/hyperlink" Target="https://moodle.uwtsd.ac.uk/mod/resource/view.php?id=667622" TargetMode="Externa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94485-E718-4F34-BCDC-87626A2D9D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" b="2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759ABCA-3689-4523-BD02-BAF0B16F3CD3}"/>
              </a:ext>
            </a:extLst>
          </p:cNvPr>
          <p:cNvSpPr>
            <a:spLocks noGrp="1"/>
          </p:cNvSpPr>
          <p:nvPr/>
        </p:nvSpPr>
        <p:spPr>
          <a:xfrm>
            <a:off x="590550" y="1009650"/>
            <a:ext cx="4953000" cy="1847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Basil’s</a:t>
            </a:r>
          </a:p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Bakery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DACCB7-A7DA-4335-98ED-85731F53515B}"/>
              </a:ext>
            </a:extLst>
          </p:cNvPr>
          <p:cNvSpPr>
            <a:spLocks noGrp="1"/>
          </p:cNvSpPr>
          <p:nvPr/>
        </p:nvSpPr>
        <p:spPr>
          <a:xfrm>
            <a:off x="628650" y="3162300"/>
            <a:ext cx="4762500" cy="876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Why sales remain</a:t>
            </a:r>
          </a:p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below 2019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3D907A-C56D-4D63-8B04-6259347F0210}"/>
              </a:ext>
            </a:extLst>
          </p:cNvPr>
          <p:cNvSpPr>
            <a:spLocks noGrp="1"/>
          </p:cNvSpPr>
          <p:nvPr/>
        </p:nvSpPr>
        <p:spPr>
          <a:xfrm>
            <a:off x="638175" y="4429125"/>
            <a:ext cx="4667250" cy="1066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name: </a:t>
            </a:r>
            <a:r>
              <a:rPr lang="en-US" sz="1725" dirty="0" err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Renata</a:t>
            </a:r>
            <a:r>
              <a:rPr lang="en-US" sz="1725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 – </a:t>
            </a:r>
            <a:r>
              <a:rPr lang="en-US" sz="1725" dirty="0" err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Doroti</a:t>
            </a:r>
            <a:r>
              <a:rPr lang="en-US" sz="1725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 Kiss 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number: </a:t>
            </a:r>
            <a:r>
              <a:rPr lang="en-US"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2538619 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Lecturer: </a:t>
            </a:r>
            <a:r>
              <a:rPr lang="en-US" sz="1725" b="0" dirty="0" err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Sharin</a:t>
            </a:r>
            <a:r>
              <a:rPr lang="en-US"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 McDowall-</a:t>
            </a:r>
            <a:r>
              <a:rPr lang="en-US" sz="17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Emefiele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F7C0E-8F8C-46B2-9188-A92C7B2AC783}"/>
              </a:ext>
            </a:extLst>
          </p:cNvPr>
          <p:cNvSpPr>
            <a:spLocks noGrp="1"/>
          </p:cNvSpPr>
          <p:nvPr/>
        </p:nvSpPr>
        <p:spPr>
          <a:xfrm>
            <a:off x="638175" y="5695950"/>
            <a:ext cx="5048250" cy="8382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LCLM4004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Problem Solving and Decision Making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Component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36F07-F4AD-4CC7-883B-B1A8E5895541}"/>
              </a:ext>
            </a:extLst>
          </p:cNvPr>
          <p:cNvSpPr>
            <a:spLocks noGrp="1"/>
          </p:cNvSpPr>
          <p:nvPr/>
        </p:nvSpPr>
        <p:spPr>
          <a:xfrm>
            <a:off x="8696325" y="6524625"/>
            <a:ext cx="3238500" cy="209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r>
              <a:rPr sz="900" b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Illustrative bakery image generated with AI</a:t>
            </a:r>
          </a:p>
        </p:txBody>
      </p:sp>
    </p:spTree>
    <p:extLst>
      <p:ext uri="{BB962C8B-B14F-4D97-AF65-F5344CB8AC3E}">
        <p14:creationId xmlns:p14="http://schemas.microsoft.com/office/powerpoint/2010/main" val="679321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EEA5984-82FA-4AE8-952B-C5AEBAE323B0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Today’s presentation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BAB52A-713D-434A-A1B4-F4DEFB0B63C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13852C-0CDE-4E79-BC88-C2EAFAA5D122}"/>
              </a:ext>
            </a:extLst>
          </p:cNvPr>
          <p:cNvSpPr>
            <a:spLocks noGrp="1"/>
          </p:cNvSpPr>
          <p:nvPr/>
        </p:nvSpPr>
        <p:spPr>
          <a:xfrm>
            <a:off x="638175" y="16859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business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CAF490-073F-47A0-814C-5CD984695581}"/>
              </a:ext>
            </a:extLst>
          </p:cNvPr>
          <p:cNvSpPr>
            <a:spLocks noGrp="1"/>
          </p:cNvSpPr>
          <p:nvPr/>
        </p:nvSpPr>
        <p:spPr>
          <a:xfrm>
            <a:off x="4229100" y="17526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Who buys from Basil and what has changed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402732-E3DA-4C15-B3CA-43BB407BAE91}"/>
              </a:ext>
            </a:extLst>
          </p:cNvPr>
          <p:cNvSpPr>
            <a:spLocks noGrp="1"/>
          </p:cNvSpPr>
          <p:nvPr/>
        </p:nvSpPr>
        <p:spPr>
          <a:xfrm>
            <a:off x="638175" y="27527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problem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408D5E-DB7B-43EF-9061-3B8D2D3A740A}"/>
              </a:ext>
            </a:extLst>
          </p:cNvPr>
          <p:cNvSpPr>
            <a:spLocks noGrp="1"/>
          </p:cNvSpPr>
          <p:nvPr/>
        </p:nvSpPr>
        <p:spPr>
          <a:xfrm>
            <a:off x="4229100" y="28194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Falling demand and difficulties with buying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5994EC-107F-4BC0-9743-4D6A8FD907A2}"/>
              </a:ext>
            </a:extLst>
          </p:cNvPr>
          <p:cNvSpPr>
            <a:spLocks noGrp="1"/>
          </p:cNvSpPr>
          <p:nvPr/>
        </p:nvSpPr>
        <p:spPr>
          <a:xfrm>
            <a:off x="638175" y="38195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9497B-639F-4864-A2FE-1BE00D64096F}"/>
              </a:ext>
            </a:extLst>
          </p:cNvPr>
          <p:cNvSpPr>
            <a:spLocks noGrp="1"/>
          </p:cNvSpPr>
          <p:nvPr/>
        </p:nvSpPr>
        <p:spPr>
          <a:xfrm>
            <a:off x="4229100" y="38862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and a cause-and-effect diagram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19D3AF-5C72-4E9C-9ADA-CA1403C65EEB}"/>
              </a:ext>
            </a:extLst>
          </p:cNvPr>
          <p:cNvSpPr>
            <a:spLocks noGrp="1"/>
          </p:cNvSpPr>
          <p:nvPr/>
        </p:nvSpPr>
        <p:spPr>
          <a:xfrm>
            <a:off x="638175" y="48863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findings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EADD0-86F1-45E8-A884-866BB823CFBC}"/>
              </a:ext>
            </a:extLst>
          </p:cNvPr>
          <p:cNvSpPr>
            <a:spLocks noGrp="1"/>
          </p:cNvSpPr>
          <p:nvPr/>
        </p:nvSpPr>
        <p:spPr>
          <a:xfrm>
            <a:off x="4229100" y="49530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main causes and the limits of the case</a:t>
            </a:r>
          </a:p>
        </p:txBody>
      </p:sp>
    </p:spTree>
    <p:extLst>
      <p:ext uri="{BB962C8B-B14F-4D97-AF65-F5344CB8AC3E}">
        <p14:creationId xmlns:p14="http://schemas.microsoft.com/office/powerpoint/2010/main" val="1993561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8F14AEC-C1F2-448F-A433-7C8394886FDA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local bakery with fewer regular visits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294A68-3ABB-4AD2-B741-95DBEF2D4EF7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 Sales index calculated from the case study.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87D141-EDA8-4099-BA46-6EBE27866C4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D018B6-AC16-418A-9D89-41758E859EF1}"/>
              </a:ext>
            </a:extLst>
          </p:cNvPr>
          <p:cNvSpPr>
            <a:spLocks noGrp="1"/>
          </p:cNvSpPr>
          <p:nvPr/>
        </p:nvSpPr>
        <p:spPr>
          <a:xfrm>
            <a:off x="619125" y="1581150"/>
            <a:ext cx="10668000" cy="1238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Coventry retail park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Independent bakery, opened in 2015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Organic bread, cakes and pastries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D77C64-76A3-4C60-BBA5-CC2728F9B956}"/>
              </a:ext>
            </a:extLst>
          </p:cNvPr>
          <p:cNvGraphicFramePr/>
          <p:nvPr/>
        </p:nvGraphicFramePr>
        <p:xfrm>
          <a:off x="619125" y="3095625"/>
          <a:ext cx="10810875" cy="2000250"/>
        </p:xfrm>
        <a:graphic>
          <a:graphicData uri="http://schemas.openxmlformats.org/drawingml/2006/table">
            <a:tbl>
              <a:tblPr/>
              <a:tblGrid>
                <a:gridCol w="4857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53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Sales period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Index, with 2019 = 100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2019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100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2023–2025 average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About 75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1DCC34C8-98BD-4563-AE00-CE5CC35BBA57}"/>
              </a:ext>
            </a:extLst>
          </p:cNvPr>
          <p:cNvSpPr>
            <a:spLocks noGrp="1"/>
          </p:cNvSpPr>
          <p:nvPr/>
        </p:nvSpPr>
        <p:spPr>
          <a:xfrm>
            <a:off x="619125" y="5410200"/>
            <a:ext cx="10668000" cy="7239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9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Regular customers: retail staff, nearby office and warehouse workers, and local shoppers.</a:t>
            </a:r>
          </a:p>
        </p:txBody>
      </p:sp>
    </p:spTree>
    <p:extLst>
      <p:ext uri="{BB962C8B-B14F-4D97-AF65-F5344CB8AC3E}">
        <p14:creationId xmlns:p14="http://schemas.microsoft.com/office/powerpoint/2010/main" val="1084414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6BBD463-72D9-45EE-8803-82024D3FE0B4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Two pressures on the business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E0779D5-99FB-4276-AF3C-44DAE1F70FE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1EBEB8-70FE-480B-8D05-677BFEB71137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A4707F-B0B4-42E2-892A-EBF848598354}"/>
              </a:ext>
            </a:extLst>
          </p:cNvPr>
          <p:cNvSpPr>
            <a:spLocks noGrp="1"/>
          </p:cNvSpPr>
          <p:nvPr/>
        </p:nvSpPr>
        <p:spPr>
          <a:xfrm>
            <a:off x="619125" y="1400175"/>
            <a:ext cx="10668000" cy="704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40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The main problem is sales remaining about 25% below 2019.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E15736-E8C5-4BAA-A3EA-950D103CC5E5}"/>
              </a:ext>
            </a:extLst>
          </p:cNvPr>
          <p:cNvSpPr>
            <a:spLocks noGrp="1"/>
          </p:cNvSpPr>
          <p:nvPr/>
        </p:nvSpPr>
        <p:spPr>
          <a:xfrm>
            <a:off x="619125" y="2276475"/>
            <a:ext cx="485775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Outside Basil’s control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43755C-9AC0-472D-946B-4FA79A34EBC7}"/>
              </a:ext>
            </a:extLst>
          </p:cNvPr>
          <p:cNvSpPr>
            <a:spLocks noGrp="1"/>
          </p:cNvSpPr>
          <p:nvPr/>
        </p:nvSpPr>
        <p:spPr>
          <a:xfrm>
            <a:off x="619125" y="2924175"/>
            <a:ext cx="5238750" cy="2562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Empty shops and fewer visitors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Local customers losing their jobs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Office staff working partly from home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rent, bills, rates and insurance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organic stock prices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50BD2B-C7B1-41DF-8CFA-1E892CC4C086}"/>
              </a:ext>
            </a:extLst>
          </p:cNvPr>
          <p:cNvSpPr>
            <a:spLocks noGrp="1"/>
          </p:cNvSpPr>
          <p:nvPr/>
        </p:nvSpPr>
        <p:spPr>
          <a:xfrm>
            <a:off x="6610350" y="2276475"/>
            <a:ext cx="495300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Within the bakery’s operations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5423CC-0489-4EA3-9E56-BCE81B13576F}"/>
              </a:ext>
            </a:extLst>
          </p:cNvPr>
          <p:cNvSpPr>
            <a:spLocks noGrp="1"/>
          </p:cNvSpPr>
          <p:nvPr/>
        </p:nvSpPr>
        <p:spPr>
          <a:xfrm>
            <a:off x="6610350" y="2924175"/>
            <a:ext cx="4953000" cy="2305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 for customers elsewhere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needs to stay onsite to bake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Pre-order calls go unanswered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queues at busy times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D00475-C5B9-428E-98B4-D42F21B1F0AA}"/>
              </a:ext>
            </a:extLst>
          </p:cNvPr>
          <p:cNvSpPr>
            <a:spLocks noGrp="1"/>
          </p:cNvSpPr>
          <p:nvPr/>
        </p:nvSpPr>
        <p:spPr>
          <a:xfrm>
            <a:off x="6610350" y="5419725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0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Demand affects sales. Rising costs add pressure to profit.</a:t>
            </a:r>
          </a:p>
        </p:txBody>
      </p:sp>
    </p:spTree>
    <p:extLst>
      <p:ext uri="{BB962C8B-B14F-4D97-AF65-F5344CB8AC3E}">
        <p14:creationId xmlns:p14="http://schemas.microsoft.com/office/powerpoint/2010/main" val="162602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3A8DF6B-88DF-4F3B-85AB-2057C37CC62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as a first view of the problem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F6A19A-268F-462A-8920-BAA94E703D02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Brooks et al. (2011, pp. 4–5); UWTSD (2026b, slides 8–10, 22–23).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5DAD8B-42D4-4CD1-883B-5FBB5E48A09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6A19D-D4CA-4350-A044-CF06D9B4249D}"/>
              </a:ext>
            </a:extLst>
          </p:cNvPr>
          <p:cNvSpPr>
            <a:spLocks noGrp="1"/>
          </p:cNvSpPr>
          <p:nvPr/>
        </p:nvSpPr>
        <p:spPr>
          <a:xfrm>
            <a:off x="619125" y="1419225"/>
            <a:ext cx="1076325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22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Six categories for examining pressures outside an organisation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7BFDC1-A3E1-49BF-8C72-9A35B36F5423}"/>
              </a:ext>
            </a:extLst>
          </p:cNvPr>
          <p:cNvSpPr>
            <a:spLocks noGrp="1"/>
          </p:cNvSpPr>
          <p:nvPr/>
        </p:nvSpPr>
        <p:spPr>
          <a:xfrm>
            <a:off x="619125" y="2371725"/>
            <a:ext cx="504825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adds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EF6D6A-AA01-4D0F-AA95-1C811D3A85D4}"/>
              </a:ext>
            </a:extLst>
          </p:cNvPr>
          <p:cNvSpPr>
            <a:spLocks noGrp="1"/>
          </p:cNvSpPr>
          <p:nvPr/>
        </p:nvSpPr>
        <p:spPr>
          <a:xfrm>
            <a:off x="619125" y="3171825"/>
            <a:ext cx="51435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broad scan of the business setting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way to recognise threats and opportunities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structure for discussing external change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4F0619-7952-4F96-94FE-DD156C0FC41D}"/>
              </a:ext>
            </a:extLst>
          </p:cNvPr>
          <p:cNvSpPr>
            <a:spLocks noGrp="1"/>
          </p:cNvSpPr>
          <p:nvPr/>
        </p:nvSpPr>
        <p:spPr>
          <a:xfrm>
            <a:off x="6610350" y="2371725"/>
            <a:ext cx="4953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cannot establish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BA871-90B5-462C-8389-0F280FCBFF61}"/>
              </a:ext>
            </a:extLst>
          </p:cNvPr>
          <p:cNvSpPr>
            <a:spLocks noGrp="1"/>
          </p:cNvSpPr>
          <p:nvPr/>
        </p:nvSpPr>
        <p:spPr>
          <a:xfrm>
            <a:off x="6610350" y="3171825"/>
            <a:ext cx="49530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Which factor has the largest effect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Whether an apparent cause is proven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Clear boundaries between overlapping factors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02CB4CB-5855-48BA-A76F-C6C5F324F666}"/>
              </a:ext>
            </a:extLst>
          </p:cNvPr>
          <p:cNvSpPr>
            <a:spLocks noGrp="1"/>
          </p:cNvSpPr>
          <p:nvPr/>
        </p:nvSpPr>
        <p:spPr>
          <a:xfrm>
            <a:off x="619125" y="5581650"/>
            <a:ext cx="1066800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gives the wider picture. The case explains what happens inside Basil’s bakery.</a:t>
            </a:r>
          </a:p>
        </p:txBody>
      </p:sp>
    </p:spTree>
    <p:extLst>
      <p:ext uri="{BB962C8B-B14F-4D97-AF65-F5344CB8AC3E}">
        <p14:creationId xmlns:p14="http://schemas.microsoft.com/office/powerpoint/2010/main" val="951454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26669B-35A8-4642-8265-4F1AA7AC4E9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applied to Basil’s Bakery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C59204-AB7D-417C-B226-F53F7BCB1CF3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(2026a, 2026b); GOV.UK (n.d.).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A5026C-2937-4593-85F7-8228D06A5B0F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45178C-5B26-448D-968C-16F4C7564FB1}"/>
              </a:ext>
            </a:extLst>
          </p:cNvPr>
          <p:cNvGraphicFramePr/>
          <p:nvPr/>
        </p:nvGraphicFramePr>
        <p:xfrm>
          <a:off x="619125" y="1485900"/>
          <a:ext cx="10810875" cy="4438650"/>
        </p:xfrm>
        <a:graphic>
          <a:graphicData uri="http://schemas.openxmlformats.org/drawingml/2006/table">
            <a:tbl>
              <a:tblPr/>
              <a:tblGrid>
                <a:gridCol w="1571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2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86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Evidence or context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What it means for Basil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Political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Business rates use a national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multiplier and property valuation.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Rates add to operating costs.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Basil’s actual bill is unknown.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Economic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Rent, energy and insurance rose.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stock prices are uncertain.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Less room for profit. Cost increases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do not prove why purchases fell.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Social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Nearby office staff work partly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home, according to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Fewer predictable lunch visits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nearby office workers.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Customers request pre-orders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and delivery in the case.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Changing buying habits expose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limits in the current service.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produce is vulnerable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to crop failure in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Uncertain supply and prices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make budgeting more difficult.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The case gives no evidence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of a legal breach.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 compliance is relevant, but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its effect on sales is unknown.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002DF72-56EB-4F57-B3F2-87E3787FCB96}"/>
              </a:ext>
            </a:extLst>
          </p:cNvPr>
          <p:cNvSpPr>
            <a:spLocks noGrp="1"/>
          </p:cNvSpPr>
          <p:nvPr/>
        </p:nvSpPr>
        <p:spPr>
          <a:xfrm>
            <a:off x="619125" y="5962650"/>
            <a:ext cx="10810875" cy="381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2025/26 illustration: £20,000 rateable value × 0.499 = £9,980 before reliefs.</a:t>
            </a:r>
          </a:p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Basil’s valuation is unknown. Rates are a cost affecting profit.</a:t>
            </a:r>
          </a:p>
        </p:txBody>
      </p:sp>
    </p:spTree>
    <p:extLst>
      <p:ext uri="{BB962C8B-B14F-4D97-AF65-F5344CB8AC3E}">
        <p14:creationId xmlns:p14="http://schemas.microsoft.com/office/powerpoint/2010/main" val="30958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F344678-624B-46AC-8D73-4FA6D5EC3062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Fishbone: organising possible explanations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8431C2-10C6-47A2-87DD-BF1AB1E4E13F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Sproull (2018, pp. 22–25); Proctor (2019, p. 2); UWTSD (2026c, slides 8–10, 21–22).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0FAA88-6617-4BCE-846F-6F55EDAFD85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7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8A7A8D-DD78-4D68-B5D5-F42455D89A5A}"/>
              </a:ext>
            </a:extLst>
          </p:cNvPr>
          <p:cNvSpPr>
            <a:spLocks noGrp="1"/>
          </p:cNvSpPr>
          <p:nvPr/>
        </p:nvSpPr>
        <p:spPr>
          <a:xfrm>
            <a:off x="619125" y="1447800"/>
            <a:ext cx="10763250" cy="628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3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Fishbone groups possible causes of a problem.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DC2221-5C95-4CC9-8159-BF31BEDDF3C0}"/>
              </a:ext>
            </a:extLst>
          </p:cNvPr>
          <p:cNvSpPr>
            <a:spLocks noGrp="1"/>
          </p:cNvSpPr>
          <p:nvPr/>
        </p:nvSpPr>
        <p:spPr>
          <a:xfrm>
            <a:off x="619125" y="2466975"/>
            <a:ext cx="504825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useful team exercise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148BA-A64E-4D4C-81C6-22186E75D6EE}"/>
              </a:ext>
            </a:extLst>
          </p:cNvPr>
          <p:cNvSpPr>
            <a:spLocks noGrp="1"/>
          </p:cNvSpPr>
          <p:nvPr/>
        </p:nvSpPr>
        <p:spPr>
          <a:xfrm>
            <a:off x="619125" y="3286125"/>
            <a:ext cx="523875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Encourages people to contribute ideas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Groups causes in a visible structure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Helps discuss how causes connect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9021AA-3250-4639-AF04-B9E240EA0357}"/>
              </a:ext>
            </a:extLst>
          </p:cNvPr>
          <p:cNvSpPr>
            <a:spLocks noGrp="1"/>
          </p:cNvSpPr>
          <p:nvPr/>
        </p:nvSpPr>
        <p:spPr>
          <a:xfrm>
            <a:off x="6610350" y="2466975"/>
            <a:ext cx="495300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Limitations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445434-0472-461E-A30E-AB4C68082122}"/>
              </a:ext>
            </a:extLst>
          </p:cNvPr>
          <p:cNvSpPr>
            <a:spLocks noGrp="1"/>
          </p:cNvSpPr>
          <p:nvPr/>
        </p:nvSpPr>
        <p:spPr>
          <a:xfrm>
            <a:off x="6610350" y="3286125"/>
            <a:ext cx="495300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Results depend on the ideas contributed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diagram does not measure impact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Possible causes may remain unconfirmed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8560A0-7F76-4010-8F01-ADE6A265323E}"/>
              </a:ext>
            </a:extLst>
          </p:cNvPr>
          <p:cNvSpPr>
            <a:spLocks noGrp="1"/>
          </p:cNvSpPr>
          <p:nvPr/>
        </p:nvSpPr>
        <p:spPr>
          <a:xfrm>
            <a:off x="619125" y="5619750"/>
            <a:ext cx="10668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Proctor (2019, p. 2): questioning assumptions helps avoid weak explanations.</a:t>
            </a:r>
          </a:p>
        </p:txBody>
      </p:sp>
    </p:spTree>
    <p:extLst>
      <p:ext uri="{BB962C8B-B14F-4D97-AF65-F5344CB8AC3E}">
        <p14:creationId xmlns:p14="http://schemas.microsoft.com/office/powerpoint/2010/main" val="171199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87F449-669B-43E7-8B98-4B6D774A02B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cause-and-effect view of stagnant sales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014954-95B3-4EDD-A810-9893D733C008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Case study: UWTSD (2026a). Model: Sproull (2018, pp. 22–25) and UWTSD (2026c).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36BB6F-49F8-47D7-8B03-79FE2BA0C4C2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8</a:t>
            </a:r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B2C446FF-38C9-4F8C-87B3-57A2ADB3E99A}"/>
              </a:ext>
            </a:extLst>
          </p:cNvPr>
          <p:cNvSpPr>
            <a:spLocks noGrp="1"/>
          </p:cNvSpPr>
          <p:nvPr/>
        </p:nvSpPr>
        <p:spPr>
          <a:xfrm>
            <a:off x="6096000" y="1428750"/>
            <a:ext cx="0" cy="36861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2DB2BB-59CE-4B83-B8C0-03C6D85576A7}"/>
              </a:ext>
            </a:extLst>
          </p:cNvPr>
          <p:cNvSpPr>
            <a:spLocks noGrp="1"/>
          </p:cNvSpPr>
          <p:nvPr/>
        </p:nvSpPr>
        <p:spPr>
          <a:xfrm>
            <a:off x="619125" y="14668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Local trading area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19BE2F-A330-4F6D-A48F-F9C3B32974DA}"/>
              </a:ext>
            </a:extLst>
          </p:cNvPr>
          <p:cNvSpPr>
            <a:spLocks noGrp="1"/>
          </p:cNvSpPr>
          <p:nvPr/>
        </p:nvSpPr>
        <p:spPr>
          <a:xfrm>
            <a:off x="619125" y="18764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visitors and lost jobs</a:t>
            </a:r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315AD787-5855-4D57-B448-5E840E4F9340}"/>
              </a:ext>
            </a:extLst>
          </p:cNvPr>
          <p:cNvSpPr>
            <a:spLocks noGrp="1"/>
          </p:cNvSpPr>
          <p:nvPr/>
        </p:nvSpPr>
        <p:spPr>
          <a:xfrm>
            <a:off x="4638675" y="1933575"/>
            <a:ext cx="1457325" cy="2762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120AD2-208C-40A4-B973-5301944D47D3}"/>
              </a:ext>
            </a:extLst>
          </p:cNvPr>
          <p:cNvSpPr>
            <a:spLocks noGrp="1"/>
          </p:cNvSpPr>
          <p:nvPr/>
        </p:nvSpPr>
        <p:spPr>
          <a:xfrm>
            <a:off x="619125" y="28956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Ways to buy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4678FD-C6CD-4451-A346-4A20E66E1C29}"/>
              </a:ext>
            </a:extLst>
          </p:cNvPr>
          <p:cNvSpPr>
            <a:spLocks noGrp="1"/>
          </p:cNvSpPr>
          <p:nvPr/>
        </p:nvSpPr>
        <p:spPr>
          <a:xfrm>
            <a:off x="619125" y="33051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Missed pre-order calls</a:t>
            </a: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3B12D11D-1880-4FD6-9232-E522E82FD9EE}"/>
              </a:ext>
            </a:extLst>
          </p:cNvPr>
          <p:cNvSpPr>
            <a:spLocks noGrp="1"/>
          </p:cNvSpPr>
          <p:nvPr/>
        </p:nvSpPr>
        <p:spPr>
          <a:xfrm>
            <a:off x="4638675" y="3362325"/>
            <a:ext cx="1457325" cy="2952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BC27CA-997F-47BF-B30D-6B14ADCAFEF7}"/>
              </a:ext>
            </a:extLst>
          </p:cNvPr>
          <p:cNvSpPr>
            <a:spLocks noGrp="1"/>
          </p:cNvSpPr>
          <p:nvPr/>
        </p:nvSpPr>
        <p:spPr>
          <a:xfrm>
            <a:off x="619125" y="43243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Stock and overheads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24A6DD-92C1-4652-BCE7-8B4A23323CCE}"/>
              </a:ext>
            </a:extLst>
          </p:cNvPr>
          <p:cNvSpPr>
            <a:spLocks noGrp="1"/>
          </p:cNvSpPr>
          <p:nvPr/>
        </p:nvSpPr>
        <p:spPr>
          <a:xfrm>
            <a:off x="619125" y="47339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ingredient costs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fixed bills</a:t>
            </a: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F96B65D3-1E2D-4554-99F0-03B2C0466579}"/>
              </a:ext>
            </a:extLst>
          </p:cNvPr>
          <p:cNvSpPr>
            <a:spLocks noGrp="1"/>
          </p:cNvSpPr>
          <p:nvPr/>
        </p:nvSpPr>
        <p:spPr>
          <a:xfrm>
            <a:off x="4638675" y="4791075"/>
            <a:ext cx="1457325" cy="24765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281E1-F95E-4BAC-8ACC-5EDFA82F3B9C}"/>
              </a:ext>
            </a:extLst>
          </p:cNvPr>
          <p:cNvSpPr>
            <a:spLocks noGrp="1"/>
          </p:cNvSpPr>
          <p:nvPr/>
        </p:nvSpPr>
        <p:spPr>
          <a:xfrm>
            <a:off x="7572375" y="20002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Customer routines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2A05CB-C8AD-4A1B-B5CF-DD7514993F22}"/>
              </a:ext>
            </a:extLst>
          </p:cNvPr>
          <p:cNvSpPr>
            <a:spLocks noGrp="1"/>
          </p:cNvSpPr>
          <p:nvPr/>
        </p:nvSpPr>
        <p:spPr>
          <a:xfrm>
            <a:off x="7572375" y="24098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Hybrid working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weekday lunch visits</a:t>
            </a:r>
          </a:p>
        </p:txBody>
      </p:sp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53CD68DD-1C25-4529-96AA-B674E33891F0}"/>
              </a:ext>
            </a:extLst>
          </p:cNvPr>
          <p:cNvSpPr>
            <a:spLocks noGrp="1"/>
          </p:cNvSpPr>
          <p:nvPr/>
        </p:nvSpPr>
        <p:spPr>
          <a:xfrm>
            <a:off x="6096000" y="2466975"/>
            <a:ext cx="1409700" cy="4286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572D42-8D1B-4E03-932F-03739F1B040F}"/>
              </a:ext>
            </a:extLst>
          </p:cNvPr>
          <p:cNvSpPr>
            <a:spLocks noGrp="1"/>
          </p:cNvSpPr>
          <p:nvPr/>
        </p:nvSpPr>
        <p:spPr>
          <a:xfrm>
            <a:off x="7572375" y="36195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Baking and serving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A07474-A159-4A83-AE27-10551B1D34E9}"/>
              </a:ext>
            </a:extLst>
          </p:cNvPr>
          <p:cNvSpPr>
            <a:spLocks noGrp="1"/>
          </p:cNvSpPr>
          <p:nvPr/>
        </p:nvSpPr>
        <p:spPr>
          <a:xfrm>
            <a:off x="7572375" y="40290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must stay onsite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waits in busy periods</a:t>
            </a:r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398EF86D-A6D1-41EC-AA17-10AE7FABBBF6}"/>
              </a:ext>
            </a:extLst>
          </p:cNvPr>
          <p:cNvSpPr>
            <a:spLocks noGrp="1"/>
          </p:cNvSpPr>
          <p:nvPr/>
        </p:nvSpPr>
        <p:spPr>
          <a:xfrm>
            <a:off x="6096000" y="4086225"/>
            <a:ext cx="1409700" cy="34290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869157-ADC3-4E18-8583-4C672B06FB24}"/>
              </a:ext>
            </a:extLst>
          </p:cNvPr>
          <p:cNvSpPr>
            <a:spLocks noGrp="1"/>
          </p:cNvSpPr>
          <p:nvPr/>
        </p:nvSpPr>
        <p:spPr>
          <a:xfrm>
            <a:off x="3352800" y="5305425"/>
            <a:ext cx="7334250" cy="4667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7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Effect: sales remain below 2019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8B50BC-A990-49A7-B84A-E751FD445281}"/>
              </a:ext>
            </a:extLst>
          </p:cNvPr>
          <p:cNvSpPr>
            <a:spLocks noGrp="1"/>
          </p:cNvSpPr>
          <p:nvPr/>
        </p:nvSpPr>
        <p:spPr>
          <a:xfrm>
            <a:off x="3352800" y="5781675"/>
            <a:ext cx="7334250" cy="3333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Average gap in 2023–2025: about 25%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C15F82-F41E-455E-A2E2-C5882D5E212F}"/>
              </a:ext>
            </a:extLst>
          </p:cNvPr>
          <p:cNvSpPr>
            <a:spLocks noGrp="1"/>
          </p:cNvSpPr>
          <p:nvPr/>
        </p:nvSpPr>
        <p:spPr>
          <a:xfrm>
            <a:off x="619125" y="6124575"/>
            <a:ext cx="10668000" cy="2571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Cost branch: pressure on profit, not a proven explanation of lower sales.</a:t>
            </a:r>
          </a:p>
        </p:txBody>
      </p:sp>
    </p:spTree>
    <p:extLst>
      <p:ext uri="{BB962C8B-B14F-4D97-AF65-F5344CB8AC3E}">
        <p14:creationId xmlns:p14="http://schemas.microsoft.com/office/powerpoint/2010/main" val="111842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A60D944-9A01-4AF3-A98B-88FBD5F8F0C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The findings and their limits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CBBD58-0E49-496B-A426-4011553A83B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(2026a); Adair (2022, pp. 20–21); Thompson (2025, p. 51).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09AD333-AAA8-483B-8784-C3D50AD5EBD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58DA44-16AD-4512-904E-352C7F396E4C}"/>
              </a:ext>
            </a:extLst>
          </p:cNvPr>
          <p:cNvSpPr>
            <a:spLocks noGrp="1"/>
          </p:cNvSpPr>
          <p:nvPr/>
        </p:nvSpPr>
        <p:spPr>
          <a:xfrm>
            <a:off x="619125" y="154305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Fewer regular visits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25A296-2007-4C44-BB94-CFC58EEACC8B}"/>
              </a:ext>
            </a:extLst>
          </p:cNvPr>
          <p:cNvSpPr>
            <a:spLocks noGrp="1"/>
          </p:cNvSpPr>
          <p:nvPr/>
        </p:nvSpPr>
        <p:spPr>
          <a:xfrm>
            <a:off x="619125" y="197167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 and hybrid work weaken the old customer base.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7403EA-BC02-4435-84DA-9143B2AEF98D}"/>
              </a:ext>
            </a:extLst>
          </p:cNvPr>
          <p:cNvSpPr>
            <a:spLocks noGrp="1"/>
          </p:cNvSpPr>
          <p:nvPr/>
        </p:nvSpPr>
        <p:spPr>
          <a:xfrm>
            <a:off x="619125" y="258127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Customers cannot always buy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B952A4-386B-4C11-BD77-A7F3D46EA83B}"/>
              </a:ext>
            </a:extLst>
          </p:cNvPr>
          <p:cNvSpPr>
            <a:spLocks noGrp="1"/>
          </p:cNvSpPr>
          <p:nvPr/>
        </p:nvSpPr>
        <p:spPr>
          <a:xfrm>
            <a:off x="619125" y="300990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Delivery requests suggest demand remains, but Basil cannot serve it.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7A62D89-6EBF-478A-A459-3492DCFCCD78}"/>
              </a:ext>
            </a:extLst>
          </p:cNvPr>
          <p:cNvSpPr>
            <a:spLocks noGrp="1"/>
          </p:cNvSpPr>
          <p:nvPr/>
        </p:nvSpPr>
        <p:spPr>
          <a:xfrm>
            <a:off x="619125" y="361950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Missed calls and long queues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8FB39A-3547-45E0-82DF-5A56061F118A}"/>
              </a:ext>
            </a:extLst>
          </p:cNvPr>
          <p:cNvSpPr>
            <a:spLocks noGrp="1"/>
          </p:cNvSpPr>
          <p:nvPr/>
        </p:nvSpPr>
        <p:spPr>
          <a:xfrm>
            <a:off x="619125" y="404812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Baking and serving compete for Basil’s time, so orders may be lost.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AB1C23-013E-4AB3-B4D0-B415152DBA7E}"/>
              </a:ext>
            </a:extLst>
          </p:cNvPr>
          <p:cNvSpPr>
            <a:spLocks noGrp="1"/>
          </p:cNvSpPr>
          <p:nvPr/>
        </p:nvSpPr>
        <p:spPr>
          <a:xfrm>
            <a:off x="619125" y="465772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Higher costs reduce profit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1D5CB-06AC-4F2B-BE0A-F2461F9571C7}"/>
              </a:ext>
            </a:extLst>
          </p:cNvPr>
          <p:cNvSpPr>
            <a:spLocks noGrp="1"/>
          </p:cNvSpPr>
          <p:nvPr/>
        </p:nvSpPr>
        <p:spPr>
          <a:xfrm>
            <a:off x="619125" y="508635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bills and stock costs add pressure alongside the sales problem.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61BBE8-35FF-4EAA-A558-6EAD7B68959D}"/>
              </a:ext>
            </a:extLst>
          </p:cNvPr>
          <p:cNvSpPr>
            <a:spLocks noGrp="1"/>
          </p:cNvSpPr>
          <p:nvPr/>
        </p:nvSpPr>
        <p:spPr>
          <a:xfrm>
            <a:off x="619125" y="5810250"/>
            <a:ext cx="1076325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Main explanation: fewer visits combined with barriers to buying.</a:t>
            </a:r>
          </a:p>
        </p:txBody>
      </p:sp>
    </p:spTree>
    <p:extLst>
      <p:ext uri="{BB962C8B-B14F-4D97-AF65-F5344CB8AC3E}">
        <p14:creationId xmlns:p14="http://schemas.microsoft.com/office/powerpoint/2010/main" val="899240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3B1DB0-619F-4442-8654-5FB38F4F4AA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8B14E0B-F77D-43A7-B29E-37DCD1F76D1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10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7901EB-9141-48CD-AFDF-770A585CDE0A}"/>
              </a:ext>
            </a:extLst>
          </p:cNvPr>
          <p:cNvSpPr>
            <a:spLocks noGrp="1"/>
          </p:cNvSpPr>
          <p:nvPr/>
        </p:nvSpPr>
        <p:spPr>
          <a:xfrm>
            <a:off x="61912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Adair, J. (2022)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Decision making and problem solving: break through barriers and banish uncertainty at work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. 5th edn. Kogan Page.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D7E0DA-E8C5-4C73-B145-07051250DC7A}"/>
              </a:ext>
            </a:extLst>
          </p:cNvPr>
          <p:cNvSpPr>
            <a:spLocks noGrp="1"/>
          </p:cNvSpPr>
          <p:nvPr/>
        </p:nvSpPr>
        <p:spPr>
          <a:xfrm>
            <a:off x="61912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Brooks, I., Weatherston, J. and Wilkinson, G. (2011)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The international business environment: challenges and changes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. 2nd edn. Financial Times/Prentice Hall.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3A6450-097D-4864-8AF3-B7B6DA311C05}"/>
              </a:ext>
            </a:extLst>
          </p:cNvPr>
          <p:cNvSpPr>
            <a:spLocks noGrp="1"/>
          </p:cNvSpPr>
          <p:nvPr/>
        </p:nvSpPr>
        <p:spPr>
          <a:xfrm>
            <a:off x="61912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4" tooltip="Open this source"/>
              </a:rPr>
              <a:t>GOV.UK (n.d.) Estimate your business rates. Available online (Accessed: 12 October 2026).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0FF496-7087-431A-9CC3-17488D002A0B}"/>
              </a:ext>
            </a:extLst>
          </p:cNvPr>
          <p:cNvSpPr>
            <a:spLocks noGrp="1"/>
          </p:cNvSpPr>
          <p:nvPr/>
        </p:nvSpPr>
        <p:spPr>
          <a:xfrm>
            <a:off x="61912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Proctor, T. (2019)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Creative problem solving for managers: developing skills for decision making and innovation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. 5th edn. Routledge.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98408-FCAD-45BA-931F-662F0B056F13}"/>
              </a:ext>
            </a:extLst>
          </p:cNvPr>
          <p:cNvSpPr>
            <a:spLocks noGrp="1"/>
          </p:cNvSpPr>
          <p:nvPr/>
        </p:nvSpPr>
        <p:spPr>
          <a:xfrm>
            <a:off x="619125" y="52673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Sproull, B. (2018)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The problem-solving, problem-prevention, and decision-making guide: organized and systematic roadmaps for managers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. Productivity Press.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16CFC7-F2F1-4AA6-AEB3-F957BB7EB5D9}"/>
              </a:ext>
            </a:extLst>
          </p:cNvPr>
          <p:cNvSpPr>
            <a:spLocks noGrp="1"/>
          </p:cNvSpPr>
          <p:nvPr/>
        </p:nvSpPr>
        <p:spPr>
          <a:xfrm>
            <a:off x="642937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Thompson, N. (2025)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Effective problem solving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. 2nd edn. Routledge.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DA24CE-4D71-48E4-84F7-1D258B6029E6}"/>
              </a:ext>
            </a:extLst>
          </p:cNvPr>
          <p:cNvSpPr>
            <a:spLocks noGrp="1"/>
          </p:cNvSpPr>
          <p:nvPr/>
        </p:nvSpPr>
        <p:spPr>
          <a:xfrm>
            <a:off x="642937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8" tooltip="Open this source"/>
              </a:rPr>
              <a:t>UWTSD (2026a) LCLM4004 Component 1 assessment specification. September term, Birmingham. Basil’s Bakery case study. Moodle.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4EA793-FBDD-47D2-A92E-777832DAF1A6}"/>
              </a:ext>
            </a:extLst>
          </p:cNvPr>
          <p:cNvSpPr>
            <a:spLocks noGrp="1"/>
          </p:cNvSpPr>
          <p:nvPr/>
        </p:nvSpPr>
        <p:spPr>
          <a:xfrm>
            <a:off x="642937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9" tooltip="Open this source"/>
              </a:rPr>
              <a:t>UWTSD (2026b) Week 3: PESTEL analysis. LCLM4004 lecture slides, slides 8–10 and 22–23. Moodle.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BEBA2-DD5B-4973-B723-D7BC9FA1E805}"/>
              </a:ext>
            </a:extLst>
          </p:cNvPr>
          <p:cNvSpPr>
            <a:spLocks noGrp="1"/>
          </p:cNvSpPr>
          <p:nvPr/>
        </p:nvSpPr>
        <p:spPr>
          <a:xfrm>
            <a:off x="642937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10" tooltip="Open this source"/>
              </a:rPr>
              <a:t>UWTSD (2026c) Week 4: Cause and effect (Fishbone) diagram. LCLM4004 lecture slides, slides 8–10 and 21–22. Moodle.</a:t>
            </a:r>
          </a:p>
        </p:txBody>
      </p:sp>
    </p:spTree>
    <p:extLst>
      <p:ext uri="{BB962C8B-B14F-4D97-AF65-F5344CB8AC3E}">
        <p14:creationId xmlns:p14="http://schemas.microsoft.com/office/powerpoint/2010/main" val="207959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738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73568D5-4D86-4180-9378-CDB4B0C573E1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Thank you for listening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AB38C4-9DA0-4DC8-BBB7-A7EB93E109D4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E5C7D1"/>
                </a:solidFill>
                <a:latin typeface="Calibri"/>
                <a:ea typeface="Calibri"/>
                <a:cs typeface="Calibri"/>
              </a:rPr>
              <a:t>11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D95E0-CE0B-4974-B60C-FD0D5C047BBE}"/>
              </a:ext>
            </a:extLst>
          </p:cNvPr>
          <p:cNvSpPr>
            <a:spLocks noGrp="1"/>
          </p:cNvSpPr>
          <p:nvPr/>
        </p:nvSpPr>
        <p:spPr>
          <a:xfrm>
            <a:off x="619125" y="2124075"/>
            <a:ext cx="10668000" cy="1733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Questions</a:t>
            </a:r>
          </a:p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and discussion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8B7F03-0911-461D-8122-783D33D85813}"/>
              </a:ext>
            </a:extLst>
          </p:cNvPr>
          <p:cNvSpPr>
            <a:spLocks noGrp="1"/>
          </p:cNvSpPr>
          <p:nvPr/>
        </p:nvSpPr>
        <p:spPr>
          <a:xfrm>
            <a:off x="657225" y="4572000"/>
            <a:ext cx="1009650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pPr>
            <a:r>
              <a:rPr sz="2550" b="0">
                <a:solidFill>
                  <a:srgbClr val="E6B7C7"/>
                </a:solidFill>
                <a:latin typeface="Cambria"/>
                <a:ea typeface="Cambria"/>
                <a:cs typeface="Cambria"/>
              </a:rPr>
              <a:t>Basil’s Bakery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94F3C8-E8D0-47C2-880C-85C920FDAFCE}"/>
              </a:ext>
            </a:extLst>
          </p:cNvPr>
          <p:cNvSpPr>
            <a:spLocks noGrp="1"/>
          </p:cNvSpPr>
          <p:nvPr/>
        </p:nvSpPr>
        <p:spPr>
          <a:xfrm>
            <a:off x="666750" y="5534025"/>
            <a:ext cx="10191750" cy="4476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E6B7C7"/>
                </a:solidFill>
                <a:latin typeface="Calibri"/>
                <a:ea typeface="Calibri"/>
                <a:cs typeface="Calibri"/>
              </a:rPr>
              <a:t>LCLM4004  Component 1</a:t>
            </a:r>
          </a:p>
        </p:txBody>
      </p:sp>
    </p:spTree>
    <p:extLst>
      <p:ext uri="{BB962C8B-B14F-4D97-AF65-F5344CB8AC3E}">
        <p14:creationId xmlns:p14="http://schemas.microsoft.com/office/powerpoint/2010/main" val="1667152052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DocSecurity>0</DocSecurity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Bogdan Moga</cp:lastModifiedBy>
  <cp:revision>2</cp:revision>
  <dcterms:created xsi:type="dcterms:W3CDTF">2026-10-12T00:50:10Z</dcterms:created>
  <dcterms:modified xsi:type="dcterms:W3CDTF">2026-10-12T02:04:47Z</dcterms:modified>
</cp:coreProperties>
</file>