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7"/>
  </p:notesMasterIdLst>
  <p:sldIdLst>
    <p:sldId id="256" r:id="rId2"/>
    <p:sldId id="257" r:id="rId3"/>
    <p:sldId id="259" r:id="rId4"/>
    <p:sldId id="261" r:id="rId5"/>
    <p:sldId id="268" r:id="rId6"/>
    <p:sldId id="262" r:id="rId7"/>
    <p:sldId id="269" r:id="rId8"/>
    <p:sldId id="263" r:id="rId9"/>
    <p:sldId id="270" r:id="rId10"/>
    <p:sldId id="264" r:id="rId11"/>
    <p:sldId id="271" r:id="rId12"/>
    <p:sldId id="265" r:id="rId13"/>
    <p:sldId id="272" r:id="rId14"/>
    <p:sldId id="267" r:id="rId15"/>
    <p:sldId id="273" r:id="rId1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0066"/>
    <a:srgbClr val="1F5800"/>
    <a:srgbClr val="581900"/>
    <a:srgbClr val="FFCF21"/>
    <a:srgbClr val="000066"/>
    <a:srgbClr val="660066"/>
    <a:srgbClr val="CC0066"/>
    <a:srgbClr val="FBE613"/>
    <a:srgbClr val="F1920D"/>
    <a:srgbClr val="FFD5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99"/>
  </p:normalViewPr>
  <p:slideViewPr>
    <p:cSldViewPr>
      <p:cViewPr varScale="1">
        <p:scale>
          <a:sx n="132" d="100"/>
          <a:sy n="132" d="100"/>
        </p:scale>
        <p:origin x="1040" y="176"/>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ata3.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CB34A4-6EBE-470E-857C-F36964EF1B5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74034B8-EFBB-476A-B384-865A70A592EE}">
      <dgm:prSet/>
      <dgm:spPr/>
      <dgm:t>
        <a:bodyPr/>
        <a:lstStyle/>
        <a:p>
          <a:r>
            <a:rPr lang="en-GB"/>
            <a:t>Decision-making in China is hierarchical, requiring senior-level approvals.</a:t>
          </a:r>
          <a:endParaRPr lang="en-US"/>
        </a:p>
      </dgm:t>
    </dgm:pt>
    <dgm:pt modelId="{17A46B8D-4AA2-452E-B0AA-80F30BC66437}" type="parTrans" cxnId="{9A9A0590-99FE-4018-81A7-84FBEA927E5E}">
      <dgm:prSet/>
      <dgm:spPr/>
      <dgm:t>
        <a:bodyPr/>
        <a:lstStyle/>
        <a:p>
          <a:endParaRPr lang="en-US"/>
        </a:p>
      </dgm:t>
    </dgm:pt>
    <dgm:pt modelId="{DD24E6A2-D30E-42C0-95A5-60E49A8E05F8}" type="sibTrans" cxnId="{9A9A0590-99FE-4018-81A7-84FBEA927E5E}">
      <dgm:prSet/>
      <dgm:spPr/>
      <dgm:t>
        <a:bodyPr/>
        <a:lstStyle/>
        <a:p>
          <a:endParaRPr lang="en-US"/>
        </a:p>
      </dgm:t>
    </dgm:pt>
    <dgm:pt modelId="{944AB231-F6ED-4A87-85A9-DFFA20935418}">
      <dgm:prSet/>
      <dgm:spPr/>
      <dgm:t>
        <a:bodyPr/>
        <a:lstStyle/>
        <a:p>
          <a:r>
            <a:rPr lang="en-GB"/>
            <a:t>Relationship-building is essential before business discussions begin (Soto Setzke et al., 2023).</a:t>
          </a:r>
          <a:endParaRPr lang="en-US"/>
        </a:p>
      </dgm:t>
    </dgm:pt>
    <dgm:pt modelId="{E087B710-D98C-4D5D-8B24-4154A933D9EB}" type="parTrans" cxnId="{C13DA17A-D37B-4C49-A705-42FA37D7C2C7}">
      <dgm:prSet/>
      <dgm:spPr/>
      <dgm:t>
        <a:bodyPr/>
        <a:lstStyle/>
        <a:p>
          <a:endParaRPr lang="en-US"/>
        </a:p>
      </dgm:t>
    </dgm:pt>
    <dgm:pt modelId="{EB11C2D8-3A5F-4D30-AD8F-DB7028860399}" type="sibTrans" cxnId="{C13DA17A-D37B-4C49-A705-42FA37D7C2C7}">
      <dgm:prSet/>
      <dgm:spPr/>
      <dgm:t>
        <a:bodyPr/>
        <a:lstStyle/>
        <a:p>
          <a:endParaRPr lang="en-US"/>
        </a:p>
      </dgm:t>
    </dgm:pt>
    <dgm:pt modelId="{E68988E0-79C2-459D-A5BC-BC4EBD0815F2}">
      <dgm:prSet/>
      <dgm:spPr/>
      <dgm:t>
        <a:bodyPr/>
        <a:lstStyle/>
        <a:p>
          <a:r>
            <a:rPr lang="en-GB"/>
            <a:t>Chinese communication is indirect; UK professionals prefer straightforward discussions.</a:t>
          </a:r>
          <a:endParaRPr lang="en-US"/>
        </a:p>
      </dgm:t>
    </dgm:pt>
    <dgm:pt modelId="{9DC1273B-A403-4D51-932D-3A7074D599E2}" type="parTrans" cxnId="{719FED65-572A-4451-8E79-9F7D1592D611}">
      <dgm:prSet/>
      <dgm:spPr/>
      <dgm:t>
        <a:bodyPr/>
        <a:lstStyle/>
        <a:p>
          <a:endParaRPr lang="en-US"/>
        </a:p>
      </dgm:t>
    </dgm:pt>
    <dgm:pt modelId="{A6FF7481-4469-4CF9-9FEA-8BB1BC2631EE}" type="sibTrans" cxnId="{719FED65-572A-4451-8E79-9F7D1592D611}">
      <dgm:prSet/>
      <dgm:spPr/>
      <dgm:t>
        <a:bodyPr/>
        <a:lstStyle/>
        <a:p>
          <a:endParaRPr lang="en-US"/>
        </a:p>
      </dgm:t>
    </dgm:pt>
    <dgm:pt modelId="{1DEE1C26-417B-4350-9D8E-BC2D3EF255FC}">
      <dgm:prSet/>
      <dgm:spPr/>
      <dgm:t>
        <a:bodyPr/>
        <a:lstStyle/>
        <a:p>
          <a:r>
            <a:rPr lang="en-GB"/>
            <a:t>Negotiation pace in China is slower, requiring patience.</a:t>
          </a:r>
          <a:endParaRPr lang="en-US"/>
        </a:p>
      </dgm:t>
    </dgm:pt>
    <dgm:pt modelId="{95ED0344-23BA-42D3-8161-1E7A2F247120}" type="parTrans" cxnId="{60EBB7F0-4F4E-49DE-97C7-722FEF5AEBA7}">
      <dgm:prSet/>
      <dgm:spPr/>
      <dgm:t>
        <a:bodyPr/>
        <a:lstStyle/>
        <a:p>
          <a:endParaRPr lang="en-US"/>
        </a:p>
      </dgm:t>
    </dgm:pt>
    <dgm:pt modelId="{43BE2B0B-7A65-438D-845B-88D478AD8499}" type="sibTrans" cxnId="{60EBB7F0-4F4E-49DE-97C7-722FEF5AEBA7}">
      <dgm:prSet/>
      <dgm:spPr/>
      <dgm:t>
        <a:bodyPr/>
        <a:lstStyle/>
        <a:p>
          <a:endParaRPr lang="en-US"/>
        </a:p>
      </dgm:t>
    </dgm:pt>
    <dgm:pt modelId="{96E9A3BA-60EC-4E29-91EB-5297E2B68BBD}">
      <dgm:prSet/>
      <dgm:spPr/>
      <dgm:t>
        <a:bodyPr/>
        <a:lstStyle/>
        <a:p>
          <a:r>
            <a:rPr lang="en-GB"/>
            <a:t>Formality and respect are expected in business interactions.</a:t>
          </a:r>
          <a:endParaRPr lang="en-US"/>
        </a:p>
      </dgm:t>
    </dgm:pt>
    <dgm:pt modelId="{4228DED9-008C-4596-8FBC-D90CE3943DE2}" type="parTrans" cxnId="{C02B8602-2AB7-4E6F-B198-DDF774C59761}">
      <dgm:prSet/>
      <dgm:spPr/>
      <dgm:t>
        <a:bodyPr/>
        <a:lstStyle/>
        <a:p>
          <a:endParaRPr lang="en-US"/>
        </a:p>
      </dgm:t>
    </dgm:pt>
    <dgm:pt modelId="{C4F780A8-AF76-42D8-A140-D0FD872BD7CD}" type="sibTrans" cxnId="{C02B8602-2AB7-4E6F-B198-DDF774C59761}">
      <dgm:prSet/>
      <dgm:spPr/>
      <dgm:t>
        <a:bodyPr/>
        <a:lstStyle/>
        <a:p>
          <a:endParaRPr lang="en-US"/>
        </a:p>
      </dgm:t>
    </dgm:pt>
    <dgm:pt modelId="{D1E3D0C4-DCAD-41A2-987A-930705A1AE98}" type="pres">
      <dgm:prSet presAssocID="{57CB34A4-6EBE-470E-857C-F36964EF1B5E}" presName="root" presStyleCnt="0">
        <dgm:presLayoutVars>
          <dgm:dir/>
          <dgm:resizeHandles val="exact"/>
        </dgm:presLayoutVars>
      </dgm:prSet>
      <dgm:spPr/>
    </dgm:pt>
    <dgm:pt modelId="{12466B27-F7BA-4415-AD49-851CFA5BD2BD}" type="pres">
      <dgm:prSet presAssocID="{57CB34A4-6EBE-470E-857C-F36964EF1B5E}" presName="container" presStyleCnt="0">
        <dgm:presLayoutVars>
          <dgm:dir/>
          <dgm:resizeHandles val="exact"/>
        </dgm:presLayoutVars>
      </dgm:prSet>
      <dgm:spPr/>
    </dgm:pt>
    <dgm:pt modelId="{417D2CDF-C8CB-4D5E-9ABB-32BFDFF25121}" type="pres">
      <dgm:prSet presAssocID="{B74034B8-EFBB-476A-B384-865A70A592EE}" presName="compNode" presStyleCnt="0"/>
      <dgm:spPr/>
    </dgm:pt>
    <dgm:pt modelId="{C74CD6D5-EF4A-4884-99A4-D619C2015576}" type="pres">
      <dgm:prSet presAssocID="{B74034B8-EFBB-476A-B384-865A70A592EE}" presName="iconBgRect" presStyleLbl="bgShp" presStyleIdx="0" presStyleCnt="5"/>
      <dgm:spPr/>
    </dgm:pt>
    <dgm:pt modelId="{0F5BA54C-B24D-48CE-AD46-8BA688E8ACAB}" type="pres">
      <dgm:prSet presAssocID="{B74034B8-EFBB-476A-B384-865A70A592E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499EF8F1-BCD8-4C7D-A2CE-CB5CD9E30C23}" type="pres">
      <dgm:prSet presAssocID="{B74034B8-EFBB-476A-B384-865A70A592EE}" presName="spaceRect" presStyleCnt="0"/>
      <dgm:spPr/>
    </dgm:pt>
    <dgm:pt modelId="{D89C2A89-9ACD-4CA5-B87D-1BD3E12CA807}" type="pres">
      <dgm:prSet presAssocID="{B74034B8-EFBB-476A-B384-865A70A592EE}" presName="textRect" presStyleLbl="revTx" presStyleIdx="0" presStyleCnt="5">
        <dgm:presLayoutVars>
          <dgm:chMax val="1"/>
          <dgm:chPref val="1"/>
        </dgm:presLayoutVars>
      </dgm:prSet>
      <dgm:spPr/>
    </dgm:pt>
    <dgm:pt modelId="{049496D8-20EB-4CB4-BD0C-458CE859600D}" type="pres">
      <dgm:prSet presAssocID="{DD24E6A2-D30E-42C0-95A5-60E49A8E05F8}" presName="sibTrans" presStyleLbl="sibTrans2D1" presStyleIdx="0" presStyleCnt="0"/>
      <dgm:spPr/>
    </dgm:pt>
    <dgm:pt modelId="{CE4210BA-AD53-4A1D-BBD7-C95329A59FE2}" type="pres">
      <dgm:prSet presAssocID="{944AB231-F6ED-4A87-85A9-DFFA20935418}" presName="compNode" presStyleCnt="0"/>
      <dgm:spPr/>
    </dgm:pt>
    <dgm:pt modelId="{80B00641-DAC3-4707-8621-0171A5E5E32F}" type="pres">
      <dgm:prSet presAssocID="{944AB231-F6ED-4A87-85A9-DFFA20935418}" presName="iconBgRect" presStyleLbl="bgShp" presStyleIdx="1" presStyleCnt="5"/>
      <dgm:spPr/>
    </dgm:pt>
    <dgm:pt modelId="{D091793D-9CEC-4477-8AFB-571D1D8CCAFE}" type="pres">
      <dgm:prSet presAssocID="{944AB231-F6ED-4A87-85A9-DFFA2093541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edding Rings"/>
        </a:ext>
      </dgm:extLst>
    </dgm:pt>
    <dgm:pt modelId="{1A1BDDA4-D2D8-495D-BA9E-8E75A33D89F8}" type="pres">
      <dgm:prSet presAssocID="{944AB231-F6ED-4A87-85A9-DFFA20935418}" presName="spaceRect" presStyleCnt="0"/>
      <dgm:spPr/>
    </dgm:pt>
    <dgm:pt modelId="{C7878F0D-E914-485A-8F78-9B65C90BF873}" type="pres">
      <dgm:prSet presAssocID="{944AB231-F6ED-4A87-85A9-DFFA20935418}" presName="textRect" presStyleLbl="revTx" presStyleIdx="1" presStyleCnt="5">
        <dgm:presLayoutVars>
          <dgm:chMax val="1"/>
          <dgm:chPref val="1"/>
        </dgm:presLayoutVars>
      </dgm:prSet>
      <dgm:spPr/>
    </dgm:pt>
    <dgm:pt modelId="{467950F0-C53F-470E-8389-220B49244A4D}" type="pres">
      <dgm:prSet presAssocID="{EB11C2D8-3A5F-4D30-AD8F-DB7028860399}" presName="sibTrans" presStyleLbl="sibTrans2D1" presStyleIdx="0" presStyleCnt="0"/>
      <dgm:spPr/>
    </dgm:pt>
    <dgm:pt modelId="{AD085D51-F489-4CC6-B38E-245108738164}" type="pres">
      <dgm:prSet presAssocID="{E68988E0-79C2-459D-A5BC-BC4EBD0815F2}" presName="compNode" presStyleCnt="0"/>
      <dgm:spPr/>
    </dgm:pt>
    <dgm:pt modelId="{71DE5BF2-7D86-41CF-90A9-363373B9E936}" type="pres">
      <dgm:prSet presAssocID="{E68988E0-79C2-459D-A5BC-BC4EBD0815F2}" presName="iconBgRect" presStyleLbl="bgShp" presStyleIdx="2" presStyleCnt="5"/>
      <dgm:spPr/>
    </dgm:pt>
    <dgm:pt modelId="{49047241-1BFC-4133-A26C-10B8EF264ECD}" type="pres">
      <dgm:prSet presAssocID="{E68988E0-79C2-459D-A5BC-BC4EBD0815F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22085311-C4A3-4409-B064-4D50153DF651}" type="pres">
      <dgm:prSet presAssocID="{E68988E0-79C2-459D-A5BC-BC4EBD0815F2}" presName="spaceRect" presStyleCnt="0"/>
      <dgm:spPr/>
    </dgm:pt>
    <dgm:pt modelId="{A48DE34A-D039-4C5E-9871-E4D4C4752D5B}" type="pres">
      <dgm:prSet presAssocID="{E68988E0-79C2-459D-A5BC-BC4EBD0815F2}" presName="textRect" presStyleLbl="revTx" presStyleIdx="2" presStyleCnt="5">
        <dgm:presLayoutVars>
          <dgm:chMax val="1"/>
          <dgm:chPref val="1"/>
        </dgm:presLayoutVars>
      </dgm:prSet>
      <dgm:spPr/>
    </dgm:pt>
    <dgm:pt modelId="{FBBFF969-A098-4882-AC7A-7CD92FB8FB59}" type="pres">
      <dgm:prSet presAssocID="{A6FF7481-4469-4CF9-9FEA-8BB1BC2631EE}" presName="sibTrans" presStyleLbl="sibTrans2D1" presStyleIdx="0" presStyleCnt="0"/>
      <dgm:spPr/>
    </dgm:pt>
    <dgm:pt modelId="{CD4DC027-8CED-49BD-A38D-098FE31E7A29}" type="pres">
      <dgm:prSet presAssocID="{1DEE1C26-417B-4350-9D8E-BC2D3EF255FC}" presName="compNode" presStyleCnt="0"/>
      <dgm:spPr/>
    </dgm:pt>
    <dgm:pt modelId="{0D5557A1-64DF-4B78-BA23-325E482CE536}" type="pres">
      <dgm:prSet presAssocID="{1DEE1C26-417B-4350-9D8E-BC2D3EF255FC}" presName="iconBgRect" presStyleLbl="bgShp" presStyleIdx="3" presStyleCnt="5"/>
      <dgm:spPr/>
    </dgm:pt>
    <dgm:pt modelId="{2ED6E161-B761-4615-93C6-C23C5BB77DA9}" type="pres">
      <dgm:prSet presAssocID="{1DEE1C26-417B-4350-9D8E-BC2D3EF255F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opwatch"/>
        </a:ext>
      </dgm:extLst>
    </dgm:pt>
    <dgm:pt modelId="{28CD76B9-8F27-45FB-8AF4-C5B6DA8E8F12}" type="pres">
      <dgm:prSet presAssocID="{1DEE1C26-417B-4350-9D8E-BC2D3EF255FC}" presName="spaceRect" presStyleCnt="0"/>
      <dgm:spPr/>
    </dgm:pt>
    <dgm:pt modelId="{E097F0FC-7A47-488E-9CD1-5EC37B97ECA7}" type="pres">
      <dgm:prSet presAssocID="{1DEE1C26-417B-4350-9D8E-BC2D3EF255FC}" presName="textRect" presStyleLbl="revTx" presStyleIdx="3" presStyleCnt="5">
        <dgm:presLayoutVars>
          <dgm:chMax val="1"/>
          <dgm:chPref val="1"/>
        </dgm:presLayoutVars>
      </dgm:prSet>
      <dgm:spPr/>
    </dgm:pt>
    <dgm:pt modelId="{6B20E03A-6652-4BBF-BB4D-E4FFB4826F78}" type="pres">
      <dgm:prSet presAssocID="{43BE2B0B-7A65-438D-845B-88D478AD8499}" presName="sibTrans" presStyleLbl="sibTrans2D1" presStyleIdx="0" presStyleCnt="0"/>
      <dgm:spPr/>
    </dgm:pt>
    <dgm:pt modelId="{22BC431A-3A83-4915-AEF8-70E248C9C395}" type="pres">
      <dgm:prSet presAssocID="{96E9A3BA-60EC-4E29-91EB-5297E2B68BBD}" presName="compNode" presStyleCnt="0"/>
      <dgm:spPr/>
    </dgm:pt>
    <dgm:pt modelId="{811DCCF5-ACAB-42CE-AF47-C86BEBBD13F0}" type="pres">
      <dgm:prSet presAssocID="{96E9A3BA-60EC-4E29-91EB-5297E2B68BBD}" presName="iconBgRect" presStyleLbl="bgShp" presStyleIdx="4" presStyleCnt="5"/>
      <dgm:spPr/>
    </dgm:pt>
    <dgm:pt modelId="{BC8E4E08-FFF5-4751-B0D8-E54F282C1479}" type="pres">
      <dgm:prSet presAssocID="{96E9A3BA-60EC-4E29-91EB-5297E2B68BB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mployee Badge"/>
        </a:ext>
      </dgm:extLst>
    </dgm:pt>
    <dgm:pt modelId="{04C3168F-21BF-42D6-A23A-FB1AFAB640F7}" type="pres">
      <dgm:prSet presAssocID="{96E9A3BA-60EC-4E29-91EB-5297E2B68BBD}" presName="spaceRect" presStyleCnt="0"/>
      <dgm:spPr/>
    </dgm:pt>
    <dgm:pt modelId="{7B978BB6-F95F-48DE-8FFD-33E287C629B1}" type="pres">
      <dgm:prSet presAssocID="{96E9A3BA-60EC-4E29-91EB-5297E2B68BBD}" presName="textRect" presStyleLbl="revTx" presStyleIdx="4" presStyleCnt="5">
        <dgm:presLayoutVars>
          <dgm:chMax val="1"/>
          <dgm:chPref val="1"/>
        </dgm:presLayoutVars>
      </dgm:prSet>
      <dgm:spPr/>
    </dgm:pt>
  </dgm:ptLst>
  <dgm:cxnLst>
    <dgm:cxn modelId="{C02B8602-2AB7-4E6F-B198-DDF774C59761}" srcId="{57CB34A4-6EBE-470E-857C-F36964EF1B5E}" destId="{96E9A3BA-60EC-4E29-91EB-5297E2B68BBD}" srcOrd="4" destOrd="0" parTransId="{4228DED9-008C-4596-8FBC-D90CE3943DE2}" sibTransId="{C4F780A8-AF76-42D8-A140-D0FD872BD7CD}"/>
    <dgm:cxn modelId="{7FFAB42D-417D-4D67-8DF4-5ED378372440}" type="presOf" srcId="{A6FF7481-4469-4CF9-9FEA-8BB1BC2631EE}" destId="{FBBFF969-A098-4882-AC7A-7CD92FB8FB59}" srcOrd="0" destOrd="0" presId="urn:microsoft.com/office/officeart/2018/2/layout/IconCircleList"/>
    <dgm:cxn modelId="{728AEE3A-0EF8-4111-B768-C5B28BE36842}" type="presOf" srcId="{1DEE1C26-417B-4350-9D8E-BC2D3EF255FC}" destId="{E097F0FC-7A47-488E-9CD1-5EC37B97ECA7}" srcOrd="0" destOrd="0" presId="urn:microsoft.com/office/officeart/2018/2/layout/IconCircleList"/>
    <dgm:cxn modelId="{47F21658-96A0-4C1E-AE3C-C2042F2E0E07}" type="presOf" srcId="{DD24E6A2-D30E-42C0-95A5-60E49A8E05F8}" destId="{049496D8-20EB-4CB4-BD0C-458CE859600D}" srcOrd="0" destOrd="0" presId="urn:microsoft.com/office/officeart/2018/2/layout/IconCircleList"/>
    <dgm:cxn modelId="{719FED65-572A-4451-8E79-9F7D1592D611}" srcId="{57CB34A4-6EBE-470E-857C-F36964EF1B5E}" destId="{E68988E0-79C2-459D-A5BC-BC4EBD0815F2}" srcOrd="2" destOrd="0" parTransId="{9DC1273B-A403-4D51-932D-3A7074D599E2}" sibTransId="{A6FF7481-4469-4CF9-9FEA-8BB1BC2631EE}"/>
    <dgm:cxn modelId="{C13DA17A-D37B-4C49-A705-42FA37D7C2C7}" srcId="{57CB34A4-6EBE-470E-857C-F36964EF1B5E}" destId="{944AB231-F6ED-4A87-85A9-DFFA20935418}" srcOrd="1" destOrd="0" parTransId="{E087B710-D98C-4D5D-8B24-4154A933D9EB}" sibTransId="{EB11C2D8-3A5F-4D30-AD8F-DB7028860399}"/>
    <dgm:cxn modelId="{9A9A0590-99FE-4018-81A7-84FBEA927E5E}" srcId="{57CB34A4-6EBE-470E-857C-F36964EF1B5E}" destId="{B74034B8-EFBB-476A-B384-865A70A592EE}" srcOrd="0" destOrd="0" parTransId="{17A46B8D-4AA2-452E-B0AA-80F30BC66437}" sibTransId="{DD24E6A2-D30E-42C0-95A5-60E49A8E05F8}"/>
    <dgm:cxn modelId="{D832A2CC-DF02-426B-B367-62DD94690C12}" type="presOf" srcId="{E68988E0-79C2-459D-A5BC-BC4EBD0815F2}" destId="{A48DE34A-D039-4C5E-9871-E4D4C4752D5B}" srcOrd="0" destOrd="0" presId="urn:microsoft.com/office/officeart/2018/2/layout/IconCircleList"/>
    <dgm:cxn modelId="{D57355CD-4DB3-4974-9EA0-C52167923AD0}" type="presOf" srcId="{43BE2B0B-7A65-438D-845B-88D478AD8499}" destId="{6B20E03A-6652-4BBF-BB4D-E4FFB4826F78}" srcOrd="0" destOrd="0" presId="urn:microsoft.com/office/officeart/2018/2/layout/IconCircleList"/>
    <dgm:cxn modelId="{2C3958D8-E2A6-4199-8844-76B64012578A}" type="presOf" srcId="{944AB231-F6ED-4A87-85A9-DFFA20935418}" destId="{C7878F0D-E914-485A-8F78-9B65C90BF873}" srcOrd="0" destOrd="0" presId="urn:microsoft.com/office/officeart/2018/2/layout/IconCircleList"/>
    <dgm:cxn modelId="{16D4F7D9-B195-4675-9CD8-450F9E0B2D8A}" type="presOf" srcId="{96E9A3BA-60EC-4E29-91EB-5297E2B68BBD}" destId="{7B978BB6-F95F-48DE-8FFD-33E287C629B1}" srcOrd="0" destOrd="0" presId="urn:microsoft.com/office/officeart/2018/2/layout/IconCircleList"/>
    <dgm:cxn modelId="{84395ADC-B70D-4375-B6EE-C4B8706AF190}" type="presOf" srcId="{EB11C2D8-3A5F-4D30-AD8F-DB7028860399}" destId="{467950F0-C53F-470E-8389-220B49244A4D}" srcOrd="0" destOrd="0" presId="urn:microsoft.com/office/officeart/2018/2/layout/IconCircleList"/>
    <dgm:cxn modelId="{D28687E6-0FA2-46D5-847C-597912EBA5AB}" type="presOf" srcId="{B74034B8-EFBB-476A-B384-865A70A592EE}" destId="{D89C2A89-9ACD-4CA5-B87D-1BD3E12CA807}" srcOrd="0" destOrd="0" presId="urn:microsoft.com/office/officeart/2018/2/layout/IconCircleList"/>
    <dgm:cxn modelId="{60EBB7F0-4F4E-49DE-97C7-722FEF5AEBA7}" srcId="{57CB34A4-6EBE-470E-857C-F36964EF1B5E}" destId="{1DEE1C26-417B-4350-9D8E-BC2D3EF255FC}" srcOrd="3" destOrd="0" parTransId="{95ED0344-23BA-42D3-8161-1E7A2F247120}" sibTransId="{43BE2B0B-7A65-438D-845B-88D478AD8499}"/>
    <dgm:cxn modelId="{8FEC98FC-F866-4352-A38F-225BA4502882}" type="presOf" srcId="{57CB34A4-6EBE-470E-857C-F36964EF1B5E}" destId="{D1E3D0C4-DCAD-41A2-987A-930705A1AE98}" srcOrd="0" destOrd="0" presId="urn:microsoft.com/office/officeart/2018/2/layout/IconCircleList"/>
    <dgm:cxn modelId="{E7E74F8B-F888-4919-A676-52ACAB293539}" type="presParOf" srcId="{D1E3D0C4-DCAD-41A2-987A-930705A1AE98}" destId="{12466B27-F7BA-4415-AD49-851CFA5BD2BD}" srcOrd="0" destOrd="0" presId="urn:microsoft.com/office/officeart/2018/2/layout/IconCircleList"/>
    <dgm:cxn modelId="{E107C589-F82C-454D-BAF9-61F446D136A4}" type="presParOf" srcId="{12466B27-F7BA-4415-AD49-851CFA5BD2BD}" destId="{417D2CDF-C8CB-4D5E-9ABB-32BFDFF25121}" srcOrd="0" destOrd="0" presId="urn:microsoft.com/office/officeart/2018/2/layout/IconCircleList"/>
    <dgm:cxn modelId="{5279F104-7612-401A-A48D-EA810B321C4B}" type="presParOf" srcId="{417D2CDF-C8CB-4D5E-9ABB-32BFDFF25121}" destId="{C74CD6D5-EF4A-4884-99A4-D619C2015576}" srcOrd="0" destOrd="0" presId="urn:microsoft.com/office/officeart/2018/2/layout/IconCircleList"/>
    <dgm:cxn modelId="{3F38CBAE-5DAF-4247-AA9E-AE657C36B812}" type="presParOf" srcId="{417D2CDF-C8CB-4D5E-9ABB-32BFDFF25121}" destId="{0F5BA54C-B24D-48CE-AD46-8BA688E8ACAB}" srcOrd="1" destOrd="0" presId="urn:microsoft.com/office/officeart/2018/2/layout/IconCircleList"/>
    <dgm:cxn modelId="{815651EA-C963-4767-BA81-2DDBF12CC54C}" type="presParOf" srcId="{417D2CDF-C8CB-4D5E-9ABB-32BFDFF25121}" destId="{499EF8F1-BCD8-4C7D-A2CE-CB5CD9E30C23}" srcOrd="2" destOrd="0" presId="urn:microsoft.com/office/officeart/2018/2/layout/IconCircleList"/>
    <dgm:cxn modelId="{69C83BB9-41B5-4794-9149-A490D2C1861F}" type="presParOf" srcId="{417D2CDF-C8CB-4D5E-9ABB-32BFDFF25121}" destId="{D89C2A89-9ACD-4CA5-B87D-1BD3E12CA807}" srcOrd="3" destOrd="0" presId="urn:microsoft.com/office/officeart/2018/2/layout/IconCircleList"/>
    <dgm:cxn modelId="{43C9811E-7011-4DF2-99A2-0991F5764C98}" type="presParOf" srcId="{12466B27-F7BA-4415-AD49-851CFA5BD2BD}" destId="{049496D8-20EB-4CB4-BD0C-458CE859600D}" srcOrd="1" destOrd="0" presId="urn:microsoft.com/office/officeart/2018/2/layout/IconCircleList"/>
    <dgm:cxn modelId="{A5E7D17C-019E-4899-B187-82586DE90073}" type="presParOf" srcId="{12466B27-F7BA-4415-AD49-851CFA5BD2BD}" destId="{CE4210BA-AD53-4A1D-BBD7-C95329A59FE2}" srcOrd="2" destOrd="0" presId="urn:microsoft.com/office/officeart/2018/2/layout/IconCircleList"/>
    <dgm:cxn modelId="{EA96B6E1-79A9-40FD-8CEA-E7A033AC2C80}" type="presParOf" srcId="{CE4210BA-AD53-4A1D-BBD7-C95329A59FE2}" destId="{80B00641-DAC3-4707-8621-0171A5E5E32F}" srcOrd="0" destOrd="0" presId="urn:microsoft.com/office/officeart/2018/2/layout/IconCircleList"/>
    <dgm:cxn modelId="{96EDD259-D3E7-4403-8409-11B69E40B028}" type="presParOf" srcId="{CE4210BA-AD53-4A1D-BBD7-C95329A59FE2}" destId="{D091793D-9CEC-4477-8AFB-571D1D8CCAFE}" srcOrd="1" destOrd="0" presId="urn:microsoft.com/office/officeart/2018/2/layout/IconCircleList"/>
    <dgm:cxn modelId="{10E1D645-53F2-4FE5-8678-12D2C13E74C5}" type="presParOf" srcId="{CE4210BA-AD53-4A1D-BBD7-C95329A59FE2}" destId="{1A1BDDA4-D2D8-495D-BA9E-8E75A33D89F8}" srcOrd="2" destOrd="0" presId="urn:microsoft.com/office/officeart/2018/2/layout/IconCircleList"/>
    <dgm:cxn modelId="{AD731851-56D9-4FB2-BBEF-5BE31E1E422C}" type="presParOf" srcId="{CE4210BA-AD53-4A1D-BBD7-C95329A59FE2}" destId="{C7878F0D-E914-485A-8F78-9B65C90BF873}" srcOrd="3" destOrd="0" presId="urn:microsoft.com/office/officeart/2018/2/layout/IconCircleList"/>
    <dgm:cxn modelId="{E78E009A-633E-4057-8007-852C89B7B16E}" type="presParOf" srcId="{12466B27-F7BA-4415-AD49-851CFA5BD2BD}" destId="{467950F0-C53F-470E-8389-220B49244A4D}" srcOrd="3" destOrd="0" presId="urn:microsoft.com/office/officeart/2018/2/layout/IconCircleList"/>
    <dgm:cxn modelId="{7FF47EC6-4AA7-4D30-8473-52BA45F7D677}" type="presParOf" srcId="{12466B27-F7BA-4415-AD49-851CFA5BD2BD}" destId="{AD085D51-F489-4CC6-B38E-245108738164}" srcOrd="4" destOrd="0" presId="urn:microsoft.com/office/officeart/2018/2/layout/IconCircleList"/>
    <dgm:cxn modelId="{AC0A8662-5135-4EA1-A30F-21FE7A143047}" type="presParOf" srcId="{AD085D51-F489-4CC6-B38E-245108738164}" destId="{71DE5BF2-7D86-41CF-90A9-363373B9E936}" srcOrd="0" destOrd="0" presId="urn:microsoft.com/office/officeart/2018/2/layout/IconCircleList"/>
    <dgm:cxn modelId="{87CFD0A2-C9F1-48B8-9C34-795F2A905C2D}" type="presParOf" srcId="{AD085D51-F489-4CC6-B38E-245108738164}" destId="{49047241-1BFC-4133-A26C-10B8EF264ECD}" srcOrd="1" destOrd="0" presId="urn:microsoft.com/office/officeart/2018/2/layout/IconCircleList"/>
    <dgm:cxn modelId="{0FA3A434-9F8D-4BB7-9F84-C9D501EB5C9C}" type="presParOf" srcId="{AD085D51-F489-4CC6-B38E-245108738164}" destId="{22085311-C4A3-4409-B064-4D50153DF651}" srcOrd="2" destOrd="0" presId="urn:microsoft.com/office/officeart/2018/2/layout/IconCircleList"/>
    <dgm:cxn modelId="{85E3F8EC-1113-45BA-BAE8-65E023AF3821}" type="presParOf" srcId="{AD085D51-F489-4CC6-B38E-245108738164}" destId="{A48DE34A-D039-4C5E-9871-E4D4C4752D5B}" srcOrd="3" destOrd="0" presId="urn:microsoft.com/office/officeart/2018/2/layout/IconCircleList"/>
    <dgm:cxn modelId="{E768185D-A3CF-4C73-B4A9-C81C15034E42}" type="presParOf" srcId="{12466B27-F7BA-4415-AD49-851CFA5BD2BD}" destId="{FBBFF969-A098-4882-AC7A-7CD92FB8FB59}" srcOrd="5" destOrd="0" presId="urn:microsoft.com/office/officeart/2018/2/layout/IconCircleList"/>
    <dgm:cxn modelId="{7EEE63FB-9660-4A1D-AFA5-5FEE38E2A463}" type="presParOf" srcId="{12466B27-F7BA-4415-AD49-851CFA5BD2BD}" destId="{CD4DC027-8CED-49BD-A38D-098FE31E7A29}" srcOrd="6" destOrd="0" presId="urn:microsoft.com/office/officeart/2018/2/layout/IconCircleList"/>
    <dgm:cxn modelId="{9B4E9420-96DC-461D-A887-F0C3CA7E0C02}" type="presParOf" srcId="{CD4DC027-8CED-49BD-A38D-098FE31E7A29}" destId="{0D5557A1-64DF-4B78-BA23-325E482CE536}" srcOrd="0" destOrd="0" presId="urn:microsoft.com/office/officeart/2018/2/layout/IconCircleList"/>
    <dgm:cxn modelId="{3BE5B408-AE0C-423B-9689-A7BD97F2D5BB}" type="presParOf" srcId="{CD4DC027-8CED-49BD-A38D-098FE31E7A29}" destId="{2ED6E161-B761-4615-93C6-C23C5BB77DA9}" srcOrd="1" destOrd="0" presId="urn:microsoft.com/office/officeart/2018/2/layout/IconCircleList"/>
    <dgm:cxn modelId="{53D11450-1328-48FB-BAD3-78BAE87996AC}" type="presParOf" srcId="{CD4DC027-8CED-49BD-A38D-098FE31E7A29}" destId="{28CD76B9-8F27-45FB-8AF4-C5B6DA8E8F12}" srcOrd="2" destOrd="0" presId="urn:microsoft.com/office/officeart/2018/2/layout/IconCircleList"/>
    <dgm:cxn modelId="{CA431BB5-5949-4FD7-90D4-B268AF775AD9}" type="presParOf" srcId="{CD4DC027-8CED-49BD-A38D-098FE31E7A29}" destId="{E097F0FC-7A47-488E-9CD1-5EC37B97ECA7}" srcOrd="3" destOrd="0" presId="urn:microsoft.com/office/officeart/2018/2/layout/IconCircleList"/>
    <dgm:cxn modelId="{5EF8B5A7-898E-4694-98B6-FDF74BE956C1}" type="presParOf" srcId="{12466B27-F7BA-4415-AD49-851CFA5BD2BD}" destId="{6B20E03A-6652-4BBF-BB4D-E4FFB4826F78}" srcOrd="7" destOrd="0" presId="urn:microsoft.com/office/officeart/2018/2/layout/IconCircleList"/>
    <dgm:cxn modelId="{3B398D57-BD52-4DDC-A0B8-6EF469A5E3F6}" type="presParOf" srcId="{12466B27-F7BA-4415-AD49-851CFA5BD2BD}" destId="{22BC431A-3A83-4915-AEF8-70E248C9C395}" srcOrd="8" destOrd="0" presId="urn:microsoft.com/office/officeart/2018/2/layout/IconCircleList"/>
    <dgm:cxn modelId="{1D9A21CF-73EF-42E9-9AA9-563789D54421}" type="presParOf" srcId="{22BC431A-3A83-4915-AEF8-70E248C9C395}" destId="{811DCCF5-ACAB-42CE-AF47-C86BEBBD13F0}" srcOrd="0" destOrd="0" presId="urn:microsoft.com/office/officeart/2018/2/layout/IconCircleList"/>
    <dgm:cxn modelId="{4026251F-D7A9-485D-BB22-8ECAF1AC943F}" type="presParOf" srcId="{22BC431A-3A83-4915-AEF8-70E248C9C395}" destId="{BC8E4E08-FFF5-4751-B0D8-E54F282C1479}" srcOrd="1" destOrd="0" presId="urn:microsoft.com/office/officeart/2018/2/layout/IconCircleList"/>
    <dgm:cxn modelId="{BEC985B9-55EF-4DEF-B4BD-B4C0297DA7F0}" type="presParOf" srcId="{22BC431A-3A83-4915-AEF8-70E248C9C395}" destId="{04C3168F-21BF-42D6-A23A-FB1AFAB640F7}" srcOrd="2" destOrd="0" presId="urn:microsoft.com/office/officeart/2018/2/layout/IconCircleList"/>
    <dgm:cxn modelId="{7500A3DE-6013-40E2-8EC1-8F44290EB014}" type="presParOf" srcId="{22BC431A-3A83-4915-AEF8-70E248C9C395}" destId="{7B978BB6-F95F-48DE-8FFD-33E287C629B1}"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DB5865-B8E5-4015-9509-55E1A2CC2B6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E850A78-609C-46E0-87A6-B522956D2A92}">
      <dgm:prSet/>
      <dgm:spPr/>
      <dgm:t>
        <a:bodyPr/>
        <a:lstStyle/>
        <a:p>
          <a:r>
            <a:rPr lang="en-GB"/>
            <a:t>Trust is built through repeated interactions and consistency (Bonavita and Borgonovo, 2021).</a:t>
          </a:r>
          <a:endParaRPr lang="en-US"/>
        </a:p>
      </dgm:t>
    </dgm:pt>
    <dgm:pt modelId="{51FA9CBE-2505-46F7-9E2D-5F5D43D15421}" type="parTrans" cxnId="{B816B7B4-62D7-4611-84C2-0831B64C861A}">
      <dgm:prSet/>
      <dgm:spPr/>
      <dgm:t>
        <a:bodyPr/>
        <a:lstStyle/>
        <a:p>
          <a:endParaRPr lang="en-US"/>
        </a:p>
      </dgm:t>
    </dgm:pt>
    <dgm:pt modelId="{CFDC077A-C68D-4377-868A-8A85764220A8}" type="sibTrans" cxnId="{B816B7B4-62D7-4611-84C2-0831B64C861A}">
      <dgm:prSet/>
      <dgm:spPr/>
      <dgm:t>
        <a:bodyPr/>
        <a:lstStyle/>
        <a:p>
          <a:endParaRPr lang="en-US"/>
        </a:p>
      </dgm:t>
    </dgm:pt>
    <dgm:pt modelId="{A1FD7B73-09D2-4837-AC05-C13C3A1DDBA5}">
      <dgm:prSet/>
      <dgm:spPr/>
      <dgm:t>
        <a:bodyPr/>
        <a:lstStyle/>
        <a:p>
          <a:r>
            <a:rPr lang="en-GB"/>
            <a:t>Personal relationships (guanxi) are essential for successful business deals.</a:t>
          </a:r>
          <a:endParaRPr lang="en-US"/>
        </a:p>
      </dgm:t>
    </dgm:pt>
    <dgm:pt modelId="{02AC5ADC-6533-4538-B88B-1BEDE4733C13}" type="parTrans" cxnId="{19E6C0DC-96C4-40EF-8B20-F0F0F1C9E725}">
      <dgm:prSet/>
      <dgm:spPr/>
      <dgm:t>
        <a:bodyPr/>
        <a:lstStyle/>
        <a:p>
          <a:endParaRPr lang="en-US"/>
        </a:p>
      </dgm:t>
    </dgm:pt>
    <dgm:pt modelId="{D906285C-FF60-42F0-BEFF-50E44C7E9F84}" type="sibTrans" cxnId="{19E6C0DC-96C4-40EF-8B20-F0F0F1C9E725}">
      <dgm:prSet/>
      <dgm:spPr/>
      <dgm:t>
        <a:bodyPr/>
        <a:lstStyle/>
        <a:p>
          <a:endParaRPr lang="en-US"/>
        </a:p>
      </dgm:t>
    </dgm:pt>
    <dgm:pt modelId="{ACDC9AE8-2ACA-4387-84E7-16F32266492C}">
      <dgm:prSet/>
      <dgm:spPr/>
      <dgm:t>
        <a:bodyPr/>
        <a:lstStyle/>
        <a:p>
          <a:r>
            <a:rPr lang="en-GB"/>
            <a:t>Face-to-face meetings strengthen trust and credibility (Mohanty, 2021).</a:t>
          </a:r>
          <a:endParaRPr lang="en-US"/>
        </a:p>
      </dgm:t>
    </dgm:pt>
    <dgm:pt modelId="{037FB60A-3A7C-405E-A3D8-65048F3F1C14}" type="parTrans" cxnId="{241F49EA-9844-46C4-BE4B-5963BD735910}">
      <dgm:prSet/>
      <dgm:spPr/>
      <dgm:t>
        <a:bodyPr/>
        <a:lstStyle/>
        <a:p>
          <a:endParaRPr lang="en-US"/>
        </a:p>
      </dgm:t>
    </dgm:pt>
    <dgm:pt modelId="{3E353AD5-CD07-4AFC-8AF8-D56914DE65B2}" type="sibTrans" cxnId="{241F49EA-9844-46C4-BE4B-5963BD735910}">
      <dgm:prSet/>
      <dgm:spPr/>
      <dgm:t>
        <a:bodyPr/>
        <a:lstStyle/>
        <a:p>
          <a:endParaRPr lang="en-US"/>
        </a:p>
      </dgm:t>
    </dgm:pt>
    <dgm:pt modelId="{23607AA9-B1A7-4A0A-9B32-A7B65FE3F0A5}">
      <dgm:prSet/>
      <dgm:spPr/>
      <dgm:t>
        <a:bodyPr/>
        <a:lstStyle/>
        <a:p>
          <a:r>
            <a:rPr lang="en-GB"/>
            <a:t>Gifts and hospitality are common in business relationships.</a:t>
          </a:r>
          <a:endParaRPr lang="en-US"/>
        </a:p>
      </dgm:t>
    </dgm:pt>
    <dgm:pt modelId="{B92E3249-B154-4010-8FE6-A49047957A2C}" type="parTrans" cxnId="{276AC782-106A-4544-BF77-B643F4FE56D9}">
      <dgm:prSet/>
      <dgm:spPr/>
      <dgm:t>
        <a:bodyPr/>
        <a:lstStyle/>
        <a:p>
          <a:endParaRPr lang="en-US"/>
        </a:p>
      </dgm:t>
    </dgm:pt>
    <dgm:pt modelId="{C74F405B-E161-4610-85AA-D92079D083A9}" type="sibTrans" cxnId="{276AC782-106A-4544-BF77-B643F4FE56D9}">
      <dgm:prSet/>
      <dgm:spPr/>
      <dgm:t>
        <a:bodyPr/>
        <a:lstStyle/>
        <a:p>
          <a:endParaRPr lang="en-US"/>
        </a:p>
      </dgm:t>
    </dgm:pt>
    <dgm:pt modelId="{22206D26-B487-4DA9-9BBA-59237F3E968B}">
      <dgm:prSet/>
      <dgm:spPr/>
      <dgm:t>
        <a:bodyPr/>
        <a:lstStyle/>
        <a:p>
          <a:r>
            <a:rPr lang="en-GB"/>
            <a:t>Long-term commitment is valued over short-term gains.</a:t>
          </a:r>
          <a:endParaRPr lang="en-US"/>
        </a:p>
      </dgm:t>
    </dgm:pt>
    <dgm:pt modelId="{3C52FD3C-71E1-4AE5-B388-F28237A2B7F6}" type="parTrans" cxnId="{8351D02E-EC04-45AD-BD4F-06E88C7C3E4D}">
      <dgm:prSet/>
      <dgm:spPr/>
      <dgm:t>
        <a:bodyPr/>
        <a:lstStyle/>
        <a:p>
          <a:endParaRPr lang="en-US"/>
        </a:p>
      </dgm:t>
    </dgm:pt>
    <dgm:pt modelId="{AB4C6728-2D9F-4D8F-9C00-A74014D0DE32}" type="sibTrans" cxnId="{8351D02E-EC04-45AD-BD4F-06E88C7C3E4D}">
      <dgm:prSet/>
      <dgm:spPr/>
      <dgm:t>
        <a:bodyPr/>
        <a:lstStyle/>
        <a:p>
          <a:endParaRPr lang="en-US"/>
        </a:p>
      </dgm:t>
    </dgm:pt>
    <dgm:pt modelId="{915FB6C8-EEFC-4CA9-9202-3B4E16858995}" type="pres">
      <dgm:prSet presAssocID="{64DB5865-B8E5-4015-9509-55E1A2CC2B61}" presName="root" presStyleCnt="0">
        <dgm:presLayoutVars>
          <dgm:dir/>
          <dgm:resizeHandles val="exact"/>
        </dgm:presLayoutVars>
      </dgm:prSet>
      <dgm:spPr/>
    </dgm:pt>
    <dgm:pt modelId="{2ADB603C-AFDB-4BAF-8AA7-4AACA256FF42}" type="pres">
      <dgm:prSet presAssocID="{3E850A78-609C-46E0-87A6-B522956D2A92}" presName="compNode" presStyleCnt="0"/>
      <dgm:spPr/>
    </dgm:pt>
    <dgm:pt modelId="{36E26888-E64E-4B6E-8554-9667974CD259}" type="pres">
      <dgm:prSet presAssocID="{3E850A78-609C-46E0-87A6-B522956D2A92}" presName="bgRect" presStyleLbl="bgShp" presStyleIdx="0" presStyleCnt="5"/>
      <dgm:spPr/>
    </dgm:pt>
    <dgm:pt modelId="{81AD62AE-8B96-4E56-99A3-577CD0F87D36}" type="pres">
      <dgm:prSet presAssocID="{3E850A78-609C-46E0-87A6-B522956D2A9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orkflow"/>
        </a:ext>
      </dgm:extLst>
    </dgm:pt>
    <dgm:pt modelId="{C7F95587-1B24-4B75-8DB2-301C04395404}" type="pres">
      <dgm:prSet presAssocID="{3E850A78-609C-46E0-87A6-B522956D2A92}" presName="spaceRect" presStyleCnt="0"/>
      <dgm:spPr/>
    </dgm:pt>
    <dgm:pt modelId="{F3879019-1996-439E-9FEE-37161ED0F1B2}" type="pres">
      <dgm:prSet presAssocID="{3E850A78-609C-46E0-87A6-B522956D2A92}" presName="parTx" presStyleLbl="revTx" presStyleIdx="0" presStyleCnt="5">
        <dgm:presLayoutVars>
          <dgm:chMax val="0"/>
          <dgm:chPref val="0"/>
        </dgm:presLayoutVars>
      </dgm:prSet>
      <dgm:spPr/>
    </dgm:pt>
    <dgm:pt modelId="{9DC3B486-4CE4-441B-B0B1-D91F5E58C0A1}" type="pres">
      <dgm:prSet presAssocID="{CFDC077A-C68D-4377-868A-8A85764220A8}" presName="sibTrans" presStyleCnt="0"/>
      <dgm:spPr/>
    </dgm:pt>
    <dgm:pt modelId="{AE5E7405-8E02-4761-9656-840ABF04FA82}" type="pres">
      <dgm:prSet presAssocID="{A1FD7B73-09D2-4837-AC05-C13C3A1DDBA5}" presName="compNode" presStyleCnt="0"/>
      <dgm:spPr/>
    </dgm:pt>
    <dgm:pt modelId="{4C3AA89B-28ED-4FEB-B361-AEC3453ABE5D}" type="pres">
      <dgm:prSet presAssocID="{A1FD7B73-09D2-4837-AC05-C13C3A1DDBA5}" presName="bgRect" presStyleLbl="bgShp" presStyleIdx="1" presStyleCnt="5"/>
      <dgm:spPr/>
    </dgm:pt>
    <dgm:pt modelId="{A3B6E503-B61C-43A0-851E-7313AB3F394C}" type="pres">
      <dgm:prSet presAssocID="{A1FD7B73-09D2-4837-AC05-C13C3A1DDBA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ngel Face Outline"/>
        </a:ext>
      </dgm:extLst>
    </dgm:pt>
    <dgm:pt modelId="{DF779A75-D8AB-43AA-A418-B8AFE8E5D84E}" type="pres">
      <dgm:prSet presAssocID="{A1FD7B73-09D2-4837-AC05-C13C3A1DDBA5}" presName="spaceRect" presStyleCnt="0"/>
      <dgm:spPr/>
    </dgm:pt>
    <dgm:pt modelId="{D8D8DA72-A9A2-4D63-88B3-48950855CDC6}" type="pres">
      <dgm:prSet presAssocID="{A1FD7B73-09D2-4837-AC05-C13C3A1DDBA5}" presName="parTx" presStyleLbl="revTx" presStyleIdx="1" presStyleCnt="5">
        <dgm:presLayoutVars>
          <dgm:chMax val="0"/>
          <dgm:chPref val="0"/>
        </dgm:presLayoutVars>
      </dgm:prSet>
      <dgm:spPr/>
    </dgm:pt>
    <dgm:pt modelId="{27494BD7-BFE6-4F25-8DE1-6FDAB9E2029E}" type="pres">
      <dgm:prSet presAssocID="{D906285C-FF60-42F0-BEFF-50E44C7E9F84}" presName="sibTrans" presStyleCnt="0"/>
      <dgm:spPr/>
    </dgm:pt>
    <dgm:pt modelId="{1CD822E7-1B0A-45AD-8E57-F40A0301FEB7}" type="pres">
      <dgm:prSet presAssocID="{ACDC9AE8-2ACA-4387-84E7-16F32266492C}" presName="compNode" presStyleCnt="0"/>
      <dgm:spPr/>
    </dgm:pt>
    <dgm:pt modelId="{17CD32C1-0E45-4E5B-AA5C-F3600E863101}" type="pres">
      <dgm:prSet presAssocID="{ACDC9AE8-2ACA-4387-84E7-16F32266492C}" presName="bgRect" presStyleLbl="bgShp" presStyleIdx="2" presStyleCnt="5"/>
      <dgm:spPr/>
    </dgm:pt>
    <dgm:pt modelId="{B535BFFA-590D-4768-8A32-55AD05A4D76D}" type="pres">
      <dgm:prSet presAssocID="{ACDC9AE8-2ACA-4387-84E7-16F32266492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CD2EFF4A-3854-44EB-BD15-C569E867FF3F}" type="pres">
      <dgm:prSet presAssocID="{ACDC9AE8-2ACA-4387-84E7-16F32266492C}" presName="spaceRect" presStyleCnt="0"/>
      <dgm:spPr/>
    </dgm:pt>
    <dgm:pt modelId="{665B291B-747C-495D-9717-B3FB6E27DFBC}" type="pres">
      <dgm:prSet presAssocID="{ACDC9AE8-2ACA-4387-84E7-16F32266492C}" presName="parTx" presStyleLbl="revTx" presStyleIdx="2" presStyleCnt="5">
        <dgm:presLayoutVars>
          <dgm:chMax val="0"/>
          <dgm:chPref val="0"/>
        </dgm:presLayoutVars>
      </dgm:prSet>
      <dgm:spPr/>
    </dgm:pt>
    <dgm:pt modelId="{E563AA4F-1F26-4B89-9514-DC1534C5AC5E}" type="pres">
      <dgm:prSet presAssocID="{3E353AD5-CD07-4AFC-8AF8-D56914DE65B2}" presName="sibTrans" presStyleCnt="0"/>
      <dgm:spPr/>
    </dgm:pt>
    <dgm:pt modelId="{5375440C-C6BA-49AC-9CF5-4517987CC6D0}" type="pres">
      <dgm:prSet presAssocID="{23607AA9-B1A7-4A0A-9B32-A7B65FE3F0A5}" presName="compNode" presStyleCnt="0"/>
      <dgm:spPr/>
    </dgm:pt>
    <dgm:pt modelId="{5A87C076-9865-4414-A138-21496CB317BD}" type="pres">
      <dgm:prSet presAssocID="{23607AA9-B1A7-4A0A-9B32-A7B65FE3F0A5}" presName="bgRect" presStyleLbl="bgShp" presStyleIdx="3" presStyleCnt="5"/>
      <dgm:spPr/>
    </dgm:pt>
    <dgm:pt modelId="{219BB688-6B91-4948-B2C4-ECD461256A20}" type="pres">
      <dgm:prSet presAssocID="{23607AA9-B1A7-4A0A-9B32-A7B65FE3F0A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ocking"/>
        </a:ext>
      </dgm:extLst>
    </dgm:pt>
    <dgm:pt modelId="{87000977-BA41-4223-9A01-9C45D854B4A4}" type="pres">
      <dgm:prSet presAssocID="{23607AA9-B1A7-4A0A-9B32-A7B65FE3F0A5}" presName="spaceRect" presStyleCnt="0"/>
      <dgm:spPr/>
    </dgm:pt>
    <dgm:pt modelId="{E89FCC8E-6B6E-4743-B3C3-E385547D9A4A}" type="pres">
      <dgm:prSet presAssocID="{23607AA9-B1A7-4A0A-9B32-A7B65FE3F0A5}" presName="parTx" presStyleLbl="revTx" presStyleIdx="3" presStyleCnt="5">
        <dgm:presLayoutVars>
          <dgm:chMax val="0"/>
          <dgm:chPref val="0"/>
        </dgm:presLayoutVars>
      </dgm:prSet>
      <dgm:spPr/>
    </dgm:pt>
    <dgm:pt modelId="{CA0DF7CA-E04E-4A46-870A-91F2B6967E64}" type="pres">
      <dgm:prSet presAssocID="{C74F405B-E161-4610-85AA-D92079D083A9}" presName="sibTrans" presStyleCnt="0"/>
      <dgm:spPr/>
    </dgm:pt>
    <dgm:pt modelId="{348FA6BC-8E46-4B97-9360-B63848555318}" type="pres">
      <dgm:prSet presAssocID="{22206D26-B487-4DA9-9BBA-59237F3E968B}" presName="compNode" presStyleCnt="0"/>
      <dgm:spPr/>
    </dgm:pt>
    <dgm:pt modelId="{97566006-6F51-4F1D-A24B-625E5557E7F0}" type="pres">
      <dgm:prSet presAssocID="{22206D26-B487-4DA9-9BBA-59237F3E968B}" presName="bgRect" presStyleLbl="bgShp" presStyleIdx="4" presStyleCnt="5"/>
      <dgm:spPr/>
    </dgm:pt>
    <dgm:pt modelId="{0024E6DA-56DD-47AE-BFC4-BC3FFC152751}" type="pres">
      <dgm:prSet presAssocID="{22206D26-B487-4DA9-9BBA-59237F3E968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usiness Growth"/>
        </a:ext>
      </dgm:extLst>
    </dgm:pt>
    <dgm:pt modelId="{D196FB4C-4E10-404D-96AB-D8F46B2C7605}" type="pres">
      <dgm:prSet presAssocID="{22206D26-B487-4DA9-9BBA-59237F3E968B}" presName="spaceRect" presStyleCnt="0"/>
      <dgm:spPr/>
    </dgm:pt>
    <dgm:pt modelId="{7D0CA5E8-DA0D-40BF-9B62-8A262B2214CF}" type="pres">
      <dgm:prSet presAssocID="{22206D26-B487-4DA9-9BBA-59237F3E968B}" presName="parTx" presStyleLbl="revTx" presStyleIdx="4" presStyleCnt="5">
        <dgm:presLayoutVars>
          <dgm:chMax val="0"/>
          <dgm:chPref val="0"/>
        </dgm:presLayoutVars>
      </dgm:prSet>
      <dgm:spPr/>
    </dgm:pt>
  </dgm:ptLst>
  <dgm:cxnLst>
    <dgm:cxn modelId="{F08FE00F-B575-4167-A47F-0D1E652FC49F}" type="presOf" srcId="{A1FD7B73-09D2-4837-AC05-C13C3A1DDBA5}" destId="{D8D8DA72-A9A2-4D63-88B3-48950855CDC6}" srcOrd="0" destOrd="0" presId="urn:microsoft.com/office/officeart/2018/2/layout/IconVerticalSolidList"/>
    <dgm:cxn modelId="{E198C72D-46AB-4D63-936A-69DA1678CCCD}" type="presOf" srcId="{64DB5865-B8E5-4015-9509-55E1A2CC2B61}" destId="{915FB6C8-EEFC-4CA9-9202-3B4E16858995}" srcOrd="0" destOrd="0" presId="urn:microsoft.com/office/officeart/2018/2/layout/IconVerticalSolidList"/>
    <dgm:cxn modelId="{8351D02E-EC04-45AD-BD4F-06E88C7C3E4D}" srcId="{64DB5865-B8E5-4015-9509-55E1A2CC2B61}" destId="{22206D26-B487-4DA9-9BBA-59237F3E968B}" srcOrd="4" destOrd="0" parTransId="{3C52FD3C-71E1-4AE5-B388-F28237A2B7F6}" sibTransId="{AB4C6728-2D9F-4D8F-9C00-A74014D0DE32}"/>
    <dgm:cxn modelId="{EDFB7E3D-1838-4EF3-8804-FDDB467F3D80}" type="presOf" srcId="{23607AA9-B1A7-4A0A-9B32-A7B65FE3F0A5}" destId="{E89FCC8E-6B6E-4743-B3C3-E385547D9A4A}" srcOrd="0" destOrd="0" presId="urn:microsoft.com/office/officeart/2018/2/layout/IconVerticalSolidList"/>
    <dgm:cxn modelId="{1013D652-58E2-450D-8758-FD440A22C0D9}" type="presOf" srcId="{ACDC9AE8-2ACA-4387-84E7-16F32266492C}" destId="{665B291B-747C-495D-9717-B3FB6E27DFBC}" srcOrd="0" destOrd="0" presId="urn:microsoft.com/office/officeart/2018/2/layout/IconVerticalSolidList"/>
    <dgm:cxn modelId="{276AC782-106A-4544-BF77-B643F4FE56D9}" srcId="{64DB5865-B8E5-4015-9509-55E1A2CC2B61}" destId="{23607AA9-B1A7-4A0A-9B32-A7B65FE3F0A5}" srcOrd="3" destOrd="0" parTransId="{B92E3249-B154-4010-8FE6-A49047957A2C}" sibTransId="{C74F405B-E161-4610-85AA-D92079D083A9}"/>
    <dgm:cxn modelId="{16919784-16BE-409C-8CC5-DDDED10F02C5}" type="presOf" srcId="{3E850A78-609C-46E0-87A6-B522956D2A92}" destId="{F3879019-1996-439E-9FEE-37161ED0F1B2}" srcOrd="0" destOrd="0" presId="urn:microsoft.com/office/officeart/2018/2/layout/IconVerticalSolidList"/>
    <dgm:cxn modelId="{B6136597-9CB3-4BE2-B162-587C887919A1}" type="presOf" srcId="{22206D26-B487-4DA9-9BBA-59237F3E968B}" destId="{7D0CA5E8-DA0D-40BF-9B62-8A262B2214CF}" srcOrd="0" destOrd="0" presId="urn:microsoft.com/office/officeart/2018/2/layout/IconVerticalSolidList"/>
    <dgm:cxn modelId="{B816B7B4-62D7-4611-84C2-0831B64C861A}" srcId="{64DB5865-B8E5-4015-9509-55E1A2CC2B61}" destId="{3E850A78-609C-46E0-87A6-B522956D2A92}" srcOrd="0" destOrd="0" parTransId="{51FA9CBE-2505-46F7-9E2D-5F5D43D15421}" sibTransId="{CFDC077A-C68D-4377-868A-8A85764220A8}"/>
    <dgm:cxn modelId="{19E6C0DC-96C4-40EF-8B20-F0F0F1C9E725}" srcId="{64DB5865-B8E5-4015-9509-55E1A2CC2B61}" destId="{A1FD7B73-09D2-4837-AC05-C13C3A1DDBA5}" srcOrd="1" destOrd="0" parTransId="{02AC5ADC-6533-4538-B88B-1BEDE4733C13}" sibTransId="{D906285C-FF60-42F0-BEFF-50E44C7E9F84}"/>
    <dgm:cxn modelId="{241F49EA-9844-46C4-BE4B-5963BD735910}" srcId="{64DB5865-B8E5-4015-9509-55E1A2CC2B61}" destId="{ACDC9AE8-2ACA-4387-84E7-16F32266492C}" srcOrd="2" destOrd="0" parTransId="{037FB60A-3A7C-405E-A3D8-65048F3F1C14}" sibTransId="{3E353AD5-CD07-4AFC-8AF8-D56914DE65B2}"/>
    <dgm:cxn modelId="{4D04E73A-8A6F-4838-B74C-39200DCD2E3C}" type="presParOf" srcId="{915FB6C8-EEFC-4CA9-9202-3B4E16858995}" destId="{2ADB603C-AFDB-4BAF-8AA7-4AACA256FF42}" srcOrd="0" destOrd="0" presId="urn:microsoft.com/office/officeart/2018/2/layout/IconVerticalSolidList"/>
    <dgm:cxn modelId="{3CA5ED27-04B5-49D2-8F0E-43C24AFC9DD3}" type="presParOf" srcId="{2ADB603C-AFDB-4BAF-8AA7-4AACA256FF42}" destId="{36E26888-E64E-4B6E-8554-9667974CD259}" srcOrd="0" destOrd="0" presId="urn:microsoft.com/office/officeart/2018/2/layout/IconVerticalSolidList"/>
    <dgm:cxn modelId="{B3AB76F8-A506-4857-A588-5E05822AC210}" type="presParOf" srcId="{2ADB603C-AFDB-4BAF-8AA7-4AACA256FF42}" destId="{81AD62AE-8B96-4E56-99A3-577CD0F87D36}" srcOrd="1" destOrd="0" presId="urn:microsoft.com/office/officeart/2018/2/layout/IconVerticalSolidList"/>
    <dgm:cxn modelId="{95633677-D043-41F1-9F69-19052BD73B57}" type="presParOf" srcId="{2ADB603C-AFDB-4BAF-8AA7-4AACA256FF42}" destId="{C7F95587-1B24-4B75-8DB2-301C04395404}" srcOrd="2" destOrd="0" presId="urn:microsoft.com/office/officeart/2018/2/layout/IconVerticalSolidList"/>
    <dgm:cxn modelId="{B621146C-B889-4E0B-8B04-F2027D72EDD2}" type="presParOf" srcId="{2ADB603C-AFDB-4BAF-8AA7-4AACA256FF42}" destId="{F3879019-1996-439E-9FEE-37161ED0F1B2}" srcOrd="3" destOrd="0" presId="urn:microsoft.com/office/officeart/2018/2/layout/IconVerticalSolidList"/>
    <dgm:cxn modelId="{C2FD70DA-CC0B-455A-B290-A079A11B8E27}" type="presParOf" srcId="{915FB6C8-EEFC-4CA9-9202-3B4E16858995}" destId="{9DC3B486-4CE4-441B-B0B1-D91F5E58C0A1}" srcOrd="1" destOrd="0" presId="urn:microsoft.com/office/officeart/2018/2/layout/IconVerticalSolidList"/>
    <dgm:cxn modelId="{C4E58446-E37E-4472-B9BF-FD8764B378BF}" type="presParOf" srcId="{915FB6C8-EEFC-4CA9-9202-3B4E16858995}" destId="{AE5E7405-8E02-4761-9656-840ABF04FA82}" srcOrd="2" destOrd="0" presId="urn:microsoft.com/office/officeart/2018/2/layout/IconVerticalSolidList"/>
    <dgm:cxn modelId="{77E0D320-BAAA-4567-A447-3F45F7B2E665}" type="presParOf" srcId="{AE5E7405-8E02-4761-9656-840ABF04FA82}" destId="{4C3AA89B-28ED-4FEB-B361-AEC3453ABE5D}" srcOrd="0" destOrd="0" presId="urn:microsoft.com/office/officeart/2018/2/layout/IconVerticalSolidList"/>
    <dgm:cxn modelId="{9549E44A-BA86-4E01-91BE-C25B88A661CE}" type="presParOf" srcId="{AE5E7405-8E02-4761-9656-840ABF04FA82}" destId="{A3B6E503-B61C-43A0-851E-7313AB3F394C}" srcOrd="1" destOrd="0" presId="urn:microsoft.com/office/officeart/2018/2/layout/IconVerticalSolidList"/>
    <dgm:cxn modelId="{48610538-451D-4530-AF4C-6E96C664FF47}" type="presParOf" srcId="{AE5E7405-8E02-4761-9656-840ABF04FA82}" destId="{DF779A75-D8AB-43AA-A418-B8AFE8E5D84E}" srcOrd="2" destOrd="0" presId="urn:microsoft.com/office/officeart/2018/2/layout/IconVerticalSolidList"/>
    <dgm:cxn modelId="{5B964DA1-2837-49E2-AF1D-F50299E48466}" type="presParOf" srcId="{AE5E7405-8E02-4761-9656-840ABF04FA82}" destId="{D8D8DA72-A9A2-4D63-88B3-48950855CDC6}" srcOrd="3" destOrd="0" presId="urn:microsoft.com/office/officeart/2018/2/layout/IconVerticalSolidList"/>
    <dgm:cxn modelId="{2A7DCC1B-D977-40AB-B43D-9FCB68226F09}" type="presParOf" srcId="{915FB6C8-EEFC-4CA9-9202-3B4E16858995}" destId="{27494BD7-BFE6-4F25-8DE1-6FDAB9E2029E}" srcOrd="3" destOrd="0" presId="urn:microsoft.com/office/officeart/2018/2/layout/IconVerticalSolidList"/>
    <dgm:cxn modelId="{7A21C271-2C93-471D-A407-D38BAA436437}" type="presParOf" srcId="{915FB6C8-EEFC-4CA9-9202-3B4E16858995}" destId="{1CD822E7-1B0A-45AD-8E57-F40A0301FEB7}" srcOrd="4" destOrd="0" presId="urn:microsoft.com/office/officeart/2018/2/layout/IconVerticalSolidList"/>
    <dgm:cxn modelId="{F2E4F931-606D-4F38-82CD-7F0E14DCBAC1}" type="presParOf" srcId="{1CD822E7-1B0A-45AD-8E57-F40A0301FEB7}" destId="{17CD32C1-0E45-4E5B-AA5C-F3600E863101}" srcOrd="0" destOrd="0" presId="urn:microsoft.com/office/officeart/2018/2/layout/IconVerticalSolidList"/>
    <dgm:cxn modelId="{8CB9527D-DB2A-431D-9A8B-DC8E4AEF6618}" type="presParOf" srcId="{1CD822E7-1B0A-45AD-8E57-F40A0301FEB7}" destId="{B535BFFA-590D-4768-8A32-55AD05A4D76D}" srcOrd="1" destOrd="0" presId="urn:microsoft.com/office/officeart/2018/2/layout/IconVerticalSolidList"/>
    <dgm:cxn modelId="{0D2AACCA-18B6-4FFA-BE52-832C417B3280}" type="presParOf" srcId="{1CD822E7-1B0A-45AD-8E57-F40A0301FEB7}" destId="{CD2EFF4A-3854-44EB-BD15-C569E867FF3F}" srcOrd="2" destOrd="0" presId="urn:microsoft.com/office/officeart/2018/2/layout/IconVerticalSolidList"/>
    <dgm:cxn modelId="{C25AFA2C-779C-42FC-821F-AD0138341E9E}" type="presParOf" srcId="{1CD822E7-1B0A-45AD-8E57-F40A0301FEB7}" destId="{665B291B-747C-495D-9717-B3FB6E27DFBC}" srcOrd="3" destOrd="0" presId="urn:microsoft.com/office/officeart/2018/2/layout/IconVerticalSolidList"/>
    <dgm:cxn modelId="{750BF530-9517-41F1-86D5-FD4B07C9BC06}" type="presParOf" srcId="{915FB6C8-EEFC-4CA9-9202-3B4E16858995}" destId="{E563AA4F-1F26-4B89-9514-DC1534C5AC5E}" srcOrd="5" destOrd="0" presId="urn:microsoft.com/office/officeart/2018/2/layout/IconVerticalSolidList"/>
    <dgm:cxn modelId="{ABCED226-F4D7-468F-BE6F-A54B81A997F8}" type="presParOf" srcId="{915FB6C8-EEFC-4CA9-9202-3B4E16858995}" destId="{5375440C-C6BA-49AC-9CF5-4517987CC6D0}" srcOrd="6" destOrd="0" presId="urn:microsoft.com/office/officeart/2018/2/layout/IconVerticalSolidList"/>
    <dgm:cxn modelId="{8B2E92CA-0783-4198-9DD3-1860D7679E07}" type="presParOf" srcId="{5375440C-C6BA-49AC-9CF5-4517987CC6D0}" destId="{5A87C076-9865-4414-A138-21496CB317BD}" srcOrd="0" destOrd="0" presId="urn:microsoft.com/office/officeart/2018/2/layout/IconVerticalSolidList"/>
    <dgm:cxn modelId="{411F97A7-8688-4E14-A7DB-63D1F52A58E1}" type="presParOf" srcId="{5375440C-C6BA-49AC-9CF5-4517987CC6D0}" destId="{219BB688-6B91-4948-B2C4-ECD461256A20}" srcOrd="1" destOrd="0" presId="urn:microsoft.com/office/officeart/2018/2/layout/IconVerticalSolidList"/>
    <dgm:cxn modelId="{D54E961C-3CB6-4A7C-A915-5D326AEDC2DD}" type="presParOf" srcId="{5375440C-C6BA-49AC-9CF5-4517987CC6D0}" destId="{87000977-BA41-4223-9A01-9C45D854B4A4}" srcOrd="2" destOrd="0" presId="urn:microsoft.com/office/officeart/2018/2/layout/IconVerticalSolidList"/>
    <dgm:cxn modelId="{09150BBE-5C85-4930-A000-B1EF13F9FB46}" type="presParOf" srcId="{5375440C-C6BA-49AC-9CF5-4517987CC6D0}" destId="{E89FCC8E-6B6E-4743-B3C3-E385547D9A4A}" srcOrd="3" destOrd="0" presId="urn:microsoft.com/office/officeart/2018/2/layout/IconVerticalSolidList"/>
    <dgm:cxn modelId="{980B5E53-A7C2-42FE-937D-13C92D7F75B4}" type="presParOf" srcId="{915FB6C8-EEFC-4CA9-9202-3B4E16858995}" destId="{CA0DF7CA-E04E-4A46-870A-91F2B6967E64}" srcOrd="7" destOrd="0" presId="urn:microsoft.com/office/officeart/2018/2/layout/IconVerticalSolidList"/>
    <dgm:cxn modelId="{9239442D-DFB0-4677-B4A7-D0852CFEAE39}" type="presParOf" srcId="{915FB6C8-EEFC-4CA9-9202-3B4E16858995}" destId="{348FA6BC-8E46-4B97-9360-B63848555318}" srcOrd="8" destOrd="0" presId="urn:microsoft.com/office/officeart/2018/2/layout/IconVerticalSolidList"/>
    <dgm:cxn modelId="{8E1E0588-F330-4F55-9D8F-82C6D646DC93}" type="presParOf" srcId="{348FA6BC-8E46-4B97-9360-B63848555318}" destId="{97566006-6F51-4F1D-A24B-625E5557E7F0}" srcOrd="0" destOrd="0" presId="urn:microsoft.com/office/officeart/2018/2/layout/IconVerticalSolidList"/>
    <dgm:cxn modelId="{F9B3499D-734A-4763-8365-692F84CAD517}" type="presParOf" srcId="{348FA6BC-8E46-4B97-9360-B63848555318}" destId="{0024E6DA-56DD-47AE-BFC4-BC3FFC152751}" srcOrd="1" destOrd="0" presId="urn:microsoft.com/office/officeart/2018/2/layout/IconVerticalSolidList"/>
    <dgm:cxn modelId="{FB2CCA81-CE55-4B25-82B5-49E2815D189D}" type="presParOf" srcId="{348FA6BC-8E46-4B97-9360-B63848555318}" destId="{D196FB4C-4E10-404D-96AB-D8F46B2C7605}" srcOrd="2" destOrd="0" presId="urn:microsoft.com/office/officeart/2018/2/layout/IconVerticalSolidList"/>
    <dgm:cxn modelId="{D3A532AB-F832-40F3-B069-CC1FA0CDD02A}" type="presParOf" srcId="{348FA6BC-8E46-4B97-9360-B63848555318}" destId="{7D0CA5E8-DA0D-40BF-9B62-8A262B2214C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BD97F1-13F6-4539-9008-11033D0A2EB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9556E19-385C-46A5-BC1C-D3989CD41A31}">
      <dgm:prSet/>
      <dgm:spPr/>
      <dgm:t>
        <a:bodyPr/>
        <a:lstStyle/>
        <a:p>
          <a:pPr>
            <a:lnSpc>
              <a:spcPct val="100000"/>
            </a:lnSpc>
          </a:pPr>
          <a:r>
            <a:rPr lang="en-GB"/>
            <a:t>Cultural differences impact business negotiations significantly.</a:t>
          </a:r>
          <a:endParaRPr lang="en-US"/>
        </a:p>
      </dgm:t>
    </dgm:pt>
    <dgm:pt modelId="{2CC24988-031A-4706-9F49-BCD7429C87FC}" type="parTrans" cxnId="{6DE8149F-2A1B-4688-95A0-377A52BD8DB6}">
      <dgm:prSet/>
      <dgm:spPr/>
      <dgm:t>
        <a:bodyPr/>
        <a:lstStyle/>
        <a:p>
          <a:endParaRPr lang="en-US"/>
        </a:p>
      </dgm:t>
    </dgm:pt>
    <dgm:pt modelId="{629FB689-9A36-4D08-96FF-5CC585C71FB3}" type="sibTrans" cxnId="{6DE8149F-2A1B-4688-95A0-377A52BD8DB6}">
      <dgm:prSet/>
      <dgm:spPr/>
      <dgm:t>
        <a:bodyPr/>
        <a:lstStyle/>
        <a:p>
          <a:endParaRPr lang="en-US"/>
        </a:p>
      </dgm:t>
    </dgm:pt>
    <dgm:pt modelId="{D71BA8EE-EC59-4D2A-AE16-9F9185869A43}">
      <dgm:prSet/>
      <dgm:spPr/>
      <dgm:t>
        <a:bodyPr/>
        <a:lstStyle/>
        <a:p>
          <a:pPr>
            <a:lnSpc>
              <a:spcPct val="100000"/>
            </a:lnSpc>
          </a:pPr>
          <a:r>
            <a:rPr lang="en-GB"/>
            <a:t>Relationship-building is essential for successful partnerships in China.</a:t>
          </a:r>
          <a:endParaRPr lang="en-US"/>
        </a:p>
      </dgm:t>
    </dgm:pt>
    <dgm:pt modelId="{3FEAC81C-CAE8-4B77-AD38-3CB65C1D0A41}" type="parTrans" cxnId="{8AFBC66C-A8C4-4FE5-8BB3-0AAE56E17045}">
      <dgm:prSet/>
      <dgm:spPr/>
      <dgm:t>
        <a:bodyPr/>
        <a:lstStyle/>
        <a:p>
          <a:endParaRPr lang="en-US"/>
        </a:p>
      </dgm:t>
    </dgm:pt>
    <dgm:pt modelId="{C8B0F170-F4F2-4050-B9A7-3445D0393514}" type="sibTrans" cxnId="{8AFBC66C-A8C4-4FE5-8BB3-0AAE56E17045}">
      <dgm:prSet/>
      <dgm:spPr/>
      <dgm:t>
        <a:bodyPr/>
        <a:lstStyle/>
        <a:p>
          <a:endParaRPr lang="en-US"/>
        </a:p>
      </dgm:t>
    </dgm:pt>
    <dgm:pt modelId="{817A206E-3715-4804-BB65-57AB4E57263D}">
      <dgm:prSet/>
      <dgm:spPr/>
      <dgm:t>
        <a:bodyPr/>
        <a:lstStyle/>
        <a:p>
          <a:pPr>
            <a:lnSpc>
              <a:spcPct val="100000"/>
            </a:lnSpc>
          </a:pPr>
          <a:r>
            <a:rPr lang="en-GB"/>
            <a:t>Patience and respect improve negotiation outcomes (Ghobakhloo et al., 2021).</a:t>
          </a:r>
          <a:endParaRPr lang="en-US"/>
        </a:p>
      </dgm:t>
    </dgm:pt>
    <dgm:pt modelId="{041D6189-C084-4007-9DD6-33DF5298709E}" type="parTrans" cxnId="{974ECFEC-F242-49C5-A146-3ADF0D2FF42C}">
      <dgm:prSet/>
      <dgm:spPr/>
      <dgm:t>
        <a:bodyPr/>
        <a:lstStyle/>
        <a:p>
          <a:endParaRPr lang="en-US"/>
        </a:p>
      </dgm:t>
    </dgm:pt>
    <dgm:pt modelId="{48AA97E2-62E4-4CCD-98F4-67C50F215F04}" type="sibTrans" cxnId="{974ECFEC-F242-49C5-A146-3ADF0D2FF42C}">
      <dgm:prSet/>
      <dgm:spPr/>
      <dgm:t>
        <a:bodyPr/>
        <a:lstStyle/>
        <a:p>
          <a:endParaRPr lang="en-US"/>
        </a:p>
      </dgm:t>
    </dgm:pt>
    <dgm:pt modelId="{5ADDDDBA-EF20-40E8-B29F-56CFF5186606}">
      <dgm:prSet/>
      <dgm:spPr/>
      <dgm:t>
        <a:bodyPr/>
        <a:lstStyle/>
        <a:p>
          <a:pPr>
            <a:lnSpc>
              <a:spcPct val="100000"/>
            </a:lnSpc>
          </a:pPr>
          <a:r>
            <a:rPr lang="en-GB"/>
            <a:t>Adapting communication and negotiation styles fosters collaboration.</a:t>
          </a:r>
          <a:endParaRPr lang="en-US"/>
        </a:p>
      </dgm:t>
    </dgm:pt>
    <dgm:pt modelId="{334C4C35-69B6-478D-B9B2-0FF6AB3E079F}" type="parTrans" cxnId="{3184A9E6-6DF3-4D2B-A4A2-3AAE364C6337}">
      <dgm:prSet/>
      <dgm:spPr/>
      <dgm:t>
        <a:bodyPr/>
        <a:lstStyle/>
        <a:p>
          <a:endParaRPr lang="en-US"/>
        </a:p>
      </dgm:t>
    </dgm:pt>
    <dgm:pt modelId="{48B705EA-2CD6-480C-90C0-1E0E79FECE68}" type="sibTrans" cxnId="{3184A9E6-6DF3-4D2B-A4A2-3AAE364C6337}">
      <dgm:prSet/>
      <dgm:spPr/>
      <dgm:t>
        <a:bodyPr/>
        <a:lstStyle/>
        <a:p>
          <a:endParaRPr lang="en-US"/>
        </a:p>
      </dgm:t>
    </dgm:pt>
    <dgm:pt modelId="{60E508A2-3E35-4B47-B7A8-713DF61BA299}">
      <dgm:prSet/>
      <dgm:spPr/>
      <dgm:t>
        <a:bodyPr/>
        <a:lstStyle/>
        <a:p>
          <a:pPr>
            <a:lnSpc>
              <a:spcPct val="100000"/>
            </a:lnSpc>
          </a:pPr>
          <a:r>
            <a:rPr lang="en-GB"/>
            <a:t>Cultural awareness enhances long-term business success (Garrido-Moreno, Garcia-Morales, and Martín-Rojas, 2021).</a:t>
          </a:r>
          <a:endParaRPr lang="en-US"/>
        </a:p>
      </dgm:t>
    </dgm:pt>
    <dgm:pt modelId="{57399D7E-6660-4FC4-9BFE-E1BCE82DB9BF}" type="parTrans" cxnId="{159E31E0-C9F8-467B-BBD7-554B1F1254A9}">
      <dgm:prSet/>
      <dgm:spPr/>
      <dgm:t>
        <a:bodyPr/>
        <a:lstStyle/>
        <a:p>
          <a:endParaRPr lang="en-US"/>
        </a:p>
      </dgm:t>
    </dgm:pt>
    <dgm:pt modelId="{59E7B8D1-BBA1-45E9-BDC9-883362FBFC0A}" type="sibTrans" cxnId="{159E31E0-C9F8-467B-BBD7-554B1F1254A9}">
      <dgm:prSet/>
      <dgm:spPr/>
      <dgm:t>
        <a:bodyPr/>
        <a:lstStyle/>
        <a:p>
          <a:endParaRPr lang="en-US"/>
        </a:p>
      </dgm:t>
    </dgm:pt>
    <dgm:pt modelId="{8FF6DA15-36B3-4635-84AA-BA9E6D16392E}" type="pres">
      <dgm:prSet presAssocID="{61BD97F1-13F6-4539-9008-11033D0A2EBB}" presName="root" presStyleCnt="0">
        <dgm:presLayoutVars>
          <dgm:dir/>
          <dgm:resizeHandles val="exact"/>
        </dgm:presLayoutVars>
      </dgm:prSet>
      <dgm:spPr/>
    </dgm:pt>
    <dgm:pt modelId="{6990C2CD-45F2-41F3-A290-90F7EF0630DD}" type="pres">
      <dgm:prSet presAssocID="{79556E19-385C-46A5-BC1C-D3989CD41A31}" presName="compNode" presStyleCnt="0"/>
      <dgm:spPr/>
    </dgm:pt>
    <dgm:pt modelId="{D33F98EC-1BDE-4926-8E36-9DAC859F02DB}" type="pres">
      <dgm:prSet presAssocID="{79556E19-385C-46A5-BC1C-D3989CD41A31}" presName="bgRect" presStyleLbl="bgShp" presStyleIdx="0" presStyleCnt="5"/>
      <dgm:spPr/>
    </dgm:pt>
    <dgm:pt modelId="{B05E148C-0921-4E8A-8B90-F7752CEF9054}" type="pres">
      <dgm:prSet presAssocID="{79556E19-385C-46A5-BC1C-D3989CD41A3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8636F709-3B4D-46D9-86B0-07300E3B9932}" type="pres">
      <dgm:prSet presAssocID="{79556E19-385C-46A5-BC1C-D3989CD41A31}" presName="spaceRect" presStyleCnt="0"/>
      <dgm:spPr/>
    </dgm:pt>
    <dgm:pt modelId="{070F37BA-1E59-4767-BA45-D58233F0D020}" type="pres">
      <dgm:prSet presAssocID="{79556E19-385C-46A5-BC1C-D3989CD41A31}" presName="parTx" presStyleLbl="revTx" presStyleIdx="0" presStyleCnt="5">
        <dgm:presLayoutVars>
          <dgm:chMax val="0"/>
          <dgm:chPref val="0"/>
        </dgm:presLayoutVars>
      </dgm:prSet>
      <dgm:spPr/>
    </dgm:pt>
    <dgm:pt modelId="{DAE8BB14-DF98-4AAA-807F-651B685673F8}" type="pres">
      <dgm:prSet presAssocID="{629FB689-9A36-4D08-96FF-5CC585C71FB3}" presName="sibTrans" presStyleCnt="0"/>
      <dgm:spPr/>
    </dgm:pt>
    <dgm:pt modelId="{BC67FE7B-12AE-4487-919F-CF594512251A}" type="pres">
      <dgm:prSet presAssocID="{D71BA8EE-EC59-4D2A-AE16-9F9185869A43}" presName="compNode" presStyleCnt="0"/>
      <dgm:spPr/>
    </dgm:pt>
    <dgm:pt modelId="{BA8B5166-0AD6-4F2B-9E55-8097F6B7E671}" type="pres">
      <dgm:prSet presAssocID="{D71BA8EE-EC59-4D2A-AE16-9F9185869A43}" presName="bgRect" presStyleLbl="bgShp" presStyleIdx="1" presStyleCnt="5"/>
      <dgm:spPr/>
    </dgm:pt>
    <dgm:pt modelId="{173043FD-296D-4AFF-A238-C77330B1C989}" type="pres">
      <dgm:prSet presAssocID="{D71BA8EE-EC59-4D2A-AE16-9F9185869A4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2DA13850-970D-4CFB-B83A-9A59666010A8}" type="pres">
      <dgm:prSet presAssocID="{D71BA8EE-EC59-4D2A-AE16-9F9185869A43}" presName="spaceRect" presStyleCnt="0"/>
      <dgm:spPr/>
    </dgm:pt>
    <dgm:pt modelId="{969D9852-BD68-4B52-9423-AA2B5E8787B9}" type="pres">
      <dgm:prSet presAssocID="{D71BA8EE-EC59-4D2A-AE16-9F9185869A43}" presName="parTx" presStyleLbl="revTx" presStyleIdx="1" presStyleCnt="5">
        <dgm:presLayoutVars>
          <dgm:chMax val="0"/>
          <dgm:chPref val="0"/>
        </dgm:presLayoutVars>
      </dgm:prSet>
      <dgm:spPr/>
    </dgm:pt>
    <dgm:pt modelId="{670A25F3-F607-49D9-975A-2F39B2A0E7A8}" type="pres">
      <dgm:prSet presAssocID="{C8B0F170-F4F2-4050-B9A7-3445D0393514}" presName="sibTrans" presStyleCnt="0"/>
      <dgm:spPr/>
    </dgm:pt>
    <dgm:pt modelId="{C837A5F2-34D1-436D-91EF-26FAA13EED3B}" type="pres">
      <dgm:prSet presAssocID="{817A206E-3715-4804-BB65-57AB4E57263D}" presName="compNode" presStyleCnt="0"/>
      <dgm:spPr/>
    </dgm:pt>
    <dgm:pt modelId="{AE909001-060F-4852-897D-41C6D2191AD2}" type="pres">
      <dgm:prSet presAssocID="{817A206E-3715-4804-BB65-57AB4E57263D}" presName="bgRect" presStyleLbl="bgShp" presStyleIdx="2" presStyleCnt="5"/>
      <dgm:spPr/>
    </dgm:pt>
    <dgm:pt modelId="{E244D1EA-E841-47F6-BB3A-1BA149583DD6}" type="pres">
      <dgm:prSet presAssocID="{817A206E-3715-4804-BB65-57AB4E57263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15BFF75E-E6AA-4EEB-B529-6AD316CAD426}" type="pres">
      <dgm:prSet presAssocID="{817A206E-3715-4804-BB65-57AB4E57263D}" presName="spaceRect" presStyleCnt="0"/>
      <dgm:spPr/>
    </dgm:pt>
    <dgm:pt modelId="{B971BA5B-1628-4A25-B173-64A3C879CB01}" type="pres">
      <dgm:prSet presAssocID="{817A206E-3715-4804-BB65-57AB4E57263D}" presName="parTx" presStyleLbl="revTx" presStyleIdx="2" presStyleCnt="5">
        <dgm:presLayoutVars>
          <dgm:chMax val="0"/>
          <dgm:chPref val="0"/>
        </dgm:presLayoutVars>
      </dgm:prSet>
      <dgm:spPr/>
    </dgm:pt>
    <dgm:pt modelId="{D7CE371E-60B3-40E3-A29A-E3DED1C3A341}" type="pres">
      <dgm:prSet presAssocID="{48AA97E2-62E4-4CCD-98F4-67C50F215F04}" presName="sibTrans" presStyleCnt="0"/>
      <dgm:spPr/>
    </dgm:pt>
    <dgm:pt modelId="{4CC9741E-BB13-4919-8130-F08FFF84EDF1}" type="pres">
      <dgm:prSet presAssocID="{5ADDDDBA-EF20-40E8-B29F-56CFF5186606}" presName="compNode" presStyleCnt="0"/>
      <dgm:spPr/>
    </dgm:pt>
    <dgm:pt modelId="{8935A9EE-5BB9-4D5D-8C4C-1F00F7371788}" type="pres">
      <dgm:prSet presAssocID="{5ADDDDBA-EF20-40E8-B29F-56CFF5186606}" presName="bgRect" presStyleLbl="bgShp" presStyleIdx="3" presStyleCnt="5"/>
      <dgm:spPr/>
    </dgm:pt>
    <dgm:pt modelId="{C75D0FF8-41BB-4DB7-B3A9-09B802243737}" type="pres">
      <dgm:prSet presAssocID="{5ADDDDBA-EF20-40E8-B29F-56CFF518660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CA5825A3-CAC8-4F26-A186-AC83EF103389}" type="pres">
      <dgm:prSet presAssocID="{5ADDDDBA-EF20-40E8-B29F-56CFF5186606}" presName="spaceRect" presStyleCnt="0"/>
      <dgm:spPr/>
    </dgm:pt>
    <dgm:pt modelId="{672EAE18-5C4B-49BA-8765-0A519A2DB21A}" type="pres">
      <dgm:prSet presAssocID="{5ADDDDBA-EF20-40E8-B29F-56CFF5186606}" presName="parTx" presStyleLbl="revTx" presStyleIdx="3" presStyleCnt="5">
        <dgm:presLayoutVars>
          <dgm:chMax val="0"/>
          <dgm:chPref val="0"/>
        </dgm:presLayoutVars>
      </dgm:prSet>
      <dgm:spPr/>
    </dgm:pt>
    <dgm:pt modelId="{2C26BD55-2117-4E87-B29D-6760976F2A66}" type="pres">
      <dgm:prSet presAssocID="{48B705EA-2CD6-480C-90C0-1E0E79FECE68}" presName="sibTrans" presStyleCnt="0"/>
      <dgm:spPr/>
    </dgm:pt>
    <dgm:pt modelId="{E682210C-DE88-4A9B-8ABD-6F0B5C64B687}" type="pres">
      <dgm:prSet presAssocID="{60E508A2-3E35-4B47-B7A8-713DF61BA299}" presName="compNode" presStyleCnt="0"/>
      <dgm:spPr/>
    </dgm:pt>
    <dgm:pt modelId="{41BE1A76-6E94-4D4B-B83A-6FA506A88A2D}" type="pres">
      <dgm:prSet presAssocID="{60E508A2-3E35-4B47-B7A8-713DF61BA299}" presName="bgRect" presStyleLbl="bgShp" presStyleIdx="4" presStyleCnt="5"/>
      <dgm:spPr/>
    </dgm:pt>
    <dgm:pt modelId="{0F87399C-F418-472E-A230-3A5BE0E4ECFA}" type="pres">
      <dgm:prSet presAssocID="{60E508A2-3E35-4B47-B7A8-713DF61BA29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terfall scene"/>
        </a:ext>
      </dgm:extLst>
    </dgm:pt>
    <dgm:pt modelId="{076B48EA-F08A-464C-9580-CBAC8BEEA346}" type="pres">
      <dgm:prSet presAssocID="{60E508A2-3E35-4B47-B7A8-713DF61BA299}" presName="spaceRect" presStyleCnt="0"/>
      <dgm:spPr/>
    </dgm:pt>
    <dgm:pt modelId="{85B80BA1-69F4-4B1A-9794-7D3877FAE910}" type="pres">
      <dgm:prSet presAssocID="{60E508A2-3E35-4B47-B7A8-713DF61BA299}" presName="parTx" presStyleLbl="revTx" presStyleIdx="4" presStyleCnt="5">
        <dgm:presLayoutVars>
          <dgm:chMax val="0"/>
          <dgm:chPref val="0"/>
        </dgm:presLayoutVars>
      </dgm:prSet>
      <dgm:spPr/>
    </dgm:pt>
  </dgm:ptLst>
  <dgm:cxnLst>
    <dgm:cxn modelId="{77C38B0E-8948-FC4D-9127-E90431FCB6F3}" type="presOf" srcId="{60E508A2-3E35-4B47-B7A8-713DF61BA299}" destId="{85B80BA1-69F4-4B1A-9794-7D3877FAE910}" srcOrd="0" destOrd="0" presId="urn:microsoft.com/office/officeart/2018/2/layout/IconVerticalSolidList"/>
    <dgm:cxn modelId="{5126DF22-B4AF-3C49-BCD1-BBD977AD682B}" type="presOf" srcId="{61BD97F1-13F6-4539-9008-11033D0A2EBB}" destId="{8FF6DA15-36B3-4635-84AA-BA9E6D16392E}" srcOrd="0" destOrd="0" presId="urn:microsoft.com/office/officeart/2018/2/layout/IconVerticalSolidList"/>
    <dgm:cxn modelId="{0380BF2D-0D3F-474E-8104-9704F2FC2470}" type="presOf" srcId="{79556E19-385C-46A5-BC1C-D3989CD41A31}" destId="{070F37BA-1E59-4767-BA45-D58233F0D020}" srcOrd="0" destOrd="0" presId="urn:microsoft.com/office/officeart/2018/2/layout/IconVerticalSolidList"/>
    <dgm:cxn modelId="{1EE65745-6B95-B642-9F77-B9F336F80BBC}" type="presOf" srcId="{D71BA8EE-EC59-4D2A-AE16-9F9185869A43}" destId="{969D9852-BD68-4B52-9423-AA2B5E8787B9}" srcOrd="0" destOrd="0" presId="urn:microsoft.com/office/officeart/2018/2/layout/IconVerticalSolidList"/>
    <dgm:cxn modelId="{34FD5946-53A9-5E4C-8E84-84F1232680FF}" type="presOf" srcId="{5ADDDDBA-EF20-40E8-B29F-56CFF5186606}" destId="{672EAE18-5C4B-49BA-8765-0A519A2DB21A}" srcOrd="0" destOrd="0" presId="urn:microsoft.com/office/officeart/2018/2/layout/IconVerticalSolidList"/>
    <dgm:cxn modelId="{1C21DA60-40C0-4C4D-9658-FA8F511369F6}" type="presOf" srcId="{817A206E-3715-4804-BB65-57AB4E57263D}" destId="{B971BA5B-1628-4A25-B173-64A3C879CB01}" srcOrd="0" destOrd="0" presId="urn:microsoft.com/office/officeart/2018/2/layout/IconVerticalSolidList"/>
    <dgm:cxn modelId="{8AFBC66C-A8C4-4FE5-8BB3-0AAE56E17045}" srcId="{61BD97F1-13F6-4539-9008-11033D0A2EBB}" destId="{D71BA8EE-EC59-4D2A-AE16-9F9185869A43}" srcOrd="1" destOrd="0" parTransId="{3FEAC81C-CAE8-4B77-AD38-3CB65C1D0A41}" sibTransId="{C8B0F170-F4F2-4050-B9A7-3445D0393514}"/>
    <dgm:cxn modelId="{6DE8149F-2A1B-4688-95A0-377A52BD8DB6}" srcId="{61BD97F1-13F6-4539-9008-11033D0A2EBB}" destId="{79556E19-385C-46A5-BC1C-D3989CD41A31}" srcOrd="0" destOrd="0" parTransId="{2CC24988-031A-4706-9F49-BCD7429C87FC}" sibTransId="{629FB689-9A36-4D08-96FF-5CC585C71FB3}"/>
    <dgm:cxn modelId="{159E31E0-C9F8-467B-BBD7-554B1F1254A9}" srcId="{61BD97F1-13F6-4539-9008-11033D0A2EBB}" destId="{60E508A2-3E35-4B47-B7A8-713DF61BA299}" srcOrd="4" destOrd="0" parTransId="{57399D7E-6660-4FC4-9BFE-E1BCE82DB9BF}" sibTransId="{59E7B8D1-BBA1-45E9-BDC9-883362FBFC0A}"/>
    <dgm:cxn modelId="{3184A9E6-6DF3-4D2B-A4A2-3AAE364C6337}" srcId="{61BD97F1-13F6-4539-9008-11033D0A2EBB}" destId="{5ADDDDBA-EF20-40E8-B29F-56CFF5186606}" srcOrd="3" destOrd="0" parTransId="{334C4C35-69B6-478D-B9B2-0FF6AB3E079F}" sibTransId="{48B705EA-2CD6-480C-90C0-1E0E79FECE68}"/>
    <dgm:cxn modelId="{974ECFEC-F242-49C5-A146-3ADF0D2FF42C}" srcId="{61BD97F1-13F6-4539-9008-11033D0A2EBB}" destId="{817A206E-3715-4804-BB65-57AB4E57263D}" srcOrd="2" destOrd="0" parTransId="{041D6189-C084-4007-9DD6-33DF5298709E}" sibTransId="{48AA97E2-62E4-4CCD-98F4-67C50F215F04}"/>
    <dgm:cxn modelId="{74609841-D7E1-B840-85A3-A093308D8DAD}" type="presParOf" srcId="{8FF6DA15-36B3-4635-84AA-BA9E6D16392E}" destId="{6990C2CD-45F2-41F3-A290-90F7EF0630DD}" srcOrd="0" destOrd="0" presId="urn:microsoft.com/office/officeart/2018/2/layout/IconVerticalSolidList"/>
    <dgm:cxn modelId="{14C96B61-F0BB-C942-804D-F1F0BFD28B0C}" type="presParOf" srcId="{6990C2CD-45F2-41F3-A290-90F7EF0630DD}" destId="{D33F98EC-1BDE-4926-8E36-9DAC859F02DB}" srcOrd="0" destOrd="0" presId="urn:microsoft.com/office/officeart/2018/2/layout/IconVerticalSolidList"/>
    <dgm:cxn modelId="{1649FE18-A133-5347-89A0-B1F8386411E6}" type="presParOf" srcId="{6990C2CD-45F2-41F3-A290-90F7EF0630DD}" destId="{B05E148C-0921-4E8A-8B90-F7752CEF9054}" srcOrd="1" destOrd="0" presId="urn:microsoft.com/office/officeart/2018/2/layout/IconVerticalSolidList"/>
    <dgm:cxn modelId="{6EF3E726-95DB-9C4A-98F4-BF2907436772}" type="presParOf" srcId="{6990C2CD-45F2-41F3-A290-90F7EF0630DD}" destId="{8636F709-3B4D-46D9-86B0-07300E3B9932}" srcOrd="2" destOrd="0" presId="urn:microsoft.com/office/officeart/2018/2/layout/IconVerticalSolidList"/>
    <dgm:cxn modelId="{D7D1D84C-1804-7C41-A9F7-CBE5F56D9EAE}" type="presParOf" srcId="{6990C2CD-45F2-41F3-A290-90F7EF0630DD}" destId="{070F37BA-1E59-4767-BA45-D58233F0D020}" srcOrd="3" destOrd="0" presId="urn:microsoft.com/office/officeart/2018/2/layout/IconVerticalSolidList"/>
    <dgm:cxn modelId="{7A58B805-99B1-4A43-9EAD-199641363956}" type="presParOf" srcId="{8FF6DA15-36B3-4635-84AA-BA9E6D16392E}" destId="{DAE8BB14-DF98-4AAA-807F-651B685673F8}" srcOrd="1" destOrd="0" presId="urn:microsoft.com/office/officeart/2018/2/layout/IconVerticalSolidList"/>
    <dgm:cxn modelId="{F9534615-B258-EA4C-A0DC-245D92839FA2}" type="presParOf" srcId="{8FF6DA15-36B3-4635-84AA-BA9E6D16392E}" destId="{BC67FE7B-12AE-4487-919F-CF594512251A}" srcOrd="2" destOrd="0" presId="urn:microsoft.com/office/officeart/2018/2/layout/IconVerticalSolidList"/>
    <dgm:cxn modelId="{6902520A-3925-4649-B698-0785FB52AA90}" type="presParOf" srcId="{BC67FE7B-12AE-4487-919F-CF594512251A}" destId="{BA8B5166-0AD6-4F2B-9E55-8097F6B7E671}" srcOrd="0" destOrd="0" presId="urn:microsoft.com/office/officeart/2018/2/layout/IconVerticalSolidList"/>
    <dgm:cxn modelId="{93E9D2F1-C55B-6240-90ED-C0C40850F2BB}" type="presParOf" srcId="{BC67FE7B-12AE-4487-919F-CF594512251A}" destId="{173043FD-296D-4AFF-A238-C77330B1C989}" srcOrd="1" destOrd="0" presId="urn:microsoft.com/office/officeart/2018/2/layout/IconVerticalSolidList"/>
    <dgm:cxn modelId="{992EF767-AEFC-9F4E-B85D-7596B4290DBF}" type="presParOf" srcId="{BC67FE7B-12AE-4487-919F-CF594512251A}" destId="{2DA13850-970D-4CFB-B83A-9A59666010A8}" srcOrd="2" destOrd="0" presId="urn:microsoft.com/office/officeart/2018/2/layout/IconVerticalSolidList"/>
    <dgm:cxn modelId="{01146B8F-BBF3-504F-9812-91FE3FE00407}" type="presParOf" srcId="{BC67FE7B-12AE-4487-919F-CF594512251A}" destId="{969D9852-BD68-4B52-9423-AA2B5E8787B9}" srcOrd="3" destOrd="0" presId="urn:microsoft.com/office/officeart/2018/2/layout/IconVerticalSolidList"/>
    <dgm:cxn modelId="{4FD8C5F9-3ECA-7146-976C-7CA3DB872FBB}" type="presParOf" srcId="{8FF6DA15-36B3-4635-84AA-BA9E6D16392E}" destId="{670A25F3-F607-49D9-975A-2F39B2A0E7A8}" srcOrd="3" destOrd="0" presId="urn:microsoft.com/office/officeart/2018/2/layout/IconVerticalSolidList"/>
    <dgm:cxn modelId="{98234EF8-BE20-B149-97E2-DBC3DAD9F61F}" type="presParOf" srcId="{8FF6DA15-36B3-4635-84AA-BA9E6D16392E}" destId="{C837A5F2-34D1-436D-91EF-26FAA13EED3B}" srcOrd="4" destOrd="0" presId="urn:microsoft.com/office/officeart/2018/2/layout/IconVerticalSolidList"/>
    <dgm:cxn modelId="{CFD8C1D7-0B05-8641-A45C-82E74FA71CBF}" type="presParOf" srcId="{C837A5F2-34D1-436D-91EF-26FAA13EED3B}" destId="{AE909001-060F-4852-897D-41C6D2191AD2}" srcOrd="0" destOrd="0" presId="urn:microsoft.com/office/officeart/2018/2/layout/IconVerticalSolidList"/>
    <dgm:cxn modelId="{78F8A828-CB3E-2C4D-B0AF-F3118FBA3AA8}" type="presParOf" srcId="{C837A5F2-34D1-436D-91EF-26FAA13EED3B}" destId="{E244D1EA-E841-47F6-BB3A-1BA149583DD6}" srcOrd="1" destOrd="0" presId="urn:microsoft.com/office/officeart/2018/2/layout/IconVerticalSolidList"/>
    <dgm:cxn modelId="{834EBADA-5DF8-374A-AE7B-6B8412D685FC}" type="presParOf" srcId="{C837A5F2-34D1-436D-91EF-26FAA13EED3B}" destId="{15BFF75E-E6AA-4EEB-B529-6AD316CAD426}" srcOrd="2" destOrd="0" presId="urn:microsoft.com/office/officeart/2018/2/layout/IconVerticalSolidList"/>
    <dgm:cxn modelId="{C92F7C73-D96B-1B4A-99A9-C27B8BA96614}" type="presParOf" srcId="{C837A5F2-34D1-436D-91EF-26FAA13EED3B}" destId="{B971BA5B-1628-4A25-B173-64A3C879CB01}" srcOrd="3" destOrd="0" presId="urn:microsoft.com/office/officeart/2018/2/layout/IconVerticalSolidList"/>
    <dgm:cxn modelId="{26DDC89B-A2EE-F44D-AEF2-A7882041393E}" type="presParOf" srcId="{8FF6DA15-36B3-4635-84AA-BA9E6D16392E}" destId="{D7CE371E-60B3-40E3-A29A-E3DED1C3A341}" srcOrd="5" destOrd="0" presId="urn:microsoft.com/office/officeart/2018/2/layout/IconVerticalSolidList"/>
    <dgm:cxn modelId="{A73C5EEF-027C-324B-929D-048DCD1D7599}" type="presParOf" srcId="{8FF6DA15-36B3-4635-84AA-BA9E6D16392E}" destId="{4CC9741E-BB13-4919-8130-F08FFF84EDF1}" srcOrd="6" destOrd="0" presId="urn:microsoft.com/office/officeart/2018/2/layout/IconVerticalSolidList"/>
    <dgm:cxn modelId="{351CE5BC-F0BD-FB48-8E3E-BC2B27652946}" type="presParOf" srcId="{4CC9741E-BB13-4919-8130-F08FFF84EDF1}" destId="{8935A9EE-5BB9-4D5D-8C4C-1F00F7371788}" srcOrd="0" destOrd="0" presId="urn:microsoft.com/office/officeart/2018/2/layout/IconVerticalSolidList"/>
    <dgm:cxn modelId="{361E4C77-34E6-0B44-AEC1-F058F8E50756}" type="presParOf" srcId="{4CC9741E-BB13-4919-8130-F08FFF84EDF1}" destId="{C75D0FF8-41BB-4DB7-B3A9-09B802243737}" srcOrd="1" destOrd="0" presId="urn:microsoft.com/office/officeart/2018/2/layout/IconVerticalSolidList"/>
    <dgm:cxn modelId="{FF9817B8-E681-9B49-AAB8-E424527DAFB7}" type="presParOf" srcId="{4CC9741E-BB13-4919-8130-F08FFF84EDF1}" destId="{CA5825A3-CAC8-4F26-A186-AC83EF103389}" srcOrd="2" destOrd="0" presId="urn:microsoft.com/office/officeart/2018/2/layout/IconVerticalSolidList"/>
    <dgm:cxn modelId="{241D9058-47AB-B24A-885A-816A4C5E40CB}" type="presParOf" srcId="{4CC9741E-BB13-4919-8130-F08FFF84EDF1}" destId="{672EAE18-5C4B-49BA-8765-0A519A2DB21A}" srcOrd="3" destOrd="0" presId="urn:microsoft.com/office/officeart/2018/2/layout/IconVerticalSolidList"/>
    <dgm:cxn modelId="{21786179-CACF-4949-85C7-7C4490EC0AC5}" type="presParOf" srcId="{8FF6DA15-36B3-4635-84AA-BA9E6D16392E}" destId="{2C26BD55-2117-4E87-B29D-6760976F2A66}" srcOrd="7" destOrd="0" presId="urn:microsoft.com/office/officeart/2018/2/layout/IconVerticalSolidList"/>
    <dgm:cxn modelId="{C7804A49-6ABB-5A40-BB5F-16D25E4E3559}" type="presParOf" srcId="{8FF6DA15-36B3-4635-84AA-BA9E6D16392E}" destId="{E682210C-DE88-4A9B-8ABD-6F0B5C64B687}" srcOrd="8" destOrd="0" presId="urn:microsoft.com/office/officeart/2018/2/layout/IconVerticalSolidList"/>
    <dgm:cxn modelId="{546DB0F3-4681-9441-BAFD-F3C70C6F5276}" type="presParOf" srcId="{E682210C-DE88-4A9B-8ABD-6F0B5C64B687}" destId="{41BE1A76-6E94-4D4B-B83A-6FA506A88A2D}" srcOrd="0" destOrd="0" presId="urn:microsoft.com/office/officeart/2018/2/layout/IconVerticalSolidList"/>
    <dgm:cxn modelId="{112EEF48-774E-3F40-BB18-9DA528E8418C}" type="presParOf" srcId="{E682210C-DE88-4A9B-8ABD-6F0B5C64B687}" destId="{0F87399C-F418-472E-A230-3A5BE0E4ECFA}" srcOrd="1" destOrd="0" presId="urn:microsoft.com/office/officeart/2018/2/layout/IconVerticalSolidList"/>
    <dgm:cxn modelId="{BF048055-8BCB-7A4C-8182-940CCC4D1967}" type="presParOf" srcId="{E682210C-DE88-4A9B-8ABD-6F0B5C64B687}" destId="{076B48EA-F08A-464C-9580-CBAC8BEEA346}" srcOrd="2" destOrd="0" presId="urn:microsoft.com/office/officeart/2018/2/layout/IconVerticalSolidList"/>
    <dgm:cxn modelId="{C964A81E-3C95-1246-9D10-AFEDF1C59E10}" type="presParOf" srcId="{E682210C-DE88-4A9B-8ABD-6F0B5C64B687}" destId="{85B80BA1-69F4-4B1A-9794-7D3877FAE91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CD6D5-EF4A-4884-99A4-D619C2015576}">
      <dsp:nvSpPr>
        <dsp:cNvPr id="0" name=""/>
        <dsp:cNvSpPr/>
      </dsp:nvSpPr>
      <dsp:spPr>
        <a:xfrm>
          <a:off x="1280650" y="20961"/>
          <a:ext cx="705017" cy="70501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5BA54C-B24D-48CE-AD46-8BA688E8ACAB}">
      <dsp:nvSpPr>
        <dsp:cNvPr id="0" name=""/>
        <dsp:cNvSpPr/>
      </dsp:nvSpPr>
      <dsp:spPr>
        <a:xfrm>
          <a:off x="1428704" y="169014"/>
          <a:ext cx="408910" cy="4089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89C2A89-9ACD-4CA5-B87D-1BD3E12CA807}">
      <dsp:nvSpPr>
        <dsp:cNvPr id="0" name=""/>
        <dsp:cNvSpPr/>
      </dsp:nvSpPr>
      <dsp:spPr>
        <a:xfrm>
          <a:off x="2136743" y="20961"/>
          <a:ext cx="1661826" cy="705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GB" sz="1200" kern="1200"/>
            <a:t>Decision-making in China is hierarchical, requiring senior-level approvals.</a:t>
          </a:r>
          <a:endParaRPr lang="en-US" sz="1200" kern="1200"/>
        </a:p>
      </dsp:txBody>
      <dsp:txXfrm>
        <a:off x="2136743" y="20961"/>
        <a:ext cx="1661826" cy="705017"/>
      </dsp:txXfrm>
    </dsp:sp>
    <dsp:sp modelId="{80B00641-DAC3-4707-8621-0171A5E5E32F}">
      <dsp:nvSpPr>
        <dsp:cNvPr id="0" name=""/>
        <dsp:cNvSpPr/>
      </dsp:nvSpPr>
      <dsp:spPr>
        <a:xfrm>
          <a:off x="4088130" y="20961"/>
          <a:ext cx="705017" cy="70501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91793D-9CEC-4477-8AFB-571D1D8CCAFE}">
      <dsp:nvSpPr>
        <dsp:cNvPr id="0" name=""/>
        <dsp:cNvSpPr/>
      </dsp:nvSpPr>
      <dsp:spPr>
        <a:xfrm>
          <a:off x="4236183" y="169014"/>
          <a:ext cx="408910" cy="4089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7878F0D-E914-485A-8F78-9B65C90BF873}">
      <dsp:nvSpPr>
        <dsp:cNvPr id="0" name=""/>
        <dsp:cNvSpPr/>
      </dsp:nvSpPr>
      <dsp:spPr>
        <a:xfrm>
          <a:off x="4944222" y="20961"/>
          <a:ext cx="1661826" cy="705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GB" sz="1200" kern="1200"/>
            <a:t>Relationship-building is essential before business discussions begin (Soto Setzke et al., 2023).</a:t>
          </a:r>
          <a:endParaRPr lang="en-US" sz="1200" kern="1200"/>
        </a:p>
      </dsp:txBody>
      <dsp:txXfrm>
        <a:off x="4944222" y="20961"/>
        <a:ext cx="1661826" cy="705017"/>
      </dsp:txXfrm>
    </dsp:sp>
    <dsp:sp modelId="{71DE5BF2-7D86-41CF-90A9-363373B9E936}">
      <dsp:nvSpPr>
        <dsp:cNvPr id="0" name=""/>
        <dsp:cNvSpPr/>
      </dsp:nvSpPr>
      <dsp:spPr>
        <a:xfrm>
          <a:off x="1280650" y="1281562"/>
          <a:ext cx="705017" cy="70501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047241-1BFC-4133-A26C-10B8EF264ECD}">
      <dsp:nvSpPr>
        <dsp:cNvPr id="0" name=""/>
        <dsp:cNvSpPr/>
      </dsp:nvSpPr>
      <dsp:spPr>
        <a:xfrm>
          <a:off x="1428704" y="1429616"/>
          <a:ext cx="408910" cy="4089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8DE34A-D039-4C5E-9871-E4D4C4752D5B}">
      <dsp:nvSpPr>
        <dsp:cNvPr id="0" name=""/>
        <dsp:cNvSpPr/>
      </dsp:nvSpPr>
      <dsp:spPr>
        <a:xfrm>
          <a:off x="2136743" y="1281562"/>
          <a:ext cx="1661826" cy="705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GB" sz="1200" kern="1200"/>
            <a:t>Chinese communication is indirect; UK professionals prefer straightforward discussions.</a:t>
          </a:r>
          <a:endParaRPr lang="en-US" sz="1200" kern="1200"/>
        </a:p>
      </dsp:txBody>
      <dsp:txXfrm>
        <a:off x="2136743" y="1281562"/>
        <a:ext cx="1661826" cy="705017"/>
      </dsp:txXfrm>
    </dsp:sp>
    <dsp:sp modelId="{0D5557A1-64DF-4B78-BA23-325E482CE536}">
      <dsp:nvSpPr>
        <dsp:cNvPr id="0" name=""/>
        <dsp:cNvSpPr/>
      </dsp:nvSpPr>
      <dsp:spPr>
        <a:xfrm>
          <a:off x="4088130" y="1281562"/>
          <a:ext cx="705017" cy="70501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D6E161-B761-4615-93C6-C23C5BB77DA9}">
      <dsp:nvSpPr>
        <dsp:cNvPr id="0" name=""/>
        <dsp:cNvSpPr/>
      </dsp:nvSpPr>
      <dsp:spPr>
        <a:xfrm>
          <a:off x="4236183" y="1429616"/>
          <a:ext cx="408910" cy="40891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97F0FC-7A47-488E-9CD1-5EC37B97ECA7}">
      <dsp:nvSpPr>
        <dsp:cNvPr id="0" name=""/>
        <dsp:cNvSpPr/>
      </dsp:nvSpPr>
      <dsp:spPr>
        <a:xfrm>
          <a:off x="4944222" y="1281562"/>
          <a:ext cx="1661826" cy="705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GB" sz="1200" kern="1200"/>
            <a:t>Negotiation pace in China is slower, requiring patience.</a:t>
          </a:r>
          <a:endParaRPr lang="en-US" sz="1200" kern="1200"/>
        </a:p>
      </dsp:txBody>
      <dsp:txXfrm>
        <a:off x="4944222" y="1281562"/>
        <a:ext cx="1661826" cy="705017"/>
      </dsp:txXfrm>
    </dsp:sp>
    <dsp:sp modelId="{811DCCF5-ACAB-42CE-AF47-C86BEBBD13F0}">
      <dsp:nvSpPr>
        <dsp:cNvPr id="0" name=""/>
        <dsp:cNvSpPr/>
      </dsp:nvSpPr>
      <dsp:spPr>
        <a:xfrm>
          <a:off x="1280650" y="2542164"/>
          <a:ext cx="705017" cy="70501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8E4E08-FFF5-4751-B0D8-E54F282C1479}">
      <dsp:nvSpPr>
        <dsp:cNvPr id="0" name=""/>
        <dsp:cNvSpPr/>
      </dsp:nvSpPr>
      <dsp:spPr>
        <a:xfrm>
          <a:off x="1428704" y="2690218"/>
          <a:ext cx="408910" cy="40891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978BB6-F95F-48DE-8FFD-33E287C629B1}">
      <dsp:nvSpPr>
        <dsp:cNvPr id="0" name=""/>
        <dsp:cNvSpPr/>
      </dsp:nvSpPr>
      <dsp:spPr>
        <a:xfrm>
          <a:off x="2136743" y="2542164"/>
          <a:ext cx="1661826" cy="705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GB" sz="1200" kern="1200"/>
            <a:t>Formality and respect are expected in business interactions.</a:t>
          </a:r>
          <a:endParaRPr lang="en-US" sz="1200" kern="1200"/>
        </a:p>
      </dsp:txBody>
      <dsp:txXfrm>
        <a:off x="2136743" y="2542164"/>
        <a:ext cx="1661826" cy="705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E26888-E64E-4B6E-8554-9667974CD259}">
      <dsp:nvSpPr>
        <dsp:cNvPr id="0" name=""/>
        <dsp:cNvSpPr/>
      </dsp:nvSpPr>
      <dsp:spPr>
        <a:xfrm>
          <a:off x="0" y="3128"/>
          <a:ext cx="4988440" cy="6663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AD62AE-8B96-4E56-99A3-577CD0F87D36}">
      <dsp:nvSpPr>
        <dsp:cNvPr id="0" name=""/>
        <dsp:cNvSpPr/>
      </dsp:nvSpPr>
      <dsp:spPr>
        <a:xfrm>
          <a:off x="201556" y="153046"/>
          <a:ext cx="366466" cy="3664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3879019-1996-439E-9FEE-37161ED0F1B2}">
      <dsp:nvSpPr>
        <dsp:cNvPr id="0" name=""/>
        <dsp:cNvSpPr/>
      </dsp:nvSpPr>
      <dsp:spPr>
        <a:xfrm>
          <a:off x="769579" y="3128"/>
          <a:ext cx="4218860" cy="666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17" tIns="70517" rIns="70517" bIns="70517" numCol="1" spcCol="1270" anchor="ctr" anchorCtr="0">
          <a:noAutofit/>
        </a:bodyPr>
        <a:lstStyle/>
        <a:p>
          <a:pPr marL="0" lvl="0" indent="0" algn="l" defTabSz="711200">
            <a:lnSpc>
              <a:spcPct val="90000"/>
            </a:lnSpc>
            <a:spcBef>
              <a:spcPct val="0"/>
            </a:spcBef>
            <a:spcAft>
              <a:spcPct val="35000"/>
            </a:spcAft>
            <a:buNone/>
          </a:pPr>
          <a:r>
            <a:rPr lang="en-GB" sz="1600" kern="1200"/>
            <a:t>Trust is built through repeated interactions and consistency (Bonavita and Borgonovo, 2021).</a:t>
          </a:r>
          <a:endParaRPr lang="en-US" sz="1600" kern="1200"/>
        </a:p>
      </dsp:txBody>
      <dsp:txXfrm>
        <a:off x="769579" y="3128"/>
        <a:ext cx="4218860" cy="666302"/>
      </dsp:txXfrm>
    </dsp:sp>
    <dsp:sp modelId="{4C3AA89B-28ED-4FEB-B361-AEC3453ABE5D}">
      <dsp:nvSpPr>
        <dsp:cNvPr id="0" name=""/>
        <dsp:cNvSpPr/>
      </dsp:nvSpPr>
      <dsp:spPr>
        <a:xfrm>
          <a:off x="0" y="836006"/>
          <a:ext cx="4988440" cy="6663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B6E503-B61C-43A0-851E-7313AB3F394C}">
      <dsp:nvSpPr>
        <dsp:cNvPr id="0" name=""/>
        <dsp:cNvSpPr/>
      </dsp:nvSpPr>
      <dsp:spPr>
        <a:xfrm>
          <a:off x="201556" y="985924"/>
          <a:ext cx="366466" cy="3664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8D8DA72-A9A2-4D63-88B3-48950855CDC6}">
      <dsp:nvSpPr>
        <dsp:cNvPr id="0" name=""/>
        <dsp:cNvSpPr/>
      </dsp:nvSpPr>
      <dsp:spPr>
        <a:xfrm>
          <a:off x="769579" y="836006"/>
          <a:ext cx="4218860" cy="666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17" tIns="70517" rIns="70517" bIns="70517" numCol="1" spcCol="1270" anchor="ctr" anchorCtr="0">
          <a:noAutofit/>
        </a:bodyPr>
        <a:lstStyle/>
        <a:p>
          <a:pPr marL="0" lvl="0" indent="0" algn="l" defTabSz="711200">
            <a:lnSpc>
              <a:spcPct val="90000"/>
            </a:lnSpc>
            <a:spcBef>
              <a:spcPct val="0"/>
            </a:spcBef>
            <a:spcAft>
              <a:spcPct val="35000"/>
            </a:spcAft>
            <a:buNone/>
          </a:pPr>
          <a:r>
            <a:rPr lang="en-GB" sz="1600" kern="1200"/>
            <a:t>Personal relationships (guanxi) are essential for successful business deals.</a:t>
          </a:r>
          <a:endParaRPr lang="en-US" sz="1600" kern="1200"/>
        </a:p>
      </dsp:txBody>
      <dsp:txXfrm>
        <a:off x="769579" y="836006"/>
        <a:ext cx="4218860" cy="666302"/>
      </dsp:txXfrm>
    </dsp:sp>
    <dsp:sp modelId="{17CD32C1-0E45-4E5B-AA5C-F3600E863101}">
      <dsp:nvSpPr>
        <dsp:cNvPr id="0" name=""/>
        <dsp:cNvSpPr/>
      </dsp:nvSpPr>
      <dsp:spPr>
        <a:xfrm>
          <a:off x="0" y="1668885"/>
          <a:ext cx="4988440" cy="6663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35BFFA-590D-4768-8A32-55AD05A4D76D}">
      <dsp:nvSpPr>
        <dsp:cNvPr id="0" name=""/>
        <dsp:cNvSpPr/>
      </dsp:nvSpPr>
      <dsp:spPr>
        <a:xfrm>
          <a:off x="201556" y="1818803"/>
          <a:ext cx="366466" cy="3664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65B291B-747C-495D-9717-B3FB6E27DFBC}">
      <dsp:nvSpPr>
        <dsp:cNvPr id="0" name=""/>
        <dsp:cNvSpPr/>
      </dsp:nvSpPr>
      <dsp:spPr>
        <a:xfrm>
          <a:off x="769579" y="1668885"/>
          <a:ext cx="4218860" cy="666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17" tIns="70517" rIns="70517" bIns="70517" numCol="1" spcCol="1270" anchor="ctr" anchorCtr="0">
          <a:noAutofit/>
        </a:bodyPr>
        <a:lstStyle/>
        <a:p>
          <a:pPr marL="0" lvl="0" indent="0" algn="l" defTabSz="711200">
            <a:lnSpc>
              <a:spcPct val="90000"/>
            </a:lnSpc>
            <a:spcBef>
              <a:spcPct val="0"/>
            </a:spcBef>
            <a:spcAft>
              <a:spcPct val="35000"/>
            </a:spcAft>
            <a:buNone/>
          </a:pPr>
          <a:r>
            <a:rPr lang="en-GB" sz="1600" kern="1200"/>
            <a:t>Face-to-face meetings strengthen trust and credibility (Mohanty, 2021).</a:t>
          </a:r>
          <a:endParaRPr lang="en-US" sz="1600" kern="1200"/>
        </a:p>
      </dsp:txBody>
      <dsp:txXfrm>
        <a:off x="769579" y="1668885"/>
        <a:ext cx="4218860" cy="666302"/>
      </dsp:txXfrm>
    </dsp:sp>
    <dsp:sp modelId="{5A87C076-9865-4414-A138-21496CB317BD}">
      <dsp:nvSpPr>
        <dsp:cNvPr id="0" name=""/>
        <dsp:cNvSpPr/>
      </dsp:nvSpPr>
      <dsp:spPr>
        <a:xfrm>
          <a:off x="0" y="2501763"/>
          <a:ext cx="4988440" cy="66630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9BB688-6B91-4948-B2C4-ECD461256A20}">
      <dsp:nvSpPr>
        <dsp:cNvPr id="0" name=""/>
        <dsp:cNvSpPr/>
      </dsp:nvSpPr>
      <dsp:spPr>
        <a:xfrm>
          <a:off x="201556" y="2651681"/>
          <a:ext cx="366466" cy="3664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89FCC8E-6B6E-4743-B3C3-E385547D9A4A}">
      <dsp:nvSpPr>
        <dsp:cNvPr id="0" name=""/>
        <dsp:cNvSpPr/>
      </dsp:nvSpPr>
      <dsp:spPr>
        <a:xfrm>
          <a:off x="769579" y="2501763"/>
          <a:ext cx="4218860" cy="666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17" tIns="70517" rIns="70517" bIns="70517" numCol="1" spcCol="1270" anchor="ctr" anchorCtr="0">
          <a:noAutofit/>
        </a:bodyPr>
        <a:lstStyle/>
        <a:p>
          <a:pPr marL="0" lvl="0" indent="0" algn="l" defTabSz="711200">
            <a:lnSpc>
              <a:spcPct val="90000"/>
            </a:lnSpc>
            <a:spcBef>
              <a:spcPct val="0"/>
            </a:spcBef>
            <a:spcAft>
              <a:spcPct val="35000"/>
            </a:spcAft>
            <a:buNone/>
          </a:pPr>
          <a:r>
            <a:rPr lang="en-GB" sz="1600" kern="1200"/>
            <a:t>Gifts and hospitality are common in business relationships.</a:t>
          </a:r>
          <a:endParaRPr lang="en-US" sz="1600" kern="1200"/>
        </a:p>
      </dsp:txBody>
      <dsp:txXfrm>
        <a:off x="769579" y="2501763"/>
        <a:ext cx="4218860" cy="666302"/>
      </dsp:txXfrm>
    </dsp:sp>
    <dsp:sp modelId="{97566006-6F51-4F1D-A24B-625E5557E7F0}">
      <dsp:nvSpPr>
        <dsp:cNvPr id="0" name=""/>
        <dsp:cNvSpPr/>
      </dsp:nvSpPr>
      <dsp:spPr>
        <a:xfrm>
          <a:off x="0" y="3334642"/>
          <a:ext cx="4988440" cy="66630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24E6DA-56DD-47AE-BFC4-BC3FFC152751}">
      <dsp:nvSpPr>
        <dsp:cNvPr id="0" name=""/>
        <dsp:cNvSpPr/>
      </dsp:nvSpPr>
      <dsp:spPr>
        <a:xfrm>
          <a:off x="201556" y="3484560"/>
          <a:ext cx="366466" cy="36646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D0CA5E8-DA0D-40BF-9B62-8A262B2214CF}">
      <dsp:nvSpPr>
        <dsp:cNvPr id="0" name=""/>
        <dsp:cNvSpPr/>
      </dsp:nvSpPr>
      <dsp:spPr>
        <a:xfrm>
          <a:off x="769579" y="3334642"/>
          <a:ext cx="4218860" cy="666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0517" tIns="70517" rIns="70517" bIns="70517" numCol="1" spcCol="1270" anchor="ctr" anchorCtr="0">
          <a:noAutofit/>
        </a:bodyPr>
        <a:lstStyle/>
        <a:p>
          <a:pPr marL="0" lvl="0" indent="0" algn="l" defTabSz="711200">
            <a:lnSpc>
              <a:spcPct val="90000"/>
            </a:lnSpc>
            <a:spcBef>
              <a:spcPct val="0"/>
            </a:spcBef>
            <a:spcAft>
              <a:spcPct val="35000"/>
            </a:spcAft>
            <a:buNone/>
          </a:pPr>
          <a:r>
            <a:rPr lang="en-GB" sz="1600" kern="1200"/>
            <a:t>Long-term commitment is valued over short-term gains.</a:t>
          </a:r>
          <a:endParaRPr lang="en-US" sz="1600" kern="1200"/>
        </a:p>
      </dsp:txBody>
      <dsp:txXfrm>
        <a:off x="769579" y="3334642"/>
        <a:ext cx="4218860" cy="6663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F98EC-1BDE-4926-8E36-9DAC859F02DB}">
      <dsp:nvSpPr>
        <dsp:cNvPr id="0" name=""/>
        <dsp:cNvSpPr/>
      </dsp:nvSpPr>
      <dsp:spPr>
        <a:xfrm>
          <a:off x="0" y="5236"/>
          <a:ext cx="4395818" cy="56299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5E148C-0921-4E8A-8B90-F7752CEF9054}">
      <dsp:nvSpPr>
        <dsp:cNvPr id="0" name=""/>
        <dsp:cNvSpPr/>
      </dsp:nvSpPr>
      <dsp:spPr>
        <a:xfrm>
          <a:off x="170305" y="131910"/>
          <a:ext cx="309949" cy="3096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70F37BA-1E59-4767-BA45-D58233F0D020}">
      <dsp:nvSpPr>
        <dsp:cNvPr id="0" name=""/>
        <dsp:cNvSpPr/>
      </dsp:nvSpPr>
      <dsp:spPr>
        <a:xfrm>
          <a:off x="650560" y="5236"/>
          <a:ext cx="3677123" cy="686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7" tIns="72617" rIns="72617" bIns="72617" numCol="1" spcCol="1270" anchor="ctr" anchorCtr="0">
          <a:noAutofit/>
        </a:bodyPr>
        <a:lstStyle/>
        <a:p>
          <a:pPr marL="0" lvl="0" indent="0" algn="l" defTabSz="622300">
            <a:lnSpc>
              <a:spcPct val="100000"/>
            </a:lnSpc>
            <a:spcBef>
              <a:spcPct val="0"/>
            </a:spcBef>
            <a:spcAft>
              <a:spcPct val="35000"/>
            </a:spcAft>
            <a:buNone/>
          </a:pPr>
          <a:r>
            <a:rPr lang="en-GB" sz="1400" kern="1200"/>
            <a:t>Cultural differences impact business negotiations significantly.</a:t>
          </a:r>
          <a:endParaRPr lang="en-US" sz="1400" kern="1200"/>
        </a:p>
      </dsp:txBody>
      <dsp:txXfrm>
        <a:off x="650560" y="5236"/>
        <a:ext cx="3677123" cy="686148"/>
      </dsp:txXfrm>
    </dsp:sp>
    <dsp:sp modelId="{BA8B5166-0AD6-4F2B-9E55-8097F6B7E671}">
      <dsp:nvSpPr>
        <dsp:cNvPr id="0" name=""/>
        <dsp:cNvSpPr/>
      </dsp:nvSpPr>
      <dsp:spPr>
        <a:xfrm>
          <a:off x="0" y="862922"/>
          <a:ext cx="4395818" cy="56299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3043FD-296D-4AFF-A238-C77330B1C989}">
      <dsp:nvSpPr>
        <dsp:cNvPr id="0" name=""/>
        <dsp:cNvSpPr/>
      </dsp:nvSpPr>
      <dsp:spPr>
        <a:xfrm>
          <a:off x="170305" y="989595"/>
          <a:ext cx="309949" cy="3096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69D9852-BD68-4B52-9423-AA2B5E8787B9}">
      <dsp:nvSpPr>
        <dsp:cNvPr id="0" name=""/>
        <dsp:cNvSpPr/>
      </dsp:nvSpPr>
      <dsp:spPr>
        <a:xfrm>
          <a:off x="650560" y="862922"/>
          <a:ext cx="3677123" cy="686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7" tIns="72617" rIns="72617" bIns="72617" numCol="1" spcCol="1270" anchor="ctr" anchorCtr="0">
          <a:noAutofit/>
        </a:bodyPr>
        <a:lstStyle/>
        <a:p>
          <a:pPr marL="0" lvl="0" indent="0" algn="l" defTabSz="622300">
            <a:lnSpc>
              <a:spcPct val="100000"/>
            </a:lnSpc>
            <a:spcBef>
              <a:spcPct val="0"/>
            </a:spcBef>
            <a:spcAft>
              <a:spcPct val="35000"/>
            </a:spcAft>
            <a:buNone/>
          </a:pPr>
          <a:r>
            <a:rPr lang="en-GB" sz="1400" kern="1200"/>
            <a:t>Relationship-building is essential for successful partnerships in China.</a:t>
          </a:r>
          <a:endParaRPr lang="en-US" sz="1400" kern="1200"/>
        </a:p>
      </dsp:txBody>
      <dsp:txXfrm>
        <a:off x="650560" y="862922"/>
        <a:ext cx="3677123" cy="686148"/>
      </dsp:txXfrm>
    </dsp:sp>
    <dsp:sp modelId="{AE909001-060F-4852-897D-41C6D2191AD2}">
      <dsp:nvSpPr>
        <dsp:cNvPr id="0" name=""/>
        <dsp:cNvSpPr/>
      </dsp:nvSpPr>
      <dsp:spPr>
        <a:xfrm>
          <a:off x="0" y="1720607"/>
          <a:ext cx="4395818" cy="56299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44D1EA-E841-47F6-BB3A-1BA149583DD6}">
      <dsp:nvSpPr>
        <dsp:cNvPr id="0" name=""/>
        <dsp:cNvSpPr/>
      </dsp:nvSpPr>
      <dsp:spPr>
        <a:xfrm>
          <a:off x="170305" y="1847280"/>
          <a:ext cx="309949" cy="3096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971BA5B-1628-4A25-B173-64A3C879CB01}">
      <dsp:nvSpPr>
        <dsp:cNvPr id="0" name=""/>
        <dsp:cNvSpPr/>
      </dsp:nvSpPr>
      <dsp:spPr>
        <a:xfrm>
          <a:off x="650560" y="1720607"/>
          <a:ext cx="3677123" cy="686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7" tIns="72617" rIns="72617" bIns="72617" numCol="1" spcCol="1270" anchor="ctr" anchorCtr="0">
          <a:noAutofit/>
        </a:bodyPr>
        <a:lstStyle/>
        <a:p>
          <a:pPr marL="0" lvl="0" indent="0" algn="l" defTabSz="622300">
            <a:lnSpc>
              <a:spcPct val="100000"/>
            </a:lnSpc>
            <a:spcBef>
              <a:spcPct val="0"/>
            </a:spcBef>
            <a:spcAft>
              <a:spcPct val="35000"/>
            </a:spcAft>
            <a:buNone/>
          </a:pPr>
          <a:r>
            <a:rPr lang="en-GB" sz="1400" kern="1200"/>
            <a:t>Patience and respect improve negotiation outcomes (Ghobakhloo et al., 2021).</a:t>
          </a:r>
          <a:endParaRPr lang="en-US" sz="1400" kern="1200"/>
        </a:p>
      </dsp:txBody>
      <dsp:txXfrm>
        <a:off x="650560" y="1720607"/>
        <a:ext cx="3677123" cy="686148"/>
      </dsp:txXfrm>
    </dsp:sp>
    <dsp:sp modelId="{8935A9EE-5BB9-4D5D-8C4C-1F00F7371788}">
      <dsp:nvSpPr>
        <dsp:cNvPr id="0" name=""/>
        <dsp:cNvSpPr/>
      </dsp:nvSpPr>
      <dsp:spPr>
        <a:xfrm>
          <a:off x="0" y="2578292"/>
          <a:ext cx="4395818" cy="56299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5D0FF8-41BB-4DB7-B3A9-09B802243737}">
      <dsp:nvSpPr>
        <dsp:cNvPr id="0" name=""/>
        <dsp:cNvSpPr/>
      </dsp:nvSpPr>
      <dsp:spPr>
        <a:xfrm>
          <a:off x="170305" y="2704966"/>
          <a:ext cx="309949" cy="30964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72EAE18-5C4B-49BA-8765-0A519A2DB21A}">
      <dsp:nvSpPr>
        <dsp:cNvPr id="0" name=""/>
        <dsp:cNvSpPr/>
      </dsp:nvSpPr>
      <dsp:spPr>
        <a:xfrm>
          <a:off x="650560" y="2578292"/>
          <a:ext cx="3677123" cy="686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7" tIns="72617" rIns="72617" bIns="72617" numCol="1" spcCol="1270" anchor="ctr" anchorCtr="0">
          <a:noAutofit/>
        </a:bodyPr>
        <a:lstStyle/>
        <a:p>
          <a:pPr marL="0" lvl="0" indent="0" algn="l" defTabSz="622300">
            <a:lnSpc>
              <a:spcPct val="100000"/>
            </a:lnSpc>
            <a:spcBef>
              <a:spcPct val="0"/>
            </a:spcBef>
            <a:spcAft>
              <a:spcPct val="35000"/>
            </a:spcAft>
            <a:buNone/>
          </a:pPr>
          <a:r>
            <a:rPr lang="en-GB" sz="1400" kern="1200"/>
            <a:t>Adapting communication and negotiation styles fosters collaboration.</a:t>
          </a:r>
          <a:endParaRPr lang="en-US" sz="1400" kern="1200"/>
        </a:p>
      </dsp:txBody>
      <dsp:txXfrm>
        <a:off x="650560" y="2578292"/>
        <a:ext cx="3677123" cy="686148"/>
      </dsp:txXfrm>
    </dsp:sp>
    <dsp:sp modelId="{41BE1A76-6E94-4D4B-B83A-6FA506A88A2D}">
      <dsp:nvSpPr>
        <dsp:cNvPr id="0" name=""/>
        <dsp:cNvSpPr/>
      </dsp:nvSpPr>
      <dsp:spPr>
        <a:xfrm>
          <a:off x="0" y="3435978"/>
          <a:ext cx="4395818" cy="56299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87399C-F418-472E-A230-3A5BE0E4ECFA}">
      <dsp:nvSpPr>
        <dsp:cNvPr id="0" name=""/>
        <dsp:cNvSpPr/>
      </dsp:nvSpPr>
      <dsp:spPr>
        <a:xfrm>
          <a:off x="170471" y="3562651"/>
          <a:ext cx="309949" cy="30964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B80BA1-69F4-4B1A-9794-7D3877FAE910}">
      <dsp:nvSpPr>
        <dsp:cNvPr id="0" name=""/>
        <dsp:cNvSpPr/>
      </dsp:nvSpPr>
      <dsp:spPr>
        <a:xfrm>
          <a:off x="650893" y="3435978"/>
          <a:ext cx="3602542" cy="6861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617" tIns="72617" rIns="72617" bIns="72617" numCol="1" spcCol="1270" anchor="ctr" anchorCtr="0">
          <a:noAutofit/>
        </a:bodyPr>
        <a:lstStyle/>
        <a:p>
          <a:pPr marL="0" lvl="0" indent="0" algn="l" defTabSz="622300">
            <a:lnSpc>
              <a:spcPct val="100000"/>
            </a:lnSpc>
            <a:spcBef>
              <a:spcPct val="0"/>
            </a:spcBef>
            <a:spcAft>
              <a:spcPct val="35000"/>
            </a:spcAft>
            <a:buNone/>
          </a:pPr>
          <a:r>
            <a:rPr lang="en-GB" sz="1400" kern="1200"/>
            <a:t>Cultural awareness enhances long-term business success (Garrido-Moreno, Garcia-Morales, and Martín-Rojas, 2021).</a:t>
          </a:r>
          <a:endParaRPr lang="en-US" sz="1400" kern="1200"/>
        </a:p>
      </dsp:txBody>
      <dsp:txXfrm>
        <a:off x="650893" y="3435978"/>
        <a:ext cx="3602542" cy="686148"/>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4/13/25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In this presentation we will go through actual case of cross cultural negotiations between Poundland UK &amp; a Chinese firm. It is essential to understand cultural differences when it comes to building a successful joint strategy. In an effort to address how cultural elements affect negotiations and strategies to overcome these challenges we will explore. Success depends on having trust, being able to communicate well, and having the correct business etiquette. Then you will learn to cover the adaptability and the cultural awareness. They are seeking to get a mutually beneficial deal while adhering to local norms. With these strategies, the Chinese firm can work with Poundland for a long time and for profit.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2</a:t>
            </a:fld>
            <a:endParaRPr lang="en-US"/>
          </a:p>
        </p:txBody>
      </p:sp>
    </p:spTree>
    <p:extLst>
      <p:ext uri="{BB962C8B-B14F-4D97-AF65-F5344CB8AC3E}">
        <p14:creationId xmlns:p14="http://schemas.microsoft.com/office/powerpoint/2010/main" val="256785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Business culture has an impact on communication, leadership and of course, how decisions are made. Language, customs and values as well as the norms of the business are key cultural elements. The difference here mainly is high context cultures which emphasise on implicit communication while low context cultures place emphasis on the direct communication. Rely also on hierarchy has an effect on authority and the decision making power which is important for negotiations. There are trust building approaches for each culture, and therefore, it’s important to know how to gain credibility in each culture. Poundland recognises these cultural elements and can therefore deal with negotiations effectively, with a view to maintain respectful and productive relations with possible Chinese partners.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3</a:t>
            </a:fld>
            <a:endParaRPr lang="en-US"/>
          </a:p>
        </p:txBody>
      </p:sp>
    </p:spTree>
    <p:extLst>
      <p:ext uri="{BB962C8B-B14F-4D97-AF65-F5344CB8AC3E}">
        <p14:creationId xmlns:p14="http://schemas.microsoft.com/office/powerpoint/2010/main" val="1155279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Cultural Dimensions Theory developed by Hofstede discusses the main differences in UK and China. The UK has a flatter corporate structure than China, which has a high power distance or hierarchy is respected. In China the culture is very collectivist and putting the group harmony first, in the UK the culture is success of the individual. Chinese businesses are more adapted to dealing with uncertainty in the approach, whereas UK businesses tend to prefer areas of structured decision making. The UK businesses tend to be more short term oriented, just in about a gaining term, whereas China does the long term orientation. Knowing those differences are really important for effective negotiation as it enables Poundland to adjust its approach and to make stronger business contacts in China.</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4</a:t>
            </a:fld>
            <a:endParaRPr lang="en-US"/>
          </a:p>
        </p:txBody>
      </p:sp>
    </p:spTree>
    <p:extLst>
      <p:ext uri="{BB962C8B-B14F-4D97-AF65-F5344CB8AC3E}">
        <p14:creationId xmlns:p14="http://schemas.microsoft.com/office/powerpoint/2010/main" val="1313123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Business negotiations are impacted quite significantly by cultural differences between the UK and China. In China, there is a strict hierarchy, and in order to make a decision, one must have the approval of higher senior executives and UK companies have power in the hand of the middle management. Before talking about business, you are supposed to build personal relations, or, “guanxi.” Chinese professionals tend to communicate indirectly to adapt with the UK’s direct communication style for building harmony. Because of careful deliberation, negotiations in China take much longer and so need patience and persistence. Also, in Chinese business culture, when doing business with potential partners, formality and respect are very much valued and it is very important to have etiquette and courtesy.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5</a:t>
            </a:fld>
            <a:endParaRPr lang="en-US"/>
          </a:p>
        </p:txBody>
      </p:sp>
    </p:spTree>
    <p:extLst>
      <p:ext uri="{BB962C8B-B14F-4D97-AF65-F5344CB8AC3E}">
        <p14:creationId xmlns:p14="http://schemas.microsoft.com/office/powerpoint/2010/main" val="3903112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Business negotiation can be tough due to cultural differences. If UK professionals are used to direct communication, it may lead to misinterpretations with indirect communication in China. The UK approach may seem too direct to Chinese partners, but in the same way. Failures in China’s hierarchical decision making process often occur and UK businesses have to prepare for it. China’s negotiation style of preferring consensus over confrontation can result in misunderstandings. It takes a number of interactions to build trust and reach agreements in China. By paying attention and responding to these differences, Poundland should be able to carry out well negotiated negotiations.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6</a:t>
            </a:fld>
            <a:endParaRPr lang="en-US"/>
          </a:p>
        </p:txBody>
      </p:sp>
    </p:spTree>
    <p:extLst>
      <p:ext uri="{BB962C8B-B14F-4D97-AF65-F5344CB8AC3E}">
        <p14:creationId xmlns:p14="http://schemas.microsoft.com/office/powerpoint/2010/main" val="1589887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Many challenges exist for Poundland when operating in the Chinese business culture. Time is also needed during negotiations — patience and persistence required. Business success is, in fact, all about guanxi, or relationship building. Progress is often easy if you are not linked personally to people. Formalism and respect are the main things that characterise a meeting. Unlike UK based firms that keep the interests of the business short term, Chinese businesses are interested in long term benefits. One of the important things is to maintain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Mianzi</a:t>
            </a:r>
            <a:r>
              <a:rPr lang="en-GB" sz="1800" dirty="0">
                <a:effectLst/>
                <a:latin typeface="Times New Roman" panose="02020603050405020304" pitchFamily="18" charset="0"/>
                <a:ea typeface="Calibri" panose="020F0502020204030204" pitchFamily="34" charset="0"/>
                <a:cs typeface="Arial" panose="020B0604020202020204" pitchFamily="34" charset="0"/>
              </a:rPr>
              <a:t>," face, and public disagreements and aggressive tactics must be avoided. Understanding the challenges of adapting the culture will help Poundland develop a strategy that fits in Chinese culture and makes the negotiation process easy.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7</a:t>
            </a:fld>
            <a:endParaRPr lang="en-US"/>
          </a:p>
        </p:txBody>
      </p:sp>
    </p:spTree>
    <p:extLst>
      <p:ext uri="{BB962C8B-B14F-4D97-AF65-F5344CB8AC3E}">
        <p14:creationId xmlns:p14="http://schemas.microsoft.com/office/powerpoint/2010/main" val="1784429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Times New Roman" panose="02020603050405020304" pitchFamily="18" charset="0"/>
              </a:rPr>
              <a:t>To negotiate with Alibaba, that must understand its business culture and business strategy. Trust starts to depend on guanxi and Alibaba places more value on strong relationships than right now. Alibaba being a hierarchical decision process of management, it is important to respect with the key people. Being patient comes naturally when negotiating with Alibaba. Alibaba is more inclined toward larger long-term partnerships that suit both sides where there is an exchange of good and services. Poundland can maintain a solid ground for business relationship with Alibaba Group by concentrating on win-win collaboration.</a:t>
            </a: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8</a:t>
            </a:fld>
            <a:endParaRPr lang="en-US"/>
          </a:p>
        </p:txBody>
      </p:sp>
    </p:spTree>
    <p:extLst>
      <p:ext uri="{BB962C8B-B14F-4D97-AF65-F5344CB8AC3E}">
        <p14:creationId xmlns:p14="http://schemas.microsoft.com/office/powerpoint/2010/main" val="141452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It will be based on trust on working with Alibaba Group. Unlike short term transaction transactional business models, Alibaba prefers long term stable relationship. Building guanxi (personal connexions) with Alibaba’s key executives is a way to strengthen trust and credibility. Alibaba likes the partners who have the commitment, reliability and a shared objective. Regular meetings are required both online and offline to encourage collaboration. Rather than just maximising profits or maximising cost cutting, Alibaba likes to partner with companies, both of which they can profit from. To do this, Poundland can develop a mutually beneficial partnership with Alibaba Group by showing it a common commitment to success.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9</a:t>
            </a:fld>
            <a:endParaRPr lang="en-US"/>
          </a:p>
        </p:txBody>
      </p:sp>
    </p:spTree>
    <p:extLst>
      <p:ext uri="{BB962C8B-B14F-4D97-AF65-F5344CB8AC3E}">
        <p14:creationId xmlns:p14="http://schemas.microsoft.com/office/powerpoint/2010/main" val="2447953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Good negotiations with Chinese firms are dependent on effective communication. Chinese professionals however differ from the UK’s approach in that they don’t adopt a direct approach, however they use indirect language in order to preserve harmony and avoid conflict. It is important to understand non verbal cues such as pauses or facial expressions. Rushed responses often prevent the benefit of silence at the end of a discussion for the simple reason that silence more often represents genuine consideration than disagreement. Formal and respectful address of counterparts through titles and greetings is also an important part of the treatment. In addition, you should not reject an offer straight blatant, instead, you should suggest other solutions. Poundland should be able to adjust to the communication styles and promote a positive negotiation environment by working together.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10</a:t>
            </a:fld>
            <a:endParaRPr lang="en-US"/>
          </a:p>
        </p:txBody>
      </p:sp>
    </p:spTree>
    <p:extLst>
      <p:ext uri="{BB962C8B-B14F-4D97-AF65-F5344CB8AC3E}">
        <p14:creationId xmlns:p14="http://schemas.microsoft.com/office/powerpoint/2010/main" val="585874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UK practise of negotiations differs greatly from the practise in China. Patience is what’s required when it comes to business deals as they generally need multiple rounds of discussion. There is a hierarchy in place, and then accordingly, it is important to address senior executives with utmost respect, as the approval of them is required. The opposite is true of the Chinese, who are used to making it all happen quickly, so use pressure tactics is recommended not. The emphasis is on a win approach, in which short term benefits count less than coming to an arrangement for long term rewards. Formal attire and a respectful body language enhances credibility and professionalism, and put Poundland in place to clinch a deal at favour.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11</a:t>
            </a:fld>
            <a:endParaRPr lang="en-US"/>
          </a:p>
        </p:txBody>
      </p:sp>
    </p:spTree>
    <p:extLst>
      <p:ext uri="{BB962C8B-B14F-4D97-AF65-F5344CB8AC3E}">
        <p14:creationId xmlns:p14="http://schemas.microsoft.com/office/powerpoint/2010/main" val="268071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Successful negotiations require a basic degree of cultural awareness and adaptability. So, knowing Chinese traditions and the cultural customs goes a long way assisting a company into good business relationships. Having flexibility in negotiation styles helps make it smoother discussions and collaboration. Not demonstrated respecting Chinese custom, as shown in acknowledging hierarchical structure, and maintaining formality of the language, makes trust. It's really just learning basic Mandarin phrases for such things as greetings can leave a good impression on people and show commitment to cultural understanding. By providing cultural training for Poundland’s employees, they will be prepared to deal successfully with cross cultural negotiations with Chinese firms, and thereby lead to the development of more effective working relationship with Chinese firms.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12</a:t>
            </a:fld>
            <a:endParaRPr lang="en-US"/>
          </a:p>
        </p:txBody>
      </p:sp>
    </p:spTree>
    <p:extLst>
      <p:ext uri="{BB962C8B-B14F-4D97-AF65-F5344CB8AC3E}">
        <p14:creationId xmlns:p14="http://schemas.microsoft.com/office/powerpoint/2010/main" val="6359172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Arial" panose="020B0604020202020204" pitchFamily="34" charset="0"/>
              </a:rPr>
              <a:t>Finally, concluding, to successfully develop in its strategic partnership with Alibaba Group both will need to develop relationship building, flexibility and a long-term perspective. Rather, in Alibaba’s business culture, trust, patience, mutual benefits, and not immediate profits, are stressed. To undertake better negotiations with Alibaba, it is important to know the hierarchical structure and the decision making of Alibaba. Poundland should respect Chinese business etiquette and Chinese communication norms to develop a long and strong relationship with Alibaba. In this case, it is a win-win strategy that can benefit both companies to use the strength of each other in order to have a successful and sustainable expansion in Chinese market.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13</a:t>
            </a:fld>
            <a:endParaRPr lang="en-US"/>
          </a:p>
        </p:txBody>
      </p:sp>
    </p:spTree>
    <p:extLst>
      <p:ext uri="{BB962C8B-B14F-4D97-AF65-F5344CB8AC3E}">
        <p14:creationId xmlns:p14="http://schemas.microsoft.com/office/powerpoint/2010/main" val="4222299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Kutlay, M.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Öniş</a:t>
            </a:r>
            <a:r>
              <a:rPr lang="en-GB" sz="1800" dirty="0">
                <a:effectLst/>
                <a:latin typeface="Times New Roman" panose="02020603050405020304" pitchFamily="18" charset="0"/>
                <a:ea typeface="Calibri" panose="020F0502020204030204" pitchFamily="34" charset="0"/>
                <a:cs typeface="Arial" panose="020B0604020202020204" pitchFamily="34" charset="0"/>
              </a:rPr>
              <a:t>, Z., 2021. Turkish foreign policy in a post-western order: strategic autonomy or new forms of dependence?. </a:t>
            </a:r>
            <a:r>
              <a:rPr lang="en-GB" sz="1800" i="1" dirty="0">
                <a:effectLst/>
                <a:latin typeface="Times New Roman" panose="02020603050405020304" pitchFamily="18" charset="0"/>
                <a:ea typeface="Calibri" panose="020F0502020204030204" pitchFamily="34" charset="0"/>
                <a:cs typeface="Arial" panose="020B0604020202020204" pitchFamily="34" charset="0"/>
              </a:rPr>
              <a:t>International Affairs</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97</a:t>
            </a:r>
            <a:r>
              <a:rPr lang="en-GB" sz="1800" dirty="0">
                <a:effectLst/>
                <a:latin typeface="Times New Roman" panose="02020603050405020304" pitchFamily="18" charset="0"/>
                <a:ea typeface="Calibri" panose="020F0502020204030204" pitchFamily="34" charset="0"/>
                <a:cs typeface="Arial" panose="020B0604020202020204" pitchFamily="34" charset="0"/>
              </a:rPr>
              <a:t>(4), pp.1085-1104.</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Mamabolo, M.A.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Lekoko</a:t>
            </a:r>
            <a:r>
              <a:rPr lang="en-GB" sz="1800" dirty="0">
                <a:effectLst/>
                <a:latin typeface="Times New Roman" panose="02020603050405020304" pitchFamily="18" charset="0"/>
                <a:ea typeface="Calibri" panose="020F0502020204030204" pitchFamily="34" charset="0"/>
                <a:cs typeface="Arial" panose="020B0604020202020204" pitchFamily="34" charset="0"/>
              </a:rPr>
              <a:t>, R., 2021. Entrepreneurial ecosystems created by woman entrepreneurs in Botswana.</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Mancuso, I., Petruzzelli, A.M.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Panniello</a:t>
            </a:r>
            <a:r>
              <a:rPr lang="en-GB" sz="1800" dirty="0">
                <a:effectLst/>
                <a:latin typeface="Times New Roman" panose="02020603050405020304" pitchFamily="18" charset="0"/>
                <a:ea typeface="Calibri" panose="020F0502020204030204" pitchFamily="34" charset="0"/>
                <a:cs typeface="Arial" panose="020B0604020202020204" pitchFamily="34" charset="0"/>
              </a:rPr>
              <a:t>, U., 2023. Innovating agri-food business models after the Covid-19 pandemic: The impact of digital technologies on the value creation and value capture mechanisms. </a:t>
            </a:r>
            <a:r>
              <a:rPr lang="en-GB" sz="1800" i="1" dirty="0">
                <a:effectLst/>
                <a:latin typeface="Times New Roman" panose="02020603050405020304" pitchFamily="18" charset="0"/>
                <a:ea typeface="Calibri" panose="020F0502020204030204" pitchFamily="34" charset="0"/>
                <a:cs typeface="Arial" panose="020B0604020202020204" pitchFamily="34" charset="0"/>
              </a:rPr>
              <a:t>Technological Forecasting and Social Change</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190</a:t>
            </a:r>
            <a:r>
              <a:rPr lang="en-GB" sz="1800" dirty="0">
                <a:effectLst/>
                <a:latin typeface="Times New Roman" panose="02020603050405020304" pitchFamily="18" charset="0"/>
                <a:ea typeface="Calibri" panose="020F0502020204030204" pitchFamily="34" charset="0"/>
                <a:cs typeface="Arial" panose="020B0604020202020204" pitchFamily="34" charset="0"/>
              </a:rPr>
              <a:t>, p.122404.</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Mohanty, S., 2021. </a:t>
            </a:r>
            <a:r>
              <a:rPr lang="en-GB" sz="1800" i="1" dirty="0">
                <a:effectLst/>
                <a:latin typeface="Times New Roman" panose="02020603050405020304" pitchFamily="18" charset="0"/>
                <a:ea typeface="Calibri" panose="020F0502020204030204" pitchFamily="34" charset="0"/>
                <a:cs typeface="Arial" panose="020B0604020202020204" pitchFamily="34" charset="0"/>
              </a:rPr>
              <a:t>An Analysis of Factors Affecting Consumer Behaviour: A Case of E-Retailing in Goa</a:t>
            </a:r>
            <a:r>
              <a:rPr lang="en-GB" sz="1800" dirty="0">
                <a:effectLst/>
                <a:latin typeface="Times New Roman" panose="02020603050405020304" pitchFamily="18" charset="0"/>
                <a:ea typeface="Calibri" panose="020F0502020204030204" pitchFamily="34" charset="0"/>
                <a:cs typeface="Arial" panose="020B0604020202020204" pitchFamily="34" charset="0"/>
              </a:rPr>
              <a:t> (Doctoral dissertation, Goa University).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O’Dwyer, M.,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Filieri</a:t>
            </a:r>
            <a:r>
              <a:rPr lang="en-GB" sz="1800" dirty="0">
                <a:effectLst/>
                <a:latin typeface="Times New Roman" panose="02020603050405020304" pitchFamily="18" charset="0"/>
                <a:ea typeface="Calibri" panose="020F0502020204030204" pitchFamily="34" charset="0"/>
                <a:cs typeface="Arial" panose="020B0604020202020204" pitchFamily="34" charset="0"/>
              </a:rPr>
              <a:t>, R. and O’Malley, L., 2023. Establishing successful university–industry collaborations: barriers and enablers deconstructed. </a:t>
            </a:r>
            <a:r>
              <a:rPr lang="en-GB" sz="1800" i="1" dirty="0">
                <a:effectLst/>
                <a:latin typeface="Times New Roman" panose="02020603050405020304" pitchFamily="18" charset="0"/>
                <a:ea typeface="Calibri" panose="020F0502020204030204" pitchFamily="34" charset="0"/>
                <a:cs typeface="Arial" panose="020B0604020202020204" pitchFamily="34" charset="0"/>
              </a:rPr>
              <a:t>The Journal of Technology Transfer</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48</a:t>
            </a:r>
            <a:r>
              <a:rPr lang="en-GB" sz="1800" dirty="0">
                <a:effectLst/>
                <a:latin typeface="Times New Roman" panose="02020603050405020304" pitchFamily="18" charset="0"/>
                <a:ea typeface="Calibri" panose="020F0502020204030204" pitchFamily="34" charset="0"/>
                <a:cs typeface="Arial" panose="020B0604020202020204" pitchFamily="34" charset="0"/>
              </a:rPr>
              <a:t>(3), pp.900-931.</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err="1">
                <a:effectLst/>
                <a:latin typeface="Times New Roman" panose="02020603050405020304" pitchFamily="18" charset="0"/>
                <a:ea typeface="Calibri" panose="020F0502020204030204" pitchFamily="34" charset="0"/>
                <a:cs typeface="Arial" panose="020B0604020202020204" pitchFamily="34" charset="0"/>
              </a:rPr>
              <a:t>Rejeb</a:t>
            </a:r>
            <a:r>
              <a:rPr lang="en-GB" sz="1800" dirty="0">
                <a:effectLst/>
                <a:latin typeface="Times New Roman" panose="02020603050405020304" pitchFamily="18" charset="0"/>
                <a:ea typeface="Calibri" panose="020F0502020204030204" pitchFamily="34" charset="0"/>
                <a:cs typeface="Arial" panose="020B0604020202020204" pitchFamily="34" charset="0"/>
              </a:rPr>
              <a:t>, A.,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Rejeb</a:t>
            </a:r>
            <a:r>
              <a:rPr lang="en-GB" sz="1800" dirty="0">
                <a:effectLst/>
                <a:latin typeface="Times New Roman" panose="02020603050405020304" pitchFamily="18" charset="0"/>
                <a:ea typeface="Calibri" panose="020F0502020204030204" pitchFamily="34" charset="0"/>
                <a:cs typeface="Arial" panose="020B0604020202020204" pitchFamily="34" charset="0"/>
              </a:rPr>
              <a:t>, K.,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Appolloni</a:t>
            </a:r>
            <a:r>
              <a:rPr lang="en-GB" sz="1800" dirty="0">
                <a:effectLst/>
                <a:latin typeface="Times New Roman" panose="02020603050405020304" pitchFamily="18" charset="0"/>
                <a:ea typeface="Calibri" panose="020F0502020204030204" pitchFamily="34" charset="0"/>
                <a:cs typeface="Arial" panose="020B0604020202020204" pitchFamily="34" charset="0"/>
              </a:rPr>
              <a:t>, A.,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Zailani</a:t>
            </a:r>
            <a:r>
              <a:rPr lang="en-GB" sz="1800" dirty="0">
                <a:effectLst/>
                <a:latin typeface="Times New Roman" panose="02020603050405020304" pitchFamily="18" charset="0"/>
                <a:ea typeface="Calibri" panose="020F0502020204030204" pitchFamily="34" charset="0"/>
                <a:cs typeface="Arial" panose="020B0604020202020204" pitchFamily="34" charset="0"/>
              </a:rPr>
              <a:t>, S. and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Iranmanesh</a:t>
            </a:r>
            <a:r>
              <a:rPr lang="en-GB" sz="1800" dirty="0">
                <a:effectLst/>
                <a:latin typeface="Times New Roman" panose="02020603050405020304" pitchFamily="18" charset="0"/>
                <a:ea typeface="Calibri" panose="020F0502020204030204" pitchFamily="34" charset="0"/>
                <a:cs typeface="Arial" panose="020B0604020202020204" pitchFamily="34" charset="0"/>
              </a:rPr>
              <a:t>, M., 2025. Navigating the landscape of public–private partnership research: a novel review using latent Dirichlet allocation. </a:t>
            </a:r>
            <a:r>
              <a:rPr lang="en-GB" sz="1800" i="1" dirty="0">
                <a:effectLst/>
                <a:latin typeface="Times New Roman" panose="02020603050405020304" pitchFamily="18" charset="0"/>
                <a:ea typeface="Calibri" panose="020F0502020204030204" pitchFamily="34" charset="0"/>
                <a:cs typeface="Arial" panose="020B0604020202020204" pitchFamily="34" charset="0"/>
              </a:rPr>
              <a:t>International Journal of Public Sector Management</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38</a:t>
            </a:r>
            <a:r>
              <a:rPr lang="en-GB" sz="1800" dirty="0">
                <a:effectLst/>
                <a:latin typeface="Times New Roman" panose="02020603050405020304" pitchFamily="18" charset="0"/>
                <a:ea typeface="Calibri" panose="020F0502020204030204" pitchFamily="34" charset="0"/>
                <a:cs typeface="Arial" panose="020B0604020202020204" pitchFamily="34" charset="0"/>
              </a:rPr>
              <a:t>(2), pp.213-237.</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err="1">
                <a:effectLst/>
                <a:latin typeface="Times New Roman" panose="02020603050405020304" pitchFamily="18" charset="0"/>
                <a:ea typeface="Calibri" panose="020F0502020204030204" pitchFamily="34" charset="0"/>
                <a:cs typeface="Arial" panose="020B0604020202020204" pitchFamily="34" charset="0"/>
              </a:rPr>
              <a:t>Snihur</a:t>
            </a:r>
            <a:r>
              <a:rPr lang="en-GB" sz="1800" dirty="0">
                <a:effectLst/>
                <a:latin typeface="Times New Roman" panose="02020603050405020304" pitchFamily="18" charset="0"/>
                <a:ea typeface="Calibri" panose="020F0502020204030204" pitchFamily="34" charset="0"/>
                <a:cs typeface="Arial" panose="020B0604020202020204" pitchFamily="34" charset="0"/>
              </a:rPr>
              <a:t>, Y., Zott, C. and Amit, R., 2021. Managing the value appropriation dilemma in business model innovation. </a:t>
            </a:r>
            <a:r>
              <a:rPr lang="en-GB" sz="1800" i="1" dirty="0">
                <a:effectLst/>
                <a:latin typeface="Times New Roman" panose="02020603050405020304" pitchFamily="18" charset="0"/>
                <a:ea typeface="Calibri" panose="020F0502020204030204" pitchFamily="34" charset="0"/>
                <a:cs typeface="Arial" panose="020B0604020202020204" pitchFamily="34" charset="0"/>
              </a:rPr>
              <a:t>Strategy Science</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6</a:t>
            </a:r>
            <a:r>
              <a:rPr lang="en-GB" sz="1800" dirty="0">
                <a:effectLst/>
                <a:latin typeface="Times New Roman" panose="02020603050405020304" pitchFamily="18" charset="0"/>
                <a:ea typeface="Calibri" panose="020F0502020204030204" pitchFamily="34" charset="0"/>
                <a:cs typeface="Arial" panose="020B0604020202020204" pitchFamily="34" charset="0"/>
              </a:rPr>
              <a:t>(1), pp.22-38.</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a:effectLst/>
                <a:latin typeface="Times New Roman" panose="02020603050405020304" pitchFamily="18" charset="0"/>
                <a:ea typeface="Calibri" panose="020F0502020204030204" pitchFamily="34" charset="0"/>
                <a:cs typeface="Arial" panose="020B0604020202020204" pitchFamily="34" charset="0"/>
              </a:rPr>
              <a:t>Soto Setzke, D.,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Riasanow</a:t>
            </a:r>
            <a:r>
              <a:rPr lang="en-GB" sz="1800" dirty="0">
                <a:effectLst/>
                <a:latin typeface="Times New Roman" panose="02020603050405020304" pitchFamily="18" charset="0"/>
                <a:ea typeface="Calibri" panose="020F0502020204030204" pitchFamily="34" charset="0"/>
                <a:cs typeface="Arial" panose="020B0604020202020204" pitchFamily="34" charset="0"/>
              </a:rPr>
              <a:t>, T., Böhm, M. and Krcmar, H., 2023. Pathways to digital service innovation: The role of digital transformation strategies in established organizations. </a:t>
            </a:r>
            <a:r>
              <a:rPr lang="en-GB" sz="1800" i="1" dirty="0">
                <a:effectLst/>
                <a:latin typeface="Times New Roman" panose="02020603050405020304" pitchFamily="18" charset="0"/>
                <a:ea typeface="Calibri" panose="020F0502020204030204" pitchFamily="34" charset="0"/>
                <a:cs typeface="Arial" panose="020B0604020202020204" pitchFamily="34" charset="0"/>
              </a:rPr>
              <a:t>Information Systems Frontiers</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25</a:t>
            </a:r>
            <a:r>
              <a:rPr lang="en-GB" sz="1800" dirty="0">
                <a:effectLst/>
                <a:latin typeface="Times New Roman" panose="02020603050405020304" pitchFamily="18" charset="0"/>
                <a:ea typeface="Calibri" panose="020F0502020204030204" pitchFamily="34" charset="0"/>
                <a:cs typeface="Arial" panose="020B0604020202020204" pitchFamily="34" charset="0"/>
              </a:rPr>
              <a:t>(3), pp.1017-1037.</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buNone/>
            </a:pPr>
            <a:r>
              <a:rPr lang="en-GB" sz="1800" dirty="0" err="1">
                <a:effectLst/>
                <a:latin typeface="Times New Roman" panose="02020603050405020304" pitchFamily="18" charset="0"/>
                <a:ea typeface="Calibri" panose="020F0502020204030204" pitchFamily="34" charset="0"/>
                <a:cs typeface="Arial" panose="020B0604020202020204" pitchFamily="34" charset="0"/>
              </a:rPr>
              <a:t>Suradji</a:t>
            </a:r>
            <a:r>
              <a:rPr lang="en-GB" sz="1800" dirty="0">
                <a:effectLst/>
                <a:latin typeface="Times New Roman" panose="02020603050405020304" pitchFamily="18" charset="0"/>
                <a:ea typeface="Calibri" panose="020F0502020204030204" pitchFamily="34" charset="0"/>
                <a:cs typeface="Arial" panose="020B0604020202020204" pitchFamily="34" charset="0"/>
              </a:rPr>
              <a:t>, M.,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Futaqi</a:t>
            </a:r>
            <a:r>
              <a:rPr lang="en-GB" sz="1800" dirty="0">
                <a:effectLst/>
                <a:latin typeface="Times New Roman" panose="02020603050405020304" pitchFamily="18" charset="0"/>
                <a:ea typeface="Calibri" panose="020F0502020204030204" pitchFamily="34" charset="0"/>
                <a:cs typeface="Arial" panose="020B0604020202020204" pitchFamily="34" charset="0"/>
              </a:rPr>
              <a:t>, S. and Hudi, M., 2024. Strengthening the Capacity of Social Welfare Institutions for Service Quality to Orphans, the Elderly and the Disabled. </a:t>
            </a:r>
            <a:r>
              <a:rPr lang="en-GB" sz="1800" i="1" dirty="0">
                <a:effectLst/>
                <a:latin typeface="Times New Roman" panose="02020603050405020304" pitchFamily="18" charset="0"/>
                <a:ea typeface="Calibri" panose="020F0502020204030204" pitchFamily="34" charset="0"/>
                <a:cs typeface="Arial" panose="020B0604020202020204" pitchFamily="34" charset="0"/>
              </a:rPr>
              <a:t>ABDIMAS: </a:t>
            </a:r>
            <a:r>
              <a:rPr lang="en-GB" sz="1800" i="1" dirty="0" err="1">
                <a:effectLst/>
                <a:latin typeface="Times New Roman" panose="02020603050405020304" pitchFamily="18" charset="0"/>
                <a:ea typeface="Calibri" panose="020F0502020204030204" pitchFamily="34" charset="0"/>
                <a:cs typeface="Arial" panose="020B0604020202020204" pitchFamily="34" charset="0"/>
              </a:rPr>
              <a:t>Jurnal</a:t>
            </a:r>
            <a:r>
              <a:rPr lang="en-GB" sz="1800" i="1"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err="1">
                <a:effectLst/>
                <a:latin typeface="Times New Roman" panose="02020603050405020304" pitchFamily="18" charset="0"/>
                <a:ea typeface="Calibri" panose="020F0502020204030204" pitchFamily="34" charset="0"/>
                <a:cs typeface="Arial" panose="020B0604020202020204" pitchFamily="34" charset="0"/>
              </a:rPr>
              <a:t>Pengabdian</a:t>
            </a:r>
            <a:r>
              <a:rPr lang="en-GB" sz="1800" i="1" dirty="0">
                <a:effectLst/>
                <a:latin typeface="Times New Roman" panose="02020603050405020304" pitchFamily="18" charset="0"/>
                <a:ea typeface="Calibri" panose="020F0502020204030204" pitchFamily="34" charset="0"/>
                <a:cs typeface="Arial" panose="020B0604020202020204" pitchFamily="34" charset="0"/>
              </a:rPr>
              <a:t> Masyarakat</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7</a:t>
            </a:r>
            <a:r>
              <a:rPr lang="en-GB" sz="1800" dirty="0">
                <a:effectLst/>
                <a:latin typeface="Times New Roman" panose="02020603050405020304" pitchFamily="18" charset="0"/>
                <a:ea typeface="Calibri" panose="020F0502020204030204" pitchFamily="34" charset="0"/>
                <a:cs typeface="Arial" panose="020B0604020202020204" pitchFamily="34" charset="0"/>
              </a:rPr>
              <a:t>(1), pp.314-324.</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Yeung, H.W.C., 2021. Regional worlds: from related variety in regional diversification to strategic coupling in global production networks. </a:t>
            </a:r>
            <a:r>
              <a:rPr lang="en-GB" sz="1800" i="1" dirty="0">
                <a:effectLst/>
                <a:latin typeface="Times New Roman" panose="02020603050405020304" pitchFamily="18" charset="0"/>
                <a:ea typeface="Calibri" panose="020F0502020204030204" pitchFamily="34" charset="0"/>
                <a:cs typeface="Arial" panose="020B0604020202020204" pitchFamily="34" charset="0"/>
              </a:rPr>
              <a:t>Regional Studies</a:t>
            </a:r>
            <a:r>
              <a:rPr lang="en-GB" sz="1800" dirty="0">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effectLst/>
                <a:latin typeface="Times New Roman" panose="02020603050405020304" pitchFamily="18" charset="0"/>
                <a:ea typeface="Calibri" panose="020F0502020204030204" pitchFamily="34" charset="0"/>
                <a:cs typeface="Arial" panose="020B0604020202020204" pitchFamily="34" charset="0"/>
              </a:rPr>
              <a:t>55</a:t>
            </a:r>
            <a:r>
              <a:rPr lang="en-GB" sz="1800" dirty="0">
                <a:effectLst/>
                <a:latin typeface="Times New Roman" panose="02020603050405020304" pitchFamily="18" charset="0"/>
                <a:ea typeface="Calibri" panose="020F0502020204030204" pitchFamily="34" charset="0"/>
                <a:cs typeface="Arial" panose="020B0604020202020204" pitchFamily="34" charset="0"/>
              </a:rPr>
              <a:t>(6), pp.989-1010.</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F533E96-F078-4B3D-A8F4-F1AF21EBC357}" type="slidenum">
              <a:rPr lang="en-US" smtClean="0"/>
              <a:pPr/>
              <a:t>14</a:t>
            </a:fld>
            <a:endParaRPr lang="en-US"/>
          </a:p>
        </p:txBody>
      </p:sp>
    </p:spTree>
    <p:extLst>
      <p:ext uri="{BB962C8B-B14F-4D97-AF65-F5344CB8AC3E}">
        <p14:creationId xmlns:p14="http://schemas.microsoft.com/office/powerpoint/2010/main" val="20392675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1534381"/>
            <a:ext cx="8237835" cy="1679755"/>
          </a:xfr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48965" y="3487980"/>
            <a:ext cx="8229600" cy="763525"/>
          </a:xfrm>
        </p:spPr>
        <p:txBody>
          <a:bodyPr>
            <a:normAutofit/>
          </a:bodyPr>
          <a:lstStyle>
            <a:lvl1pPr marL="0" indent="0" algn="r">
              <a:buNone/>
              <a:defRPr sz="2800" b="0" i="0">
                <a:solidFill>
                  <a:srgbClr val="EE0066"/>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1175"/>
            <a:ext cx="8229600" cy="630084"/>
          </a:xfrm>
        </p:spPr>
        <p:txBody>
          <a:bodyPr>
            <a:normAutofit/>
          </a:bodyPr>
          <a:lstStyle>
            <a:lvl1pPr algn="r">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57200" y="1502815"/>
            <a:ext cx="8229600" cy="3264446"/>
          </a:xfr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82566" y="281175"/>
            <a:ext cx="6104234" cy="903587"/>
          </a:xfrm>
        </p:spPr>
        <p:txBody>
          <a:bodyPr>
            <a:normAutofit/>
          </a:bodyPr>
          <a:lstStyle>
            <a:lvl1pPr algn="r">
              <a:defRPr sz="3600">
                <a:solidFill>
                  <a:srgbClr val="EE0066"/>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2590801" y="1315961"/>
            <a:ext cx="6104234" cy="3436007"/>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4/13/25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38095"/>
            <a:ext cx="8229600" cy="653900"/>
          </a:xfrm>
        </p:spPr>
        <p:txBody>
          <a:bodyPr>
            <a:normAutofit/>
          </a:bodyPr>
          <a:lstStyle>
            <a:lvl1pPr algn="r">
              <a:defRPr sz="3600" u="none"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1807" y="1581539"/>
            <a:ext cx="4040188" cy="568644"/>
          </a:xfrm>
        </p:spPr>
        <p:txBody>
          <a:bodyPr anchor="b"/>
          <a:lstStyle>
            <a:lvl1pPr marL="0" indent="0" algn="ctr">
              <a:buNone/>
              <a:defRPr sz="2400"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0222" y="2150183"/>
            <a:ext cx="4041775" cy="2712140"/>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1999" y="1583965"/>
            <a:ext cx="4041775" cy="568643"/>
          </a:xfrm>
        </p:spPr>
        <p:txBody>
          <a:bodyPr anchor="b"/>
          <a:lstStyle>
            <a:lvl1pPr marL="0" indent="0" algn="ctr">
              <a:buNone/>
              <a:defRPr sz="2400"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50184"/>
            <a:ext cx="4041775" cy="2712142"/>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4/13/25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4/13/25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4/13/25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90"/>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8"/>
            <a:ext cx="3008313" cy="3518297"/>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4/13/25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1792288" y="4025505"/>
            <a:ext cx="5486400" cy="603647"/>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4/13/25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4/13/25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id="{08B89D22-1D6E-450B-881F-4D2A4C527F7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3808475" y="2326215"/>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4/13/25</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11E867DF-3DCA-4725-94F0-F2B6BD747A82}"/>
              </a:ext>
            </a:extLst>
          </p:cNvPr>
          <p:cNvSpPr txBox="1"/>
          <p:nvPr userDrawn="1"/>
        </p:nvSpPr>
        <p:spPr>
          <a:xfrm>
            <a:off x="-9149"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377"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914377"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32" indent="-285744" algn="l" defTabSz="914377"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71" indent="-228594" algn="l" defTabSz="914377"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60"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49"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44241" y="881501"/>
            <a:ext cx="3129360" cy="1871978"/>
          </a:xfrm>
        </p:spPr>
        <p:txBody>
          <a:bodyPr anchor="b">
            <a:normAutofit/>
          </a:bodyPr>
          <a:lstStyle/>
          <a:p>
            <a:pPr>
              <a:lnSpc>
                <a:spcPct val="90000"/>
              </a:lnSpc>
            </a:pPr>
            <a:r>
              <a:rPr lang="en-US" sz="2100" b="1" dirty="0">
                <a:solidFill>
                  <a:schemeClr val="tx1"/>
                </a:solidFill>
              </a:rPr>
              <a:t>CROSS-CULTURAL NEGOTIATIONS: ESTABLISHING A STRATEGIC PARTNERSHIP BETWEEN POUNDLAND UK AND ALIBABA GROUP</a:t>
            </a:r>
          </a:p>
        </p:txBody>
      </p:sp>
      <p:pic>
        <p:nvPicPr>
          <p:cNvPr id="4" name="Picture 3" descr="Hands holding each other's wrists and interlinked to form a circle">
            <a:extLst>
              <a:ext uri="{FF2B5EF4-FFF2-40B4-BE49-F238E27FC236}">
                <a16:creationId xmlns:a16="http://schemas.microsoft.com/office/drawing/2014/main" id="{93B74C6E-F9DD-00FD-1D93-DBE0F9A0E3EF}"/>
              </a:ext>
            </a:extLst>
          </p:cNvPr>
          <p:cNvPicPr>
            <a:picLocks noChangeAspect="1"/>
          </p:cNvPicPr>
          <p:nvPr/>
        </p:nvPicPr>
        <p:blipFill>
          <a:blip r:embed="rId2"/>
          <a:srcRect l="22150" r="18516"/>
          <a:stretch/>
        </p:blipFill>
        <p:spPr>
          <a:xfrm>
            <a:off x="4572000" y="10"/>
            <a:ext cx="4572000" cy="5143490"/>
          </a:xfrm>
          <a:prstGeom prst="rect">
            <a:avLst/>
          </a:prstGeom>
        </p:spPr>
      </p:pic>
      <p:sp>
        <p:nvSpPr>
          <p:cNvPr id="3" name="TextBox 2">
            <a:extLst>
              <a:ext uri="{FF2B5EF4-FFF2-40B4-BE49-F238E27FC236}">
                <a16:creationId xmlns:a16="http://schemas.microsoft.com/office/drawing/2014/main" id="{BBEEF12F-2271-546A-B2FE-2678407C0749}"/>
              </a:ext>
            </a:extLst>
          </p:cNvPr>
          <p:cNvSpPr txBox="1"/>
          <p:nvPr/>
        </p:nvSpPr>
        <p:spPr>
          <a:xfrm>
            <a:off x="818147" y="4360244"/>
            <a:ext cx="2244140" cy="738664"/>
          </a:xfrm>
          <a:prstGeom prst="rect">
            <a:avLst/>
          </a:prstGeom>
          <a:noFill/>
        </p:spPr>
        <p:txBody>
          <a:bodyPr wrap="none" rtlCol="0">
            <a:spAutoFit/>
          </a:bodyPr>
          <a:lstStyle/>
          <a:p>
            <a:r>
              <a:rPr lang="en-GB" sz="1400" dirty="0"/>
              <a:t>Student name: Elena </a:t>
            </a:r>
            <a:r>
              <a:rPr lang="en-GB" sz="1400" dirty="0" err="1"/>
              <a:t>Dineva</a:t>
            </a:r>
            <a:endParaRPr lang="en-GB" sz="1400" dirty="0"/>
          </a:p>
          <a:p>
            <a:r>
              <a:rPr lang="en-GB" sz="1400" dirty="0"/>
              <a:t>Student number: 2226629</a:t>
            </a:r>
          </a:p>
          <a:p>
            <a:r>
              <a:rPr lang="en-GB" sz="1400" dirty="0"/>
              <a:t>Lecture: Afzal </a:t>
            </a:r>
            <a:r>
              <a:rPr lang="en-GB" sz="1400" dirty="0" err="1"/>
              <a:t>Munna</a:t>
            </a:r>
            <a:endParaRPr lang="en-GB" sz="1400" dirty="0"/>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1" name="Rectangle 2054">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2" name="Rectangle 2056">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504" y="602216"/>
            <a:ext cx="3574747" cy="1090538"/>
          </a:xfrm>
        </p:spPr>
        <p:txBody>
          <a:bodyPr>
            <a:normAutofit/>
          </a:bodyPr>
          <a:lstStyle/>
          <a:p>
            <a:r>
              <a:rPr lang="en-GB" sz="2700" b="1" dirty="0">
                <a:solidFill>
                  <a:schemeClr val="tx2"/>
                </a:solidFill>
                <a:effectLst/>
                <a:latin typeface="Times New Roman" panose="02020603050405020304" pitchFamily="18" charset="0"/>
                <a:ea typeface="Calibri" panose="020F0502020204030204" pitchFamily="34" charset="0"/>
              </a:rPr>
              <a:t>Presentation Outline</a:t>
            </a:r>
            <a:endParaRPr lang="en-US" sz="2700" dirty="0">
              <a:solidFill>
                <a:schemeClr val="tx2"/>
              </a:solidFill>
            </a:endParaRPr>
          </a:p>
        </p:txBody>
      </p:sp>
      <p:sp>
        <p:nvSpPr>
          <p:cNvPr id="3" name="Content Placeholder 2"/>
          <p:cNvSpPr>
            <a:spLocks noGrp="1"/>
          </p:cNvSpPr>
          <p:nvPr>
            <p:ph idx="1"/>
          </p:nvPr>
        </p:nvSpPr>
        <p:spPr>
          <a:xfrm>
            <a:off x="603504" y="1808226"/>
            <a:ext cx="3574461" cy="2733058"/>
          </a:xfrm>
        </p:spPr>
        <p:txBody>
          <a:bodyPr anchor="t">
            <a:normAutofit fontScale="92500" lnSpcReduction="10000"/>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lumMod val="75000"/>
                  </a:schemeClr>
                </a:solidFill>
                <a:effectLst/>
                <a:latin typeface="Times New Roman" panose="02020603050405020304" pitchFamily="18" charset="0"/>
                <a:ea typeface="Calibri" panose="020F0502020204030204" pitchFamily="34" charset="0"/>
                <a:cs typeface="Arial" panose="020B0604020202020204" pitchFamily="34" charset="0"/>
              </a:rPr>
              <a:t>In this presentation we will go through actual case of cross-cultural negotiations between Poundland UK &amp; a Chinese firm</a:t>
            </a:r>
          </a:p>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rPr>
              <a:t>Introduction to cross-cultural negotiations and key focus areas.</a:t>
            </a:r>
            <a:endParaRPr lang="en-GB" sz="13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rPr>
              <a:t>Understanding cultural differences in business between the UK and China.</a:t>
            </a:r>
            <a:endParaRPr lang="en-GB" sz="13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rPr>
              <a:t>Negotiation strategies to overcome cultural barriers effectively.</a:t>
            </a:r>
            <a:endParaRPr lang="en-GB" sz="13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rPr>
              <a:t>Importance of trust, communication, and business etiquette in negotiations.</a:t>
            </a:r>
            <a:endParaRPr lang="en-GB" sz="13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3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rPr>
              <a:t>Adaptability and cultural awareness for long-term partnership success.</a:t>
            </a:r>
            <a:endParaRPr lang="en-GB" sz="1300" dirty="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grpSp>
        <p:nvGrpSpPr>
          <p:cNvPr id="2073" name="Group 2058">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63680" y="-12535"/>
            <a:ext cx="4780320" cy="5156035"/>
            <a:chOff x="5818240" y="-1"/>
            <a:chExt cx="6373761" cy="6874714"/>
          </a:xfrm>
        </p:grpSpPr>
        <p:sp>
          <p:nvSpPr>
            <p:cNvPr id="2074" name="Freeform: Shape 2059">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5" name="Freeform: Shape 2060">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6" name="Freeform: Shape 2061">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7" name="Freeform: Shape 2062">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050" name="Picture 2" descr="Navigating Cross-Cultural Negotiations: The Top 10 Factors">
            <a:extLst>
              <a:ext uri="{FF2B5EF4-FFF2-40B4-BE49-F238E27FC236}">
                <a16:creationId xmlns:a16="http://schemas.microsoft.com/office/drawing/2014/main" id="{B35AA3B3-445C-E777-B2BC-E13685F0F9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781294" y="2045844"/>
            <a:ext cx="3106674" cy="1744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3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5600700" cy="5143500"/>
            <a:chOff x="7467600" y="0"/>
            <a:chExt cx="4724400" cy="6858000"/>
          </a:xfrm>
        </p:grpSpPr>
        <p:sp>
          <p:nvSpPr>
            <p:cNvPr id="13" name="Rectangle 12">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27275" cy="51435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742950"/>
            <a:ext cx="8458200" cy="36576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itle 3"/>
          <p:cNvSpPr>
            <a:spLocks noGrp="1"/>
          </p:cNvSpPr>
          <p:nvPr>
            <p:ph type="title"/>
          </p:nvPr>
        </p:nvSpPr>
        <p:spPr>
          <a:xfrm>
            <a:off x="857250" y="1257300"/>
            <a:ext cx="2857500" cy="2628900"/>
          </a:xfrm>
        </p:spPr>
        <p:txBody>
          <a:bodyPr anchor="t">
            <a:normAutofit/>
          </a:bodyPr>
          <a:lstStyle/>
          <a:p>
            <a:r>
              <a:rPr lang="en-GB" sz="3000" b="1">
                <a:effectLst/>
                <a:latin typeface="Times New Roman" panose="02020603050405020304" pitchFamily="18" charset="0"/>
                <a:ea typeface="Calibri" panose="020F0502020204030204" pitchFamily="34" charset="0"/>
              </a:rPr>
              <a:t>Understanding Culture and Its Elements</a:t>
            </a:r>
            <a:endParaRPr lang="en-US" sz="3000"/>
          </a:p>
        </p:txBody>
      </p:sp>
      <p:sp>
        <p:nvSpPr>
          <p:cNvPr id="5" name="Content Placeholder 4"/>
          <p:cNvSpPr>
            <a:spLocks noGrp="1"/>
          </p:cNvSpPr>
          <p:nvPr>
            <p:ph idx="1"/>
          </p:nvPr>
        </p:nvSpPr>
        <p:spPr>
          <a:xfrm>
            <a:off x="3886203" y="1257300"/>
            <a:ext cx="4229097" cy="2628900"/>
          </a:xfrm>
        </p:spPr>
        <p:txBody>
          <a:bodyPr>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Culture influences beliefs, behaviors, and decision-making in business.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Cultural elements include language, customs, values, and social norms (Yeung, 2021).</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High-context vs. low-context communication styles affect business interactions.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Hierarchical structures and power distance shape decision-making processes.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Cultural differences impact trust-building and negotiation approaches.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Slide Background Fill">
            <a:extLst>
              <a:ext uri="{FF2B5EF4-FFF2-40B4-BE49-F238E27FC236}">
                <a16:creationId xmlns:a16="http://schemas.microsoft.com/office/drawing/2014/main" id="{03AF1C04-3FEF-41BD-BB84-2F263765B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8" y="0"/>
            <a:ext cx="9141712"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81" name="Group 3080">
            <a:extLst>
              <a:ext uri="{FF2B5EF4-FFF2-40B4-BE49-F238E27FC236}">
                <a16:creationId xmlns:a16="http://schemas.microsoft.com/office/drawing/2014/main" id="{2DD5E267-EB6F-47DF-ABEF-2C1BED44DA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36" y="0"/>
            <a:ext cx="9141711" cy="5143500"/>
            <a:chOff x="-2848" y="0"/>
            <a:chExt cx="12188949" cy="6858000"/>
          </a:xfrm>
        </p:grpSpPr>
        <p:sp>
          <p:nvSpPr>
            <p:cNvPr id="3082" name="Color Cover">
              <a:extLst>
                <a:ext uri="{FF2B5EF4-FFF2-40B4-BE49-F238E27FC236}">
                  <a16:creationId xmlns:a16="http://schemas.microsoft.com/office/drawing/2014/main" id="{4BA86AA3-0623-4268-861E-ADA01A7C07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3" name="Color Cover">
              <a:extLst>
                <a:ext uri="{FF2B5EF4-FFF2-40B4-BE49-F238E27FC236}">
                  <a16:creationId xmlns:a16="http://schemas.microsoft.com/office/drawing/2014/main" id="{72692EF2-4C1F-4ED7-9C00-6CF92783E2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85" name="Group 3084">
            <a:extLst>
              <a:ext uri="{FF2B5EF4-FFF2-40B4-BE49-F238E27FC236}">
                <a16:creationId xmlns:a16="http://schemas.microsoft.com/office/drawing/2014/main" id="{66828D02-A05D-412B-9F20-B68E970B9FC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8459" y="448694"/>
            <a:ext cx="8167081" cy="4260556"/>
            <a:chOff x="651279" y="598259"/>
            <a:chExt cx="10889442" cy="5680742"/>
          </a:xfrm>
        </p:grpSpPr>
        <p:sp>
          <p:nvSpPr>
            <p:cNvPr id="3086" name="Color">
              <a:extLst>
                <a:ext uri="{FF2B5EF4-FFF2-40B4-BE49-F238E27FC236}">
                  <a16:creationId xmlns:a16="http://schemas.microsoft.com/office/drawing/2014/main" id="{A1A8E50E-11DE-480E-A93B-F503760BCC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7" name="Color">
              <a:extLst>
                <a:ext uri="{FF2B5EF4-FFF2-40B4-BE49-F238E27FC236}">
                  <a16:creationId xmlns:a16="http://schemas.microsoft.com/office/drawing/2014/main" id="{D2E2EE99-89A4-435B-B61A-3C8B5B2B2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074" name="Picture 2" descr="Hofstede's Cultural Dimensions | Download Scientific Diagram">
            <a:extLst>
              <a:ext uri="{FF2B5EF4-FFF2-40B4-BE49-F238E27FC236}">
                <a16:creationId xmlns:a16="http://schemas.microsoft.com/office/drawing/2014/main" id="{134199B0-7F8D-D0AA-B03A-43F0513EC9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07769" y="765303"/>
            <a:ext cx="3428952" cy="3595405"/>
          </a:xfrm>
          <a:prstGeom prst="rect">
            <a:avLst/>
          </a:prstGeom>
          <a:noFill/>
          <a:extLst>
            <a:ext uri="{909E8E84-426E-40DD-AFC4-6F175D3DCCD1}">
              <a14:hiddenFill xmlns:a14="http://schemas.microsoft.com/office/drawing/2010/main">
                <a:solidFill>
                  <a:srgbClr val="FFFFFF"/>
                </a:solidFill>
              </a14:hiddenFill>
            </a:ext>
          </a:extLst>
        </p:spPr>
      </p:pic>
      <p:grpSp>
        <p:nvGrpSpPr>
          <p:cNvPr id="3089" name="Group 308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5143498"/>
            <a:chOff x="0" y="0"/>
            <a:chExt cx="12188952" cy="6858000"/>
          </a:xfrm>
        </p:grpSpPr>
        <p:sp>
          <p:nvSpPr>
            <p:cNvPr id="3090" name="Freeform: Shape 308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1" name="Freeform: Shape 309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2" name="Freeform: Shape 309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3" name="Freeform: Shape 309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4" name="Freeform: Shape 309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5" name="Freeform: Shape 309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96" name="Freeform: Shape 309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357850BB-C08C-57AA-1911-689320F80729}"/>
              </a:ext>
            </a:extLst>
          </p:cNvPr>
          <p:cNvSpPr>
            <a:spLocks noGrp="1"/>
          </p:cNvSpPr>
          <p:nvPr>
            <p:ph type="title"/>
          </p:nvPr>
        </p:nvSpPr>
        <p:spPr>
          <a:xfrm>
            <a:off x="761238" y="614261"/>
            <a:ext cx="4126161" cy="1765021"/>
          </a:xfrm>
        </p:spPr>
        <p:txBody>
          <a:bodyPr anchor="b">
            <a:normAutofit/>
          </a:bodyPr>
          <a:lstStyle/>
          <a:p>
            <a:pPr algn="l"/>
            <a:r>
              <a:rPr lang="en-GB" b="1">
                <a:effectLst/>
                <a:latin typeface="Times New Roman" panose="02020603050405020304" pitchFamily="18" charset="0"/>
                <a:ea typeface="Calibri" panose="020F0502020204030204" pitchFamily="34" charset="0"/>
              </a:rPr>
              <a:t>Hofstede’s Cultural Dimensions Theory</a:t>
            </a:r>
            <a:endParaRPr lang="en-GB"/>
          </a:p>
        </p:txBody>
      </p:sp>
      <p:sp>
        <p:nvSpPr>
          <p:cNvPr id="3" name="Content Placeholder 2">
            <a:extLst>
              <a:ext uri="{FF2B5EF4-FFF2-40B4-BE49-F238E27FC236}">
                <a16:creationId xmlns:a16="http://schemas.microsoft.com/office/drawing/2014/main" id="{5BA7734B-9E67-06E7-1A99-23834531C825}"/>
              </a:ext>
            </a:extLst>
          </p:cNvPr>
          <p:cNvSpPr>
            <a:spLocks noGrp="1"/>
          </p:cNvSpPr>
          <p:nvPr>
            <p:ph idx="1"/>
          </p:nvPr>
        </p:nvSpPr>
        <p:spPr>
          <a:xfrm>
            <a:off x="761238" y="2581566"/>
            <a:ext cx="4126161" cy="1930185"/>
          </a:xfrm>
        </p:spPr>
        <p:txBody>
          <a:bodyPr anchor="t">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900">
                <a:solidFill>
                  <a:schemeClr val="bg1"/>
                </a:solidFill>
                <a:effectLst/>
                <a:latin typeface="Times New Roman" panose="02020603050405020304" pitchFamily="18" charset="0"/>
                <a:ea typeface="Calibri" panose="020F0502020204030204" pitchFamily="34" charset="0"/>
                <a:cs typeface="Arial" panose="020B0604020202020204" pitchFamily="34" charset="0"/>
              </a:rPr>
              <a:t>Power distance: China values hierarchy; UK favors a flatter structure.</a:t>
            </a:r>
            <a:endParaRPr lang="en-GB" sz="90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900">
                <a:solidFill>
                  <a:schemeClr val="bg1"/>
                </a:solidFill>
                <a:effectLst/>
                <a:latin typeface="Times New Roman" panose="02020603050405020304" pitchFamily="18" charset="0"/>
                <a:ea typeface="Calibri" panose="020F0502020204030204" pitchFamily="34" charset="0"/>
                <a:cs typeface="Arial" panose="020B0604020202020204" pitchFamily="34" charset="0"/>
              </a:rPr>
              <a:t>Individualism vs. collectivism: China is collective; UK prioritizes individual success (Suradji, Futaqi, and Hudi, 2024).</a:t>
            </a:r>
            <a:endParaRPr lang="en-GB" sz="90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900">
                <a:solidFill>
                  <a:schemeClr val="bg1"/>
                </a:solidFill>
                <a:effectLst/>
                <a:latin typeface="Times New Roman" panose="02020603050405020304" pitchFamily="18" charset="0"/>
                <a:ea typeface="Calibri" panose="020F0502020204030204" pitchFamily="34" charset="0"/>
                <a:cs typeface="Arial" panose="020B0604020202020204" pitchFamily="34" charset="0"/>
              </a:rPr>
              <a:t>Uncertainty avoidance: China embraces ambiguity; UK prefers structured approaches.</a:t>
            </a:r>
            <a:endParaRPr lang="en-GB" sz="90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900">
                <a:solidFill>
                  <a:schemeClr val="bg1"/>
                </a:solidFill>
                <a:effectLst/>
                <a:latin typeface="Times New Roman" panose="02020603050405020304" pitchFamily="18" charset="0"/>
                <a:ea typeface="Calibri" panose="020F0502020204030204" pitchFamily="34" charset="0"/>
                <a:cs typeface="Arial" panose="020B0604020202020204" pitchFamily="34" charset="0"/>
              </a:rPr>
              <a:t>Long-term orientation: China focuses on future; UK seeks quick results.</a:t>
            </a:r>
            <a:endParaRPr lang="en-GB" sz="90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900">
                <a:solidFill>
                  <a:schemeClr val="bg1"/>
                </a:solidFill>
                <a:effectLst/>
                <a:latin typeface="Times New Roman" panose="02020603050405020304" pitchFamily="18" charset="0"/>
                <a:ea typeface="Calibri" panose="020F0502020204030204" pitchFamily="34" charset="0"/>
                <a:cs typeface="Arial" panose="020B0604020202020204" pitchFamily="34" charset="0"/>
              </a:rPr>
              <a:t>Indulgence vs. restraint: China values discipline; UK balances pleasure and work.</a:t>
            </a:r>
            <a:endParaRPr lang="en-GB" sz="90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900">
              <a:solidFill>
                <a:schemeClr val="bg1"/>
              </a:solidFill>
            </a:endParaRPr>
          </a:p>
        </p:txBody>
      </p:sp>
    </p:spTree>
    <p:extLst>
      <p:ext uri="{BB962C8B-B14F-4D97-AF65-F5344CB8AC3E}">
        <p14:creationId xmlns:p14="http://schemas.microsoft.com/office/powerpoint/2010/main" val="3613025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72A0BAC-0268-F774-E818-7437955C08D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E6AEB8D-D0C0-227B-271E-5B79870E4DC3}"/>
              </a:ext>
            </a:extLst>
          </p:cNvPr>
          <p:cNvSpPr>
            <a:spLocks noGrp="1"/>
          </p:cNvSpPr>
          <p:nvPr>
            <p:ph type="title"/>
          </p:nvPr>
        </p:nvSpPr>
        <p:spPr>
          <a:xfrm>
            <a:off x="630936" y="192024"/>
            <a:ext cx="7879842" cy="761238"/>
          </a:xfrm>
        </p:spPr>
        <p:txBody>
          <a:bodyPr anchor="b">
            <a:normAutofit/>
          </a:bodyPr>
          <a:lstStyle/>
          <a:p>
            <a:pPr>
              <a:lnSpc>
                <a:spcPct val="90000"/>
              </a:lnSpc>
            </a:pPr>
            <a:r>
              <a:rPr lang="en-GB" sz="2500" b="1">
                <a:effectLst/>
                <a:latin typeface="Times New Roman" panose="02020603050405020304" pitchFamily="18" charset="0"/>
                <a:ea typeface="Calibri" panose="020F0502020204030204" pitchFamily="34" charset="0"/>
              </a:rPr>
              <a:t>Key Cultural Differences Between the UK and China</a:t>
            </a:r>
            <a:endParaRPr lang="en-US" sz="2500"/>
          </a:p>
        </p:txBody>
      </p:sp>
      <p:graphicFrame>
        <p:nvGraphicFramePr>
          <p:cNvPr id="7" name="Content Placeholder 4">
            <a:extLst>
              <a:ext uri="{FF2B5EF4-FFF2-40B4-BE49-F238E27FC236}">
                <a16:creationId xmlns:a16="http://schemas.microsoft.com/office/drawing/2014/main" id="{F3FBC25A-B9C1-B200-8F53-741C9FD96312}"/>
              </a:ext>
            </a:extLst>
          </p:cNvPr>
          <p:cNvGraphicFramePr>
            <a:graphicFrameLocks noGrp="1"/>
          </p:cNvGraphicFramePr>
          <p:nvPr>
            <p:ph idx="1"/>
            <p:extLst>
              <p:ext uri="{D42A27DB-BD31-4B8C-83A1-F6EECF244321}">
                <p14:modId xmlns:p14="http://schemas.microsoft.com/office/powerpoint/2010/main" val="2635924112"/>
              </p:ext>
            </p:extLst>
          </p:nvPr>
        </p:nvGraphicFramePr>
        <p:xfrm>
          <a:off x="628650" y="1444699"/>
          <a:ext cx="7886700" cy="32681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4040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3F30D3C-1839-1031-545D-2D65286F0FD3}"/>
            </a:ext>
          </a:extLst>
        </p:cNvPr>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1E020063-2385-44AC-BD67-258E1F0B9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7E014A0B-5338-4077-AFE9-A90D04D44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DBF06B-9D01-4298-1615-289A8346A0DC}"/>
              </a:ext>
            </a:extLst>
          </p:cNvPr>
          <p:cNvSpPr>
            <a:spLocks noGrp="1"/>
          </p:cNvSpPr>
          <p:nvPr>
            <p:ph type="title"/>
          </p:nvPr>
        </p:nvSpPr>
        <p:spPr>
          <a:xfrm>
            <a:off x="884682" y="946067"/>
            <a:ext cx="7372350" cy="994410"/>
          </a:xfrm>
        </p:spPr>
        <p:txBody>
          <a:bodyPr anchor="b">
            <a:normAutofit/>
          </a:bodyPr>
          <a:lstStyle/>
          <a:p>
            <a:pPr algn="ctr"/>
            <a:r>
              <a:rPr lang="en-GB" sz="2700" b="1">
                <a:solidFill>
                  <a:schemeClr val="tx2"/>
                </a:solidFill>
                <a:effectLst/>
                <a:latin typeface="Times New Roman" panose="02020603050405020304" pitchFamily="18" charset="0"/>
                <a:ea typeface="Calibri" panose="020F0502020204030204" pitchFamily="34" charset="0"/>
              </a:rPr>
              <a:t>Impact of Cultural Differences on Business Negotiations</a:t>
            </a:r>
            <a:endParaRPr lang="en-GB" sz="2700">
              <a:solidFill>
                <a:schemeClr val="tx2"/>
              </a:solidFill>
            </a:endParaRPr>
          </a:p>
        </p:txBody>
      </p:sp>
      <p:grpSp>
        <p:nvGrpSpPr>
          <p:cNvPr id="4107" name="Group 4106">
            <a:extLst>
              <a:ext uri="{FF2B5EF4-FFF2-40B4-BE49-F238E27FC236}">
                <a16:creationId xmlns:a16="http://schemas.microsoft.com/office/drawing/2014/main" id="{78127680-150F-4A90-9950-F66392578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0"/>
            <a:ext cx="2521551" cy="1892135"/>
            <a:chOff x="-305" y="-1"/>
            <a:chExt cx="3832880" cy="2876136"/>
          </a:xfrm>
        </p:grpSpPr>
        <p:sp>
          <p:nvSpPr>
            <p:cNvPr id="4108" name="Freeform: Shape 4107">
              <a:extLst>
                <a:ext uri="{FF2B5EF4-FFF2-40B4-BE49-F238E27FC236}">
                  <a16:creationId xmlns:a16="http://schemas.microsoft.com/office/drawing/2014/main" id="{5088F97A-8362-4967-B664-D748B846EC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Freeform: Shape 4108">
              <a:extLst>
                <a:ext uri="{FF2B5EF4-FFF2-40B4-BE49-F238E27FC236}">
                  <a16:creationId xmlns:a16="http://schemas.microsoft.com/office/drawing/2014/main" id="{30F9DEDE-4318-412A-81C5-C8C90F689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0" name="Freeform: Shape 4109">
              <a:extLst>
                <a:ext uri="{FF2B5EF4-FFF2-40B4-BE49-F238E27FC236}">
                  <a16:creationId xmlns:a16="http://schemas.microsoft.com/office/drawing/2014/main" id="{09E97DE9-7844-4707-8928-1CD88ADB72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1" name="Freeform: Shape 4110">
              <a:extLst>
                <a:ext uri="{FF2B5EF4-FFF2-40B4-BE49-F238E27FC236}">
                  <a16:creationId xmlns:a16="http://schemas.microsoft.com/office/drawing/2014/main" id="{EC58954E-44A5-4A0D-97A9-8A2BB43D6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735FE768-1EB3-D038-2F95-F524DC26300C}"/>
              </a:ext>
            </a:extLst>
          </p:cNvPr>
          <p:cNvSpPr>
            <a:spLocks noGrp="1"/>
          </p:cNvSpPr>
          <p:nvPr>
            <p:ph idx="1"/>
          </p:nvPr>
        </p:nvSpPr>
        <p:spPr>
          <a:xfrm>
            <a:off x="603504" y="2120564"/>
            <a:ext cx="3845172" cy="2420719"/>
          </a:xfrm>
        </p:spPr>
        <p:txBody>
          <a:bodyPr anchor="ctr">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Miscommunication can arise from indirect communication styles.</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UK’s directness may be perceived as aggressive by Chinese partners.</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Decision-making delays in China may frustrate UK business professionals.</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Different negotiation expectations can lead to misunderstandings.</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Trust-building takes longer in China than in the UK (Snihur, Zott, and Amit, 2021).</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1200">
              <a:solidFill>
                <a:schemeClr val="tx2"/>
              </a:solidFill>
            </a:endParaRPr>
          </a:p>
        </p:txBody>
      </p:sp>
      <p:grpSp>
        <p:nvGrpSpPr>
          <p:cNvPr id="4113" name="Group 4112">
            <a:extLst>
              <a:ext uri="{FF2B5EF4-FFF2-40B4-BE49-F238E27FC236}">
                <a16:creationId xmlns:a16="http://schemas.microsoft.com/office/drawing/2014/main" id="{466920E5-8640-4C24-A775-8647637094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7639299" y="3639028"/>
            <a:ext cx="1613753" cy="1395192"/>
            <a:chOff x="-305" y="-4155"/>
            <a:chExt cx="2514948" cy="2174333"/>
          </a:xfrm>
        </p:grpSpPr>
        <p:sp>
          <p:nvSpPr>
            <p:cNvPr id="4114" name="Freeform: Shape 4113">
              <a:extLst>
                <a:ext uri="{FF2B5EF4-FFF2-40B4-BE49-F238E27FC236}">
                  <a16:creationId xmlns:a16="http://schemas.microsoft.com/office/drawing/2014/main" id="{2CBA3142-5A82-43CE-87A2-EB14B17A51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5" name="Freeform: Shape 4114">
              <a:extLst>
                <a:ext uri="{FF2B5EF4-FFF2-40B4-BE49-F238E27FC236}">
                  <a16:creationId xmlns:a16="http://schemas.microsoft.com/office/drawing/2014/main" id="{AEF5A1C7-9938-4A33-A5A4-2B05353B3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6" name="Freeform: Shape 4115">
              <a:extLst>
                <a:ext uri="{FF2B5EF4-FFF2-40B4-BE49-F238E27FC236}">
                  <a16:creationId xmlns:a16="http://schemas.microsoft.com/office/drawing/2014/main" id="{262A936D-E9F6-4A68-82C2-1D1CC7772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4117" name="Freeform: Shape 4116">
              <a:extLst>
                <a:ext uri="{FF2B5EF4-FFF2-40B4-BE49-F238E27FC236}">
                  <a16:creationId xmlns:a16="http://schemas.microsoft.com/office/drawing/2014/main" id="{C68A9229-BBBE-4934-9700-BA72A1BB03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098" name="Picture 2" descr="Characteristics Of Negotiation Skills And Key Features In Effective  Negotiations">
            <a:extLst>
              <a:ext uri="{FF2B5EF4-FFF2-40B4-BE49-F238E27FC236}">
                <a16:creationId xmlns:a16="http://schemas.microsoft.com/office/drawing/2014/main" id="{411B75B1-3CC8-DE39-BA36-1B362552D2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822033" y="2289653"/>
            <a:ext cx="3716020" cy="2090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5252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0B9905A-E447-3513-0788-808E87789A26}"/>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5600700" cy="5143500"/>
            <a:chOff x="7467600" y="0"/>
            <a:chExt cx="4724400" cy="6858000"/>
          </a:xfrm>
        </p:grpSpPr>
        <p:sp>
          <p:nvSpPr>
            <p:cNvPr id="13" name="Rectangle 12">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27275" cy="51435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742950"/>
            <a:ext cx="8458200" cy="36576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itle 3">
            <a:extLst>
              <a:ext uri="{FF2B5EF4-FFF2-40B4-BE49-F238E27FC236}">
                <a16:creationId xmlns:a16="http://schemas.microsoft.com/office/drawing/2014/main" id="{A26140D6-FE5E-5623-382E-F0AFD74F3334}"/>
              </a:ext>
            </a:extLst>
          </p:cNvPr>
          <p:cNvSpPr>
            <a:spLocks noGrp="1"/>
          </p:cNvSpPr>
          <p:nvPr>
            <p:ph type="title"/>
          </p:nvPr>
        </p:nvSpPr>
        <p:spPr>
          <a:xfrm>
            <a:off x="857250" y="1257300"/>
            <a:ext cx="2857500" cy="2628900"/>
          </a:xfrm>
        </p:spPr>
        <p:txBody>
          <a:bodyPr anchor="t">
            <a:normAutofit/>
          </a:bodyPr>
          <a:lstStyle/>
          <a:p>
            <a:r>
              <a:rPr lang="en-GB" sz="3000" b="1">
                <a:effectLst/>
                <a:latin typeface="Times New Roman" panose="02020603050405020304" pitchFamily="18" charset="0"/>
                <a:ea typeface="Calibri" panose="020F0502020204030204" pitchFamily="34" charset="0"/>
              </a:rPr>
              <a:t>Chinese Business Culture: Challenges to Overcome</a:t>
            </a:r>
            <a:endParaRPr lang="en-US" sz="3000"/>
          </a:p>
        </p:txBody>
      </p:sp>
      <p:sp>
        <p:nvSpPr>
          <p:cNvPr id="5" name="Content Placeholder 4">
            <a:extLst>
              <a:ext uri="{FF2B5EF4-FFF2-40B4-BE49-F238E27FC236}">
                <a16:creationId xmlns:a16="http://schemas.microsoft.com/office/drawing/2014/main" id="{AF58B411-1EBF-1E42-E17A-D8D3048B3368}"/>
              </a:ext>
            </a:extLst>
          </p:cNvPr>
          <p:cNvSpPr>
            <a:spLocks noGrp="1"/>
          </p:cNvSpPr>
          <p:nvPr>
            <p:ph idx="1"/>
          </p:nvPr>
        </p:nvSpPr>
        <p:spPr>
          <a:xfrm>
            <a:off x="3886203" y="1257300"/>
            <a:ext cx="4229097" cy="2628900"/>
          </a:xfrm>
        </p:spPr>
        <p:txBody>
          <a:bodyPr>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Patience is required due to prolonged negotiation processes.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Guanxi (relationships) is crucial for business success in China.</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Formality and protocol are highly valued in business meetings (Rejeb et al., 2025).</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Negotiation strategies focus on long-term gains, not short-term wins.</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400">
                <a:solidFill>
                  <a:schemeClr val="tx1">
                    <a:alpha val="55000"/>
                  </a:schemeClr>
                </a:solidFill>
                <a:effectLst/>
                <a:latin typeface="Times New Roman" panose="02020603050405020304" pitchFamily="18" charset="0"/>
                <a:ea typeface="Calibri" panose="020F0502020204030204" pitchFamily="34" charset="0"/>
                <a:cs typeface="Arial" panose="020B0604020202020204" pitchFamily="34" charset="0"/>
              </a:rPr>
              <a:t>Saving face (mianzi) is essential in discussions and decision-making.</a:t>
            </a:r>
            <a:endParaRPr lang="en-GB" sz="1400">
              <a:solidFill>
                <a:schemeClr val="tx1">
                  <a:alpha val="5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127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F47E81D-E48B-77E4-E641-CE591710F612}"/>
            </a:ext>
          </a:extLst>
        </p:cNvPr>
        <p:cNvGrpSpPr/>
        <p:nvPr/>
      </p:nvGrpSpPr>
      <p:grpSpPr>
        <a:xfrm>
          <a:off x="0" y="0"/>
          <a:ext cx="0" cy="0"/>
          <a:chOff x="0" y="0"/>
          <a:chExt cx="0" cy="0"/>
        </a:xfrm>
      </p:grpSpPr>
      <p:sp useBgFill="1">
        <p:nvSpPr>
          <p:cNvPr id="25" name="Rectangle 9">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1">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5149104"/>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DD8488-FABF-9387-855E-5C9F9C3D5F88}"/>
              </a:ext>
            </a:extLst>
          </p:cNvPr>
          <p:cNvSpPr>
            <a:spLocks noGrp="1"/>
          </p:cNvSpPr>
          <p:nvPr>
            <p:ph type="title"/>
          </p:nvPr>
        </p:nvSpPr>
        <p:spPr>
          <a:xfrm>
            <a:off x="653581" y="514350"/>
            <a:ext cx="3264837" cy="1105999"/>
          </a:xfrm>
        </p:spPr>
        <p:txBody>
          <a:bodyPr anchor="b">
            <a:normAutofit/>
          </a:bodyPr>
          <a:lstStyle/>
          <a:p>
            <a:pPr algn="ctr"/>
            <a:r>
              <a:rPr lang="en-GB" sz="2400" b="1">
                <a:solidFill>
                  <a:srgbClr val="595959"/>
                </a:solidFill>
                <a:effectLst/>
                <a:latin typeface="Times New Roman" panose="02020603050405020304" pitchFamily="18" charset="0"/>
                <a:ea typeface="Calibri" panose="020F0502020204030204" pitchFamily="34" charset="0"/>
              </a:rPr>
              <a:t>Cross-Cultural Negotiation Strategies</a:t>
            </a:r>
            <a:endParaRPr lang="en-GB" sz="2400">
              <a:solidFill>
                <a:srgbClr val="595959"/>
              </a:solidFill>
            </a:endParaRPr>
          </a:p>
        </p:txBody>
      </p:sp>
      <p:sp>
        <p:nvSpPr>
          <p:cNvPr id="3" name="Content Placeholder 2">
            <a:extLst>
              <a:ext uri="{FF2B5EF4-FFF2-40B4-BE49-F238E27FC236}">
                <a16:creationId xmlns:a16="http://schemas.microsoft.com/office/drawing/2014/main" id="{2EC8F3AC-15E5-64BA-FC00-B9903168CAA0}"/>
              </a:ext>
            </a:extLst>
          </p:cNvPr>
          <p:cNvSpPr>
            <a:spLocks noGrp="1"/>
          </p:cNvSpPr>
          <p:nvPr>
            <p:ph idx="1"/>
          </p:nvPr>
        </p:nvSpPr>
        <p:spPr>
          <a:xfrm>
            <a:off x="653581" y="1835502"/>
            <a:ext cx="3264837" cy="2827826"/>
          </a:xfrm>
        </p:spPr>
        <p:txBody>
          <a:bodyPr anchor="t">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rgbClr val="595959"/>
                </a:solidFill>
                <a:effectLst/>
                <a:latin typeface="Times New Roman" panose="02020603050405020304" pitchFamily="18" charset="0"/>
                <a:ea typeface="Calibri" panose="020F0502020204030204" pitchFamily="34" charset="0"/>
                <a:cs typeface="Arial" panose="020B0604020202020204" pitchFamily="34" charset="0"/>
              </a:rPr>
              <a:t>Research and understand Chinese cultural expectations before negotiations.</a:t>
            </a:r>
            <a:endParaRPr lang="en-GB" sz="120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rgbClr val="595959"/>
                </a:solidFill>
                <a:effectLst/>
                <a:latin typeface="Times New Roman" panose="02020603050405020304" pitchFamily="18" charset="0"/>
                <a:ea typeface="Calibri" panose="020F0502020204030204" pitchFamily="34" charset="0"/>
                <a:cs typeface="Arial" panose="020B0604020202020204" pitchFamily="34" charset="0"/>
              </a:rPr>
              <a:t>Build strong personal relationships before discussing business terms.</a:t>
            </a:r>
            <a:endParaRPr lang="en-GB" sz="120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rgbClr val="595959"/>
                </a:solidFill>
                <a:effectLst/>
                <a:latin typeface="Times New Roman" panose="02020603050405020304" pitchFamily="18" charset="0"/>
                <a:ea typeface="Calibri" panose="020F0502020204030204" pitchFamily="34" charset="0"/>
                <a:cs typeface="Arial" panose="020B0604020202020204" pitchFamily="34" charset="0"/>
              </a:rPr>
              <a:t>Show patience, as negotiations take longer in China (O’Dwyer, Filieri, and O’Malley, 2023).</a:t>
            </a:r>
            <a:endParaRPr lang="en-GB" sz="120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rgbClr val="595959"/>
                </a:solidFill>
                <a:effectLst/>
                <a:latin typeface="Times New Roman" panose="02020603050405020304" pitchFamily="18" charset="0"/>
                <a:ea typeface="Calibri" panose="020F0502020204030204" pitchFamily="34" charset="0"/>
                <a:cs typeface="Arial" panose="020B0604020202020204" pitchFamily="34" charset="0"/>
              </a:rPr>
              <a:t>Avoid aggressive tactics; focus on mutual respect and collaboration.</a:t>
            </a:r>
            <a:endParaRPr lang="en-GB" sz="120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rgbClr val="595959"/>
                </a:solidFill>
                <a:effectLst/>
                <a:latin typeface="Times New Roman" panose="02020603050405020304" pitchFamily="18" charset="0"/>
                <a:ea typeface="Calibri" panose="020F0502020204030204" pitchFamily="34" charset="0"/>
                <a:cs typeface="Arial" panose="020B0604020202020204" pitchFamily="34" charset="0"/>
              </a:rPr>
              <a:t>Adapt negotiation style to align with Chinese business etiquette (Ayanponle et al., 2024).</a:t>
            </a:r>
            <a:endParaRPr lang="en-GB" sz="120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1200">
              <a:solidFill>
                <a:srgbClr val="595959"/>
              </a:solidFill>
            </a:endParaRPr>
          </a:p>
        </p:txBody>
      </p:sp>
      <p:pic>
        <p:nvPicPr>
          <p:cNvPr id="5" name="Picture 4">
            <a:extLst>
              <a:ext uri="{FF2B5EF4-FFF2-40B4-BE49-F238E27FC236}">
                <a16:creationId xmlns:a16="http://schemas.microsoft.com/office/drawing/2014/main" id="{A4C3EE4B-2251-2B8F-C9DE-B48BF4AF68DD}"/>
              </a:ext>
            </a:extLst>
          </p:cNvPr>
          <p:cNvPicPr>
            <a:picLocks noChangeAspect="1"/>
          </p:cNvPicPr>
          <p:nvPr/>
        </p:nvPicPr>
        <p:blipFill>
          <a:blip r:embed="rId3" cstate="print"/>
          <a:stretch>
            <a:fillRect/>
          </a:stretch>
        </p:blipFill>
        <p:spPr>
          <a:xfrm>
            <a:off x="5086350" y="1320617"/>
            <a:ext cx="3597792" cy="2536442"/>
          </a:xfrm>
          <a:prstGeom prst="rect">
            <a:avLst/>
          </a:prstGeom>
        </p:spPr>
      </p:pic>
    </p:spTree>
    <p:extLst>
      <p:ext uri="{BB962C8B-B14F-4D97-AF65-F5344CB8AC3E}">
        <p14:creationId xmlns:p14="http://schemas.microsoft.com/office/powerpoint/2010/main" val="1449459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424D5B7-B5FB-8B80-DF87-7A5B8957675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7EEBBEB-E2EF-5E8B-80EE-1EC80DF56497}"/>
              </a:ext>
            </a:extLst>
          </p:cNvPr>
          <p:cNvSpPr>
            <a:spLocks noGrp="1"/>
          </p:cNvSpPr>
          <p:nvPr>
            <p:ph type="title"/>
          </p:nvPr>
        </p:nvSpPr>
        <p:spPr>
          <a:xfrm>
            <a:off x="750705" y="514350"/>
            <a:ext cx="2621145" cy="4118372"/>
          </a:xfrm>
        </p:spPr>
        <p:txBody>
          <a:bodyPr>
            <a:normAutofit/>
          </a:bodyPr>
          <a:lstStyle/>
          <a:p>
            <a:r>
              <a:rPr lang="en-GB" sz="3300" b="1">
                <a:effectLst/>
                <a:latin typeface="Times New Roman" panose="02020603050405020304" pitchFamily="18" charset="0"/>
                <a:ea typeface="Calibri" panose="020F0502020204030204" pitchFamily="34" charset="0"/>
              </a:rPr>
              <a:t>Building Trust and Long-Term Relationships</a:t>
            </a:r>
            <a:endParaRPr lang="en-US" sz="3300"/>
          </a:p>
        </p:txBody>
      </p:sp>
      <p:graphicFrame>
        <p:nvGraphicFramePr>
          <p:cNvPr id="7" name="Content Placeholder 4">
            <a:extLst>
              <a:ext uri="{FF2B5EF4-FFF2-40B4-BE49-F238E27FC236}">
                <a16:creationId xmlns:a16="http://schemas.microsoft.com/office/drawing/2014/main" id="{2DF58CFF-3619-5C28-A620-590EFC74B45F}"/>
              </a:ext>
            </a:extLst>
          </p:cNvPr>
          <p:cNvGraphicFramePr>
            <a:graphicFrameLocks noGrp="1"/>
          </p:cNvGraphicFramePr>
          <p:nvPr>
            <p:ph idx="1"/>
            <p:extLst>
              <p:ext uri="{D42A27DB-BD31-4B8C-83A1-F6EECF244321}">
                <p14:modId xmlns:p14="http://schemas.microsoft.com/office/powerpoint/2010/main" val="949285849"/>
              </p:ext>
            </p:extLst>
          </p:nvPr>
        </p:nvGraphicFramePr>
        <p:xfrm>
          <a:off x="3526910" y="628649"/>
          <a:ext cx="4988440" cy="40040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4593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4EB134F-3EEC-BF12-7A0A-83164AB49629}"/>
            </a:ext>
          </a:extLst>
        </p:cNvPr>
        <p:cNvGrpSpPr/>
        <p:nvPr/>
      </p:nvGrpSpPr>
      <p:grpSpPr>
        <a:xfrm>
          <a:off x="0" y="0"/>
          <a:ext cx="0" cy="0"/>
          <a:chOff x="0" y="0"/>
          <a:chExt cx="0" cy="0"/>
        </a:xfrm>
      </p:grpSpPr>
      <p:grpSp>
        <p:nvGrpSpPr>
          <p:cNvPr id="65" name="Group 55">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412" y="0"/>
            <a:ext cx="3909949" cy="5162271"/>
            <a:chOff x="-19217" y="-1"/>
            <a:chExt cx="5213267" cy="6883030"/>
          </a:xfrm>
        </p:grpSpPr>
        <p:sp>
          <p:nvSpPr>
            <p:cNvPr id="57" name="Rectangle 56">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57">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7" name="Rectangle 58">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59">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3C4F79EB-ED74-E1CC-F1CC-4A6C8B199CC4}"/>
              </a:ext>
            </a:extLst>
          </p:cNvPr>
          <p:cNvSpPr>
            <a:spLocks noGrp="1"/>
          </p:cNvSpPr>
          <p:nvPr>
            <p:ph type="title"/>
          </p:nvPr>
        </p:nvSpPr>
        <p:spPr>
          <a:xfrm>
            <a:off x="566613" y="554876"/>
            <a:ext cx="2776935" cy="1212152"/>
          </a:xfrm>
        </p:spPr>
        <p:txBody>
          <a:bodyPr anchor="b">
            <a:normAutofit/>
          </a:bodyPr>
          <a:lstStyle/>
          <a:p>
            <a:pPr>
              <a:lnSpc>
                <a:spcPct val="90000"/>
              </a:lnSpc>
            </a:pPr>
            <a:r>
              <a:rPr lang="en-GB" sz="2000" b="1">
                <a:solidFill>
                  <a:srgbClr val="FFFFFF"/>
                </a:solidFill>
                <a:effectLst/>
                <a:latin typeface="Times New Roman" panose="02020603050405020304" pitchFamily="18" charset="0"/>
                <a:ea typeface="Calibri" panose="020F0502020204030204" pitchFamily="34" charset="0"/>
              </a:rPr>
              <a:t>Effective Communication</a:t>
            </a:r>
            <a:br>
              <a:rPr lang="en-GB" sz="2000" b="1">
                <a:solidFill>
                  <a:srgbClr val="FFFFFF"/>
                </a:solidFill>
                <a:effectLst/>
                <a:latin typeface="Times New Roman" panose="02020603050405020304" pitchFamily="18" charset="0"/>
                <a:ea typeface="Calibri" panose="020F0502020204030204" pitchFamily="34" charset="0"/>
              </a:rPr>
            </a:br>
            <a:r>
              <a:rPr lang="en-GB" sz="2000" b="1">
                <a:solidFill>
                  <a:srgbClr val="FFFFFF"/>
                </a:solidFill>
                <a:effectLst/>
                <a:latin typeface="Times New Roman" panose="02020603050405020304" pitchFamily="18" charset="0"/>
                <a:ea typeface="Calibri" panose="020F0502020204030204" pitchFamily="34" charset="0"/>
              </a:rPr>
              <a:t>in Chinese Negotiation </a:t>
            </a:r>
            <a:endParaRPr lang="en-GB" sz="2000">
              <a:solidFill>
                <a:srgbClr val="FFFFFF"/>
              </a:solidFill>
            </a:endParaRPr>
          </a:p>
        </p:txBody>
      </p:sp>
      <p:sp>
        <p:nvSpPr>
          <p:cNvPr id="3" name="Content Placeholder 2">
            <a:extLst>
              <a:ext uri="{FF2B5EF4-FFF2-40B4-BE49-F238E27FC236}">
                <a16:creationId xmlns:a16="http://schemas.microsoft.com/office/drawing/2014/main" id="{4F505FBB-E012-EFFC-1C87-2E9DE0963001}"/>
              </a:ext>
            </a:extLst>
          </p:cNvPr>
          <p:cNvSpPr>
            <a:spLocks noGrp="1"/>
          </p:cNvSpPr>
          <p:nvPr>
            <p:ph idx="1"/>
          </p:nvPr>
        </p:nvSpPr>
        <p:spPr>
          <a:xfrm>
            <a:off x="566613" y="1844337"/>
            <a:ext cx="2776934" cy="2643617"/>
          </a:xfrm>
        </p:spPr>
        <p:txBody>
          <a:bodyPr>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10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Use indirect language to maintain harmony and avoid confrontation.</a:t>
            </a:r>
            <a:endParaRPr lang="en-GB" sz="11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10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Pay attention to body language and non-verbal cues (Burström et al., 2021).</a:t>
            </a:r>
            <a:endParaRPr lang="en-GB" sz="11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10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Silence is a negotiation tactic; do not rush responses.</a:t>
            </a:r>
            <a:endParaRPr lang="en-GB" sz="11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10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Respectful titles and formal greetings are essential (Mancuso, Petruzzelli, and Panniello, 2023).</a:t>
            </a:r>
            <a:endParaRPr lang="en-GB" sz="11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10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Avoid saying “no” directly; offer alternative solutions instead.</a:t>
            </a:r>
            <a:endParaRPr lang="en-GB" sz="11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1100">
              <a:solidFill>
                <a:srgbClr val="FFFFFF"/>
              </a:solidFill>
            </a:endParaRPr>
          </a:p>
        </p:txBody>
      </p:sp>
      <p:pic>
        <p:nvPicPr>
          <p:cNvPr id="26" name="Picture 4" descr="Close up image of hands applauding">
            <a:extLst>
              <a:ext uri="{FF2B5EF4-FFF2-40B4-BE49-F238E27FC236}">
                <a16:creationId xmlns:a16="http://schemas.microsoft.com/office/drawing/2014/main" id="{BF927E41-C3D1-62AB-97ED-B5EA7DA6DF6A}"/>
              </a:ext>
            </a:extLst>
          </p:cNvPr>
          <p:cNvPicPr>
            <a:picLocks noChangeAspect="1"/>
          </p:cNvPicPr>
          <p:nvPr/>
        </p:nvPicPr>
        <p:blipFill>
          <a:blip r:embed="rId3"/>
          <a:srcRect l="18857" r="8135"/>
          <a:stretch/>
        </p:blipFill>
        <p:spPr>
          <a:xfrm>
            <a:off x="4503978" y="717925"/>
            <a:ext cx="4055251" cy="3707648"/>
          </a:xfrm>
          <a:prstGeom prst="rect">
            <a:avLst/>
          </a:prstGeom>
        </p:spPr>
      </p:pic>
    </p:spTree>
    <p:extLst>
      <p:ext uri="{BB962C8B-B14F-4D97-AF65-F5344CB8AC3E}">
        <p14:creationId xmlns:p14="http://schemas.microsoft.com/office/powerpoint/2010/main" val="2244366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6709365-6941-35C1-2FCC-0BA4C10CFC6C}"/>
            </a:ext>
          </a:extLst>
        </p:cNvPr>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51435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itle 3">
            <a:extLst>
              <a:ext uri="{FF2B5EF4-FFF2-40B4-BE49-F238E27FC236}">
                <a16:creationId xmlns:a16="http://schemas.microsoft.com/office/drawing/2014/main" id="{CD4A2C00-6FFF-5A1C-A93D-57FCDCBD6742}"/>
              </a:ext>
            </a:extLst>
          </p:cNvPr>
          <p:cNvSpPr>
            <a:spLocks noGrp="1"/>
          </p:cNvSpPr>
          <p:nvPr>
            <p:ph type="title"/>
          </p:nvPr>
        </p:nvSpPr>
        <p:spPr>
          <a:xfrm>
            <a:off x="891051" y="286451"/>
            <a:ext cx="3006438" cy="4480810"/>
          </a:xfrm>
        </p:spPr>
        <p:txBody>
          <a:bodyPr anchor="ctr">
            <a:normAutofit/>
          </a:bodyPr>
          <a:lstStyle/>
          <a:p>
            <a:pPr marL="0" marR="0">
              <a:lnSpc>
                <a:spcPct val="90000"/>
              </a:lnSpc>
              <a:spcAft>
                <a:spcPts val="800"/>
              </a:spcAft>
            </a:pPr>
            <a:r>
              <a:rPr lang="en-GB" sz="4200" b="1">
                <a:solidFill>
                  <a:srgbClr val="FFFFFF"/>
                </a:solidFill>
                <a:effectLst/>
                <a:latin typeface="Times New Roman" panose="02020603050405020304" pitchFamily="18" charset="0"/>
                <a:ea typeface="Calibri" panose="020F0502020204030204" pitchFamily="34" charset="0"/>
                <a:cs typeface="Arial" panose="020B0604020202020204" pitchFamily="34" charset="0"/>
              </a:rPr>
              <a:t>Negotiation Tactics and Business Etiquette</a:t>
            </a:r>
            <a:endParaRPr lang="en-GB" sz="4200">
              <a:solidFill>
                <a:srgbClr val="FFFFFF"/>
              </a:solidFill>
              <a:effectLst/>
              <a:latin typeface="Calibri" panose="020F0502020204030204" pitchFamily="34" charset="0"/>
              <a:ea typeface="Calibri" panose="020F0502020204030204" pitchFamily="34" charset="0"/>
              <a:cs typeface="Arial" panose="020B0604020202020204" pitchFamily="34" charset="0"/>
            </a:endParaRPr>
          </a:p>
        </p:txBody>
      </p:sp>
      <p:grpSp>
        <p:nvGrpSpPr>
          <p:cNvPr id="58" name="Group 57">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0420" y="415613"/>
            <a:ext cx="430632" cy="806899"/>
            <a:chOff x="613892" y="554152"/>
            <a:chExt cx="574177" cy="1075866"/>
          </a:xfrm>
          <a:solidFill>
            <a:srgbClr val="FFFFFF"/>
          </a:solidFill>
        </p:grpSpPr>
        <p:sp>
          <p:nvSpPr>
            <p:cNvPr id="59"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60"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61"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49" name="Content Placeholder 4">
            <a:extLst>
              <a:ext uri="{FF2B5EF4-FFF2-40B4-BE49-F238E27FC236}">
                <a16:creationId xmlns:a16="http://schemas.microsoft.com/office/drawing/2014/main" id="{BC3A9148-0FEB-03CF-C949-19555B6D5577}"/>
              </a:ext>
            </a:extLst>
          </p:cNvPr>
          <p:cNvSpPr>
            <a:spLocks noGrp="1"/>
          </p:cNvSpPr>
          <p:nvPr>
            <p:ph idx="1"/>
          </p:nvPr>
        </p:nvSpPr>
        <p:spPr>
          <a:xfrm>
            <a:off x="4722924" y="388800"/>
            <a:ext cx="3578706" cy="4378461"/>
          </a:xfrm>
        </p:spPr>
        <p:txBody>
          <a:bodyPr anchor="ctr">
            <a:normAutofit/>
          </a:bodyPr>
          <a:lstStyle/>
          <a:p>
            <a:pPr marL="342900" marR="0" lvl="0" indent="-342900">
              <a:spcAft>
                <a:spcPts val="800"/>
              </a:spcAft>
              <a:buSzPts val="1000"/>
              <a:buFont typeface="Symbol" panose="05050102010706020507" pitchFamily="18" charset="2"/>
              <a:buChar char=""/>
              <a:tabLst>
                <a:tab pos="457200" algn="l"/>
              </a:tabLst>
            </a:pPr>
            <a:r>
              <a:rPr lang="en-GB" sz="1500">
                <a:solidFill>
                  <a:schemeClr val="tx1">
                    <a:alpha val="80000"/>
                  </a:schemeClr>
                </a:solidFill>
                <a:effectLst/>
                <a:latin typeface="Times New Roman" panose="02020603050405020304" pitchFamily="18" charset="0"/>
                <a:ea typeface="Calibri" panose="020F0502020204030204" pitchFamily="34" charset="0"/>
                <a:cs typeface="Arial" panose="020B0604020202020204" pitchFamily="34" charset="0"/>
              </a:rPr>
              <a:t>Expect lengthy negotiations with multiple rounds of discussions (Chauhan et al., 2022).</a:t>
            </a:r>
            <a:endParaRPr lang="en-GB" sz="1500">
              <a:solidFill>
                <a:schemeClr val="tx1">
                  <a:alpha val="8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Aft>
                <a:spcPts val="800"/>
              </a:spcAft>
              <a:buSzPts val="1000"/>
              <a:buFont typeface="Symbol" panose="05050102010706020507" pitchFamily="18" charset="2"/>
              <a:buChar char=""/>
              <a:tabLst>
                <a:tab pos="457200" algn="l"/>
              </a:tabLst>
            </a:pPr>
            <a:r>
              <a:rPr lang="en-GB" sz="1500">
                <a:solidFill>
                  <a:schemeClr val="tx1">
                    <a:alpha val="80000"/>
                  </a:schemeClr>
                </a:solidFill>
                <a:effectLst/>
                <a:latin typeface="Times New Roman" panose="02020603050405020304" pitchFamily="18" charset="0"/>
                <a:ea typeface="Calibri" panose="020F0502020204030204" pitchFamily="34" charset="0"/>
                <a:cs typeface="Arial" panose="020B0604020202020204" pitchFamily="34" charset="0"/>
              </a:rPr>
              <a:t>Hierarchical structures require addressing senior executives with respect.</a:t>
            </a:r>
            <a:endParaRPr lang="en-GB" sz="1500">
              <a:solidFill>
                <a:schemeClr val="tx1">
                  <a:alpha val="8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Aft>
                <a:spcPts val="800"/>
              </a:spcAft>
              <a:buSzPts val="1000"/>
              <a:buFont typeface="Symbol" panose="05050102010706020507" pitchFamily="18" charset="2"/>
              <a:buChar char=""/>
              <a:tabLst>
                <a:tab pos="457200" algn="l"/>
              </a:tabLst>
            </a:pPr>
            <a:r>
              <a:rPr lang="en-GB" sz="1500">
                <a:solidFill>
                  <a:schemeClr val="tx1">
                    <a:alpha val="80000"/>
                  </a:schemeClr>
                </a:solidFill>
                <a:effectLst/>
                <a:latin typeface="Times New Roman" panose="02020603050405020304" pitchFamily="18" charset="0"/>
                <a:ea typeface="Calibri" panose="020F0502020204030204" pitchFamily="34" charset="0"/>
                <a:cs typeface="Arial" panose="020B0604020202020204" pitchFamily="34" charset="0"/>
              </a:rPr>
              <a:t>Avoid pressuring for quick decisions; patience is necessary (Mamabolo and Lekoko, 2021).</a:t>
            </a:r>
            <a:endParaRPr lang="en-GB" sz="1500">
              <a:solidFill>
                <a:schemeClr val="tx1">
                  <a:alpha val="8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Aft>
                <a:spcPts val="800"/>
              </a:spcAft>
              <a:buSzPts val="1000"/>
              <a:buFont typeface="Symbol" panose="05050102010706020507" pitchFamily="18" charset="2"/>
              <a:buChar char=""/>
              <a:tabLst>
                <a:tab pos="457200" algn="l"/>
              </a:tabLst>
            </a:pPr>
            <a:r>
              <a:rPr lang="en-GB" sz="1500">
                <a:solidFill>
                  <a:schemeClr val="tx1">
                    <a:alpha val="80000"/>
                  </a:schemeClr>
                </a:solidFill>
                <a:effectLst/>
                <a:latin typeface="Times New Roman" panose="02020603050405020304" pitchFamily="18" charset="0"/>
                <a:ea typeface="Calibri" panose="020F0502020204030204" pitchFamily="34" charset="0"/>
                <a:cs typeface="Arial" panose="020B0604020202020204" pitchFamily="34" charset="0"/>
              </a:rPr>
              <a:t>Negotiations emphasize win-win outcomes rather than competition.</a:t>
            </a:r>
            <a:endParaRPr lang="en-GB" sz="1500">
              <a:solidFill>
                <a:schemeClr val="tx1">
                  <a:alpha val="8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Aft>
                <a:spcPts val="800"/>
              </a:spcAft>
              <a:buSzPts val="1000"/>
              <a:buFont typeface="Symbol" panose="05050102010706020507" pitchFamily="18" charset="2"/>
              <a:buChar char=""/>
              <a:tabLst>
                <a:tab pos="457200" algn="l"/>
              </a:tabLst>
            </a:pPr>
            <a:r>
              <a:rPr lang="en-GB" sz="1500">
                <a:solidFill>
                  <a:schemeClr val="tx1">
                    <a:alpha val="80000"/>
                  </a:schemeClr>
                </a:solidFill>
                <a:effectLst/>
                <a:latin typeface="Times New Roman" panose="02020603050405020304" pitchFamily="18" charset="0"/>
                <a:ea typeface="Calibri" panose="020F0502020204030204" pitchFamily="34" charset="0"/>
                <a:cs typeface="Arial" panose="020B0604020202020204" pitchFamily="34" charset="0"/>
              </a:rPr>
              <a:t>Formal business attire and respectful gestures are expected.</a:t>
            </a:r>
            <a:endParaRPr lang="en-GB" sz="1500">
              <a:solidFill>
                <a:schemeClr val="tx1">
                  <a:alpha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cxnSp>
        <p:nvCxnSpPr>
          <p:cNvPr id="63" name="Straight Connector 6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2707795"/>
            <a:ext cx="0" cy="2429046"/>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6005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3EB17D5-8899-2693-757A-1C85C19640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90464A-3269-5EB8-D577-2680EBD72284}"/>
              </a:ext>
            </a:extLst>
          </p:cNvPr>
          <p:cNvSpPr>
            <a:spLocks noGrp="1"/>
          </p:cNvSpPr>
          <p:nvPr>
            <p:ph type="title"/>
          </p:nvPr>
        </p:nvSpPr>
        <p:spPr>
          <a:xfrm>
            <a:off x="884682" y="946067"/>
            <a:ext cx="7372350" cy="994410"/>
          </a:xfrm>
        </p:spPr>
        <p:txBody>
          <a:bodyPr anchor="b">
            <a:normAutofit/>
          </a:bodyPr>
          <a:lstStyle/>
          <a:p>
            <a:pPr algn="ctr"/>
            <a:r>
              <a:rPr lang="en-GB" sz="2700" b="1">
                <a:solidFill>
                  <a:schemeClr val="tx2"/>
                </a:solidFill>
                <a:effectLst/>
                <a:latin typeface="Times New Roman" panose="02020603050405020304" pitchFamily="18" charset="0"/>
                <a:ea typeface="Calibri" panose="020F0502020204030204" pitchFamily="34" charset="0"/>
              </a:rPr>
              <a:t>Adaptability and Cultural Awareness for Success</a:t>
            </a:r>
            <a:endParaRPr lang="en-GB" sz="2700">
              <a:solidFill>
                <a:schemeClr val="tx2"/>
              </a:solidFill>
            </a:endParaRPr>
          </a:p>
        </p:txBody>
      </p:sp>
      <p:sp>
        <p:nvSpPr>
          <p:cNvPr id="3" name="Content Placeholder 2">
            <a:extLst>
              <a:ext uri="{FF2B5EF4-FFF2-40B4-BE49-F238E27FC236}">
                <a16:creationId xmlns:a16="http://schemas.microsoft.com/office/drawing/2014/main" id="{2C8727E3-4B21-BD69-3FD5-102351AA17A5}"/>
              </a:ext>
            </a:extLst>
          </p:cNvPr>
          <p:cNvSpPr>
            <a:spLocks noGrp="1"/>
          </p:cNvSpPr>
          <p:nvPr>
            <p:ph idx="1"/>
          </p:nvPr>
        </p:nvSpPr>
        <p:spPr>
          <a:xfrm>
            <a:off x="603504" y="2120564"/>
            <a:ext cx="3845172" cy="2420719"/>
          </a:xfrm>
        </p:spPr>
        <p:txBody>
          <a:bodyPr anchor="ctr">
            <a:normAutofit/>
          </a:bodyPr>
          <a:lstStyle/>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Understanding Chinese traditions strengthens business relationships.</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Flexibility in negotiation styles improves collaboration.</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Showing respect for Chinese customs builds trust (Kutlay and Öniş, 2021).</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Learning basic Mandarin phrases enhances rapport.</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90000"/>
              </a:lnSpc>
              <a:spcAft>
                <a:spcPts val="800"/>
              </a:spcAft>
              <a:buSzPts val="1000"/>
              <a:buFont typeface="Symbol" panose="05050102010706020507" pitchFamily="18" charset="2"/>
              <a:buChar char=""/>
              <a:tabLst>
                <a:tab pos="457200" algn="l"/>
              </a:tabLst>
            </a:pPr>
            <a:r>
              <a:rPr lang="en-GB" sz="12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Cultural training helps employees navigate cross-cultural business environments (Dentoni, Pinkse, and Lubberink, 2021).</a:t>
            </a:r>
            <a:endParaRPr lang="en-GB" sz="12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a:lnSpc>
                <a:spcPct val="90000"/>
              </a:lnSpc>
            </a:pPr>
            <a:endParaRPr lang="en-GB" sz="1200">
              <a:solidFill>
                <a:schemeClr val="tx2"/>
              </a:solidFill>
            </a:endParaRPr>
          </a:p>
        </p:txBody>
      </p:sp>
      <p:pic>
        <p:nvPicPr>
          <p:cNvPr id="5" name="Picture 4">
            <a:extLst>
              <a:ext uri="{FF2B5EF4-FFF2-40B4-BE49-F238E27FC236}">
                <a16:creationId xmlns:a16="http://schemas.microsoft.com/office/drawing/2014/main" id="{E4FBD2C5-170F-C37B-A27B-5DEB5D5A0B75}"/>
              </a:ext>
            </a:extLst>
          </p:cNvPr>
          <p:cNvPicPr>
            <a:picLocks noChangeAspect="1"/>
          </p:cNvPicPr>
          <p:nvPr/>
        </p:nvPicPr>
        <p:blipFill>
          <a:blip r:embed="rId3" cstate="print"/>
          <a:stretch>
            <a:fillRect/>
          </a:stretch>
        </p:blipFill>
        <p:spPr>
          <a:xfrm>
            <a:off x="4822033" y="2289653"/>
            <a:ext cx="3716020" cy="2090260"/>
          </a:xfrm>
          <a:prstGeom prst="rect">
            <a:avLst/>
          </a:prstGeom>
        </p:spPr>
      </p:pic>
    </p:spTree>
    <p:extLst>
      <p:ext uri="{BB962C8B-B14F-4D97-AF65-F5344CB8AC3E}">
        <p14:creationId xmlns:p14="http://schemas.microsoft.com/office/powerpoint/2010/main" val="2863661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BB7403E-E1A5-A083-AA3E-12B77FE8017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C30842A-A9FF-8E5A-9307-03BDD29B1E51}"/>
              </a:ext>
            </a:extLst>
          </p:cNvPr>
          <p:cNvSpPr>
            <a:spLocks noGrp="1"/>
          </p:cNvSpPr>
          <p:nvPr>
            <p:ph type="title"/>
          </p:nvPr>
        </p:nvSpPr>
        <p:spPr>
          <a:xfrm>
            <a:off x="942391" y="443871"/>
            <a:ext cx="2954766" cy="4187345"/>
          </a:xfrm>
        </p:spPr>
        <p:txBody>
          <a:bodyPr>
            <a:normAutofit/>
          </a:bodyPr>
          <a:lstStyle/>
          <a:p>
            <a:pPr>
              <a:lnSpc>
                <a:spcPct val="90000"/>
              </a:lnSpc>
            </a:pPr>
            <a:r>
              <a:rPr lang="en-GB" sz="4200" b="1">
                <a:effectLst/>
                <a:latin typeface="Times New Roman" panose="02020603050405020304" pitchFamily="18" charset="0"/>
                <a:ea typeface="Calibri" panose="020F0502020204030204" pitchFamily="34" charset="0"/>
              </a:rPr>
              <a:t>Conclusion and Key Takeaways</a:t>
            </a:r>
            <a:endParaRPr lang="en-US" sz="4200"/>
          </a:p>
        </p:txBody>
      </p:sp>
      <p:graphicFrame>
        <p:nvGraphicFramePr>
          <p:cNvPr id="30" name="Content Placeholder 4">
            <a:extLst>
              <a:ext uri="{FF2B5EF4-FFF2-40B4-BE49-F238E27FC236}">
                <a16:creationId xmlns:a16="http://schemas.microsoft.com/office/drawing/2014/main" id="{7F4D02B5-FF5F-51E5-686D-E458511CE22D}"/>
              </a:ext>
            </a:extLst>
          </p:cNvPr>
          <p:cNvGraphicFramePr>
            <a:graphicFrameLocks noGrp="1"/>
          </p:cNvGraphicFramePr>
          <p:nvPr>
            <p:ph idx="1"/>
            <p:extLst>
              <p:ext uri="{D42A27DB-BD31-4B8C-83A1-F6EECF244321}">
                <p14:modId xmlns:p14="http://schemas.microsoft.com/office/powerpoint/2010/main" val="2320080264"/>
              </p:ext>
            </p:extLst>
          </p:nvPr>
        </p:nvGraphicFramePr>
        <p:xfrm>
          <a:off x="4119532" y="503853"/>
          <a:ext cx="4395818" cy="4127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5090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54C90F-ED9F-D101-EB52-3C7BBE2AC308}"/>
            </a:ext>
          </a:extLst>
        </p:cNvPr>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1" cy="51435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548176" cy="51435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5143498"/>
            <a:chOff x="0" y="0"/>
            <a:chExt cx="12188952" cy="6858000"/>
          </a:xfrm>
        </p:grpSpPr>
        <p:sp>
          <p:nvSpPr>
            <p:cNvPr id="35"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80E19008-B57E-DE2B-C60D-54EFE1F74CC3}"/>
              </a:ext>
            </a:extLst>
          </p:cNvPr>
          <p:cNvSpPr>
            <a:spLocks noGrp="1"/>
          </p:cNvSpPr>
          <p:nvPr>
            <p:ph type="title"/>
          </p:nvPr>
        </p:nvSpPr>
        <p:spPr>
          <a:xfrm>
            <a:off x="589788" y="630936"/>
            <a:ext cx="3847200" cy="4005072"/>
          </a:xfrm>
        </p:spPr>
        <p:txBody>
          <a:bodyPr anchor="ctr">
            <a:normAutofit/>
          </a:bodyPr>
          <a:lstStyle/>
          <a:p>
            <a:pPr algn="l"/>
            <a:r>
              <a:rPr lang="en-GB"/>
              <a:t>References</a:t>
            </a:r>
          </a:p>
        </p:txBody>
      </p:sp>
      <p:sp>
        <p:nvSpPr>
          <p:cNvPr id="3" name="Content Placeholder 2">
            <a:extLst>
              <a:ext uri="{FF2B5EF4-FFF2-40B4-BE49-F238E27FC236}">
                <a16:creationId xmlns:a16="http://schemas.microsoft.com/office/drawing/2014/main" id="{027749D5-3525-9FD3-1E61-C68EB8870766}"/>
              </a:ext>
            </a:extLst>
          </p:cNvPr>
          <p:cNvSpPr>
            <a:spLocks noGrp="1"/>
          </p:cNvSpPr>
          <p:nvPr>
            <p:ph idx="1"/>
          </p:nvPr>
        </p:nvSpPr>
        <p:spPr>
          <a:xfrm>
            <a:off x="4848307" y="630935"/>
            <a:ext cx="3363402" cy="4005073"/>
          </a:xfrm>
        </p:spPr>
        <p:txBody>
          <a:bodyPr anchor="ctr">
            <a:normAutofit/>
          </a:bodyPr>
          <a:lstStyle/>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Ayanponle, L.O., Awonuga, K.F., Asuzu, O.F., Daraojimba, R.E., Elufioye, O.A. and Daraojimba, O.D., 2024. A review of innovative HR strategies in enhancing workforce efficiency in the US.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International Journal of Science and Research Archive</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11</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(1), pp.817-827.</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Bonavita, L. and Borgonovo, G., 2021. Omnichannel Maturity Framework: Italian Retail mapping and cluster analysis.</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Burström, T., Parida, V., Lahti, T. and Wincent, J., 2021. AI-enabled business-model innovation and transformation in industrial ecosystems: A framework, model and outline for further research.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Journal of Business Research</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127</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pp.85-95.</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Chauhan, C., Kaur, P., Arrawatia, R., Ractham, P. and Dhir, A., 2022. Supply chain collaboration and sustainable development goals (SDGs). Teamwork makes achieving SDGs dream work.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Journal of Business Research</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147</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pp.290-307.</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Dentoni, D., Pinkse, J. and Lubberink, R., 2021. Linking sustainable business models to socio-ecological resilience through cross-sector partnerships: A complex adaptive systems view.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Business &amp; Society</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60</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(5), pp.1216-1252.</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Garrido-Moreno, A., Garcia-Morales, V.J. and Martín-Rojas, R., 2021. Going beyond the curve: Strategic measures to recover hotel activity in times of COVID-19.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International Journal of Hospitality Management</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96</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p.102928.</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90000"/>
              </a:lnSpc>
              <a:spcAft>
                <a:spcPts val="800"/>
              </a:spcAft>
              <a:buNone/>
            </a:pP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Ghobakhloo, M., Iranmanesh, M., Grybauskas, A., Vilkas, M. and Petraitė, M., 2021. Industry 4.0, innovation, and sustainable development: A systematic review and a roadmap to sustainable innovation.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Business Strategy and the Environment</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 </a:t>
            </a:r>
            <a:r>
              <a:rPr lang="en-GB" sz="800" i="1">
                <a:solidFill>
                  <a:schemeClr val="tx2"/>
                </a:solidFill>
                <a:effectLst/>
                <a:latin typeface="Times New Roman" panose="02020603050405020304" pitchFamily="18" charset="0"/>
                <a:ea typeface="Calibri" panose="020F0502020204030204" pitchFamily="34" charset="0"/>
                <a:cs typeface="Arial" panose="020B0604020202020204" pitchFamily="34" charset="0"/>
              </a:rPr>
              <a:t>30</a:t>
            </a:r>
            <a:r>
              <a:rPr lang="en-GB" sz="800">
                <a:solidFill>
                  <a:schemeClr val="tx2"/>
                </a:solidFill>
                <a:effectLst/>
                <a:latin typeface="Times New Roman" panose="02020603050405020304" pitchFamily="18" charset="0"/>
                <a:ea typeface="Calibri" panose="020F0502020204030204" pitchFamily="34" charset="0"/>
                <a:cs typeface="Arial" panose="020B0604020202020204" pitchFamily="34" charset="0"/>
              </a:rPr>
              <a:t>(8), pp.4237-4257.</a:t>
            </a:r>
            <a:endParaRPr lang="en-GB" sz="800">
              <a:solidFill>
                <a:schemeClr val="tx2"/>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1291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999963" y="-1999641"/>
            <a:ext cx="51435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5143179"/>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737118" y="-1264380"/>
            <a:ext cx="3670923"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ank You PNG, Vector, PSD, and Clipart With Transparent Background for  Free Download | Pngtree">
            <a:extLst>
              <a:ext uri="{FF2B5EF4-FFF2-40B4-BE49-F238E27FC236}">
                <a16:creationId xmlns:a16="http://schemas.microsoft.com/office/drawing/2014/main" id="{56AE0C1C-A06E-2468-718F-23EA33CCA8DF}"/>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2343150" y="342900"/>
            <a:ext cx="4457700" cy="44577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52A9B49-882B-29F0-AD31-ADB40A8ABB5D}"/>
              </a:ext>
            </a:extLst>
          </p:cNvPr>
          <p:cNvSpPr txBox="1"/>
          <p:nvPr/>
        </p:nvSpPr>
        <p:spPr>
          <a:xfrm>
            <a:off x="4125576" y="586612"/>
            <a:ext cx="4269714" cy="1940349"/>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3600" b="1" kern="1200" dirty="0">
              <a:solidFill>
                <a:schemeClr val="bg1"/>
              </a:solidFill>
              <a:latin typeface="+mj-lt"/>
              <a:ea typeface="+mj-ea"/>
              <a:cs typeface="+mj-cs"/>
            </a:endParaRPr>
          </a:p>
        </p:txBody>
      </p:sp>
    </p:spTree>
    <p:extLst>
      <p:ext uri="{BB962C8B-B14F-4D97-AF65-F5344CB8AC3E}">
        <p14:creationId xmlns:p14="http://schemas.microsoft.com/office/powerpoint/2010/main" val="6472038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3084</Words>
  <Application>Microsoft Macintosh PowerPoint</Application>
  <PresentationFormat>On-screen Show (16:9)</PresentationFormat>
  <Paragraphs>120</Paragraphs>
  <Slides>15</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Symbol</vt:lpstr>
      <vt:lpstr>Times New Roman</vt:lpstr>
      <vt:lpstr>Office Theme</vt:lpstr>
      <vt:lpstr>CROSS-CULTURAL NEGOTIATIONS: ESTABLISHING A STRATEGIC PARTNERSHIP BETWEEN POUNDLAND UK AND ALIBABA GROUP</vt:lpstr>
      <vt:lpstr>Presentation Outline</vt:lpstr>
      <vt:lpstr>Understanding Culture and Its Elements</vt:lpstr>
      <vt:lpstr>Hofstede’s Cultural Dimensions Theory</vt:lpstr>
      <vt:lpstr>Key Cultural Differences Between the UK and China</vt:lpstr>
      <vt:lpstr>Impact of Cultural Differences on Business Negotiations</vt:lpstr>
      <vt:lpstr>Chinese Business Culture: Challenges to Overcome</vt:lpstr>
      <vt:lpstr>Cross-Cultural Negotiation Strategies</vt:lpstr>
      <vt:lpstr>Building Trust and Long-Term Relationships</vt:lpstr>
      <vt:lpstr>Effective Communication in Chinese Negotiation </vt:lpstr>
      <vt:lpstr>Negotiation Tactics and Business Etiquette</vt:lpstr>
      <vt:lpstr>Adaptability and Cultural Awareness for Success</vt:lpstr>
      <vt:lpstr>Conclusion and Key Takeaways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2025-04-24T21:14:12Z</dcterms:modified>
</cp:coreProperties>
</file>