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</p:sldMasterIdLst>
  <p:notesMasterIdLst>
    <p:notesMasterId r:id="rId17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413" autoAdjust="0"/>
  </p:normalViewPr>
  <p:slideViewPr>
    <p:cSldViewPr>
      <p:cViewPr varScale="1">
        <p:scale>
          <a:sx n="76" d="100"/>
          <a:sy n="76" d="100"/>
        </p:scale>
        <p:origin x="1568" y="6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hra mohammad nazari" userId="148eadca8a9ec135" providerId="LiveId" clId="{BF5E4E5C-FD16-40E1-A05A-8F8C612F2F84}"/>
    <pc:docChg chg="modSld">
      <pc:chgData name="zahra mohammad nazari" userId="148eadca8a9ec135" providerId="LiveId" clId="{BF5E4E5C-FD16-40E1-A05A-8F8C612F2F84}" dt="2023-02-11T20:42:39.967" v="1" actId="6549"/>
      <pc:docMkLst>
        <pc:docMk/>
      </pc:docMkLst>
      <pc:sldChg chg="modNotesTx">
        <pc:chgData name="zahra mohammad nazari" userId="148eadca8a9ec135" providerId="LiveId" clId="{BF5E4E5C-FD16-40E1-A05A-8F8C612F2F84}" dt="2023-02-11T20:42:39.967" v="1" actId="6549"/>
        <pc:sldMkLst>
          <pc:docMk/>
          <pc:sldMk cId="0" sldId="260"/>
        </pc:sldMkLst>
      </pc:sldChg>
      <pc:sldChg chg="modNotesTx">
        <pc:chgData name="zahra mohammad nazari" userId="148eadca8a9ec135" providerId="LiveId" clId="{BF5E4E5C-FD16-40E1-A05A-8F8C612F2F84}" dt="2023-02-11T20:42:35.276" v="0" actId="6549"/>
        <pc:sldMkLst>
          <pc:docMk/>
          <pc:sldMk cId="0" sldId="26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B72D29-0396-42BF-B703-166BF43F1564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D83664-42A0-4D2B-95EB-8FAEDC003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220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D83664-42A0-4D2B-95EB-8FAEDC003B6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7129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D83664-42A0-4D2B-95EB-8FAEDC003B6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040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D83664-42A0-4D2B-95EB-8FAEDC003B6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1404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88ED3-1428-B7F4-5F07-92D1B59AEA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55EC95-BA3D-C50D-DE77-0DE411B1E7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067EA6-F1FA-56AB-3E02-F9CC230F6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A47D78-59A9-92DE-2A8C-D53C994D15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CBB66-7FD4-7049-1094-D587235E8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071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1D8A7-9D62-E7A2-5713-1F3094356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009F0-FED3-00DE-FFB1-EDF8595B7D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DB155-2933-62A8-2B99-60745BD53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3E2B50-5754-1CE0-55EF-A8E439A66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F5ACE5-6BD3-3C09-437F-F36F76C8D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710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D11AF-907D-B579-3218-DB67B8035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9F0FA5-842A-AA3B-0C6C-3B798CC2BA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FACA45-584E-848A-04D3-36463B61B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9273E7-09C3-A89B-B353-998F88438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193C5B-946E-0224-7DC8-92ACC8056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905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1D4BF-7BF2-DD92-3447-9490F0C7C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F63FA-D5E2-43F3-B675-B1F72067A1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4FEA6A-5875-5CFF-D687-6B31E45A41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70D5C-9393-F374-89C5-C86124B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5E45E5-1C8E-494F-008B-C8BE0F93F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72A3E3-1D77-5111-55ED-51EAACB95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752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A5E9D-3D2D-0810-BDDE-F93436FCE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5DAAB7-C97C-ADF2-6CDD-33D5C6D141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7D1942-F24A-BD9F-4308-69CFAB1971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2F6FF5-356D-FDD5-113A-0834421071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AAAFC5-1FB6-3E59-2D01-52D5839A3B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962743-377E-09A2-8AB6-A1D8F92E9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1641EB-7F1F-2168-C0F2-8FDD79090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202197-9F2A-455B-3539-C3429B065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085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622AA-E6E3-4878-6533-D611FFD61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4B8522-64F6-503A-0840-3C5FD2D1A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391153-6001-D50B-5425-FC5D270AB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78AF8A-5370-5975-C8EF-C22859E00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766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10E514-E162-FFFC-E071-50C82694C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49216A-2C5C-8C96-66C5-C2E0641B3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EB92A9-66F3-7856-DA6E-A7EE61419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006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5FAD5-370E-8146-0EBA-08B076912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4D03B-5B48-BE73-4F1E-ED08C28D9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7302B2-3A19-7001-623B-72BEF17389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BDEB81-9754-576A-4CBC-6AE73CA47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89481C-29BA-9AFA-2B03-7BD243DF1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E10A5-C890-A8F0-BE4A-32035334C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349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93D2B-7CC8-7D2F-C818-0CD668279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C0D2C9-23F1-E8E9-6E6A-9EF6EDFA04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09A74-FCFA-DA1B-88DE-A89593BC9A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AB1974-8ADB-D3A6-2740-7A98ED20E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C4196B-5D7C-3478-F733-3D736971D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7DA6CD-4DD7-700D-3DE9-981B76646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121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B670B-677B-3BD7-E9A7-EE454CEF4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E69DB3-3D66-14C4-9505-459394CEBE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9A0D7F-F5BE-ADD3-74EE-5213D0B7B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57825-15F0-6F91-2BEB-288BD3E0F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5CE04D-F42E-AB7D-9ACE-5A6AEDEFA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035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F6BE54-5F76-9AE6-14A9-F749C1E96F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4D622C-38F0-C1D1-01EC-3FBF9D01E7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516D2-BA4A-DBDD-9B68-E513CF4D8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D01760-7A26-D355-4F09-C4DD61936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43B70-84A6-03AD-C360-4DF07EACD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4278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06FC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2/11/2023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55595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2513DA-9983-361F-EAAA-8B0A2F0DF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FBDE1-B828-8CEE-D36E-95C3B49BBA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0C6F57-8434-C05C-FD4A-C920601E22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3CB99A-C8BB-09BD-81FD-204D6B2D5C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BA993D-0AE1-538F-E9FF-F3BAEB1476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000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merald.com/insight/search?q=Cary%20L.%20Cooper" TargetMode="External"/><Relationship Id="rId2" Type="http://schemas.openxmlformats.org/officeDocument/2006/relationships/hyperlink" Target="https://www.emerald.com/insight/search?q=Duncan%20Angwi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16/S1479-361X(07)06004-8" TargetMode="External"/><Relationship Id="rId4" Type="http://schemas.openxmlformats.org/officeDocument/2006/relationships/hyperlink" Target="https://www.emerald.com/insight/search?q=Sydney%20Finkelstei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204085" y="4433392"/>
            <a:ext cx="474091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25" dirty="0">
                <a:solidFill>
                  <a:srgbClr val="006FC0"/>
                </a:solidFill>
                <a:latin typeface="Calibri Light"/>
                <a:cs typeface="Calibri Light"/>
              </a:rPr>
              <a:t>Lecture</a:t>
            </a:r>
            <a:r>
              <a:rPr sz="3200" spc="-1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lang="en-GB" sz="3200" dirty="0">
                <a:solidFill>
                  <a:srgbClr val="006FC0"/>
                </a:solidFill>
                <a:latin typeface="Calibri Light"/>
                <a:cs typeface="Calibri Light"/>
              </a:rPr>
              <a:t>4</a:t>
            </a:r>
            <a:r>
              <a:rPr sz="32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3200" spc="-30" dirty="0">
                <a:solidFill>
                  <a:srgbClr val="006FC0"/>
                </a:solidFill>
                <a:latin typeface="Calibri Light"/>
                <a:cs typeface="Calibri Light"/>
              </a:rPr>
              <a:t>Cross</a:t>
            </a:r>
            <a:r>
              <a:rPr sz="3200" spc="-8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3200" spc="-30" dirty="0">
                <a:solidFill>
                  <a:srgbClr val="006FC0"/>
                </a:solidFill>
                <a:latin typeface="Calibri Light"/>
                <a:cs typeface="Calibri Light"/>
              </a:rPr>
              <a:t>Border</a:t>
            </a:r>
            <a:r>
              <a:rPr sz="3200" spc="-7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3200" spc="-25" dirty="0">
                <a:solidFill>
                  <a:srgbClr val="006FC0"/>
                </a:solidFill>
                <a:latin typeface="Calibri Light"/>
                <a:cs typeface="Calibri Light"/>
              </a:rPr>
              <a:t>M&amp;As</a:t>
            </a:r>
            <a:endParaRPr sz="3200" dirty="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84757" y="5077205"/>
            <a:ext cx="5558790" cy="55912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75" algn="ctr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Dr</a:t>
            </a:r>
            <a:r>
              <a:rPr sz="2000" b="1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lang="en-GB" sz="2000" b="1" spc="-5" dirty="0">
                <a:solidFill>
                  <a:srgbClr val="006FC0"/>
                </a:solidFill>
                <a:latin typeface="Calibri"/>
                <a:cs typeface="Calibri"/>
              </a:rPr>
              <a:t>Zahra Mohammadnazari</a:t>
            </a:r>
            <a:endParaRPr sz="2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550" dirty="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89048" y="1271016"/>
            <a:ext cx="4440936" cy="271576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13964" y="442341"/>
            <a:ext cx="270129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/>
              <a:t>Learning</a:t>
            </a:r>
            <a:r>
              <a:rPr sz="2200" spc="15" dirty="0"/>
              <a:t> </a:t>
            </a:r>
            <a:r>
              <a:rPr sz="2200" spc="-5" dirty="0"/>
              <a:t>Objectives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535940" y="1740534"/>
            <a:ext cx="7370445" cy="3195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Font typeface="Wingdings"/>
              <a:buChar char=""/>
              <a:tabLst>
                <a:tab pos="185420" algn="l"/>
              </a:tabLst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Describe</a:t>
            </a:r>
            <a:r>
              <a:rPr sz="24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M&amp;A</a:t>
            </a:r>
            <a:r>
              <a:rPr sz="2400" spc="-1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process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252525"/>
              </a:buClr>
              <a:buFont typeface="Wingdings"/>
              <a:buChar char=""/>
            </a:pPr>
            <a:endParaRPr sz="225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Font typeface="Wingdings"/>
              <a:buChar char=""/>
              <a:tabLst>
                <a:tab pos="185420" algn="l"/>
              </a:tabLst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Understand</a:t>
            </a:r>
            <a:r>
              <a:rPr sz="24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 reasons</a:t>
            </a:r>
            <a:r>
              <a:rPr sz="24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24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Cross-border</a:t>
            </a:r>
            <a:r>
              <a:rPr sz="24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M&amp;As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252525"/>
              </a:buClr>
              <a:buFont typeface="Wingdings"/>
              <a:buChar char=""/>
            </a:pPr>
            <a:endParaRPr sz="225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Font typeface="Wingdings"/>
              <a:buChar char=""/>
              <a:tabLst>
                <a:tab pos="185420" algn="l"/>
              </a:tabLst>
            </a:pPr>
            <a:r>
              <a:rPr sz="2400" spc="-10" dirty="0">
                <a:solidFill>
                  <a:srgbClr val="252525"/>
                </a:solidFill>
                <a:latin typeface="Arial MT"/>
                <a:cs typeface="Arial MT"/>
              </a:rPr>
              <a:t>Explain</a:t>
            </a:r>
            <a:r>
              <a:rPr sz="24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why</a:t>
            </a:r>
            <a:r>
              <a:rPr sz="24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cross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border</a:t>
            </a:r>
            <a:r>
              <a:rPr sz="24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M&amp;As</a:t>
            </a:r>
            <a:r>
              <a:rPr sz="24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succeed</a:t>
            </a:r>
            <a:r>
              <a:rPr sz="24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or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fail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252525"/>
              </a:buClr>
              <a:buFont typeface="Wingdings"/>
              <a:buChar char=""/>
            </a:pPr>
            <a:endParaRPr sz="225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Font typeface="Wingdings"/>
              <a:buChar char=""/>
              <a:tabLst>
                <a:tab pos="185420" algn="l"/>
              </a:tabLst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Understand</a:t>
            </a:r>
            <a:r>
              <a:rPr sz="24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10" dirty="0">
                <a:solidFill>
                  <a:srgbClr val="252525"/>
                </a:solidFill>
                <a:latin typeface="Arial MT"/>
                <a:cs typeface="Arial MT"/>
              </a:rPr>
              <a:t>different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24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typologies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252525"/>
              </a:buClr>
              <a:buFont typeface="Wingdings"/>
              <a:buChar char=""/>
            </a:pPr>
            <a:endParaRPr sz="225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Font typeface="Wingdings"/>
              <a:buChar char=""/>
              <a:tabLst>
                <a:tab pos="185420" algn="l"/>
              </a:tabLst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Explore</a:t>
            </a:r>
            <a:r>
              <a:rPr sz="24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the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human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challenges</a:t>
            </a:r>
            <a:r>
              <a:rPr sz="2400" spc="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associated</a:t>
            </a:r>
            <a:r>
              <a:rPr sz="24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with</a:t>
            </a:r>
            <a:r>
              <a:rPr sz="24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M&amp;As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7535" y="526796"/>
            <a:ext cx="603123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/>
              <a:t>Mergers</a:t>
            </a:r>
            <a:r>
              <a:rPr sz="2200" spc="25" dirty="0"/>
              <a:t> </a:t>
            </a:r>
            <a:r>
              <a:rPr sz="2200" spc="-5" dirty="0"/>
              <a:t>and</a:t>
            </a:r>
            <a:r>
              <a:rPr sz="2200" spc="-60" dirty="0"/>
              <a:t> </a:t>
            </a:r>
            <a:r>
              <a:rPr sz="2200" spc="-5" dirty="0"/>
              <a:t>Acquisitions-</a:t>
            </a:r>
            <a:r>
              <a:rPr sz="2200" spc="60" dirty="0"/>
              <a:t> </a:t>
            </a:r>
            <a:r>
              <a:rPr sz="2200" spc="-5" dirty="0"/>
              <a:t>Key</a:t>
            </a:r>
            <a:r>
              <a:rPr sz="2200" spc="10" dirty="0"/>
              <a:t> </a:t>
            </a:r>
            <a:r>
              <a:rPr sz="2200" spc="-5" dirty="0"/>
              <a:t>terminologies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287223" y="1196572"/>
            <a:ext cx="3947795" cy="1770380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05"/>
              </a:spcBef>
            </a:pPr>
            <a:r>
              <a:rPr sz="1600" b="1" spc="-5" dirty="0">
                <a:latin typeface="Arial"/>
                <a:cs typeface="Arial"/>
              </a:rPr>
              <a:t>Merger:</a:t>
            </a:r>
            <a:endParaRPr sz="1600">
              <a:latin typeface="Arial"/>
              <a:cs typeface="Arial"/>
            </a:endParaRPr>
          </a:p>
          <a:p>
            <a:pPr marL="184785" marR="5715" indent="-172720" algn="just">
              <a:lnSpc>
                <a:spcPct val="90100"/>
              </a:lnSpc>
              <a:spcBef>
                <a:spcPts val="795"/>
              </a:spcBef>
              <a:buFont typeface="Wingdings"/>
              <a:buChar char=""/>
              <a:tabLst>
                <a:tab pos="236854" algn="l"/>
              </a:tabLst>
            </a:pPr>
            <a:r>
              <a:rPr dirty="0"/>
              <a:t>	</a:t>
            </a:r>
            <a:r>
              <a:rPr sz="1800" spc="-5" dirty="0">
                <a:latin typeface="Arial MT"/>
                <a:cs typeface="Arial MT"/>
              </a:rPr>
              <a:t>Agreement between two companies </a:t>
            </a:r>
            <a:r>
              <a:rPr sz="1800" dirty="0">
                <a:latin typeface="Arial MT"/>
                <a:cs typeface="Arial MT"/>
              </a:rPr>
              <a:t> to </a:t>
            </a:r>
            <a:r>
              <a:rPr sz="1800" spc="-5" dirty="0">
                <a:latin typeface="Arial MT"/>
                <a:cs typeface="Arial MT"/>
              </a:rPr>
              <a:t>join their operations </a:t>
            </a:r>
            <a:r>
              <a:rPr sz="1800" spc="-15" dirty="0">
                <a:latin typeface="Arial MT"/>
                <a:cs typeface="Arial MT"/>
              </a:rPr>
              <a:t>together, </a:t>
            </a:r>
            <a:r>
              <a:rPr sz="1800" dirty="0">
                <a:latin typeface="Arial MT"/>
                <a:cs typeface="Arial MT"/>
              </a:rPr>
              <a:t>the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partners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are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often</a:t>
            </a:r>
            <a:r>
              <a:rPr sz="1800" spc="-10" dirty="0">
                <a:latin typeface="Arial MT"/>
                <a:cs typeface="Arial MT"/>
              </a:rPr>
              <a:t> equal</a:t>
            </a:r>
            <a:endParaRPr sz="1800">
              <a:latin typeface="Arial MT"/>
              <a:cs typeface="Arial MT"/>
            </a:endParaRPr>
          </a:p>
          <a:p>
            <a:pPr marL="184785" marR="5080" indent="-172720" algn="just">
              <a:lnSpc>
                <a:spcPts val="1939"/>
              </a:lnSpc>
              <a:spcBef>
                <a:spcPts val="825"/>
              </a:spcBef>
              <a:buFont typeface="Wingdings"/>
              <a:buChar char=""/>
              <a:tabLst>
                <a:tab pos="185420" algn="l"/>
              </a:tabLst>
            </a:pPr>
            <a:r>
              <a:rPr sz="1800" spc="-5" dirty="0">
                <a:latin typeface="Arial MT"/>
                <a:cs typeface="Arial MT"/>
              </a:rPr>
              <a:t>Results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</a:t>
            </a:r>
            <a:r>
              <a:rPr sz="1800" dirty="0">
                <a:latin typeface="Arial MT"/>
                <a:cs typeface="Arial MT"/>
              </a:rPr>
              <a:t> the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formation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of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5" dirty="0">
                <a:latin typeface="Arial MT"/>
                <a:cs typeface="Arial MT"/>
              </a:rPr>
              <a:t>new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company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7223" y="3292220"/>
            <a:ext cx="3943985" cy="146177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1800" b="1" spc="-5" dirty="0">
                <a:latin typeface="Arial"/>
                <a:cs typeface="Arial"/>
              </a:rPr>
              <a:t>Acquisition:</a:t>
            </a:r>
            <a:endParaRPr sz="1800">
              <a:latin typeface="Arial"/>
              <a:cs typeface="Arial"/>
            </a:endParaRPr>
          </a:p>
          <a:p>
            <a:pPr marL="12700" marR="5080" indent="65405" algn="just">
              <a:lnSpc>
                <a:spcPct val="90000"/>
              </a:lnSpc>
              <a:spcBef>
                <a:spcPts val="790"/>
              </a:spcBef>
            </a:pPr>
            <a:r>
              <a:rPr sz="1800" spc="-10" dirty="0">
                <a:latin typeface="Arial MT"/>
                <a:cs typeface="Arial MT"/>
              </a:rPr>
              <a:t>when </a:t>
            </a:r>
            <a:r>
              <a:rPr sz="1800" spc="-5" dirty="0">
                <a:latin typeface="Arial MT"/>
                <a:cs typeface="Arial MT"/>
              </a:rPr>
              <a:t>a financially stronger company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purchases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over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50%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of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shares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of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another </a:t>
            </a:r>
            <a:r>
              <a:rPr sz="1800" dirty="0">
                <a:latin typeface="Arial MT"/>
                <a:cs typeface="Arial MT"/>
              </a:rPr>
              <a:t>company </a:t>
            </a:r>
            <a:r>
              <a:rPr sz="1800" spc="-5" dirty="0">
                <a:latin typeface="Arial MT"/>
                <a:cs typeface="Arial MT"/>
              </a:rPr>
              <a:t>and </a:t>
            </a:r>
            <a:r>
              <a:rPr sz="1800" dirty="0">
                <a:latin typeface="Arial MT"/>
                <a:cs typeface="Arial MT"/>
              </a:rPr>
              <a:t>folds </a:t>
            </a:r>
            <a:r>
              <a:rPr sz="1800" spc="-5" dirty="0">
                <a:latin typeface="Arial MT"/>
                <a:cs typeface="Arial MT"/>
              </a:rPr>
              <a:t>it into </a:t>
            </a:r>
            <a:r>
              <a:rPr sz="1800" dirty="0">
                <a:latin typeface="Arial MT"/>
                <a:cs typeface="Arial MT"/>
              </a:rPr>
              <a:t>its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operation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87223" y="4802885"/>
            <a:ext cx="3945890" cy="1040765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84785" marR="5080" indent="-172720" algn="just">
              <a:lnSpc>
                <a:spcPts val="1939"/>
              </a:lnSpc>
              <a:spcBef>
                <a:spcPts val="345"/>
              </a:spcBef>
              <a:buFont typeface="Wingdings"/>
              <a:buChar char=""/>
              <a:tabLst>
                <a:tab pos="185420" algn="l"/>
              </a:tabLst>
            </a:pPr>
            <a:r>
              <a:rPr sz="1800" spc="-5" dirty="0">
                <a:latin typeface="Arial MT"/>
                <a:cs typeface="Arial MT"/>
              </a:rPr>
              <a:t>No</a:t>
            </a:r>
            <a:r>
              <a:rPr sz="1800" dirty="0">
                <a:latin typeface="Arial MT"/>
                <a:cs typeface="Arial MT"/>
              </a:rPr>
              <a:t> new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company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is</a:t>
            </a:r>
            <a:r>
              <a:rPr sz="1800" dirty="0">
                <a:latin typeface="Arial MT"/>
                <a:cs typeface="Arial MT"/>
              </a:rPr>
              <a:t> formed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as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acquiring </a:t>
            </a:r>
            <a:r>
              <a:rPr sz="1800" dirty="0">
                <a:latin typeface="Arial MT"/>
                <a:cs typeface="Arial MT"/>
              </a:rPr>
              <a:t>firm </a:t>
            </a:r>
            <a:r>
              <a:rPr sz="1800" spc="-5" dirty="0">
                <a:latin typeface="Arial MT"/>
                <a:cs typeface="Arial MT"/>
              </a:rPr>
              <a:t>keeps </a:t>
            </a:r>
            <a:r>
              <a:rPr sz="1800" dirty="0">
                <a:latin typeface="Arial MT"/>
                <a:cs typeface="Arial MT"/>
              </a:rPr>
              <a:t>its </a:t>
            </a:r>
            <a:r>
              <a:rPr sz="1800" spc="-5" dirty="0">
                <a:latin typeface="Arial MT"/>
                <a:cs typeface="Arial MT"/>
              </a:rPr>
              <a:t>legal identity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while integrating a </a:t>
            </a:r>
            <a:r>
              <a:rPr sz="1800" dirty="0">
                <a:latin typeface="Arial MT"/>
                <a:cs typeface="Arial MT"/>
              </a:rPr>
              <a:t>new company into </a:t>
            </a:r>
            <a:r>
              <a:rPr sz="1800" spc="-49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its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spc="-20" dirty="0">
                <a:latin typeface="Arial MT"/>
                <a:cs typeface="Arial MT"/>
              </a:rPr>
              <a:t>own</a:t>
            </a:r>
            <a:r>
              <a:rPr sz="1800" spc="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activities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09871" y="1639823"/>
            <a:ext cx="4358639" cy="2418588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5411851" y="4086605"/>
            <a:ext cx="1801495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 MT"/>
                <a:cs typeface="Arial MT"/>
              </a:rPr>
              <a:t>Source:</a:t>
            </a:r>
            <a:r>
              <a:rPr sz="1400" spc="-6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Dowling</a:t>
            </a:r>
            <a:r>
              <a:rPr sz="1400" spc="-1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et</a:t>
            </a:r>
            <a:r>
              <a:rPr sz="1400" spc="-3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al., </a:t>
            </a:r>
            <a:r>
              <a:rPr sz="1400" spc="-37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2012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21842" y="461010"/>
            <a:ext cx="510476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/>
              <a:t>Some</a:t>
            </a:r>
            <a:r>
              <a:rPr sz="2200" spc="5" dirty="0"/>
              <a:t> </a:t>
            </a:r>
            <a:r>
              <a:rPr sz="2200" spc="-5" dirty="0"/>
              <a:t>reasons</a:t>
            </a:r>
            <a:r>
              <a:rPr sz="2200" spc="15" dirty="0"/>
              <a:t> </a:t>
            </a:r>
            <a:r>
              <a:rPr sz="2200" spc="-5" dirty="0"/>
              <a:t>for</a:t>
            </a:r>
            <a:r>
              <a:rPr sz="2200" spc="10" dirty="0"/>
              <a:t> </a:t>
            </a:r>
            <a:r>
              <a:rPr sz="2200" spc="-5" dirty="0"/>
              <a:t>Cross-border</a:t>
            </a:r>
            <a:r>
              <a:rPr sz="2200" spc="35" dirty="0"/>
              <a:t> </a:t>
            </a:r>
            <a:r>
              <a:rPr sz="2200" spc="-10" dirty="0"/>
              <a:t>M&amp;As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511555" y="1367688"/>
            <a:ext cx="7303770" cy="4851400"/>
          </a:xfrm>
          <a:prstGeom prst="rect">
            <a:avLst/>
          </a:prstGeom>
        </p:spPr>
        <p:txBody>
          <a:bodyPr vert="horz" wrap="square" lIns="0" tIns="11303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89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14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promote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growth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79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14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manage</a:t>
            </a:r>
            <a:r>
              <a:rPr sz="25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technology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As</a:t>
            </a:r>
            <a:r>
              <a:rPr sz="25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5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response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government</a:t>
            </a:r>
            <a:r>
              <a:rPr sz="25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policy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1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14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take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advantage</a:t>
            </a:r>
            <a:r>
              <a:rPr sz="25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5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exchange rates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79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As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5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response</a:t>
            </a:r>
            <a:r>
              <a:rPr sz="25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political and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economic</a:t>
            </a:r>
            <a:r>
              <a:rPr sz="25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conditions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Reduce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labour costs</a:t>
            </a:r>
            <a:r>
              <a:rPr sz="25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and/or</a:t>
            </a:r>
            <a:r>
              <a:rPr sz="25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increase</a:t>
            </a:r>
            <a:r>
              <a:rPr sz="25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productivity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14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follow</a:t>
            </a:r>
            <a:r>
              <a:rPr sz="25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clients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79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14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 diversify</a:t>
            </a:r>
            <a:r>
              <a:rPr sz="25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and manage</a:t>
            </a:r>
            <a:r>
              <a:rPr sz="25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risk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14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 achieve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greater</a:t>
            </a:r>
            <a:r>
              <a:rPr sz="25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vertical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14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gain</a:t>
            </a:r>
            <a:r>
              <a:rPr sz="25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access 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VRIN</a:t>
            </a:r>
            <a:r>
              <a:rPr sz="25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resources</a:t>
            </a:r>
            <a:endParaRPr sz="25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47496" y="438403"/>
            <a:ext cx="637730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/>
              <a:t>Reasons</a:t>
            </a:r>
            <a:r>
              <a:rPr sz="3200" spc="-40" dirty="0"/>
              <a:t> </a:t>
            </a:r>
            <a:r>
              <a:rPr sz="3200" dirty="0"/>
              <a:t>for</a:t>
            </a:r>
            <a:r>
              <a:rPr sz="3200" spc="-5" dirty="0"/>
              <a:t> </a:t>
            </a:r>
            <a:r>
              <a:rPr sz="3200" dirty="0"/>
              <a:t>M&amp;A</a:t>
            </a:r>
            <a:r>
              <a:rPr sz="3200" spc="-135" dirty="0"/>
              <a:t> </a:t>
            </a:r>
            <a:r>
              <a:rPr sz="3200" dirty="0"/>
              <a:t>(Angwin,</a:t>
            </a:r>
            <a:r>
              <a:rPr sz="3200" spc="-40" dirty="0"/>
              <a:t> </a:t>
            </a:r>
            <a:r>
              <a:rPr sz="3200" spc="-5" dirty="0"/>
              <a:t>2007)</a:t>
            </a:r>
            <a:endParaRPr sz="32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05612" y="1828800"/>
            <a:ext cx="3314700" cy="286359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02995" y="1098042"/>
            <a:ext cx="7883525" cy="420050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reasons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can be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categorised as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follows:</a:t>
            </a:r>
            <a:endParaRPr sz="16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250" dirty="0">
              <a:latin typeface="Arial MT"/>
              <a:cs typeface="Arial MT"/>
            </a:endParaRPr>
          </a:p>
          <a:p>
            <a:pPr marL="4137025" indent="-287020">
              <a:lnSpc>
                <a:spcPct val="100000"/>
              </a:lnSpc>
              <a:buFont typeface="Wingdings"/>
              <a:buChar char=""/>
              <a:tabLst>
                <a:tab pos="4137025" algn="l"/>
                <a:tab pos="4137660" algn="l"/>
              </a:tabLst>
            </a:pPr>
            <a:r>
              <a:rPr sz="1600" b="1" spc="-30" dirty="0">
                <a:latin typeface="Arial"/>
                <a:cs typeface="Arial"/>
              </a:rPr>
              <a:t>RATIONAL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MOTIVES</a:t>
            </a:r>
            <a:endParaRPr sz="1600" dirty="0">
              <a:latin typeface="Arial"/>
              <a:cs typeface="Arial"/>
            </a:endParaRPr>
          </a:p>
          <a:p>
            <a:pPr marL="3850640" marR="130175">
              <a:lnSpc>
                <a:spcPts val="1730"/>
              </a:lnSpc>
              <a:spcBef>
                <a:spcPts val="819"/>
              </a:spcBef>
            </a:pPr>
            <a:r>
              <a:rPr sz="1600" b="1" i="1" spc="-5" dirty="0">
                <a:latin typeface="Arial"/>
                <a:cs typeface="Arial"/>
              </a:rPr>
              <a:t>Financial</a:t>
            </a:r>
            <a:r>
              <a:rPr sz="1600" b="1" i="1" spc="25" dirty="0">
                <a:latin typeface="Arial"/>
                <a:cs typeface="Arial"/>
              </a:rPr>
              <a:t> </a:t>
            </a:r>
            <a:r>
              <a:rPr sz="1600" b="1" i="1" spc="-5" dirty="0">
                <a:latin typeface="Arial"/>
                <a:cs typeface="Arial"/>
              </a:rPr>
              <a:t>reasons</a:t>
            </a:r>
            <a:r>
              <a:rPr sz="1600" spc="-5" dirty="0">
                <a:latin typeface="Arial MT"/>
                <a:cs typeface="Arial MT"/>
              </a:rPr>
              <a:t>: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Reducing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cost of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capital,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reduction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tax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liabilities ,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adjusting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debt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profile of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acquired company</a:t>
            </a:r>
            <a:endParaRPr sz="1600" dirty="0">
              <a:latin typeface="Arial MT"/>
              <a:cs typeface="Arial MT"/>
            </a:endParaRPr>
          </a:p>
          <a:p>
            <a:pPr marL="3850640" marR="177165">
              <a:lnSpc>
                <a:spcPts val="1730"/>
              </a:lnSpc>
              <a:spcBef>
                <a:spcPts val="795"/>
              </a:spcBef>
            </a:pPr>
            <a:r>
              <a:rPr sz="1600" b="1" i="1" spc="-5" dirty="0">
                <a:latin typeface="Arial"/>
                <a:cs typeface="Arial"/>
              </a:rPr>
              <a:t>Economic</a:t>
            </a:r>
            <a:r>
              <a:rPr sz="1600" b="1" i="1" spc="10" dirty="0">
                <a:latin typeface="Arial"/>
                <a:cs typeface="Arial"/>
              </a:rPr>
              <a:t> </a:t>
            </a:r>
            <a:r>
              <a:rPr sz="1600" b="1" i="1" spc="-5" dirty="0">
                <a:latin typeface="Arial"/>
                <a:cs typeface="Arial"/>
              </a:rPr>
              <a:t>reasons:</a:t>
            </a:r>
            <a:r>
              <a:rPr sz="1600" b="1" i="1" spc="25" dirty="0">
                <a:latin typeface="Arial"/>
                <a:cs typeface="Arial"/>
              </a:rPr>
              <a:t> </a:t>
            </a:r>
            <a:r>
              <a:rPr sz="1600" spc="-5" dirty="0">
                <a:latin typeface="Arial MT"/>
                <a:cs typeface="Arial MT"/>
              </a:rPr>
              <a:t>Economies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 scale,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economies of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scope,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increasing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bargaining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10" dirty="0">
                <a:latin typeface="Arial MT"/>
                <a:cs typeface="Arial MT"/>
              </a:rPr>
              <a:t>power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 the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supply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chain</a:t>
            </a:r>
          </a:p>
          <a:p>
            <a:pPr marL="3850640" marR="5080">
              <a:lnSpc>
                <a:spcPts val="1730"/>
              </a:lnSpc>
              <a:spcBef>
                <a:spcPts val="805"/>
              </a:spcBef>
            </a:pPr>
            <a:r>
              <a:rPr sz="1600" b="1" i="1" spc="-5" dirty="0">
                <a:latin typeface="Arial"/>
                <a:cs typeface="Arial"/>
              </a:rPr>
              <a:t>Strategic</a:t>
            </a:r>
            <a:r>
              <a:rPr sz="1600" b="1" i="1" spc="20" dirty="0">
                <a:latin typeface="Arial"/>
                <a:cs typeface="Arial"/>
              </a:rPr>
              <a:t> </a:t>
            </a:r>
            <a:r>
              <a:rPr sz="1600" b="1" i="1" spc="-5" dirty="0">
                <a:latin typeface="Arial"/>
                <a:cs typeface="Arial"/>
              </a:rPr>
              <a:t>reasons:</a:t>
            </a:r>
            <a:r>
              <a:rPr sz="1600" b="1" i="1" spc="30" dirty="0">
                <a:latin typeface="Arial"/>
                <a:cs typeface="Arial"/>
              </a:rPr>
              <a:t> </a:t>
            </a:r>
            <a:r>
              <a:rPr sz="1600" spc="-5" dirty="0">
                <a:latin typeface="Arial MT"/>
                <a:cs typeface="Arial MT"/>
              </a:rPr>
              <a:t>overcapacity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reductions, acquiring new capabilities, acquiring new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resources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15" dirty="0">
                <a:latin typeface="Arial MT"/>
                <a:cs typeface="Arial MT"/>
              </a:rPr>
              <a:t>(Porter,</a:t>
            </a:r>
            <a:r>
              <a:rPr sz="1600" spc="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1985;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Chatterjee,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1986;</a:t>
            </a:r>
            <a:endParaRPr sz="1600" dirty="0">
              <a:latin typeface="Arial MT"/>
              <a:cs typeface="Arial MT"/>
            </a:endParaRPr>
          </a:p>
          <a:p>
            <a:pPr marL="3850640">
              <a:lnSpc>
                <a:spcPts val="1695"/>
              </a:lnSpc>
            </a:pPr>
            <a:r>
              <a:rPr sz="1600" spc="-25" dirty="0">
                <a:latin typeface="Arial MT"/>
                <a:cs typeface="Arial MT"/>
              </a:rPr>
              <a:t>Barney,</a:t>
            </a:r>
            <a:r>
              <a:rPr sz="1600" spc="-5" dirty="0">
                <a:latin typeface="Arial MT"/>
                <a:cs typeface="Arial MT"/>
              </a:rPr>
              <a:t> 1991)</a:t>
            </a:r>
            <a:endParaRPr sz="1600" dirty="0">
              <a:latin typeface="Arial MT"/>
              <a:cs typeface="Arial MT"/>
            </a:endParaRPr>
          </a:p>
          <a:p>
            <a:pPr marL="4137025" indent="-287020">
              <a:lnSpc>
                <a:spcPct val="100000"/>
              </a:lnSpc>
              <a:spcBef>
                <a:spcPts val="600"/>
              </a:spcBef>
              <a:buFont typeface="Wingdings"/>
              <a:buChar char=""/>
              <a:tabLst>
                <a:tab pos="4137025" algn="l"/>
                <a:tab pos="4137660" algn="l"/>
              </a:tabLst>
            </a:pPr>
            <a:r>
              <a:rPr sz="1600" b="1" spc="-25" dirty="0">
                <a:latin typeface="Arial"/>
                <a:cs typeface="Arial"/>
              </a:rPr>
              <a:t>IRRATIONAL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MOTIVES</a:t>
            </a:r>
            <a:endParaRPr sz="1600" dirty="0">
              <a:latin typeface="Arial"/>
              <a:cs typeface="Arial"/>
            </a:endParaRPr>
          </a:p>
          <a:p>
            <a:pPr marL="3850640" marR="377825">
              <a:lnSpc>
                <a:spcPts val="1730"/>
              </a:lnSpc>
              <a:spcBef>
                <a:spcPts val="830"/>
              </a:spcBef>
            </a:pPr>
            <a:r>
              <a:rPr sz="1600" spc="-5" dirty="0">
                <a:latin typeface="Arial MT"/>
                <a:cs typeface="Arial MT"/>
              </a:rPr>
              <a:t>-Excessive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pride,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hubris,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overconfidence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10" dirty="0">
                <a:latin typeface="Arial MT"/>
                <a:cs typeface="Arial MT"/>
              </a:rPr>
              <a:t>(Hayward</a:t>
            </a:r>
            <a:r>
              <a:rPr sz="1600" spc="3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and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Hambrick,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1997)</a:t>
            </a:r>
            <a:endParaRPr sz="16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8739" y="27558"/>
            <a:ext cx="6538595" cy="649732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445134" marR="560070">
              <a:lnSpc>
                <a:spcPts val="3130"/>
              </a:lnSpc>
              <a:spcBef>
                <a:spcPts val="500"/>
              </a:spcBef>
            </a:pPr>
            <a:r>
              <a:rPr sz="2900" b="1" dirty="0">
                <a:solidFill>
                  <a:srgbClr val="006FC0"/>
                </a:solidFill>
                <a:latin typeface="Arial"/>
                <a:cs typeface="Arial"/>
              </a:rPr>
              <a:t>Reasons</a:t>
            </a:r>
            <a:r>
              <a:rPr sz="2900" b="1" spc="-4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006FC0"/>
                </a:solidFill>
                <a:latin typeface="Arial"/>
                <a:cs typeface="Arial"/>
              </a:rPr>
              <a:t>for</a:t>
            </a:r>
            <a:r>
              <a:rPr sz="2900" b="1" spc="-2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006FC0"/>
                </a:solidFill>
                <a:latin typeface="Arial"/>
                <a:cs typeface="Arial"/>
              </a:rPr>
              <a:t>Cross</a:t>
            </a:r>
            <a:r>
              <a:rPr sz="2900" b="1" spc="-2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006FC0"/>
                </a:solidFill>
                <a:latin typeface="Arial"/>
                <a:cs typeface="Arial"/>
              </a:rPr>
              <a:t>Border</a:t>
            </a:r>
            <a:r>
              <a:rPr sz="2900" b="1" spc="-3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006FC0"/>
                </a:solidFill>
                <a:latin typeface="Arial"/>
                <a:cs typeface="Arial"/>
              </a:rPr>
              <a:t>M&amp;A </a:t>
            </a:r>
            <a:r>
              <a:rPr sz="2900" b="1" spc="-79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006FC0"/>
                </a:solidFill>
                <a:latin typeface="Arial"/>
                <a:cs typeface="Arial"/>
              </a:rPr>
              <a:t>failure</a:t>
            </a:r>
            <a:endParaRPr sz="2900" dirty="0">
              <a:latin typeface="Arial"/>
              <a:cs typeface="Arial"/>
            </a:endParaRPr>
          </a:p>
          <a:p>
            <a:pPr marL="184785" indent="-172720">
              <a:lnSpc>
                <a:spcPts val="3320"/>
              </a:lnSpc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Poor</a:t>
            </a:r>
            <a:r>
              <a:rPr sz="3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planning</a:t>
            </a:r>
            <a:r>
              <a:rPr sz="3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3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implementation</a:t>
            </a:r>
            <a:endParaRPr sz="3200" dirty="0">
              <a:latin typeface="Arial MT"/>
              <a:cs typeface="Arial MT"/>
            </a:endParaRPr>
          </a:p>
          <a:p>
            <a:pPr marL="184785" marR="5080" indent="-172720">
              <a:lnSpc>
                <a:spcPct val="100000"/>
              </a:lnSpc>
              <a:spcBef>
                <a:spcPts val="805"/>
              </a:spcBef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Unrealistic</a:t>
            </a:r>
            <a:r>
              <a:rPr sz="3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expectations</a:t>
            </a:r>
            <a:r>
              <a:rPr sz="32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3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possible </a:t>
            </a:r>
            <a:r>
              <a:rPr sz="3200" spc="-8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synergies</a:t>
            </a:r>
            <a:endParaRPr sz="3200" dirty="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Lack</a:t>
            </a:r>
            <a:r>
              <a:rPr sz="32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3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due</a:t>
            </a:r>
            <a:r>
              <a:rPr sz="3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diligence</a:t>
            </a:r>
            <a:endParaRPr sz="3200" dirty="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795"/>
              </a:spcBef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Failure</a:t>
            </a:r>
            <a:r>
              <a:rPr sz="32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3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gain</a:t>
            </a:r>
            <a:r>
              <a:rPr sz="3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synergies</a:t>
            </a:r>
            <a:endParaRPr sz="3200" dirty="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0"/>
              </a:spcBef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Underestimated</a:t>
            </a:r>
            <a:r>
              <a:rPr sz="3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transition</a:t>
            </a:r>
            <a:r>
              <a:rPr sz="3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costs</a:t>
            </a:r>
            <a:endParaRPr sz="3200" dirty="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10"/>
              </a:spcBef>
              <a:buClr>
                <a:srgbClr val="252525"/>
              </a:buClr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dirty="0">
                <a:latin typeface="Arial MT"/>
                <a:cs typeface="Arial MT"/>
              </a:rPr>
              <a:t>Overpayment</a:t>
            </a:r>
          </a:p>
          <a:p>
            <a:pPr marL="184785" indent="-172720">
              <a:lnSpc>
                <a:spcPct val="100000"/>
              </a:lnSpc>
              <a:spcBef>
                <a:spcPts val="790"/>
              </a:spcBef>
              <a:buClr>
                <a:srgbClr val="252525"/>
              </a:buClr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spc="-5" dirty="0">
                <a:latin typeface="Arial MT"/>
                <a:cs typeface="Arial MT"/>
              </a:rPr>
              <a:t>Culture</a:t>
            </a:r>
            <a:r>
              <a:rPr sz="3200" spc="-55" dirty="0">
                <a:latin typeface="Arial MT"/>
                <a:cs typeface="Arial MT"/>
              </a:rPr>
              <a:t> </a:t>
            </a:r>
            <a:r>
              <a:rPr sz="3200" dirty="0">
                <a:latin typeface="Arial MT"/>
                <a:cs typeface="Arial MT"/>
              </a:rPr>
              <a:t>Clashes</a:t>
            </a: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Clr>
                <a:srgbClr val="252525"/>
              </a:buClr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spc="-5" dirty="0">
                <a:latin typeface="Arial MT"/>
                <a:cs typeface="Arial MT"/>
              </a:rPr>
              <a:t>Loss</a:t>
            </a:r>
            <a:r>
              <a:rPr sz="3200" spc="-35" dirty="0">
                <a:latin typeface="Arial MT"/>
                <a:cs typeface="Arial MT"/>
              </a:rPr>
              <a:t> </a:t>
            </a:r>
            <a:r>
              <a:rPr sz="3200" dirty="0">
                <a:latin typeface="Arial MT"/>
                <a:cs typeface="Arial MT"/>
              </a:rPr>
              <a:t>of</a:t>
            </a:r>
            <a:r>
              <a:rPr sz="3200" spc="-90" dirty="0">
                <a:latin typeface="Arial MT"/>
                <a:cs typeface="Arial MT"/>
              </a:rPr>
              <a:t> </a:t>
            </a:r>
            <a:r>
              <a:rPr sz="3200" spc="-65" dirty="0">
                <a:latin typeface="Arial MT"/>
                <a:cs typeface="Arial MT"/>
              </a:rPr>
              <a:t>Talent</a:t>
            </a:r>
            <a:endParaRPr sz="3200" dirty="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Clr>
                <a:srgbClr val="252525"/>
              </a:buClr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spc="-5" dirty="0">
                <a:latin typeface="Arial MT"/>
                <a:cs typeface="Arial MT"/>
              </a:rPr>
              <a:t>Communication</a:t>
            </a:r>
            <a:r>
              <a:rPr sz="3200" spc="-25" dirty="0">
                <a:latin typeface="Arial MT"/>
                <a:cs typeface="Arial MT"/>
              </a:rPr>
              <a:t> </a:t>
            </a:r>
            <a:r>
              <a:rPr sz="3200" spc="-10" dirty="0">
                <a:latin typeface="Arial MT"/>
                <a:cs typeface="Arial MT"/>
              </a:rPr>
              <a:t>difficulties</a:t>
            </a:r>
            <a:endParaRPr sz="32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78865" y="69037"/>
            <a:ext cx="539178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/>
              <a:t>Reasons</a:t>
            </a:r>
            <a:r>
              <a:rPr sz="2200" spc="25" dirty="0"/>
              <a:t> </a:t>
            </a:r>
            <a:r>
              <a:rPr sz="2200" spc="-5" dirty="0"/>
              <a:t>for</a:t>
            </a:r>
            <a:r>
              <a:rPr sz="2200" spc="5" dirty="0"/>
              <a:t> </a:t>
            </a:r>
            <a:r>
              <a:rPr sz="2200" spc="-5" dirty="0"/>
              <a:t>Cross</a:t>
            </a:r>
            <a:r>
              <a:rPr sz="2200" dirty="0"/>
              <a:t> </a:t>
            </a:r>
            <a:r>
              <a:rPr sz="2200" spc="-5" dirty="0"/>
              <a:t>border</a:t>
            </a:r>
            <a:r>
              <a:rPr sz="2200" spc="15" dirty="0"/>
              <a:t> </a:t>
            </a:r>
            <a:r>
              <a:rPr sz="2200" spc="-5" dirty="0"/>
              <a:t>M&amp;A</a:t>
            </a:r>
            <a:r>
              <a:rPr sz="2200" spc="-65" dirty="0"/>
              <a:t> </a:t>
            </a:r>
            <a:r>
              <a:rPr sz="2200" spc="-5" dirty="0"/>
              <a:t>Success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295147" y="680466"/>
            <a:ext cx="6161405" cy="5088255"/>
          </a:xfrm>
          <a:prstGeom prst="rect">
            <a:avLst/>
          </a:prstGeom>
        </p:spPr>
        <p:txBody>
          <a:bodyPr vert="horz" wrap="square" lIns="0" tIns="11493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90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Planned</a:t>
            </a:r>
            <a:r>
              <a:rPr sz="2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goals</a:t>
            </a:r>
            <a:r>
              <a:rPr sz="2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objectives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Due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diligence</a:t>
            </a:r>
            <a:r>
              <a:rPr sz="2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addresses</a:t>
            </a:r>
            <a:r>
              <a:rPr sz="21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both</a:t>
            </a:r>
            <a:r>
              <a:rPr sz="2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hard</a:t>
            </a:r>
            <a:r>
              <a:rPr sz="2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soft</a:t>
            </a:r>
            <a:r>
              <a:rPr sz="21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issues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Frie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n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dly</a:t>
            </a:r>
            <a:r>
              <a:rPr sz="2100" spc="-1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100" spc="5" dirty="0">
                <a:solidFill>
                  <a:srgbClr val="252525"/>
                </a:solidFill>
                <a:latin typeface="Arial MT"/>
                <a:cs typeface="Arial MT"/>
              </a:rPr>
              <a:t>c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q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u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i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s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it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i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on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790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Careful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selection</a:t>
            </a:r>
            <a:r>
              <a:rPr sz="2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target</a:t>
            </a:r>
            <a:r>
              <a:rPr sz="2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firm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by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acquirer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10" dirty="0">
                <a:solidFill>
                  <a:srgbClr val="252525"/>
                </a:solidFill>
                <a:latin typeface="Arial MT"/>
                <a:cs typeface="Arial MT"/>
              </a:rPr>
              <a:t>Avoidance</a:t>
            </a:r>
            <a:r>
              <a:rPr sz="21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1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overpayment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Favourable debt</a:t>
            </a:r>
            <a:r>
              <a:rPr sz="2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position</a:t>
            </a:r>
            <a:r>
              <a:rPr sz="2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acquiring</a:t>
            </a:r>
            <a:r>
              <a:rPr sz="2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firm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79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Careful and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deliberate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negotiations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Flexibility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adaptability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change</a:t>
            </a:r>
            <a:endParaRPr sz="2100">
              <a:latin typeface="Arial MT"/>
              <a:cs typeface="Arial MT"/>
            </a:endParaRPr>
          </a:p>
          <a:p>
            <a:pPr marL="243840" indent="-231775">
              <a:lnSpc>
                <a:spcPct val="100000"/>
              </a:lnSpc>
              <a:spcBef>
                <a:spcPts val="805"/>
              </a:spcBef>
              <a:buSzPct val="88095"/>
              <a:buFont typeface="Wingdings"/>
              <a:buChar char=""/>
              <a:tabLst>
                <a:tab pos="244475" algn="l"/>
              </a:tabLst>
            </a:pP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Attainment</a:t>
            </a:r>
            <a:r>
              <a:rPr sz="21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synergies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790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Emphasis</a:t>
            </a:r>
            <a:r>
              <a:rPr sz="21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on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R&amp;D and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innovation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100" spc="-1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well-developed</a:t>
            </a:r>
            <a:r>
              <a:rPr sz="21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HRM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system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Extensive</a:t>
            </a:r>
            <a:r>
              <a:rPr sz="2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1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timely communications</a:t>
            </a:r>
            <a:endParaRPr sz="21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55394" y="474979"/>
            <a:ext cx="521779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dirty="0"/>
              <a:t>Overview</a:t>
            </a:r>
            <a:r>
              <a:rPr sz="2800" spc="-15" dirty="0"/>
              <a:t> </a:t>
            </a:r>
            <a:r>
              <a:rPr sz="2800" spc="-5" dirty="0"/>
              <a:t>Of The</a:t>
            </a:r>
            <a:r>
              <a:rPr sz="2800" spc="5" dirty="0"/>
              <a:t> </a:t>
            </a:r>
            <a:r>
              <a:rPr sz="2800" spc="-5" dirty="0"/>
              <a:t>M&amp;A</a:t>
            </a:r>
            <a:r>
              <a:rPr sz="2800" spc="-75" dirty="0"/>
              <a:t> </a:t>
            </a:r>
            <a:r>
              <a:rPr sz="2800" spc="-5" dirty="0"/>
              <a:t>Process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443280" y="1135126"/>
            <a:ext cx="3597275" cy="3409950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12700" marR="5080">
              <a:lnSpc>
                <a:spcPts val="2160"/>
              </a:lnSpc>
              <a:spcBef>
                <a:spcPts val="375"/>
              </a:spcBef>
            </a:pPr>
            <a:r>
              <a:rPr sz="2000" b="1" dirty="0">
                <a:latin typeface="Arial"/>
                <a:cs typeface="Arial"/>
              </a:rPr>
              <a:t>Pre-acquisition</a:t>
            </a:r>
            <a:r>
              <a:rPr sz="2000" b="1" spc="-5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or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pre-merger </a:t>
            </a:r>
            <a:r>
              <a:rPr sz="2000" b="1" spc="-54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phase</a:t>
            </a:r>
            <a:r>
              <a:rPr sz="2000" dirty="0">
                <a:latin typeface="Arial MT"/>
                <a:cs typeface="Arial MT"/>
              </a:rPr>
              <a:t>: Phase preceding the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deal</a:t>
            </a:r>
          </a:p>
          <a:p>
            <a:pPr marL="184785" indent="-172720">
              <a:lnSpc>
                <a:spcPct val="100000"/>
              </a:lnSpc>
              <a:spcBef>
                <a:spcPts val="530"/>
              </a:spcBef>
              <a:buFont typeface="Wingdings"/>
              <a:buChar char=""/>
              <a:tabLst>
                <a:tab pos="185420" algn="l"/>
              </a:tabLst>
            </a:pPr>
            <a:r>
              <a:rPr sz="2000" spc="-5" dirty="0">
                <a:latin typeface="Arial MT"/>
                <a:cs typeface="Arial MT"/>
              </a:rPr>
              <a:t>Setting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strategic</a:t>
            </a:r>
            <a:r>
              <a:rPr sz="2000" spc="-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objectives</a:t>
            </a:r>
          </a:p>
          <a:p>
            <a:pPr marL="184785" indent="-172720">
              <a:lnSpc>
                <a:spcPct val="100000"/>
              </a:lnSpc>
              <a:spcBef>
                <a:spcPts val="555"/>
              </a:spcBef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latin typeface="Arial MT"/>
                <a:cs typeface="Arial MT"/>
              </a:rPr>
              <a:t>Search</a:t>
            </a:r>
            <a:r>
              <a:rPr sz="2000" spc="-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screening</a:t>
            </a:r>
          </a:p>
          <a:p>
            <a:pPr marL="184785" indent="-172720">
              <a:lnSpc>
                <a:spcPct val="100000"/>
              </a:lnSpc>
              <a:spcBef>
                <a:spcPts val="565"/>
              </a:spcBef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latin typeface="Arial MT"/>
                <a:cs typeface="Arial MT"/>
              </a:rPr>
              <a:t>Strategic</a:t>
            </a:r>
            <a:r>
              <a:rPr sz="2000" spc="-10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evaluation</a:t>
            </a:r>
          </a:p>
          <a:p>
            <a:pPr marL="184785" indent="-172720">
              <a:lnSpc>
                <a:spcPct val="100000"/>
              </a:lnSpc>
              <a:spcBef>
                <a:spcPts val="565"/>
              </a:spcBef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latin typeface="Arial MT"/>
                <a:cs typeface="Arial MT"/>
              </a:rPr>
              <a:t>Financial</a:t>
            </a:r>
            <a:r>
              <a:rPr sz="2000" spc="-7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evaluation</a:t>
            </a:r>
          </a:p>
          <a:p>
            <a:pPr marL="184785" indent="-172720">
              <a:lnSpc>
                <a:spcPct val="100000"/>
              </a:lnSpc>
              <a:spcBef>
                <a:spcPts val="550"/>
              </a:spcBef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latin typeface="Arial MT"/>
                <a:cs typeface="Arial MT"/>
              </a:rPr>
              <a:t>Negotiation</a:t>
            </a:r>
          </a:p>
          <a:p>
            <a:pPr marL="184785" marR="1017269" indent="-172720">
              <a:lnSpc>
                <a:spcPts val="2160"/>
              </a:lnSpc>
              <a:spcBef>
                <a:spcPts val="840"/>
              </a:spcBef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latin typeface="Arial MT"/>
                <a:cs typeface="Arial MT"/>
              </a:rPr>
              <a:t>Planning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for</a:t>
            </a:r>
            <a:r>
              <a:rPr sz="2000" spc="-5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eventual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implementation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00117" y="1135126"/>
            <a:ext cx="3880485" cy="2179955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12700" marR="5080">
              <a:lnSpc>
                <a:spcPts val="2160"/>
              </a:lnSpc>
              <a:spcBef>
                <a:spcPts val="375"/>
              </a:spcBef>
            </a:pPr>
            <a:r>
              <a:rPr sz="2000" b="1" dirty="0">
                <a:latin typeface="Arial"/>
                <a:cs typeface="Arial"/>
              </a:rPr>
              <a:t>Post-acquisition</a:t>
            </a:r>
            <a:r>
              <a:rPr sz="2000" b="1" spc="-7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or</a:t>
            </a:r>
            <a:r>
              <a:rPr sz="2000" b="1" spc="-4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post-merger </a:t>
            </a:r>
            <a:r>
              <a:rPr sz="2000" b="1" spc="-54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phase: </a:t>
            </a:r>
            <a:r>
              <a:rPr sz="2000" dirty="0">
                <a:latin typeface="Arial MT"/>
                <a:cs typeface="Arial MT"/>
              </a:rPr>
              <a:t>phase following the deal,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after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papers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have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been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signed</a:t>
            </a:r>
            <a:endParaRPr sz="2000">
              <a:latin typeface="Arial MT"/>
              <a:cs typeface="Arial MT"/>
            </a:endParaRPr>
          </a:p>
          <a:p>
            <a:pPr marL="299085" indent="-287020" algn="just">
              <a:lnSpc>
                <a:spcPct val="100000"/>
              </a:lnSpc>
              <a:spcBef>
                <a:spcPts val="530"/>
              </a:spcBef>
              <a:buFont typeface="Wingdings"/>
              <a:buChar char=""/>
              <a:tabLst>
                <a:tab pos="299720" algn="l"/>
              </a:tabLst>
            </a:pPr>
            <a:r>
              <a:rPr sz="2000" dirty="0">
                <a:latin typeface="Arial MT"/>
                <a:cs typeface="Arial MT"/>
              </a:rPr>
              <a:t>Combining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Integrating</a:t>
            </a:r>
            <a:endParaRPr sz="2000">
              <a:latin typeface="Arial MT"/>
              <a:cs typeface="Arial MT"/>
            </a:endParaRPr>
          </a:p>
          <a:p>
            <a:pPr marL="299085" marR="397510" indent="-287020" algn="just">
              <a:lnSpc>
                <a:spcPts val="2160"/>
              </a:lnSpc>
              <a:spcBef>
                <a:spcPts val="830"/>
              </a:spcBef>
              <a:buFont typeface="Wingdings"/>
              <a:buChar char=""/>
              <a:tabLst>
                <a:tab pos="299720" algn="l"/>
              </a:tabLst>
            </a:pPr>
            <a:r>
              <a:rPr sz="2000" dirty="0">
                <a:latin typeface="Arial MT"/>
                <a:cs typeface="Arial MT"/>
              </a:rPr>
              <a:t>Most</a:t>
            </a:r>
            <a:r>
              <a:rPr sz="2000" spc="-6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studies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have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attributed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failures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M&amp;As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the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post-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acquisition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phase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330200"/>
            <a:ext cx="502983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/>
              <a:t>IHRM</a:t>
            </a:r>
            <a:r>
              <a:rPr sz="2000" spc="-25" dirty="0"/>
              <a:t> </a:t>
            </a:r>
            <a:r>
              <a:rPr sz="2000" dirty="0"/>
              <a:t>Issues</a:t>
            </a:r>
            <a:r>
              <a:rPr sz="2000" spc="-35" dirty="0"/>
              <a:t> </a:t>
            </a:r>
            <a:r>
              <a:rPr sz="2000" dirty="0"/>
              <a:t>In</a:t>
            </a:r>
            <a:r>
              <a:rPr sz="2000" spc="-20" dirty="0"/>
              <a:t> </a:t>
            </a:r>
            <a:r>
              <a:rPr sz="2000" dirty="0"/>
              <a:t>Mergers</a:t>
            </a:r>
            <a:r>
              <a:rPr sz="2000" spc="-100" dirty="0"/>
              <a:t> </a:t>
            </a:r>
            <a:r>
              <a:rPr sz="2000" dirty="0"/>
              <a:t>And</a:t>
            </a:r>
            <a:r>
              <a:rPr sz="2000" spc="-90" dirty="0"/>
              <a:t> </a:t>
            </a:r>
            <a:r>
              <a:rPr sz="2000" dirty="0"/>
              <a:t>Acquisitions</a:t>
            </a:r>
            <a:endParaRPr sz="2000"/>
          </a:p>
        </p:txBody>
      </p:sp>
      <p:sp>
        <p:nvSpPr>
          <p:cNvPr id="3" name="object 3"/>
          <p:cNvSpPr txBox="1"/>
          <p:nvPr/>
        </p:nvSpPr>
        <p:spPr>
          <a:xfrm>
            <a:off x="511555" y="773048"/>
            <a:ext cx="7718425" cy="5444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SzPct val="88888"/>
              <a:buFont typeface="Wingdings"/>
              <a:buChar char=""/>
              <a:tabLst>
                <a:tab pos="185420" algn="l"/>
              </a:tabLst>
            </a:pPr>
            <a:r>
              <a:rPr sz="1800" b="1" spc="-5" dirty="0">
                <a:solidFill>
                  <a:srgbClr val="252525"/>
                </a:solidFill>
                <a:latin typeface="Arial"/>
                <a:cs typeface="Arial"/>
              </a:rPr>
              <a:t>Pre-acquisition</a:t>
            </a:r>
            <a:r>
              <a:rPr sz="1800" b="1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252525"/>
                </a:solidFill>
                <a:latin typeface="Arial"/>
                <a:cs typeface="Arial"/>
              </a:rPr>
              <a:t>challenges</a:t>
            </a:r>
            <a:endParaRPr sz="1800">
              <a:latin typeface="Arial"/>
              <a:cs typeface="Arial"/>
            </a:endParaRPr>
          </a:p>
          <a:p>
            <a:pPr marL="12700" marR="16510">
              <a:lnSpc>
                <a:spcPct val="130100"/>
              </a:lnSpc>
              <a:spcBef>
                <a:spcPts val="790"/>
              </a:spcBef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-How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should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target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firm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be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valued?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How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should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 target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firm’s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 intangible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assets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be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valued?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Psychological</a:t>
            </a:r>
            <a:r>
              <a:rPr sz="1800" spc="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biases,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time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to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assess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the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 target </a:t>
            </a:r>
            <a:r>
              <a:rPr sz="1800" spc="-484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firm</a:t>
            </a:r>
            <a:endParaRPr sz="1800">
              <a:latin typeface="Arial MT"/>
              <a:cs typeface="Arial MT"/>
            </a:endParaRPr>
          </a:p>
          <a:p>
            <a:pPr marL="184785" marR="490855" indent="-172720">
              <a:lnSpc>
                <a:spcPct val="130000"/>
              </a:lnSpc>
              <a:spcBef>
                <a:spcPts val="800"/>
              </a:spcBef>
              <a:buSzPct val="88888"/>
              <a:buFont typeface="Wingdings"/>
              <a:buChar char=""/>
              <a:tabLst>
                <a:tab pos="185420" algn="l"/>
              </a:tabLst>
            </a:pPr>
            <a:r>
              <a:rPr sz="1800" b="1" spc="-5" dirty="0">
                <a:solidFill>
                  <a:srgbClr val="252525"/>
                </a:solidFill>
                <a:latin typeface="Arial"/>
                <a:cs typeface="Arial"/>
              </a:rPr>
              <a:t>Post-acquisition</a:t>
            </a:r>
            <a:r>
              <a:rPr sz="1800" b="1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252525"/>
                </a:solidFill>
                <a:latin typeface="Arial"/>
                <a:cs typeface="Arial"/>
              </a:rPr>
              <a:t>challenges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–task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1800" spc="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human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integration </a:t>
            </a:r>
            <a:r>
              <a:rPr sz="1800" spc="-484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(Birkinshaw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et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al.,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2000)</a:t>
            </a:r>
            <a:endParaRPr sz="1800">
              <a:latin typeface="Arial MT"/>
              <a:cs typeface="Arial MT"/>
            </a:endParaRPr>
          </a:p>
          <a:p>
            <a:pPr marL="12700" marR="475615">
              <a:lnSpc>
                <a:spcPct val="130000"/>
              </a:lnSpc>
              <a:spcBef>
                <a:spcPts val="805"/>
              </a:spcBef>
            </a:pP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-Challenge</a:t>
            </a:r>
            <a:r>
              <a:rPr sz="18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post-acquisition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phase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arise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because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differences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in 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national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organisational</a:t>
            </a:r>
            <a:r>
              <a:rPr sz="18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culture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between</a:t>
            </a:r>
            <a:r>
              <a:rPr sz="18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acquired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acquiring </a:t>
            </a:r>
            <a:r>
              <a:rPr sz="1800" spc="-484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firms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(e.g.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Chatterjee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et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 al.,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1992;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Gubbi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et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al.,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2010;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Stahl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20" dirty="0">
                <a:solidFill>
                  <a:srgbClr val="252525"/>
                </a:solidFill>
                <a:latin typeface="Arial MT"/>
                <a:cs typeface="Arial MT"/>
              </a:rPr>
              <a:t>Voight, </a:t>
            </a:r>
            <a:r>
              <a:rPr sz="18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2008)</a:t>
            </a:r>
            <a:endParaRPr sz="1800">
              <a:latin typeface="Arial MT"/>
              <a:cs typeface="Arial MT"/>
            </a:endParaRPr>
          </a:p>
          <a:p>
            <a:pPr marL="12700" marR="553085">
              <a:lnSpc>
                <a:spcPct val="130000"/>
              </a:lnSpc>
              <a:spcBef>
                <a:spcPts val="795"/>
              </a:spcBef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-Change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ownership,</a:t>
            </a:r>
            <a:r>
              <a:rPr sz="1800" spc="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Issues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of </a:t>
            </a:r>
            <a:r>
              <a:rPr sz="1800" spc="-20" dirty="0">
                <a:solidFill>
                  <a:srgbClr val="252525"/>
                </a:solidFill>
                <a:latin typeface="Arial MT"/>
                <a:cs typeface="Arial MT"/>
              </a:rPr>
              <a:t>identity,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building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maintaining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trust </a:t>
            </a:r>
            <a:r>
              <a:rPr sz="1800" spc="-484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20" dirty="0">
                <a:solidFill>
                  <a:srgbClr val="252525"/>
                </a:solidFill>
                <a:latin typeface="Arial MT"/>
                <a:cs typeface="Arial MT"/>
              </a:rPr>
              <a:t>(Teerikangas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et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al., 2014)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455"/>
              </a:spcBef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-Peculiar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difficulties</a:t>
            </a:r>
            <a:r>
              <a:rPr sz="18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 emerging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multinational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corporations-EMNCs</a:t>
            </a:r>
            <a:r>
              <a:rPr sz="1800" spc="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(Zhang,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45"/>
              </a:spcBef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Enang</a:t>
            </a:r>
            <a:r>
              <a:rPr sz="18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and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Sminia,</a:t>
            </a:r>
            <a:r>
              <a:rPr sz="18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2019)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649478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/>
              <a:t>Post-acquisition</a:t>
            </a:r>
            <a:r>
              <a:rPr sz="2200" spc="55" dirty="0"/>
              <a:t> </a:t>
            </a:r>
            <a:r>
              <a:rPr sz="2200" spc="-5" dirty="0"/>
              <a:t>typologies</a:t>
            </a:r>
            <a:r>
              <a:rPr sz="2200" spc="65" dirty="0"/>
              <a:t> </a:t>
            </a:r>
            <a:r>
              <a:rPr sz="2200" spc="-5" dirty="0"/>
              <a:t>and</a:t>
            </a:r>
            <a:r>
              <a:rPr sz="2200" spc="20" dirty="0"/>
              <a:t> </a:t>
            </a:r>
            <a:r>
              <a:rPr sz="2200" spc="-5" dirty="0"/>
              <a:t>HRM</a:t>
            </a:r>
            <a:r>
              <a:rPr sz="2200" spc="25" dirty="0"/>
              <a:t> </a:t>
            </a:r>
            <a:r>
              <a:rPr sz="2200" spc="-5" dirty="0"/>
              <a:t>challenges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511555" y="1245113"/>
            <a:ext cx="3168650" cy="194563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785" marR="5080" indent="-172720">
              <a:lnSpc>
                <a:spcPct val="150000"/>
              </a:lnSpc>
              <a:spcBef>
                <a:spcPts val="95"/>
              </a:spcBef>
              <a:buSzPct val="89285"/>
              <a:buFont typeface="Wingdings"/>
              <a:buChar char=""/>
              <a:tabLst>
                <a:tab pos="185420" algn="l"/>
                <a:tab pos="1123315" algn="l"/>
                <a:tab pos="1867535" algn="l"/>
                <a:tab pos="2740660" algn="l"/>
              </a:tabLst>
            </a:pP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Not	all	</a:t>
            </a:r>
            <a:r>
              <a:rPr sz="2800" spc="-10" dirty="0">
                <a:solidFill>
                  <a:srgbClr val="252525"/>
                </a:solidFill>
                <a:latin typeface="Arial MT"/>
                <a:cs typeface="Arial MT"/>
              </a:rPr>
              <a:t>M&amp;As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 consequences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for  dynamics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660519" y="2098370"/>
            <a:ext cx="111315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hum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n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004940" y="2098370"/>
            <a:ext cx="67881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si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d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e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700398" y="1245113"/>
            <a:ext cx="4561205" cy="1305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22885" marR="5080" indent="-210820">
              <a:lnSpc>
                <a:spcPct val="150000"/>
              </a:lnSpc>
              <a:spcBef>
                <a:spcPts val="95"/>
              </a:spcBef>
              <a:tabLst>
                <a:tab pos="913130" algn="l"/>
                <a:tab pos="2033270" algn="l"/>
                <a:tab pos="3014980" algn="l"/>
                <a:tab pos="3226435" algn="l"/>
                <a:tab pos="3778885" algn="l"/>
                <a:tab pos="3955415" algn="l"/>
              </a:tabLst>
            </a:pP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are	alike	and	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this		has </a:t>
            </a:r>
            <a:r>
              <a:rPr sz="2800" spc="-7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				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M</a:t>
            </a:r>
            <a:r>
              <a:rPr sz="2800" spc="-15" dirty="0">
                <a:solidFill>
                  <a:srgbClr val="252525"/>
                </a:solidFill>
                <a:latin typeface="Arial MT"/>
                <a:cs typeface="Arial MT"/>
              </a:rPr>
              <a:t>&amp;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1555" y="3267608"/>
            <a:ext cx="7728584" cy="2586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 algn="just">
              <a:lnSpc>
                <a:spcPct val="150000"/>
              </a:lnSpc>
              <a:spcBef>
                <a:spcPts val="100"/>
              </a:spcBef>
              <a:buSzPct val="89285"/>
              <a:buFont typeface="Wingdings"/>
              <a:buChar char=""/>
              <a:tabLst>
                <a:tab pos="185420" algn="l"/>
              </a:tabLst>
            </a:pPr>
            <a:r>
              <a:rPr sz="2800" spc="-10" dirty="0">
                <a:solidFill>
                  <a:srgbClr val="252525"/>
                </a:solidFill>
                <a:latin typeface="Arial MT"/>
                <a:cs typeface="Arial MT"/>
              </a:rPr>
              <a:t>Transactions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which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require </a:t>
            </a:r>
            <a:r>
              <a:rPr sz="2800" b="1" spc="-5" dirty="0">
                <a:solidFill>
                  <a:srgbClr val="252525"/>
                </a:solidFill>
                <a:latin typeface="Arial"/>
                <a:cs typeface="Arial"/>
              </a:rPr>
              <a:t>higher </a:t>
            </a:r>
            <a:r>
              <a:rPr sz="2800" b="1" dirty="0">
                <a:solidFill>
                  <a:srgbClr val="252525"/>
                </a:solidFill>
                <a:latin typeface="Arial"/>
                <a:cs typeface="Arial"/>
              </a:rPr>
              <a:t>integration </a:t>
            </a:r>
            <a:r>
              <a:rPr sz="2800" b="1" spc="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b="1" dirty="0">
                <a:solidFill>
                  <a:srgbClr val="252525"/>
                </a:solidFill>
                <a:latin typeface="Arial"/>
                <a:cs typeface="Arial"/>
              </a:rPr>
              <a:t>post-deal</a:t>
            </a:r>
            <a:r>
              <a:rPr sz="2800" b="1" spc="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252525"/>
                </a:solidFill>
                <a:latin typeface="Arial"/>
                <a:cs typeface="Arial"/>
              </a:rPr>
              <a:t>changes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usually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 require </a:t>
            </a:r>
            <a:r>
              <a:rPr sz="2800" spc="-7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significant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attention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from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management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with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regards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people</a:t>
            </a:r>
            <a:r>
              <a:rPr sz="2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issues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9953" y="868121"/>
            <a:ext cx="7494905" cy="3702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250" spc="-5" dirty="0">
                <a:solidFill>
                  <a:srgbClr val="252525"/>
                </a:solidFill>
              </a:rPr>
              <a:t>Haspeslagh</a:t>
            </a:r>
            <a:r>
              <a:rPr sz="2250" spc="-40" dirty="0">
                <a:solidFill>
                  <a:srgbClr val="252525"/>
                </a:solidFill>
              </a:rPr>
              <a:t> </a:t>
            </a:r>
            <a:r>
              <a:rPr sz="2250" dirty="0">
                <a:solidFill>
                  <a:srgbClr val="252525"/>
                </a:solidFill>
              </a:rPr>
              <a:t>and</a:t>
            </a:r>
            <a:r>
              <a:rPr sz="2250" spc="-5" dirty="0">
                <a:solidFill>
                  <a:srgbClr val="252525"/>
                </a:solidFill>
              </a:rPr>
              <a:t> </a:t>
            </a:r>
            <a:r>
              <a:rPr sz="2250" spc="-10" dirty="0">
                <a:solidFill>
                  <a:srgbClr val="252525"/>
                </a:solidFill>
              </a:rPr>
              <a:t>Jemison’s</a:t>
            </a:r>
            <a:r>
              <a:rPr sz="2250" spc="-50" dirty="0">
                <a:solidFill>
                  <a:srgbClr val="252525"/>
                </a:solidFill>
              </a:rPr>
              <a:t> </a:t>
            </a:r>
            <a:r>
              <a:rPr sz="2250" dirty="0">
                <a:solidFill>
                  <a:srgbClr val="252525"/>
                </a:solidFill>
              </a:rPr>
              <a:t>Post-acquisition</a:t>
            </a:r>
            <a:r>
              <a:rPr sz="2250" spc="-40" dirty="0">
                <a:solidFill>
                  <a:srgbClr val="252525"/>
                </a:solidFill>
              </a:rPr>
              <a:t> </a:t>
            </a:r>
            <a:r>
              <a:rPr sz="2250" dirty="0">
                <a:solidFill>
                  <a:srgbClr val="252525"/>
                </a:solidFill>
              </a:rPr>
              <a:t>typologies</a:t>
            </a:r>
            <a:endParaRPr sz="2250"/>
          </a:p>
        </p:txBody>
      </p:sp>
      <p:sp>
        <p:nvSpPr>
          <p:cNvPr id="3" name="object 3"/>
          <p:cNvSpPr txBox="1"/>
          <p:nvPr/>
        </p:nvSpPr>
        <p:spPr>
          <a:xfrm>
            <a:off x="707542" y="1479956"/>
            <a:ext cx="7376159" cy="47021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83820" indent="-172720">
              <a:lnSpc>
                <a:spcPct val="130000"/>
              </a:lnSpc>
              <a:spcBef>
                <a:spcPts val="100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Haspeslagh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Jemison’s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 (1991)</a:t>
            </a:r>
            <a:r>
              <a:rPr sz="2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framework</a:t>
            </a:r>
            <a:r>
              <a:rPr sz="2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is the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most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popular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post-acquisition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 in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M&amp;A</a:t>
            </a:r>
            <a:r>
              <a:rPr sz="2200" spc="-114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literature.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It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has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two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axes</a:t>
            </a:r>
            <a:endParaRPr sz="2200" dirty="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585"/>
              </a:spcBef>
              <a:buClr>
                <a:srgbClr val="252525"/>
              </a:buClr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FF0000"/>
                </a:solidFill>
                <a:latin typeface="Arial MT"/>
                <a:cs typeface="Arial MT"/>
              </a:rPr>
              <a:t>‘Organisational</a:t>
            </a:r>
            <a:r>
              <a:rPr sz="2200" spc="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FF0000"/>
                </a:solidFill>
                <a:latin typeface="Arial MT"/>
                <a:cs typeface="Arial MT"/>
              </a:rPr>
              <a:t>autonomy’</a:t>
            </a:r>
            <a:r>
              <a:rPr sz="2200" spc="-3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is a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central concept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endParaRPr sz="2200" dirty="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790"/>
              </a:spcBef>
            </a:pPr>
            <a:r>
              <a:rPr sz="2200" b="1" spc="-5" dirty="0">
                <a:solidFill>
                  <a:srgbClr val="252525"/>
                </a:solidFill>
                <a:latin typeface="Arial"/>
                <a:cs typeface="Arial"/>
              </a:rPr>
              <a:t>organisational</a:t>
            </a:r>
            <a:r>
              <a:rPr sz="2200" b="1" spc="1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252525"/>
                </a:solidFill>
                <a:latin typeface="Arial"/>
                <a:cs typeface="Arial"/>
              </a:rPr>
              <a:t>fit</a:t>
            </a:r>
            <a:endParaRPr sz="2200" dirty="0">
              <a:latin typeface="Arial"/>
              <a:cs typeface="Arial"/>
            </a:endParaRPr>
          </a:p>
          <a:p>
            <a:pPr marL="527685" lvl="1" indent="-172720">
              <a:lnSpc>
                <a:spcPts val="2375"/>
              </a:lnSpc>
              <a:spcBef>
                <a:spcPts val="229"/>
              </a:spcBef>
              <a:buSzPct val="88636"/>
              <a:buFont typeface="Wingdings"/>
              <a:buChar char=""/>
              <a:tabLst>
                <a:tab pos="5283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extent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which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 boundary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acquired</a:t>
            </a:r>
            <a:endParaRPr sz="2200" dirty="0">
              <a:latin typeface="Arial MT"/>
              <a:cs typeface="Arial MT"/>
            </a:endParaRPr>
          </a:p>
          <a:p>
            <a:pPr marL="527685">
              <a:lnSpc>
                <a:spcPts val="2315"/>
              </a:lnSpc>
            </a:pP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company’s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culture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is</a:t>
            </a:r>
            <a:r>
              <a:rPr sz="22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preserved/dissolved</a:t>
            </a:r>
            <a:endParaRPr sz="2200" dirty="0">
              <a:latin typeface="Arial MT"/>
              <a:cs typeface="Arial MT"/>
            </a:endParaRPr>
          </a:p>
          <a:p>
            <a:pPr marL="527685" lvl="1" indent="-172720">
              <a:lnSpc>
                <a:spcPts val="2580"/>
              </a:lnSpc>
              <a:buSzPct val="88636"/>
              <a:buFont typeface="Wingdings"/>
              <a:buChar char=""/>
              <a:tabLst>
                <a:tab pos="5283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Low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change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versus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high change</a:t>
            </a:r>
            <a:endParaRPr sz="2200" dirty="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235"/>
              </a:spcBef>
              <a:buClr>
                <a:srgbClr val="252525"/>
              </a:buClr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FF0000"/>
                </a:solidFill>
                <a:latin typeface="Arial MT"/>
                <a:cs typeface="Arial MT"/>
              </a:rPr>
              <a:t>‘Strategic</a:t>
            </a:r>
            <a:r>
              <a:rPr sz="2200" spc="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FF0000"/>
                </a:solidFill>
                <a:latin typeface="Arial MT"/>
                <a:cs typeface="Arial MT"/>
              </a:rPr>
              <a:t>interdependence’</a:t>
            </a:r>
            <a:r>
              <a:rPr sz="2200" spc="-5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is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linked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concept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endParaRPr sz="2200" dirty="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795"/>
              </a:spcBef>
            </a:pPr>
            <a:r>
              <a:rPr sz="2200" b="1" spc="-5" dirty="0">
                <a:solidFill>
                  <a:srgbClr val="252525"/>
                </a:solidFill>
                <a:latin typeface="Arial"/>
                <a:cs typeface="Arial"/>
              </a:rPr>
              <a:t>strategic</a:t>
            </a:r>
            <a:r>
              <a:rPr sz="2200" b="1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252525"/>
                </a:solidFill>
                <a:latin typeface="Arial"/>
                <a:cs typeface="Arial"/>
              </a:rPr>
              <a:t>fit</a:t>
            </a:r>
            <a:endParaRPr sz="2200" dirty="0">
              <a:latin typeface="Arial"/>
              <a:cs typeface="Arial"/>
            </a:endParaRPr>
          </a:p>
          <a:p>
            <a:pPr marL="527685" marR="5080" lvl="1" indent="-172720">
              <a:lnSpc>
                <a:spcPct val="80000"/>
              </a:lnSpc>
              <a:spcBef>
                <a:spcPts val="755"/>
              </a:spcBef>
              <a:buSzPct val="88636"/>
              <a:buFont typeface="Wingdings"/>
              <a:buChar char=""/>
              <a:tabLst>
                <a:tab pos="5283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How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interdependent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should the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two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firms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be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terms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2200" spc="-5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capability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transfer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resource-sharing?</a:t>
            </a:r>
            <a:endParaRPr sz="2200" dirty="0">
              <a:latin typeface="Arial MT"/>
              <a:cs typeface="Arial MT"/>
            </a:endParaRPr>
          </a:p>
          <a:p>
            <a:pPr marL="527685" lvl="1" indent="-172720">
              <a:lnSpc>
                <a:spcPts val="2510"/>
              </a:lnSpc>
              <a:buSzPct val="88636"/>
              <a:buFont typeface="Wingdings"/>
              <a:buChar char=""/>
              <a:tabLst>
                <a:tab pos="5283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Low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interdependence</a:t>
            </a:r>
            <a:r>
              <a:rPr sz="2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versus</a:t>
            </a:r>
            <a:r>
              <a:rPr sz="2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high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interdependence</a:t>
            </a:r>
            <a:endParaRPr sz="22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298830"/>
            <a:ext cx="536956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/>
              <a:t>Different</a:t>
            </a:r>
            <a:r>
              <a:rPr sz="2800" spc="20" dirty="0"/>
              <a:t> </a:t>
            </a:r>
            <a:r>
              <a:rPr sz="2800" spc="-5" dirty="0"/>
              <a:t>Integration</a:t>
            </a:r>
            <a:r>
              <a:rPr sz="2800" spc="20" dirty="0"/>
              <a:t> </a:t>
            </a:r>
            <a:r>
              <a:rPr sz="2800" spc="-30" dirty="0"/>
              <a:t>Typologies</a:t>
            </a:r>
            <a:endParaRPr sz="2800"/>
          </a:p>
        </p:txBody>
      </p:sp>
      <p:sp>
        <p:nvSpPr>
          <p:cNvPr id="3" name="object 3"/>
          <p:cNvSpPr/>
          <p:nvPr/>
        </p:nvSpPr>
        <p:spPr>
          <a:xfrm>
            <a:off x="300227" y="2310383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0" y="457200"/>
                </a:moveTo>
                <a:lnTo>
                  <a:pt x="2360" y="410458"/>
                </a:lnTo>
                <a:lnTo>
                  <a:pt x="9288" y="365066"/>
                </a:lnTo>
                <a:lnTo>
                  <a:pt x="20555" y="321253"/>
                </a:lnTo>
                <a:lnTo>
                  <a:pt x="35929" y="279249"/>
                </a:lnTo>
                <a:lnTo>
                  <a:pt x="55182" y="239283"/>
                </a:lnTo>
                <a:lnTo>
                  <a:pt x="78083" y="201587"/>
                </a:lnTo>
                <a:lnTo>
                  <a:pt x="104403" y="166390"/>
                </a:lnTo>
                <a:lnTo>
                  <a:pt x="133911" y="133921"/>
                </a:lnTo>
                <a:lnTo>
                  <a:pt x="166379" y="104411"/>
                </a:lnTo>
                <a:lnTo>
                  <a:pt x="201576" y="78090"/>
                </a:lnTo>
                <a:lnTo>
                  <a:pt x="239272" y="55187"/>
                </a:lnTo>
                <a:lnTo>
                  <a:pt x="279238" y="35933"/>
                </a:lnTo>
                <a:lnTo>
                  <a:pt x="321243" y="20557"/>
                </a:lnTo>
                <a:lnTo>
                  <a:pt x="365059" y="9289"/>
                </a:lnTo>
                <a:lnTo>
                  <a:pt x="410454" y="2360"/>
                </a:lnTo>
                <a:lnTo>
                  <a:pt x="457200" y="0"/>
                </a:lnTo>
                <a:lnTo>
                  <a:pt x="503945" y="2360"/>
                </a:lnTo>
                <a:lnTo>
                  <a:pt x="549340" y="9289"/>
                </a:lnTo>
                <a:lnTo>
                  <a:pt x="593156" y="20557"/>
                </a:lnTo>
                <a:lnTo>
                  <a:pt x="635161" y="35933"/>
                </a:lnTo>
                <a:lnTo>
                  <a:pt x="675127" y="55187"/>
                </a:lnTo>
                <a:lnTo>
                  <a:pt x="712823" y="78090"/>
                </a:lnTo>
                <a:lnTo>
                  <a:pt x="748020" y="104411"/>
                </a:lnTo>
                <a:lnTo>
                  <a:pt x="780488" y="133921"/>
                </a:lnTo>
                <a:lnTo>
                  <a:pt x="809996" y="166390"/>
                </a:lnTo>
                <a:lnTo>
                  <a:pt x="836316" y="201587"/>
                </a:lnTo>
                <a:lnTo>
                  <a:pt x="859217" y="239283"/>
                </a:lnTo>
                <a:lnTo>
                  <a:pt x="878470" y="279249"/>
                </a:lnTo>
                <a:lnTo>
                  <a:pt x="893844" y="321253"/>
                </a:lnTo>
                <a:lnTo>
                  <a:pt x="905111" y="365066"/>
                </a:lnTo>
                <a:lnTo>
                  <a:pt x="912039" y="410458"/>
                </a:lnTo>
                <a:lnTo>
                  <a:pt x="914400" y="457200"/>
                </a:lnTo>
                <a:lnTo>
                  <a:pt x="912039" y="503941"/>
                </a:lnTo>
                <a:lnTo>
                  <a:pt x="905111" y="549333"/>
                </a:lnTo>
                <a:lnTo>
                  <a:pt x="893844" y="593146"/>
                </a:lnTo>
                <a:lnTo>
                  <a:pt x="878470" y="635150"/>
                </a:lnTo>
                <a:lnTo>
                  <a:pt x="859217" y="675116"/>
                </a:lnTo>
                <a:lnTo>
                  <a:pt x="836316" y="712812"/>
                </a:lnTo>
                <a:lnTo>
                  <a:pt x="809996" y="748009"/>
                </a:lnTo>
                <a:lnTo>
                  <a:pt x="780488" y="780478"/>
                </a:lnTo>
                <a:lnTo>
                  <a:pt x="748020" y="809988"/>
                </a:lnTo>
                <a:lnTo>
                  <a:pt x="712823" y="836309"/>
                </a:lnTo>
                <a:lnTo>
                  <a:pt x="675127" y="859212"/>
                </a:lnTo>
                <a:lnTo>
                  <a:pt x="635161" y="878466"/>
                </a:lnTo>
                <a:lnTo>
                  <a:pt x="593156" y="893842"/>
                </a:lnTo>
                <a:lnTo>
                  <a:pt x="549340" y="905110"/>
                </a:lnTo>
                <a:lnTo>
                  <a:pt x="503945" y="912039"/>
                </a:lnTo>
                <a:lnTo>
                  <a:pt x="457200" y="914400"/>
                </a:lnTo>
                <a:lnTo>
                  <a:pt x="410454" y="912039"/>
                </a:lnTo>
                <a:lnTo>
                  <a:pt x="365059" y="905110"/>
                </a:lnTo>
                <a:lnTo>
                  <a:pt x="321243" y="893842"/>
                </a:lnTo>
                <a:lnTo>
                  <a:pt x="279238" y="878466"/>
                </a:lnTo>
                <a:lnTo>
                  <a:pt x="239272" y="859212"/>
                </a:lnTo>
                <a:lnTo>
                  <a:pt x="201576" y="836309"/>
                </a:lnTo>
                <a:lnTo>
                  <a:pt x="166379" y="809988"/>
                </a:lnTo>
                <a:lnTo>
                  <a:pt x="133911" y="780478"/>
                </a:lnTo>
                <a:lnTo>
                  <a:pt x="104403" y="748009"/>
                </a:lnTo>
                <a:lnTo>
                  <a:pt x="78083" y="712812"/>
                </a:lnTo>
                <a:lnTo>
                  <a:pt x="55182" y="675116"/>
                </a:lnTo>
                <a:lnTo>
                  <a:pt x="35929" y="635150"/>
                </a:lnTo>
                <a:lnTo>
                  <a:pt x="20555" y="593146"/>
                </a:lnTo>
                <a:lnTo>
                  <a:pt x="9288" y="549333"/>
                </a:lnTo>
                <a:lnTo>
                  <a:pt x="2360" y="503941"/>
                </a:lnTo>
                <a:lnTo>
                  <a:pt x="0" y="45720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1377441" y="2304033"/>
            <a:ext cx="927100" cy="927100"/>
            <a:chOff x="1377441" y="2304033"/>
            <a:chExt cx="927100" cy="927100"/>
          </a:xfrm>
        </p:grpSpPr>
        <p:sp>
          <p:nvSpPr>
            <p:cNvPr id="5" name="object 5"/>
            <p:cNvSpPr/>
            <p:nvPr/>
          </p:nvSpPr>
          <p:spPr>
            <a:xfrm>
              <a:off x="1383791" y="2310383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457200" y="0"/>
                  </a:moveTo>
                  <a:lnTo>
                    <a:pt x="410458" y="2360"/>
                  </a:lnTo>
                  <a:lnTo>
                    <a:pt x="365066" y="9289"/>
                  </a:lnTo>
                  <a:lnTo>
                    <a:pt x="321253" y="20557"/>
                  </a:lnTo>
                  <a:lnTo>
                    <a:pt x="279249" y="35933"/>
                  </a:lnTo>
                  <a:lnTo>
                    <a:pt x="239283" y="55187"/>
                  </a:lnTo>
                  <a:lnTo>
                    <a:pt x="201587" y="78090"/>
                  </a:lnTo>
                  <a:lnTo>
                    <a:pt x="166390" y="104411"/>
                  </a:lnTo>
                  <a:lnTo>
                    <a:pt x="133921" y="133921"/>
                  </a:lnTo>
                  <a:lnTo>
                    <a:pt x="104411" y="166390"/>
                  </a:lnTo>
                  <a:lnTo>
                    <a:pt x="78090" y="201587"/>
                  </a:lnTo>
                  <a:lnTo>
                    <a:pt x="55187" y="239283"/>
                  </a:lnTo>
                  <a:lnTo>
                    <a:pt x="35933" y="279249"/>
                  </a:lnTo>
                  <a:lnTo>
                    <a:pt x="20557" y="321253"/>
                  </a:lnTo>
                  <a:lnTo>
                    <a:pt x="9289" y="365066"/>
                  </a:lnTo>
                  <a:lnTo>
                    <a:pt x="2360" y="410458"/>
                  </a:lnTo>
                  <a:lnTo>
                    <a:pt x="0" y="457200"/>
                  </a:lnTo>
                  <a:lnTo>
                    <a:pt x="2360" y="503941"/>
                  </a:lnTo>
                  <a:lnTo>
                    <a:pt x="9289" y="549333"/>
                  </a:lnTo>
                  <a:lnTo>
                    <a:pt x="20557" y="593146"/>
                  </a:lnTo>
                  <a:lnTo>
                    <a:pt x="35933" y="635150"/>
                  </a:lnTo>
                  <a:lnTo>
                    <a:pt x="55187" y="675116"/>
                  </a:lnTo>
                  <a:lnTo>
                    <a:pt x="78090" y="712812"/>
                  </a:lnTo>
                  <a:lnTo>
                    <a:pt x="104411" y="748009"/>
                  </a:lnTo>
                  <a:lnTo>
                    <a:pt x="133921" y="780478"/>
                  </a:lnTo>
                  <a:lnTo>
                    <a:pt x="166390" y="809988"/>
                  </a:lnTo>
                  <a:lnTo>
                    <a:pt x="201587" y="836309"/>
                  </a:lnTo>
                  <a:lnTo>
                    <a:pt x="239283" y="859212"/>
                  </a:lnTo>
                  <a:lnTo>
                    <a:pt x="279249" y="878466"/>
                  </a:lnTo>
                  <a:lnTo>
                    <a:pt x="321253" y="893842"/>
                  </a:lnTo>
                  <a:lnTo>
                    <a:pt x="365066" y="905110"/>
                  </a:lnTo>
                  <a:lnTo>
                    <a:pt x="410458" y="912039"/>
                  </a:lnTo>
                  <a:lnTo>
                    <a:pt x="457200" y="914400"/>
                  </a:lnTo>
                  <a:lnTo>
                    <a:pt x="503941" y="912039"/>
                  </a:lnTo>
                  <a:lnTo>
                    <a:pt x="549333" y="905110"/>
                  </a:lnTo>
                  <a:lnTo>
                    <a:pt x="593146" y="893842"/>
                  </a:lnTo>
                  <a:lnTo>
                    <a:pt x="635150" y="878466"/>
                  </a:lnTo>
                  <a:lnTo>
                    <a:pt x="675116" y="859212"/>
                  </a:lnTo>
                  <a:lnTo>
                    <a:pt x="712812" y="836309"/>
                  </a:lnTo>
                  <a:lnTo>
                    <a:pt x="748009" y="809988"/>
                  </a:lnTo>
                  <a:lnTo>
                    <a:pt x="780478" y="780478"/>
                  </a:lnTo>
                  <a:lnTo>
                    <a:pt x="809988" y="748009"/>
                  </a:lnTo>
                  <a:lnTo>
                    <a:pt x="836309" y="712812"/>
                  </a:lnTo>
                  <a:lnTo>
                    <a:pt x="859212" y="675116"/>
                  </a:lnTo>
                  <a:lnTo>
                    <a:pt x="878466" y="635150"/>
                  </a:lnTo>
                  <a:lnTo>
                    <a:pt x="893842" y="593146"/>
                  </a:lnTo>
                  <a:lnTo>
                    <a:pt x="905110" y="549333"/>
                  </a:lnTo>
                  <a:lnTo>
                    <a:pt x="912039" y="503941"/>
                  </a:lnTo>
                  <a:lnTo>
                    <a:pt x="914400" y="457200"/>
                  </a:lnTo>
                  <a:lnTo>
                    <a:pt x="912039" y="410458"/>
                  </a:lnTo>
                  <a:lnTo>
                    <a:pt x="905110" y="365066"/>
                  </a:lnTo>
                  <a:lnTo>
                    <a:pt x="893842" y="321253"/>
                  </a:lnTo>
                  <a:lnTo>
                    <a:pt x="878466" y="279249"/>
                  </a:lnTo>
                  <a:lnTo>
                    <a:pt x="859212" y="239283"/>
                  </a:lnTo>
                  <a:lnTo>
                    <a:pt x="836309" y="201587"/>
                  </a:lnTo>
                  <a:lnTo>
                    <a:pt x="809988" y="166390"/>
                  </a:lnTo>
                  <a:lnTo>
                    <a:pt x="780478" y="133921"/>
                  </a:lnTo>
                  <a:lnTo>
                    <a:pt x="748009" y="104411"/>
                  </a:lnTo>
                  <a:lnTo>
                    <a:pt x="712812" y="78090"/>
                  </a:lnTo>
                  <a:lnTo>
                    <a:pt x="675116" y="55187"/>
                  </a:lnTo>
                  <a:lnTo>
                    <a:pt x="635150" y="35933"/>
                  </a:lnTo>
                  <a:lnTo>
                    <a:pt x="593146" y="20557"/>
                  </a:lnTo>
                  <a:lnTo>
                    <a:pt x="549333" y="9289"/>
                  </a:lnTo>
                  <a:lnTo>
                    <a:pt x="503941" y="236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4453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383791" y="2310383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457200"/>
                  </a:moveTo>
                  <a:lnTo>
                    <a:pt x="2360" y="410458"/>
                  </a:lnTo>
                  <a:lnTo>
                    <a:pt x="9289" y="365066"/>
                  </a:lnTo>
                  <a:lnTo>
                    <a:pt x="20557" y="321253"/>
                  </a:lnTo>
                  <a:lnTo>
                    <a:pt x="35933" y="279249"/>
                  </a:lnTo>
                  <a:lnTo>
                    <a:pt x="55187" y="239283"/>
                  </a:lnTo>
                  <a:lnTo>
                    <a:pt x="78090" y="201587"/>
                  </a:lnTo>
                  <a:lnTo>
                    <a:pt x="104411" y="166390"/>
                  </a:lnTo>
                  <a:lnTo>
                    <a:pt x="133921" y="133921"/>
                  </a:lnTo>
                  <a:lnTo>
                    <a:pt x="166390" y="104411"/>
                  </a:lnTo>
                  <a:lnTo>
                    <a:pt x="201587" y="78090"/>
                  </a:lnTo>
                  <a:lnTo>
                    <a:pt x="239283" y="55187"/>
                  </a:lnTo>
                  <a:lnTo>
                    <a:pt x="279249" y="35933"/>
                  </a:lnTo>
                  <a:lnTo>
                    <a:pt x="321253" y="20557"/>
                  </a:lnTo>
                  <a:lnTo>
                    <a:pt x="365066" y="9289"/>
                  </a:lnTo>
                  <a:lnTo>
                    <a:pt x="410458" y="2360"/>
                  </a:lnTo>
                  <a:lnTo>
                    <a:pt x="457200" y="0"/>
                  </a:lnTo>
                  <a:lnTo>
                    <a:pt x="503941" y="2360"/>
                  </a:lnTo>
                  <a:lnTo>
                    <a:pt x="549333" y="9289"/>
                  </a:lnTo>
                  <a:lnTo>
                    <a:pt x="593146" y="20557"/>
                  </a:lnTo>
                  <a:lnTo>
                    <a:pt x="635150" y="35933"/>
                  </a:lnTo>
                  <a:lnTo>
                    <a:pt x="675116" y="55187"/>
                  </a:lnTo>
                  <a:lnTo>
                    <a:pt x="712812" y="78090"/>
                  </a:lnTo>
                  <a:lnTo>
                    <a:pt x="748009" y="104411"/>
                  </a:lnTo>
                  <a:lnTo>
                    <a:pt x="780478" y="133921"/>
                  </a:lnTo>
                  <a:lnTo>
                    <a:pt x="809988" y="166390"/>
                  </a:lnTo>
                  <a:lnTo>
                    <a:pt x="836309" y="201587"/>
                  </a:lnTo>
                  <a:lnTo>
                    <a:pt x="859212" y="239283"/>
                  </a:lnTo>
                  <a:lnTo>
                    <a:pt x="878466" y="279249"/>
                  </a:lnTo>
                  <a:lnTo>
                    <a:pt x="893842" y="321253"/>
                  </a:lnTo>
                  <a:lnTo>
                    <a:pt x="905110" y="365066"/>
                  </a:lnTo>
                  <a:lnTo>
                    <a:pt x="912039" y="410458"/>
                  </a:lnTo>
                  <a:lnTo>
                    <a:pt x="914400" y="457200"/>
                  </a:lnTo>
                  <a:lnTo>
                    <a:pt x="912039" y="503941"/>
                  </a:lnTo>
                  <a:lnTo>
                    <a:pt x="905110" y="549333"/>
                  </a:lnTo>
                  <a:lnTo>
                    <a:pt x="893842" y="593146"/>
                  </a:lnTo>
                  <a:lnTo>
                    <a:pt x="878466" y="635150"/>
                  </a:lnTo>
                  <a:lnTo>
                    <a:pt x="859212" y="675116"/>
                  </a:lnTo>
                  <a:lnTo>
                    <a:pt x="836309" y="712812"/>
                  </a:lnTo>
                  <a:lnTo>
                    <a:pt x="809988" y="748009"/>
                  </a:lnTo>
                  <a:lnTo>
                    <a:pt x="780478" y="780478"/>
                  </a:lnTo>
                  <a:lnTo>
                    <a:pt x="748009" y="809988"/>
                  </a:lnTo>
                  <a:lnTo>
                    <a:pt x="712812" y="836309"/>
                  </a:lnTo>
                  <a:lnTo>
                    <a:pt x="675116" y="859212"/>
                  </a:lnTo>
                  <a:lnTo>
                    <a:pt x="635150" y="878466"/>
                  </a:lnTo>
                  <a:lnTo>
                    <a:pt x="593146" y="893842"/>
                  </a:lnTo>
                  <a:lnTo>
                    <a:pt x="549333" y="905110"/>
                  </a:lnTo>
                  <a:lnTo>
                    <a:pt x="503941" y="912039"/>
                  </a:lnTo>
                  <a:lnTo>
                    <a:pt x="457200" y="914400"/>
                  </a:lnTo>
                  <a:lnTo>
                    <a:pt x="410458" y="912039"/>
                  </a:lnTo>
                  <a:lnTo>
                    <a:pt x="365066" y="905110"/>
                  </a:lnTo>
                  <a:lnTo>
                    <a:pt x="321253" y="893842"/>
                  </a:lnTo>
                  <a:lnTo>
                    <a:pt x="279249" y="878466"/>
                  </a:lnTo>
                  <a:lnTo>
                    <a:pt x="239283" y="859212"/>
                  </a:lnTo>
                  <a:lnTo>
                    <a:pt x="201587" y="836309"/>
                  </a:lnTo>
                  <a:lnTo>
                    <a:pt x="166390" y="809988"/>
                  </a:lnTo>
                  <a:lnTo>
                    <a:pt x="133921" y="780478"/>
                  </a:lnTo>
                  <a:lnTo>
                    <a:pt x="104411" y="748009"/>
                  </a:lnTo>
                  <a:lnTo>
                    <a:pt x="78090" y="712812"/>
                  </a:lnTo>
                  <a:lnTo>
                    <a:pt x="55187" y="675116"/>
                  </a:lnTo>
                  <a:lnTo>
                    <a:pt x="35933" y="635150"/>
                  </a:lnTo>
                  <a:lnTo>
                    <a:pt x="20557" y="593146"/>
                  </a:lnTo>
                  <a:lnTo>
                    <a:pt x="9289" y="549333"/>
                  </a:lnTo>
                  <a:lnTo>
                    <a:pt x="2360" y="503941"/>
                  </a:lnTo>
                  <a:lnTo>
                    <a:pt x="0" y="45720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4007" y="1970532"/>
            <a:ext cx="2301240" cy="1499870"/>
          </a:xfrm>
          <a:prstGeom prst="rect">
            <a:avLst/>
          </a:prstGeom>
          <a:ln w="12700">
            <a:solidFill>
              <a:srgbClr val="41709C"/>
            </a:solidFill>
          </a:ln>
        </p:spPr>
        <p:txBody>
          <a:bodyPr vert="horz" wrap="square" lIns="0" tIns="40005" rIns="0" bIns="0" rtlCol="0">
            <a:spAutoFit/>
          </a:bodyPr>
          <a:lstStyle/>
          <a:p>
            <a:pPr marL="149225" algn="ctr">
              <a:lnSpc>
                <a:spcPct val="100000"/>
              </a:lnSpc>
              <a:spcBef>
                <a:spcPts val="315"/>
              </a:spcBef>
            </a:pPr>
            <a:r>
              <a:rPr sz="1400" dirty="0">
                <a:latin typeface="Arial MT"/>
                <a:cs typeface="Arial MT"/>
              </a:rPr>
              <a:t>Holding</a:t>
            </a:r>
            <a:endParaRPr sz="1400">
              <a:latin typeface="Arial MT"/>
              <a:cs typeface="Arial MT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977642" y="2304033"/>
            <a:ext cx="1093470" cy="927100"/>
            <a:chOff x="2977642" y="2304033"/>
            <a:chExt cx="1093470" cy="927100"/>
          </a:xfrm>
        </p:grpSpPr>
        <p:sp>
          <p:nvSpPr>
            <p:cNvPr id="9" name="object 9"/>
            <p:cNvSpPr/>
            <p:nvPr/>
          </p:nvSpPr>
          <p:spPr>
            <a:xfrm>
              <a:off x="2983992" y="2310383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457200"/>
                  </a:moveTo>
                  <a:lnTo>
                    <a:pt x="2360" y="410458"/>
                  </a:lnTo>
                  <a:lnTo>
                    <a:pt x="9289" y="365066"/>
                  </a:lnTo>
                  <a:lnTo>
                    <a:pt x="20557" y="321253"/>
                  </a:lnTo>
                  <a:lnTo>
                    <a:pt x="35933" y="279249"/>
                  </a:lnTo>
                  <a:lnTo>
                    <a:pt x="55187" y="239283"/>
                  </a:lnTo>
                  <a:lnTo>
                    <a:pt x="78090" y="201587"/>
                  </a:lnTo>
                  <a:lnTo>
                    <a:pt x="104411" y="166390"/>
                  </a:lnTo>
                  <a:lnTo>
                    <a:pt x="133921" y="133921"/>
                  </a:lnTo>
                  <a:lnTo>
                    <a:pt x="166390" y="104411"/>
                  </a:lnTo>
                  <a:lnTo>
                    <a:pt x="201587" y="78090"/>
                  </a:lnTo>
                  <a:lnTo>
                    <a:pt x="239283" y="55187"/>
                  </a:lnTo>
                  <a:lnTo>
                    <a:pt x="279249" y="35933"/>
                  </a:lnTo>
                  <a:lnTo>
                    <a:pt x="321253" y="20557"/>
                  </a:lnTo>
                  <a:lnTo>
                    <a:pt x="365066" y="9289"/>
                  </a:lnTo>
                  <a:lnTo>
                    <a:pt x="410458" y="2360"/>
                  </a:lnTo>
                  <a:lnTo>
                    <a:pt x="457199" y="0"/>
                  </a:lnTo>
                  <a:lnTo>
                    <a:pt x="503941" y="2360"/>
                  </a:lnTo>
                  <a:lnTo>
                    <a:pt x="549333" y="9289"/>
                  </a:lnTo>
                  <a:lnTo>
                    <a:pt x="593146" y="20557"/>
                  </a:lnTo>
                  <a:lnTo>
                    <a:pt x="635150" y="35933"/>
                  </a:lnTo>
                  <a:lnTo>
                    <a:pt x="675116" y="55187"/>
                  </a:lnTo>
                  <a:lnTo>
                    <a:pt x="712812" y="78090"/>
                  </a:lnTo>
                  <a:lnTo>
                    <a:pt x="748009" y="104411"/>
                  </a:lnTo>
                  <a:lnTo>
                    <a:pt x="780478" y="133921"/>
                  </a:lnTo>
                  <a:lnTo>
                    <a:pt x="809988" y="166390"/>
                  </a:lnTo>
                  <a:lnTo>
                    <a:pt x="836309" y="201587"/>
                  </a:lnTo>
                  <a:lnTo>
                    <a:pt x="859212" y="239283"/>
                  </a:lnTo>
                  <a:lnTo>
                    <a:pt x="878466" y="279249"/>
                  </a:lnTo>
                  <a:lnTo>
                    <a:pt x="893842" y="321253"/>
                  </a:lnTo>
                  <a:lnTo>
                    <a:pt x="905110" y="365066"/>
                  </a:lnTo>
                  <a:lnTo>
                    <a:pt x="912039" y="410458"/>
                  </a:lnTo>
                  <a:lnTo>
                    <a:pt x="914399" y="457200"/>
                  </a:lnTo>
                  <a:lnTo>
                    <a:pt x="912039" y="503941"/>
                  </a:lnTo>
                  <a:lnTo>
                    <a:pt x="905110" y="549333"/>
                  </a:lnTo>
                  <a:lnTo>
                    <a:pt x="893842" y="593146"/>
                  </a:lnTo>
                  <a:lnTo>
                    <a:pt x="878466" y="635150"/>
                  </a:lnTo>
                  <a:lnTo>
                    <a:pt x="859212" y="675116"/>
                  </a:lnTo>
                  <a:lnTo>
                    <a:pt x="836309" y="712812"/>
                  </a:lnTo>
                  <a:lnTo>
                    <a:pt x="809988" y="748009"/>
                  </a:lnTo>
                  <a:lnTo>
                    <a:pt x="780478" y="780478"/>
                  </a:lnTo>
                  <a:lnTo>
                    <a:pt x="748009" y="809988"/>
                  </a:lnTo>
                  <a:lnTo>
                    <a:pt x="712812" y="836309"/>
                  </a:lnTo>
                  <a:lnTo>
                    <a:pt x="675116" y="859212"/>
                  </a:lnTo>
                  <a:lnTo>
                    <a:pt x="635150" y="878466"/>
                  </a:lnTo>
                  <a:lnTo>
                    <a:pt x="593146" y="893842"/>
                  </a:lnTo>
                  <a:lnTo>
                    <a:pt x="549333" y="905110"/>
                  </a:lnTo>
                  <a:lnTo>
                    <a:pt x="503941" y="912039"/>
                  </a:lnTo>
                  <a:lnTo>
                    <a:pt x="457199" y="914400"/>
                  </a:lnTo>
                  <a:lnTo>
                    <a:pt x="410458" y="912039"/>
                  </a:lnTo>
                  <a:lnTo>
                    <a:pt x="365066" y="905110"/>
                  </a:lnTo>
                  <a:lnTo>
                    <a:pt x="321253" y="893842"/>
                  </a:lnTo>
                  <a:lnTo>
                    <a:pt x="279249" y="878466"/>
                  </a:lnTo>
                  <a:lnTo>
                    <a:pt x="239283" y="859212"/>
                  </a:lnTo>
                  <a:lnTo>
                    <a:pt x="201587" y="836309"/>
                  </a:lnTo>
                  <a:lnTo>
                    <a:pt x="166390" y="809988"/>
                  </a:lnTo>
                  <a:lnTo>
                    <a:pt x="133921" y="780478"/>
                  </a:lnTo>
                  <a:lnTo>
                    <a:pt x="104411" y="748009"/>
                  </a:lnTo>
                  <a:lnTo>
                    <a:pt x="78090" y="712812"/>
                  </a:lnTo>
                  <a:lnTo>
                    <a:pt x="55187" y="675116"/>
                  </a:lnTo>
                  <a:lnTo>
                    <a:pt x="35933" y="635150"/>
                  </a:lnTo>
                  <a:lnTo>
                    <a:pt x="20557" y="593146"/>
                  </a:lnTo>
                  <a:lnTo>
                    <a:pt x="9289" y="549333"/>
                  </a:lnTo>
                  <a:lnTo>
                    <a:pt x="2360" y="503941"/>
                  </a:lnTo>
                  <a:lnTo>
                    <a:pt x="0" y="45720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153156" y="2310383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457199" y="0"/>
                  </a:moveTo>
                  <a:lnTo>
                    <a:pt x="410458" y="2360"/>
                  </a:lnTo>
                  <a:lnTo>
                    <a:pt x="365066" y="9289"/>
                  </a:lnTo>
                  <a:lnTo>
                    <a:pt x="321253" y="20557"/>
                  </a:lnTo>
                  <a:lnTo>
                    <a:pt x="279249" y="35933"/>
                  </a:lnTo>
                  <a:lnTo>
                    <a:pt x="239283" y="55187"/>
                  </a:lnTo>
                  <a:lnTo>
                    <a:pt x="201587" y="78090"/>
                  </a:lnTo>
                  <a:lnTo>
                    <a:pt x="166390" y="104411"/>
                  </a:lnTo>
                  <a:lnTo>
                    <a:pt x="133921" y="133921"/>
                  </a:lnTo>
                  <a:lnTo>
                    <a:pt x="104411" y="166390"/>
                  </a:lnTo>
                  <a:lnTo>
                    <a:pt x="78090" y="201587"/>
                  </a:lnTo>
                  <a:lnTo>
                    <a:pt x="55187" y="239283"/>
                  </a:lnTo>
                  <a:lnTo>
                    <a:pt x="35933" y="279249"/>
                  </a:lnTo>
                  <a:lnTo>
                    <a:pt x="20557" y="321253"/>
                  </a:lnTo>
                  <a:lnTo>
                    <a:pt x="9289" y="365066"/>
                  </a:lnTo>
                  <a:lnTo>
                    <a:pt x="2360" y="410458"/>
                  </a:lnTo>
                  <a:lnTo>
                    <a:pt x="0" y="457200"/>
                  </a:lnTo>
                  <a:lnTo>
                    <a:pt x="2360" y="503941"/>
                  </a:lnTo>
                  <a:lnTo>
                    <a:pt x="9289" y="549333"/>
                  </a:lnTo>
                  <a:lnTo>
                    <a:pt x="20557" y="593146"/>
                  </a:lnTo>
                  <a:lnTo>
                    <a:pt x="35933" y="635150"/>
                  </a:lnTo>
                  <a:lnTo>
                    <a:pt x="55187" y="675116"/>
                  </a:lnTo>
                  <a:lnTo>
                    <a:pt x="78090" y="712812"/>
                  </a:lnTo>
                  <a:lnTo>
                    <a:pt x="104411" y="748009"/>
                  </a:lnTo>
                  <a:lnTo>
                    <a:pt x="133921" y="780478"/>
                  </a:lnTo>
                  <a:lnTo>
                    <a:pt x="166390" y="809988"/>
                  </a:lnTo>
                  <a:lnTo>
                    <a:pt x="201587" y="836309"/>
                  </a:lnTo>
                  <a:lnTo>
                    <a:pt x="239283" y="859212"/>
                  </a:lnTo>
                  <a:lnTo>
                    <a:pt x="279249" y="878466"/>
                  </a:lnTo>
                  <a:lnTo>
                    <a:pt x="321253" y="893842"/>
                  </a:lnTo>
                  <a:lnTo>
                    <a:pt x="365066" y="905110"/>
                  </a:lnTo>
                  <a:lnTo>
                    <a:pt x="410458" y="912039"/>
                  </a:lnTo>
                  <a:lnTo>
                    <a:pt x="457199" y="914400"/>
                  </a:lnTo>
                  <a:lnTo>
                    <a:pt x="503941" y="912039"/>
                  </a:lnTo>
                  <a:lnTo>
                    <a:pt x="549333" y="905110"/>
                  </a:lnTo>
                  <a:lnTo>
                    <a:pt x="593146" y="893842"/>
                  </a:lnTo>
                  <a:lnTo>
                    <a:pt x="635150" y="878466"/>
                  </a:lnTo>
                  <a:lnTo>
                    <a:pt x="675116" y="859212"/>
                  </a:lnTo>
                  <a:lnTo>
                    <a:pt x="712812" y="836309"/>
                  </a:lnTo>
                  <a:lnTo>
                    <a:pt x="748009" y="809988"/>
                  </a:lnTo>
                  <a:lnTo>
                    <a:pt x="780478" y="780478"/>
                  </a:lnTo>
                  <a:lnTo>
                    <a:pt x="809988" y="748009"/>
                  </a:lnTo>
                  <a:lnTo>
                    <a:pt x="836309" y="712812"/>
                  </a:lnTo>
                  <a:lnTo>
                    <a:pt x="859212" y="675116"/>
                  </a:lnTo>
                  <a:lnTo>
                    <a:pt x="878466" y="635150"/>
                  </a:lnTo>
                  <a:lnTo>
                    <a:pt x="893842" y="593146"/>
                  </a:lnTo>
                  <a:lnTo>
                    <a:pt x="905110" y="549333"/>
                  </a:lnTo>
                  <a:lnTo>
                    <a:pt x="912039" y="503941"/>
                  </a:lnTo>
                  <a:lnTo>
                    <a:pt x="914399" y="457200"/>
                  </a:lnTo>
                  <a:lnTo>
                    <a:pt x="912039" y="410458"/>
                  </a:lnTo>
                  <a:lnTo>
                    <a:pt x="905110" y="365066"/>
                  </a:lnTo>
                  <a:lnTo>
                    <a:pt x="893842" y="321253"/>
                  </a:lnTo>
                  <a:lnTo>
                    <a:pt x="878466" y="279249"/>
                  </a:lnTo>
                  <a:lnTo>
                    <a:pt x="859212" y="239283"/>
                  </a:lnTo>
                  <a:lnTo>
                    <a:pt x="836309" y="201587"/>
                  </a:lnTo>
                  <a:lnTo>
                    <a:pt x="809988" y="166390"/>
                  </a:lnTo>
                  <a:lnTo>
                    <a:pt x="780478" y="133921"/>
                  </a:lnTo>
                  <a:lnTo>
                    <a:pt x="748009" y="104411"/>
                  </a:lnTo>
                  <a:lnTo>
                    <a:pt x="712812" y="78090"/>
                  </a:lnTo>
                  <a:lnTo>
                    <a:pt x="675116" y="55187"/>
                  </a:lnTo>
                  <a:lnTo>
                    <a:pt x="635150" y="35933"/>
                  </a:lnTo>
                  <a:lnTo>
                    <a:pt x="593146" y="20557"/>
                  </a:lnTo>
                  <a:lnTo>
                    <a:pt x="549333" y="9289"/>
                  </a:lnTo>
                  <a:lnTo>
                    <a:pt x="503941" y="2360"/>
                  </a:lnTo>
                  <a:lnTo>
                    <a:pt x="457199" y="0"/>
                  </a:lnTo>
                  <a:close/>
                </a:path>
              </a:pathLst>
            </a:custGeom>
            <a:solidFill>
              <a:srgbClr val="4453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153156" y="2310383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457200"/>
                  </a:moveTo>
                  <a:lnTo>
                    <a:pt x="2360" y="410458"/>
                  </a:lnTo>
                  <a:lnTo>
                    <a:pt x="9289" y="365066"/>
                  </a:lnTo>
                  <a:lnTo>
                    <a:pt x="20557" y="321253"/>
                  </a:lnTo>
                  <a:lnTo>
                    <a:pt x="35933" y="279249"/>
                  </a:lnTo>
                  <a:lnTo>
                    <a:pt x="55187" y="239283"/>
                  </a:lnTo>
                  <a:lnTo>
                    <a:pt x="78090" y="201587"/>
                  </a:lnTo>
                  <a:lnTo>
                    <a:pt x="104411" y="166390"/>
                  </a:lnTo>
                  <a:lnTo>
                    <a:pt x="133921" y="133921"/>
                  </a:lnTo>
                  <a:lnTo>
                    <a:pt x="166390" y="104411"/>
                  </a:lnTo>
                  <a:lnTo>
                    <a:pt x="201587" y="78090"/>
                  </a:lnTo>
                  <a:lnTo>
                    <a:pt x="239283" y="55187"/>
                  </a:lnTo>
                  <a:lnTo>
                    <a:pt x="279249" y="35933"/>
                  </a:lnTo>
                  <a:lnTo>
                    <a:pt x="321253" y="20557"/>
                  </a:lnTo>
                  <a:lnTo>
                    <a:pt x="365066" y="9289"/>
                  </a:lnTo>
                  <a:lnTo>
                    <a:pt x="410458" y="2360"/>
                  </a:lnTo>
                  <a:lnTo>
                    <a:pt x="457199" y="0"/>
                  </a:lnTo>
                  <a:lnTo>
                    <a:pt x="503941" y="2360"/>
                  </a:lnTo>
                  <a:lnTo>
                    <a:pt x="549333" y="9289"/>
                  </a:lnTo>
                  <a:lnTo>
                    <a:pt x="593146" y="20557"/>
                  </a:lnTo>
                  <a:lnTo>
                    <a:pt x="635150" y="35933"/>
                  </a:lnTo>
                  <a:lnTo>
                    <a:pt x="675116" y="55187"/>
                  </a:lnTo>
                  <a:lnTo>
                    <a:pt x="712812" y="78090"/>
                  </a:lnTo>
                  <a:lnTo>
                    <a:pt x="748009" y="104411"/>
                  </a:lnTo>
                  <a:lnTo>
                    <a:pt x="780478" y="133921"/>
                  </a:lnTo>
                  <a:lnTo>
                    <a:pt x="809988" y="166390"/>
                  </a:lnTo>
                  <a:lnTo>
                    <a:pt x="836309" y="201587"/>
                  </a:lnTo>
                  <a:lnTo>
                    <a:pt x="859212" y="239283"/>
                  </a:lnTo>
                  <a:lnTo>
                    <a:pt x="878466" y="279249"/>
                  </a:lnTo>
                  <a:lnTo>
                    <a:pt x="893842" y="321253"/>
                  </a:lnTo>
                  <a:lnTo>
                    <a:pt x="905110" y="365066"/>
                  </a:lnTo>
                  <a:lnTo>
                    <a:pt x="912039" y="410458"/>
                  </a:lnTo>
                  <a:lnTo>
                    <a:pt x="914399" y="457200"/>
                  </a:lnTo>
                  <a:lnTo>
                    <a:pt x="912039" y="503941"/>
                  </a:lnTo>
                  <a:lnTo>
                    <a:pt x="905110" y="549333"/>
                  </a:lnTo>
                  <a:lnTo>
                    <a:pt x="893842" y="593146"/>
                  </a:lnTo>
                  <a:lnTo>
                    <a:pt x="878466" y="635150"/>
                  </a:lnTo>
                  <a:lnTo>
                    <a:pt x="859212" y="675116"/>
                  </a:lnTo>
                  <a:lnTo>
                    <a:pt x="836309" y="712812"/>
                  </a:lnTo>
                  <a:lnTo>
                    <a:pt x="809988" y="748009"/>
                  </a:lnTo>
                  <a:lnTo>
                    <a:pt x="780478" y="780478"/>
                  </a:lnTo>
                  <a:lnTo>
                    <a:pt x="748009" y="809988"/>
                  </a:lnTo>
                  <a:lnTo>
                    <a:pt x="712812" y="836309"/>
                  </a:lnTo>
                  <a:lnTo>
                    <a:pt x="675116" y="859212"/>
                  </a:lnTo>
                  <a:lnTo>
                    <a:pt x="635150" y="878466"/>
                  </a:lnTo>
                  <a:lnTo>
                    <a:pt x="593146" y="893842"/>
                  </a:lnTo>
                  <a:lnTo>
                    <a:pt x="549333" y="905110"/>
                  </a:lnTo>
                  <a:lnTo>
                    <a:pt x="503941" y="912039"/>
                  </a:lnTo>
                  <a:lnTo>
                    <a:pt x="457199" y="914400"/>
                  </a:lnTo>
                  <a:lnTo>
                    <a:pt x="410458" y="912039"/>
                  </a:lnTo>
                  <a:lnTo>
                    <a:pt x="365066" y="905110"/>
                  </a:lnTo>
                  <a:lnTo>
                    <a:pt x="321253" y="893842"/>
                  </a:lnTo>
                  <a:lnTo>
                    <a:pt x="279249" y="878466"/>
                  </a:lnTo>
                  <a:lnTo>
                    <a:pt x="239283" y="859212"/>
                  </a:lnTo>
                  <a:lnTo>
                    <a:pt x="201587" y="836309"/>
                  </a:lnTo>
                  <a:lnTo>
                    <a:pt x="166390" y="809988"/>
                  </a:lnTo>
                  <a:lnTo>
                    <a:pt x="133921" y="780478"/>
                  </a:lnTo>
                  <a:lnTo>
                    <a:pt x="104411" y="748009"/>
                  </a:lnTo>
                  <a:lnTo>
                    <a:pt x="78090" y="712812"/>
                  </a:lnTo>
                  <a:lnTo>
                    <a:pt x="55187" y="675116"/>
                  </a:lnTo>
                  <a:lnTo>
                    <a:pt x="35933" y="635150"/>
                  </a:lnTo>
                  <a:lnTo>
                    <a:pt x="20557" y="593146"/>
                  </a:lnTo>
                  <a:lnTo>
                    <a:pt x="9289" y="549333"/>
                  </a:lnTo>
                  <a:lnTo>
                    <a:pt x="2360" y="503941"/>
                  </a:lnTo>
                  <a:lnTo>
                    <a:pt x="0" y="457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2" name="object 12"/>
          <p:cNvGrpSpPr/>
          <p:nvPr/>
        </p:nvGrpSpPr>
        <p:grpSpPr>
          <a:xfrm>
            <a:off x="7412481" y="2329942"/>
            <a:ext cx="1356995" cy="937894"/>
            <a:chOff x="7412481" y="2329942"/>
            <a:chExt cx="1356995" cy="937894"/>
          </a:xfrm>
        </p:grpSpPr>
        <p:sp>
          <p:nvSpPr>
            <p:cNvPr id="13" name="object 13"/>
            <p:cNvSpPr/>
            <p:nvPr/>
          </p:nvSpPr>
          <p:spPr>
            <a:xfrm>
              <a:off x="7418831" y="2336292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457200" y="0"/>
                  </a:moveTo>
                  <a:lnTo>
                    <a:pt x="410458" y="2360"/>
                  </a:lnTo>
                  <a:lnTo>
                    <a:pt x="365066" y="9289"/>
                  </a:lnTo>
                  <a:lnTo>
                    <a:pt x="321253" y="20557"/>
                  </a:lnTo>
                  <a:lnTo>
                    <a:pt x="279249" y="35933"/>
                  </a:lnTo>
                  <a:lnTo>
                    <a:pt x="239283" y="55187"/>
                  </a:lnTo>
                  <a:lnTo>
                    <a:pt x="201587" y="78090"/>
                  </a:lnTo>
                  <a:lnTo>
                    <a:pt x="166390" y="104411"/>
                  </a:lnTo>
                  <a:lnTo>
                    <a:pt x="133921" y="133921"/>
                  </a:lnTo>
                  <a:lnTo>
                    <a:pt x="104411" y="166390"/>
                  </a:lnTo>
                  <a:lnTo>
                    <a:pt x="78090" y="201587"/>
                  </a:lnTo>
                  <a:lnTo>
                    <a:pt x="55187" y="239283"/>
                  </a:lnTo>
                  <a:lnTo>
                    <a:pt x="35933" y="279249"/>
                  </a:lnTo>
                  <a:lnTo>
                    <a:pt x="20557" y="321253"/>
                  </a:lnTo>
                  <a:lnTo>
                    <a:pt x="9289" y="365066"/>
                  </a:lnTo>
                  <a:lnTo>
                    <a:pt x="2360" y="410458"/>
                  </a:lnTo>
                  <a:lnTo>
                    <a:pt x="0" y="457200"/>
                  </a:lnTo>
                  <a:lnTo>
                    <a:pt x="2360" y="503941"/>
                  </a:lnTo>
                  <a:lnTo>
                    <a:pt x="9289" y="549333"/>
                  </a:lnTo>
                  <a:lnTo>
                    <a:pt x="20557" y="593146"/>
                  </a:lnTo>
                  <a:lnTo>
                    <a:pt x="35933" y="635150"/>
                  </a:lnTo>
                  <a:lnTo>
                    <a:pt x="55187" y="675116"/>
                  </a:lnTo>
                  <a:lnTo>
                    <a:pt x="78090" y="712812"/>
                  </a:lnTo>
                  <a:lnTo>
                    <a:pt x="104411" y="748009"/>
                  </a:lnTo>
                  <a:lnTo>
                    <a:pt x="133921" y="780478"/>
                  </a:lnTo>
                  <a:lnTo>
                    <a:pt x="166390" y="809988"/>
                  </a:lnTo>
                  <a:lnTo>
                    <a:pt x="201587" y="836309"/>
                  </a:lnTo>
                  <a:lnTo>
                    <a:pt x="239283" y="859212"/>
                  </a:lnTo>
                  <a:lnTo>
                    <a:pt x="279249" y="878466"/>
                  </a:lnTo>
                  <a:lnTo>
                    <a:pt x="321253" y="893842"/>
                  </a:lnTo>
                  <a:lnTo>
                    <a:pt x="365066" y="905110"/>
                  </a:lnTo>
                  <a:lnTo>
                    <a:pt x="410458" y="912039"/>
                  </a:lnTo>
                  <a:lnTo>
                    <a:pt x="457200" y="914400"/>
                  </a:lnTo>
                  <a:lnTo>
                    <a:pt x="503941" y="912039"/>
                  </a:lnTo>
                  <a:lnTo>
                    <a:pt x="549333" y="905110"/>
                  </a:lnTo>
                  <a:lnTo>
                    <a:pt x="593146" y="893842"/>
                  </a:lnTo>
                  <a:lnTo>
                    <a:pt x="635150" y="878466"/>
                  </a:lnTo>
                  <a:lnTo>
                    <a:pt x="675116" y="859212"/>
                  </a:lnTo>
                  <a:lnTo>
                    <a:pt x="712812" y="836309"/>
                  </a:lnTo>
                  <a:lnTo>
                    <a:pt x="748009" y="809988"/>
                  </a:lnTo>
                  <a:lnTo>
                    <a:pt x="780478" y="780478"/>
                  </a:lnTo>
                  <a:lnTo>
                    <a:pt x="809988" y="748009"/>
                  </a:lnTo>
                  <a:lnTo>
                    <a:pt x="836309" y="712812"/>
                  </a:lnTo>
                  <a:lnTo>
                    <a:pt x="859212" y="675116"/>
                  </a:lnTo>
                  <a:lnTo>
                    <a:pt x="878466" y="635150"/>
                  </a:lnTo>
                  <a:lnTo>
                    <a:pt x="893842" y="593146"/>
                  </a:lnTo>
                  <a:lnTo>
                    <a:pt x="905110" y="549333"/>
                  </a:lnTo>
                  <a:lnTo>
                    <a:pt x="912039" y="503941"/>
                  </a:lnTo>
                  <a:lnTo>
                    <a:pt x="914400" y="457200"/>
                  </a:lnTo>
                  <a:lnTo>
                    <a:pt x="912039" y="410458"/>
                  </a:lnTo>
                  <a:lnTo>
                    <a:pt x="905110" y="365066"/>
                  </a:lnTo>
                  <a:lnTo>
                    <a:pt x="893842" y="321253"/>
                  </a:lnTo>
                  <a:lnTo>
                    <a:pt x="878466" y="279249"/>
                  </a:lnTo>
                  <a:lnTo>
                    <a:pt x="859212" y="239283"/>
                  </a:lnTo>
                  <a:lnTo>
                    <a:pt x="836309" y="201587"/>
                  </a:lnTo>
                  <a:lnTo>
                    <a:pt x="809988" y="166390"/>
                  </a:lnTo>
                  <a:lnTo>
                    <a:pt x="780478" y="133921"/>
                  </a:lnTo>
                  <a:lnTo>
                    <a:pt x="748009" y="104411"/>
                  </a:lnTo>
                  <a:lnTo>
                    <a:pt x="712812" y="78090"/>
                  </a:lnTo>
                  <a:lnTo>
                    <a:pt x="675116" y="55187"/>
                  </a:lnTo>
                  <a:lnTo>
                    <a:pt x="635150" y="35933"/>
                  </a:lnTo>
                  <a:lnTo>
                    <a:pt x="593146" y="20557"/>
                  </a:lnTo>
                  <a:lnTo>
                    <a:pt x="549333" y="9289"/>
                  </a:lnTo>
                  <a:lnTo>
                    <a:pt x="503941" y="236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7418831" y="2336292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457200"/>
                  </a:moveTo>
                  <a:lnTo>
                    <a:pt x="2360" y="410458"/>
                  </a:lnTo>
                  <a:lnTo>
                    <a:pt x="9289" y="365066"/>
                  </a:lnTo>
                  <a:lnTo>
                    <a:pt x="20557" y="321253"/>
                  </a:lnTo>
                  <a:lnTo>
                    <a:pt x="35933" y="279249"/>
                  </a:lnTo>
                  <a:lnTo>
                    <a:pt x="55187" y="239283"/>
                  </a:lnTo>
                  <a:lnTo>
                    <a:pt x="78090" y="201587"/>
                  </a:lnTo>
                  <a:lnTo>
                    <a:pt x="104411" y="166390"/>
                  </a:lnTo>
                  <a:lnTo>
                    <a:pt x="133921" y="133921"/>
                  </a:lnTo>
                  <a:lnTo>
                    <a:pt x="166390" y="104411"/>
                  </a:lnTo>
                  <a:lnTo>
                    <a:pt x="201587" y="78090"/>
                  </a:lnTo>
                  <a:lnTo>
                    <a:pt x="239283" y="55187"/>
                  </a:lnTo>
                  <a:lnTo>
                    <a:pt x="279249" y="35933"/>
                  </a:lnTo>
                  <a:lnTo>
                    <a:pt x="321253" y="20557"/>
                  </a:lnTo>
                  <a:lnTo>
                    <a:pt x="365066" y="9289"/>
                  </a:lnTo>
                  <a:lnTo>
                    <a:pt x="410458" y="2360"/>
                  </a:lnTo>
                  <a:lnTo>
                    <a:pt x="457200" y="0"/>
                  </a:lnTo>
                  <a:lnTo>
                    <a:pt x="503941" y="2360"/>
                  </a:lnTo>
                  <a:lnTo>
                    <a:pt x="549333" y="9289"/>
                  </a:lnTo>
                  <a:lnTo>
                    <a:pt x="593146" y="20557"/>
                  </a:lnTo>
                  <a:lnTo>
                    <a:pt x="635150" y="35933"/>
                  </a:lnTo>
                  <a:lnTo>
                    <a:pt x="675116" y="55187"/>
                  </a:lnTo>
                  <a:lnTo>
                    <a:pt x="712812" y="78090"/>
                  </a:lnTo>
                  <a:lnTo>
                    <a:pt x="748009" y="104411"/>
                  </a:lnTo>
                  <a:lnTo>
                    <a:pt x="780478" y="133921"/>
                  </a:lnTo>
                  <a:lnTo>
                    <a:pt x="809988" y="166390"/>
                  </a:lnTo>
                  <a:lnTo>
                    <a:pt x="836309" y="201587"/>
                  </a:lnTo>
                  <a:lnTo>
                    <a:pt x="859212" y="239283"/>
                  </a:lnTo>
                  <a:lnTo>
                    <a:pt x="878466" y="279249"/>
                  </a:lnTo>
                  <a:lnTo>
                    <a:pt x="893842" y="321253"/>
                  </a:lnTo>
                  <a:lnTo>
                    <a:pt x="905110" y="365066"/>
                  </a:lnTo>
                  <a:lnTo>
                    <a:pt x="912039" y="410458"/>
                  </a:lnTo>
                  <a:lnTo>
                    <a:pt x="914400" y="457200"/>
                  </a:lnTo>
                  <a:lnTo>
                    <a:pt x="912039" y="503941"/>
                  </a:lnTo>
                  <a:lnTo>
                    <a:pt x="905110" y="549333"/>
                  </a:lnTo>
                  <a:lnTo>
                    <a:pt x="893842" y="593146"/>
                  </a:lnTo>
                  <a:lnTo>
                    <a:pt x="878466" y="635150"/>
                  </a:lnTo>
                  <a:lnTo>
                    <a:pt x="859212" y="675116"/>
                  </a:lnTo>
                  <a:lnTo>
                    <a:pt x="836309" y="712812"/>
                  </a:lnTo>
                  <a:lnTo>
                    <a:pt x="809988" y="748009"/>
                  </a:lnTo>
                  <a:lnTo>
                    <a:pt x="780478" y="780478"/>
                  </a:lnTo>
                  <a:lnTo>
                    <a:pt x="748009" y="809988"/>
                  </a:lnTo>
                  <a:lnTo>
                    <a:pt x="712812" y="836309"/>
                  </a:lnTo>
                  <a:lnTo>
                    <a:pt x="675116" y="859212"/>
                  </a:lnTo>
                  <a:lnTo>
                    <a:pt x="635150" y="878466"/>
                  </a:lnTo>
                  <a:lnTo>
                    <a:pt x="593146" y="893842"/>
                  </a:lnTo>
                  <a:lnTo>
                    <a:pt x="549333" y="905110"/>
                  </a:lnTo>
                  <a:lnTo>
                    <a:pt x="503941" y="912039"/>
                  </a:lnTo>
                  <a:lnTo>
                    <a:pt x="457200" y="914400"/>
                  </a:lnTo>
                  <a:lnTo>
                    <a:pt x="410458" y="912039"/>
                  </a:lnTo>
                  <a:lnTo>
                    <a:pt x="365066" y="905110"/>
                  </a:lnTo>
                  <a:lnTo>
                    <a:pt x="321253" y="893842"/>
                  </a:lnTo>
                  <a:lnTo>
                    <a:pt x="279249" y="878466"/>
                  </a:lnTo>
                  <a:lnTo>
                    <a:pt x="239283" y="859212"/>
                  </a:lnTo>
                  <a:lnTo>
                    <a:pt x="201587" y="836309"/>
                  </a:lnTo>
                  <a:lnTo>
                    <a:pt x="166390" y="809988"/>
                  </a:lnTo>
                  <a:lnTo>
                    <a:pt x="133921" y="780478"/>
                  </a:lnTo>
                  <a:lnTo>
                    <a:pt x="104411" y="748009"/>
                  </a:lnTo>
                  <a:lnTo>
                    <a:pt x="78090" y="712812"/>
                  </a:lnTo>
                  <a:lnTo>
                    <a:pt x="55187" y="675116"/>
                  </a:lnTo>
                  <a:lnTo>
                    <a:pt x="35933" y="635150"/>
                  </a:lnTo>
                  <a:lnTo>
                    <a:pt x="20557" y="593146"/>
                  </a:lnTo>
                  <a:lnTo>
                    <a:pt x="9289" y="549333"/>
                  </a:lnTo>
                  <a:lnTo>
                    <a:pt x="2360" y="503941"/>
                  </a:lnTo>
                  <a:lnTo>
                    <a:pt x="0" y="45720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7848599" y="234696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457200" y="0"/>
                  </a:moveTo>
                  <a:lnTo>
                    <a:pt x="410458" y="2360"/>
                  </a:lnTo>
                  <a:lnTo>
                    <a:pt x="365066" y="9289"/>
                  </a:lnTo>
                  <a:lnTo>
                    <a:pt x="321253" y="20557"/>
                  </a:lnTo>
                  <a:lnTo>
                    <a:pt x="279249" y="35933"/>
                  </a:lnTo>
                  <a:lnTo>
                    <a:pt x="239283" y="55187"/>
                  </a:lnTo>
                  <a:lnTo>
                    <a:pt x="201587" y="78090"/>
                  </a:lnTo>
                  <a:lnTo>
                    <a:pt x="166390" y="104411"/>
                  </a:lnTo>
                  <a:lnTo>
                    <a:pt x="133921" y="133921"/>
                  </a:lnTo>
                  <a:lnTo>
                    <a:pt x="104411" y="166390"/>
                  </a:lnTo>
                  <a:lnTo>
                    <a:pt x="78090" y="201587"/>
                  </a:lnTo>
                  <a:lnTo>
                    <a:pt x="55187" y="239283"/>
                  </a:lnTo>
                  <a:lnTo>
                    <a:pt x="35933" y="279249"/>
                  </a:lnTo>
                  <a:lnTo>
                    <a:pt x="20557" y="321253"/>
                  </a:lnTo>
                  <a:lnTo>
                    <a:pt x="9289" y="365066"/>
                  </a:lnTo>
                  <a:lnTo>
                    <a:pt x="2360" y="410458"/>
                  </a:lnTo>
                  <a:lnTo>
                    <a:pt x="0" y="457200"/>
                  </a:lnTo>
                  <a:lnTo>
                    <a:pt x="2360" y="503941"/>
                  </a:lnTo>
                  <a:lnTo>
                    <a:pt x="9289" y="549333"/>
                  </a:lnTo>
                  <a:lnTo>
                    <a:pt x="20557" y="593146"/>
                  </a:lnTo>
                  <a:lnTo>
                    <a:pt x="35933" y="635150"/>
                  </a:lnTo>
                  <a:lnTo>
                    <a:pt x="55187" y="675116"/>
                  </a:lnTo>
                  <a:lnTo>
                    <a:pt x="78090" y="712812"/>
                  </a:lnTo>
                  <a:lnTo>
                    <a:pt x="104411" y="748009"/>
                  </a:lnTo>
                  <a:lnTo>
                    <a:pt x="133921" y="780478"/>
                  </a:lnTo>
                  <a:lnTo>
                    <a:pt x="166390" y="809988"/>
                  </a:lnTo>
                  <a:lnTo>
                    <a:pt x="201587" y="836309"/>
                  </a:lnTo>
                  <a:lnTo>
                    <a:pt x="239283" y="859212"/>
                  </a:lnTo>
                  <a:lnTo>
                    <a:pt x="279249" y="878466"/>
                  </a:lnTo>
                  <a:lnTo>
                    <a:pt x="321253" y="893842"/>
                  </a:lnTo>
                  <a:lnTo>
                    <a:pt x="365066" y="905110"/>
                  </a:lnTo>
                  <a:lnTo>
                    <a:pt x="410458" y="912039"/>
                  </a:lnTo>
                  <a:lnTo>
                    <a:pt x="457200" y="914400"/>
                  </a:lnTo>
                  <a:lnTo>
                    <a:pt x="503941" y="912039"/>
                  </a:lnTo>
                  <a:lnTo>
                    <a:pt x="549333" y="905110"/>
                  </a:lnTo>
                  <a:lnTo>
                    <a:pt x="593146" y="893842"/>
                  </a:lnTo>
                  <a:lnTo>
                    <a:pt x="635150" y="878466"/>
                  </a:lnTo>
                  <a:lnTo>
                    <a:pt x="675116" y="859212"/>
                  </a:lnTo>
                  <a:lnTo>
                    <a:pt x="712812" y="836309"/>
                  </a:lnTo>
                  <a:lnTo>
                    <a:pt x="748009" y="809988"/>
                  </a:lnTo>
                  <a:lnTo>
                    <a:pt x="780478" y="780478"/>
                  </a:lnTo>
                  <a:lnTo>
                    <a:pt x="809988" y="748009"/>
                  </a:lnTo>
                  <a:lnTo>
                    <a:pt x="836309" y="712812"/>
                  </a:lnTo>
                  <a:lnTo>
                    <a:pt x="859212" y="675116"/>
                  </a:lnTo>
                  <a:lnTo>
                    <a:pt x="878466" y="635150"/>
                  </a:lnTo>
                  <a:lnTo>
                    <a:pt x="893842" y="593146"/>
                  </a:lnTo>
                  <a:lnTo>
                    <a:pt x="905110" y="549333"/>
                  </a:lnTo>
                  <a:lnTo>
                    <a:pt x="912039" y="503941"/>
                  </a:lnTo>
                  <a:lnTo>
                    <a:pt x="914400" y="457200"/>
                  </a:lnTo>
                  <a:lnTo>
                    <a:pt x="912039" y="410458"/>
                  </a:lnTo>
                  <a:lnTo>
                    <a:pt x="905110" y="365066"/>
                  </a:lnTo>
                  <a:lnTo>
                    <a:pt x="893842" y="321253"/>
                  </a:lnTo>
                  <a:lnTo>
                    <a:pt x="878466" y="279249"/>
                  </a:lnTo>
                  <a:lnTo>
                    <a:pt x="859212" y="239283"/>
                  </a:lnTo>
                  <a:lnTo>
                    <a:pt x="836309" y="201587"/>
                  </a:lnTo>
                  <a:lnTo>
                    <a:pt x="809988" y="166390"/>
                  </a:lnTo>
                  <a:lnTo>
                    <a:pt x="780478" y="133921"/>
                  </a:lnTo>
                  <a:lnTo>
                    <a:pt x="748009" y="104411"/>
                  </a:lnTo>
                  <a:lnTo>
                    <a:pt x="712812" y="78090"/>
                  </a:lnTo>
                  <a:lnTo>
                    <a:pt x="675116" y="55187"/>
                  </a:lnTo>
                  <a:lnTo>
                    <a:pt x="635150" y="35933"/>
                  </a:lnTo>
                  <a:lnTo>
                    <a:pt x="593146" y="20557"/>
                  </a:lnTo>
                  <a:lnTo>
                    <a:pt x="549333" y="9289"/>
                  </a:lnTo>
                  <a:lnTo>
                    <a:pt x="503941" y="236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4453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7848599" y="234696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457200"/>
                  </a:moveTo>
                  <a:lnTo>
                    <a:pt x="2360" y="410458"/>
                  </a:lnTo>
                  <a:lnTo>
                    <a:pt x="9289" y="365066"/>
                  </a:lnTo>
                  <a:lnTo>
                    <a:pt x="20557" y="321253"/>
                  </a:lnTo>
                  <a:lnTo>
                    <a:pt x="35933" y="279249"/>
                  </a:lnTo>
                  <a:lnTo>
                    <a:pt x="55187" y="239283"/>
                  </a:lnTo>
                  <a:lnTo>
                    <a:pt x="78090" y="201587"/>
                  </a:lnTo>
                  <a:lnTo>
                    <a:pt x="104411" y="166390"/>
                  </a:lnTo>
                  <a:lnTo>
                    <a:pt x="133921" y="133921"/>
                  </a:lnTo>
                  <a:lnTo>
                    <a:pt x="166390" y="104411"/>
                  </a:lnTo>
                  <a:lnTo>
                    <a:pt x="201587" y="78090"/>
                  </a:lnTo>
                  <a:lnTo>
                    <a:pt x="239283" y="55187"/>
                  </a:lnTo>
                  <a:lnTo>
                    <a:pt x="279249" y="35933"/>
                  </a:lnTo>
                  <a:lnTo>
                    <a:pt x="321253" y="20557"/>
                  </a:lnTo>
                  <a:lnTo>
                    <a:pt x="365066" y="9289"/>
                  </a:lnTo>
                  <a:lnTo>
                    <a:pt x="410458" y="2360"/>
                  </a:lnTo>
                  <a:lnTo>
                    <a:pt x="457200" y="0"/>
                  </a:lnTo>
                  <a:lnTo>
                    <a:pt x="503941" y="2360"/>
                  </a:lnTo>
                  <a:lnTo>
                    <a:pt x="549333" y="9289"/>
                  </a:lnTo>
                  <a:lnTo>
                    <a:pt x="593146" y="20557"/>
                  </a:lnTo>
                  <a:lnTo>
                    <a:pt x="635150" y="35933"/>
                  </a:lnTo>
                  <a:lnTo>
                    <a:pt x="675116" y="55187"/>
                  </a:lnTo>
                  <a:lnTo>
                    <a:pt x="712812" y="78090"/>
                  </a:lnTo>
                  <a:lnTo>
                    <a:pt x="748009" y="104411"/>
                  </a:lnTo>
                  <a:lnTo>
                    <a:pt x="780478" y="133921"/>
                  </a:lnTo>
                  <a:lnTo>
                    <a:pt x="809988" y="166390"/>
                  </a:lnTo>
                  <a:lnTo>
                    <a:pt x="836309" y="201587"/>
                  </a:lnTo>
                  <a:lnTo>
                    <a:pt x="859212" y="239283"/>
                  </a:lnTo>
                  <a:lnTo>
                    <a:pt x="878466" y="279249"/>
                  </a:lnTo>
                  <a:lnTo>
                    <a:pt x="893842" y="321253"/>
                  </a:lnTo>
                  <a:lnTo>
                    <a:pt x="905110" y="365066"/>
                  </a:lnTo>
                  <a:lnTo>
                    <a:pt x="912039" y="410458"/>
                  </a:lnTo>
                  <a:lnTo>
                    <a:pt x="914400" y="457200"/>
                  </a:lnTo>
                  <a:lnTo>
                    <a:pt x="912039" y="503941"/>
                  </a:lnTo>
                  <a:lnTo>
                    <a:pt x="905110" y="549333"/>
                  </a:lnTo>
                  <a:lnTo>
                    <a:pt x="893842" y="593146"/>
                  </a:lnTo>
                  <a:lnTo>
                    <a:pt x="878466" y="635150"/>
                  </a:lnTo>
                  <a:lnTo>
                    <a:pt x="859212" y="675116"/>
                  </a:lnTo>
                  <a:lnTo>
                    <a:pt x="836309" y="712812"/>
                  </a:lnTo>
                  <a:lnTo>
                    <a:pt x="809988" y="748009"/>
                  </a:lnTo>
                  <a:lnTo>
                    <a:pt x="780478" y="780478"/>
                  </a:lnTo>
                  <a:lnTo>
                    <a:pt x="748009" y="809988"/>
                  </a:lnTo>
                  <a:lnTo>
                    <a:pt x="712812" y="836309"/>
                  </a:lnTo>
                  <a:lnTo>
                    <a:pt x="675116" y="859212"/>
                  </a:lnTo>
                  <a:lnTo>
                    <a:pt x="635150" y="878466"/>
                  </a:lnTo>
                  <a:lnTo>
                    <a:pt x="593146" y="893842"/>
                  </a:lnTo>
                  <a:lnTo>
                    <a:pt x="549333" y="905110"/>
                  </a:lnTo>
                  <a:lnTo>
                    <a:pt x="503941" y="912039"/>
                  </a:lnTo>
                  <a:lnTo>
                    <a:pt x="457200" y="914400"/>
                  </a:lnTo>
                  <a:lnTo>
                    <a:pt x="410458" y="912039"/>
                  </a:lnTo>
                  <a:lnTo>
                    <a:pt x="365066" y="905110"/>
                  </a:lnTo>
                  <a:lnTo>
                    <a:pt x="321253" y="893842"/>
                  </a:lnTo>
                  <a:lnTo>
                    <a:pt x="279249" y="878466"/>
                  </a:lnTo>
                  <a:lnTo>
                    <a:pt x="239283" y="859212"/>
                  </a:lnTo>
                  <a:lnTo>
                    <a:pt x="201587" y="836309"/>
                  </a:lnTo>
                  <a:lnTo>
                    <a:pt x="166390" y="809988"/>
                  </a:lnTo>
                  <a:lnTo>
                    <a:pt x="133921" y="780478"/>
                  </a:lnTo>
                  <a:lnTo>
                    <a:pt x="104411" y="748009"/>
                  </a:lnTo>
                  <a:lnTo>
                    <a:pt x="78090" y="712812"/>
                  </a:lnTo>
                  <a:lnTo>
                    <a:pt x="55187" y="675116"/>
                  </a:lnTo>
                  <a:lnTo>
                    <a:pt x="35933" y="635150"/>
                  </a:lnTo>
                  <a:lnTo>
                    <a:pt x="20557" y="593146"/>
                  </a:lnTo>
                  <a:lnTo>
                    <a:pt x="9289" y="549333"/>
                  </a:lnTo>
                  <a:lnTo>
                    <a:pt x="2360" y="503941"/>
                  </a:lnTo>
                  <a:lnTo>
                    <a:pt x="0" y="45720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7" name="object 17"/>
          <p:cNvGrpSpPr/>
          <p:nvPr/>
        </p:nvGrpSpPr>
        <p:grpSpPr>
          <a:xfrm>
            <a:off x="5114290" y="2304033"/>
            <a:ext cx="1131570" cy="960755"/>
            <a:chOff x="5114290" y="2304033"/>
            <a:chExt cx="1131570" cy="960755"/>
          </a:xfrm>
        </p:grpSpPr>
        <p:sp>
          <p:nvSpPr>
            <p:cNvPr id="18" name="object 18"/>
            <p:cNvSpPr/>
            <p:nvPr/>
          </p:nvSpPr>
          <p:spPr>
            <a:xfrm>
              <a:off x="5120640" y="2310383"/>
              <a:ext cx="1118870" cy="948055"/>
            </a:xfrm>
            <a:custGeom>
              <a:avLst/>
              <a:gdLst/>
              <a:ahLst/>
              <a:cxnLst/>
              <a:rect l="l" t="t" r="r" b="b"/>
              <a:pathLst>
                <a:path w="1118870" h="948054">
                  <a:moveTo>
                    <a:pt x="559308" y="0"/>
                  </a:moveTo>
                  <a:lnTo>
                    <a:pt x="508404" y="1937"/>
                  </a:lnTo>
                  <a:lnTo>
                    <a:pt x="458780" y="7636"/>
                  </a:lnTo>
                  <a:lnTo>
                    <a:pt x="410633" y="16931"/>
                  </a:lnTo>
                  <a:lnTo>
                    <a:pt x="364160" y="29654"/>
                  </a:lnTo>
                  <a:lnTo>
                    <a:pt x="319560" y="45637"/>
                  </a:lnTo>
                  <a:lnTo>
                    <a:pt x="277029" y="64713"/>
                  </a:lnTo>
                  <a:lnTo>
                    <a:pt x="236765" y="86715"/>
                  </a:lnTo>
                  <a:lnTo>
                    <a:pt x="198966" y="111475"/>
                  </a:lnTo>
                  <a:lnTo>
                    <a:pt x="163830" y="138826"/>
                  </a:lnTo>
                  <a:lnTo>
                    <a:pt x="131553" y="168601"/>
                  </a:lnTo>
                  <a:lnTo>
                    <a:pt x="102333" y="200632"/>
                  </a:lnTo>
                  <a:lnTo>
                    <a:pt x="76369" y="234752"/>
                  </a:lnTo>
                  <a:lnTo>
                    <a:pt x="53857" y="270793"/>
                  </a:lnTo>
                  <a:lnTo>
                    <a:pt x="34995" y="308589"/>
                  </a:lnTo>
                  <a:lnTo>
                    <a:pt x="19981" y="347971"/>
                  </a:lnTo>
                  <a:lnTo>
                    <a:pt x="9012" y="388772"/>
                  </a:lnTo>
                  <a:lnTo>
                    <a:pt x="2286" y="430826"/>
                  </a:lnTo>
                  <a:lnTo>
                    <a:pt x="0" y="473963"/>
                  </a:lnTo>
                  <a:lnTo>
                    <a:pt x="2285" y="517101"/>
                  </a:lnTo>
                  <a:lnTo>
                    <a:pt x="9012" y="559155"/>
                  </a:lnTo>
                  <a:lnTo>
                    <a:pt x="19981" y="599956"/>
                  </a:lnTo>
                  <a:lnTo>
                    <a:pt x="34995" y="639338"/>
                  </a:lnTo>
                  <a:lnTo>
                    <a:pt x="53857" y="677134"/>
                  </a:lnTo>
                  <a:lnTo>
                    <a:pt x="76369" y="713175"/>
                  </a:lnTo>
                  <a:lnTo>
                    <a:pt x="102333" y="747295"/>
                  </a:lnTo>
                  <a:lnTo>
                    <a:pt x="131553" y="779326"/>
                  </a:lnTo>
                  <a:lnTo>
                    <a:pt x="163829" y="809101"/>
                  </a:lnTo>
                  <a:lnTo>
                    <a:pt x="198966" y="836452"/>
                  </a:lnTo>
                  <a:lnTo>
                    <a:pt x="236765" y="861212"/>
                  </a:lnTo>
                  <a:lnTo>
                    <a:pt x="277029" y="883214"/>
                  </a:lnTo>
                  <a:lnTo>
                    <a:pt x="319560" y="902290"/>
                  </a:lnTo>
                  <a:lnTo>
                    <a:pt x="364160" y="918273"/>
                  </a:lnTo>
                  <a:lnTo>
                    <a:pt x="410633" y="930996"/>
                  </a:lnTo>
                  <a:lnTo>
                    <a:pt x="458780" y="940291"/>
                  </a:lnTo>
                  <a:lnTo>
                    <a:pt x="508404" y="945990"/>
                  </a:lnTo>
                  <a:lnTo>
                    <a:pt x="559308" y="947927"/>
                  </a:lnTo>
                  <a:lnTo>
                    <a:pt x="610211" y="945990"/>
                  </a:lnTo>
                  <a:lnTo>
                    <a:pt x="659835" y="940291"/>
                  </a:lnTo>
                  <a:lnTo>
                    <a:pt x="707982" y="930996"/>
                  </a:lnTo>
                  <a:lnTo>
                    <a:pt x="754455" y="918273"/>
                  </a:lnTo>
                  <a:lnTo>
                    <a:pt x="799055" y="902290"/>
                  </a:lnTo>
                  <a:lnTo>
                    <a:pt x="841586" y="883214"/>
                  </a:lnTo>
                  <a:lnTo>
                    <a:pt x="881850" y="861212"/>
                  </a:lnTo>
                  <a:lnTo>
                    <a:pt x="919649" y="836452"/>
                  </a:lnTo>
                  <a:lnTo>
                    <a:pt x="954785" y="809101"/>
                  </a:lnTo>
                  <a:lnTo>
                    <a:pt x="987062" y="779326"/>
                  </a:lnTo>
                  <a:lnTo>
                    <a:pt x="1016282" y="747295"/>
                  </a:lnTo>
                  <a:lnTo>
                    <a:pt x="1042246" y="713175"/>
                  </a:lnTo>
                  <a:lnTo>
                    <a:pt x="1064758" y="677134"/>
                  </a:lnTo>
                  <a:lnTo>
                    <a:pt x="1083620" y="639338"/>
                  </a:lnTo>
                  <a:lnTo>
                    <a:pt x="1098634" y="599956"/>
                  </a:lnTo>
                  <a:lnTo>
                    <a:pt x="1109603" y="559155"/>
                  </a:lnTo>
                  <a:lnTo>
                    <a:pt x="1116329" y="517101"/>
                  </a:lnTo>
                  <a:lnTo>
                    <a:pt x="1118615" y="473963"/>
                  </a:lnTo>
                  <a:lnTo>
                    <a:pt x="1116330" y="430826"/>
                  </a:lnTo>
                  <a:lnTo>
                    <a:pt x="1109603" y="388772"/>
                  </a:lnTo>
                  <a:lnTo>
                    <a:pt x="1098634" y="347971"/>
                  </a:lnTo>
                  <a:lnTo>
                    <a:pt x="1083620" y="308589"/>
                  </a:lnTo>
                  <a:lnTo>
                    <a:pt x="1064758" y="270793"/>
                  </a:lnTo>
                  <a:lnTo>
                    <a:pt x="1042246" y="234752"/>
                  </a:lnTo>
                  <a:lnTo>
                    <a:pt x="1016282" y="200632"/>
                  </a:lnTo>
                  <a:lnTo>
                    <a:pt x="987062" y="168601"/>
                  </a:lnTo>
                  <a:lnTo>
                    <a:pt x="954786" y="138826"/>
                  </a:lnTo>
                  <a:lnTo>
                    <a:pt x="919649" y="111475"/>
                  </a:lnTo>
                  <a:lnTo>
                    <a:pt x="881850" y="86715"/>
                  </a:lnTo>
                  <a:lnTo>
                    <a:pt x="841586" y="64713"/>
                  </a:lnTo>
                  <a:lnTo>
                    <a:pt x="799055" y="45637"/>
                  </a:lnTo>
                  <a:lnTo>
                    <a:pt x="754455" y="29654"/>
                  </a:lnTo>
                  <a:lnTo>
                    <a:pt x="707982" y="16931"/>
                  </a:lnTo>
                  <a:lnTo>
                    <a:pt x="659835" y="7636"/>
                  </a:lnTo>
                  <a:lnTo>
                    <a:pt x="610211" y="1937"/>
                  </a:lnTo>
                  <a:lnTo>
                    <a:pt x="55930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120640" y="2310383"/>
              <a:ext cx="1118870" cy="948055"/>
            </a:xfrm>
            <a:custGeom>
              <a:avLst/>
              <a:gdLst/>
              <a:ahLst/>
              <a:cxnLst/>
              <a:rect l="l" t="t" r="r" b="b"/>
              <a:pathLst>
                <a:path w="1118870" h="948054">
                  <a:moveTo>
                    <a:pt x="0" y="473963"/>
                  </a:moveTo>
                  <a:lnTo>
                    <a:pt x="2286" y="430826"/>
                  </a:lnTo>
                  <a:lnTo>
                    <a:pt x="9012" y="388772"/>
                  </a:lnTo>
                  <a:lnTo>
                    <a:pt x="19981" y="347971"/>
                  </a:lnTo>
                  <a:lnTo>
                    <a:pt x="34995" y="308589"/>
                  </a:lnTo>
                  <a:lnTo>
                    <a:pt x="53857" y="270793"/>
                  </a:lnTo>
                  <a:lnTo>
                    <a:pt x="76369" y="234752"/>
                  </a:lnTo>
                  <a:lnTo>
                    <a:pt x="102333" y="200632"/>
                  </a:lnTo>
                  <a:lnTo>
                    <a:pt x="131553" y="168601"/>
                  </a:lnTo>
                  <a:lnTo>
                    <a:pt x="163830" y="138826"/>
                  </a:lnTo>
                  <a:lnTo>
                    <a:pt x="198966" y="111475"/>
                  </a:lnTo>
                  <a:lnTo>
                    <a:pt x="236765" y="86715"/>
                  </a:lnTo>
                  <a:lnTo>
                    <a:pt x="277029" y="64713"/>
                  </a:lnTo>
                  <a:lnTo>
                    <a:pt x="319560" y="45637"/>
                  </a:lnTo>
                  <a:lnTo>
                    <a:pt x="364160" y="29654"/>
                  </a:lnTo>
                  <a:lnTo>
                    <a:pt x="410633" y="16931"/>
                  </a:lnTo>
                  <a:lnTo>
                    <a:pt x="458780" y="7636"/>
                  </a:lnTo>
                  <a:lnTo>
                    <a:pt x="508404" y="1937"/>
                  </a:lnTo>
                  <a:lnTo>
                    <a:pt x="559308" y="0"/>
                  </a:lnTo>
                  <a:lnTo>
                    <a:pt x="610211" y="1937"/>
                  </a:lnTo>
                  <a:lnTo>
                    <a:pt x="659835" y="7636"/>
                  </a:lnTo>
                  <a:lnTo>
                    <a:pt x="707982" y="16931"/>
                  </a:lnTo>
                  <a:lnTo>
                    <a:pt x="754455" y="29654"/>
                  </a:lnTo>
                  <a:lnTo>
                    <a:pt x="799055" y="45637"/>
                  </a:lnTo>
                  <a:lnTo>
                    <a:pt x="841586" y="64713"/>
                  </a:lnTo>
                  <a:lnTo>
                    <a:pt x="881850" y="86715"/>
                  </a:lnTo>
                  <a:lnTo>
                    <a:pt x="919649" y="111475"/>
                  </a:lnTo>
                  <a:lnTo>
                    <a:pt x="954786" y="138826"/>
                  </a:lnTo>
                  <a:lnTo>
                    <a:pt x="987062" y="168601"/>
                  </a:lnTo>
                  <a:lnTo>
                    <a:pt x="1016282" y="200632"/>
                  </a:lnTo>
                  <a:lnTo>
                    <a:pt x="1042246" y="234752"/>
                  </a:lnTo>
                  <a:lnTo>
                    <a:pt x="1064758" y="270793"/>
                  </a:lnTo>
                  <a:lnTo>
                    <a:pt x="1083620" y="308589"/>
                  </a:lnTo>
                  <a:lnTo>
                    <a:pt x="1098634" y="347971"/>
                  </a:lnTo>
                  <a:lnTo>
                    <a:pt x="1109603" y="388772"/>
                  </a:lnTo>
                  <a:lnTo>
                    <a:pt x="1116330" y="430826"/>
                  </a:lnTo>
                  <a:lnTo>
                    <a:pt x="1118615" y="473963"/>
                  </a:lnTo>
                  <a:lnTo>
                    <a:pt x="1116329" y="517101"/>
                  </a:lnTo>
                  <a:lnTo>
                    <a:pt x="1109603" y="559155"/>
                  </a:lnTo>
                  <a:lnTo>
                    <a:pt x="1098634" y="599956"/>
                  </a:lnTo>
                  <a:lnTo>
                    <a:pt x="1083620" y="639338"/>
                  </a:lnTo>
                  <a:lnTo>
                    <a:pt x="1064758" y="677134"/>
                  </a:lnTo>
                  <a:lnTo>
                    <a:pt x="1042246" y="713175"/>
                  </a:lnTo>
                  <a:lnTo>
                    <a:pt x="1016282" y="747295"/>
                  </a:lnTo>
                  <a:lnTo>
                    <a:pt x="987062" y="779326"/>
                  </a:lnTo>
                  <a:lnTo>
                    <a:pt x="954785" y="809101"/>
                  </a:lnTo>
                  <a:lnTo>
                    <a:pt x="919649" y="836452"/>
                  </a:lnTo>
                  <a:lnTo>
                    <a:pt x="881850" y="861212"/>
                  </a:lnTo>
                  <a:lnTo>
                    <a:pt x="841586" y="883214"/>
                  </a:lnTo>
                  <a:lnTo>
                    <a:pt x="799055" y="902290"/>
                  </a:lnTo>
                  <a:lnTo>
                    <a:pt x="754455" y="918273"/>
                  </a:lnTo>
                  <a:lnTo>
                    <a:pt x="707982" y="930996"/>
                  </a:lnTo>
                  <a:lnTo>
                    <a:pt x="659835" y="940291"/>
                  </a:lnTo>
                  <a:lnTo>
                    <a:pt x="610211" y="945990"/>
                  </a:lnTo>
                  <a:lnTo>
                    <a:pt x="559308" y="947927"/>
                  </a:lnTo>
                  <a:lnTo>
                    <a:pt x="508404" y="945990"/>
                  </a:lnTo>
                  <a:lnTo>
                    <a:pt x="458780" y="940291"/>
                  </a:lnTo>
                  <a:lnTo>
                    <a:pt x="410633" y="930996"/>
                  </a:lnTo>
                  <a:lnTo>
                    <a:pt x="364160" y="918273"/>
                  </a:lnTo>
                  <a:lnTo>
                    <a:pt x="319560" y="902290"/>
                  </a:lnTo>
                  <a:lnTo>
                    <a:pt x="277029" y="883214"/>
                  </a:lnTo>
                  <a:lnTo>
                    <a:pt x="236765" y="861212"/>
                  </a:lnTo>
                  <a:lnTo>
                    <a:pt x="198966" y="836452"/>
                  </a:lnTo>
                  <a:lnTo>
                    <a:pt x="163829" y="809101"/>
                  </a:lnTo>
                  <a:lnTo>
                    <a:pt x="131553" y="779326"/>
                  </a:lnTo>
                  <a:lnTo>
                    <a:pt x="102333" y="747295"/>
                  </a:lnTo>
                  <a:lnTo>
                    <a:pt x="76369" y="713175"/>
                  </a:lnTo>
                  <a:lnTo>
                    <a:pt x="53857" y="677134"/>
                  </a:lnTo>
                  <a:lnTo>
                    <a:pt x="34995" y="639338"/>
                  </a:lnTo>
                  <a:lnTo>
                    <a:pt x="19981" y="599956"/>
                  </a:lnTo>
                  <a:lnTo>
                    <a:pt x="9012" y="559155"/>
                  </a:lnTo>
                  <a:lnTo>
                    <a:pt x="2285" y="517101"/>
                  </a:lnTo>
                  <a:lnTo>
                    <a:pt x="0" y="473963"/>
                  </a:lnTo>
                  <a:close/>
                </a:path>
              </a:pathLst>
            </a:custGeom>
            <a:ln w="126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440680" y="2784347"/>
              <a:ext cx="550545" cy="402590"/>
            </a:xfrm>
            <a:custGeom>
              <a:avLst/>
              <a:gdLst/>
              <a:ahLst/>
              <a:cxnLst/>
              <a:rect l="l" t="t" r="r" b="b"/>
              <a:pathLst>
                <a:path w="550545" h="402589">
                  <a:moveTo>
                    <a:pt x="275082" y="0"/>
                  </a:moveTo>
                  <a:lnTo>
                    <a:pt x="219652" y="4086"/>
                  </a:lnTo>
                  <a:lnTo>
                    <a:pt x="168021" y="15805"/>
                  </a:lnTo>
                  <a:lnTo>
                    <a:pt x="121294" y="34350"/>
                  </a:lnTo>
                  <a:lnTo>
                    <a:pt x="80581" y="58912"/>
                  </a:lnTo>
                  <a:lnTo>
                    <a:pt x="46988" y="88682"/>
                  </a:lnTo>
                  <a:lnTo>
                    <a:pt x="21621" y="122854"/>
                  </a:lnTo>
                  <a:lnTo>
                    <a:pt x="5589" y="160619"/>
                  </a:lnTo>
                  <a:lnTo>
                    <a:pt x="0" y="201167"/>
                  </a:lnTo>
                  <a:lnTo>
                    <a:pt x="5589" y="241716"/>
                  </a:lnTo>
                  <a:lnTo>
                    <a:pt x="21621" y="279481"/>
                  </a:lnTo>
                  <a:lnTo>
                    <a:pt x="46988" y="313653"/>
                  </a:lnTo>
                  <a:lnTo>
                    <a:pt x="80581" y="343423"/>
                  </a:lnTo>
                  <a:lnTo>
                    <a:pt x="121294" y="367985"/>
                  </a:lnTo>
                  <a:lnTo>
                    <a:pt x="168021" y="386530"/>
                  </a:lnTo>
                  <a:lnTo>
                    <a:pt x="219652" y="398249"/>
                  </a:lnTo>
                  <a:lnTo>
                    <a:pt x="275082" y="402336"/>
                  </a:lnTo>
                  <a:lnTo>
                    <a:pt x="330511" y="398249"/>
                  </a:lnTo>
                  <a:lnTo>
                    <a:pt x="382142" y="386530"/>
                  </a:lnTo>
                  <a:lnTo>
                    <a:pt x="428869" y="367985"/>
                  </a:lnTo>
                  <a:lnTo>
                    <a:pt x="469582" y="343423"/>
                  </a:lnTo>
                  <a:lnTo>
                    <a:pt x="503175" y="313653"/>
                  </a:lnTo>
                  <a:lnTo>
                    <a:pt x="528542" y="279481"/>
                  </a:lnTo>
                  <a:lnTo>
                    <a:pt x="544574" y="241716"/>
                  </a:lnTo>
                  <a:lnTo>
                    <a:pt x="550164" y="201167"/>
                  </a:lnTo>
                  <a:lnTo>
                    <a:pt x="544574" y="160619"/>
                  </a:lnTo>
                  <a:lnTo>
                    <a:pt x="528542" y="122854"/>
                  </a:lnTo>
                  <a:lnTo>
                    <a:pt x="503175" y="88682"/>
                  </a:lnTo>
                  <a:lnTo>
                    <a:pt x="469582" y="58912"/>
                  </a:lnTo>
                  <a:lnTo>
                    <a:pt x="428869" y="34350"/>
                  </a:lnTo>
                  <a:lnTo>
                    <a:pt x="382142" y="15805"/>
                  </a:lnTo>
                  <a:lnTo>
                    <a:pt x="330511" y="4086"/>
                  </a:lnTo>
                  <a:lnTo>
                    <a:pt x="275082" y="0"/>
                  </a:lnTo>
                  <a:close/>
                </a:path>
              </a:pathLst>
            </a:custGeom>
            <a:solidFill>
              <a:srgbClr val="4453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440680" y="2784347"/>
              <a:ext cx="550545" cy="402590"/>
            </a:xfrm>
            <a:custGeom>
              <a:avLst/>
              <a:gdLst/>
              <a:ahLst/>
              <a:cxnLst/>
              <a:rect l="l" t="t" r="r" b="b"/>
              <a:pathLst>
                <a:path w="550545" h="402589">
                  <a:moveTo>
                    <a:pt x="0" y="201167"/>
                  </a:moveTo>
                  <a:lnTo>
                    <a:pt x="5589" y="160619"/>
                  </a:lnTo>
                  <a:lnTo>
                    <a:pt x="21621" y="122854"/>
                  </a:lnTo>
                  <a:lnTo>
                    <a:pt x="46988" y="88682"/>
                  </a:lnTo>
                  <a:lnTo>
                    <a:pt x="80581" y="58912"/>
                  </a:lnTo>
                  <a:lnTo>
                    <a:pt x="121294" y="34350"/>
                  </a:lnTo>
                  <a:lnTo>
                    <a:pt x="168021" y="15805"/>
                  </a:lnTo>
                  <a:lnTo>
                    <a:pt x="219652" y="4086"/>
                  </a:lnTo>
                  <a:lnTo>
                    <a:pt x="275082" y="0"/>
                  </a:lnTo>
                  <a:lnTo>
                    <a:pt x="330511" y="4086"/>
                  </a:lnTo>
                  <a:lnTo>
                    <a:pt x="382142" y="15805"/>
                  </a:lnTo>
                  <a:lnTo>
                    <a:pt x="428869" y="34350"/>
                  </a:lnTo>
                  <a:lnTo>
                    <a:pt x="469582" y="58912"/>
                  </a:lnTo>
                  <a:lnTo>
                    <a:pt x="503175" y="88682"/>
                  </a:lnTo>
                  <a:lnTo>
                    <a:pt x="528542" y="122854"/>
                  </a:lnTo>
                  <a:lnTo>
                    <a:pt x="544574" y="160619"/>
                  </a:lnTo>
                  <a:lnTo>
                    <a:pt x="550164" y="201167"/>
                  </a:lnTo>
                  <a:lnTo>
                    <a:pt x="544574" y="241716"/>
                  </a:lnTo>
                  <a:lnTo>
                    <a:pt x="528542" y="279481"/>
                  </a:lnTo>
                  <a:lnTo>
                    <a:pt x="503175" y="313653"/>
                  </a:lnTo>
                  <a:lnTo>
                    <a:pt x="469582" y="343423"/>
                  </a:lnTo>
                  <a:lnTo>
                    <a:pt x="428869" y="367985"/>
                  </a:lnTo>
                  <a:lnTo>
                    <a:pt x="382142" y="386530"/>
                  </a:lnTo>
                  <a:lnTo>
                    <a:pt x="330511" y="398249"/>
                  </a:lnTo>
                  <a:lnTo>
                    <a:pt x="275082" y="402336"/>
                  </a:lnTo>
                  <a:lnTo>
                    <a:pt x="219652" y="398249"/>
                  </a:lnTo>
                  <a:lnTo>
                    <a:pt x="168021" y="386530"/>
                  </a:lnTo>
                  <a:lnTo>
                    <a:pt x="121294" y="367985"/>
                  </a:lnTo>
                  <a:lnTo>
                    <a:pt x="80581" y="343423"/>
                  </a:lnTo>
                  <a:lnTo>
                    <a:pt x="46988" y="313653"/>
                  </a:lnTo>
                  <a:lnTo>
                    <a:pt x="21621" y="279481"/>
                  </a:lnTo>
                  <a:lnTo>
                    <a:pt x="5589" y="241716"/>
                  </a:lnTo>
                  <a:lnTo>
                    <a:pt x="0" y="201167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2481072" y="1970532"/>
            <a:ext cx="2072639" cy="1499870"/>
          </a:xfrm>
          <a:prstGeom prst="rect">
            <a:avLst/>
          </a:prstGeom>
          <a:ln w="12700">
            <a:solidFill>
              <a:srgbClr val="41709C"/>
            </a:solidFill>
          </a:ln>
        </p:spPr>
        <p:txBody>
          <a:bodyPr vert="horz" wrap="square" lIns="0" tIns="47625" rIns="0" bIns="0" rtlCol="0">
            <a:spAutoFit/>
          </a:bodyPr>
          <a:lstStyle/>
          <a:p>
            <a:pPr marL="530860">
              <a:lnSpc>
                <a:spcPct val="100000"/>
              </a:lnSpc>
              <a:spcBef>
                <a:spcPts val="375"/>
              </a:spcBef>
            </a:pPr>
            <a:r>
              <a:rPr sz="1400" dirty="0">
                <a:latin typeface="Arial MT"/>
                <a:cs typeface="Arial MT"/>
              </a:rPr>
              <a:t>Preservation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706111" y="2017776"/>
            <a:ext cx="2072639" cy="1499870"/>
          </a:xfrm>
          <a:prstGeom prst="rect">
            <a:avLst/>
          </a:prstGeom>
          <a:ln w="12700">
            <a:solidFill>
              <a:srgbClr val="41709C"/>
            </a:solidFill>
          </a:ln>
        </p:spPr>
        <p:txBody>
          <a:bodyPr vert="horz" wrap="square" lIns="0" tIns="15240" rIns="0" bIns="0" rtlCol="0">
            <a:spAutoFit/>
          </a:bodyPr>
          <a:lstStyle/>
          <a:p>
            <a:pPr marL="553720">
              <a:lnSpc>
                <a:spcPct val="100000"/>
              </a:lnSpc>
              <a:spcBef>
                <a:spcPts val="120"/>
              </a:spcBef>
            </a:pPr>
            <a:r>
              <a:rPr sz="1400" dirty="0">
                <a:latin typeface="Arial MT"/>
                <a:cs typeface="Arial MT"/>
              </a:rPr>
              <a:t>Absorption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979919" y="2013204"/>
            <a:ext cx="2071370" cy="1501140"/>
          </a:xfrm>
          <a:prstGeom prst="rect">
            <a:avLst/>
          </a:prstGeom>
          <a:ln w="12700">
            <a:solidFill>
              <a:srgbClr val="41709C"/>
            </a:solidFill>
          </a:ln>
        </p:spPr>
        <p:txBody>
          <a:bodyPr vert="horz" wrap="square" lIns="0" tIns="44450" rIns="0" bIns="0" rtlCol="0">
            <a:spAutoFit/>
          </a:bodyPr>
          <a:lstStyle/>
          <a:p>
            <a:pPr marL="731520">
              <a:lnSpc>
                <a:spcPct val="100000"/>
              </a:lnSpc>
              <a:spcBef>
                <a:spcPts val="350"/>
              </a:spcBef>
            </a:pPr>
            <a:r>
              <a:rPr sz="1400" spc="-5" dirty="0">
                <a:latin typeface="Arial MT"/>
                <a:cs typeface="Arial MT"/>
              </a:rPr>
              <a:t>Symbiotic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42138" y="3581527"/>
            <a:ext cx="8923020" cy="2494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b="1" dirty="0">
                <a:latin typeface="Arial"/>
                <a:cs typeface="Arial"/>
              </a:rPr>
              <a:t>Holding</a:t>
            </a:r>
            <a:r>
              <a:rPr sz="1800" dirty="0">
                <a:latin typeface="Arial MT"/>
                <a:cs typeface="Arial MT"/>
              </a:rPr>
              <a:t>: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no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integration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required</a:t>
            </a:r>
            <a:endParaRPr sz="18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 MT"/>
              <a:buChar char="•"/>
            </a:pPr>
            <a:endParaRPr sz="1850" dirty="0">
              <a:latin typeface="Arial MT"/>
              <a:cs typeface="Arial MT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b="1" spc="-10" dirty="0">
                <a:latin typeface="Arial"/>
                <a:cs typeface="Arial"/>
              </a:rPr>
              <a:t>Preservation</a:t>
            </a:r>
            <a:r>
              <a:rPr sz="1800" spc="-10" dirty="0">
                <a:latin typeface="Arial MT"/>
                <a:cs typeface="Arial MT"/>
              </a:rPr>
              <a:t>:</a:t>
            </a:r>
            <a:r>
              <a:rPr sz="1800" spc="6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target</a:t>
            </a:r>
            <a:r>
              <a:rPr sz="1800" spc="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firm</a:t>
            </a:r>
            <a:r>
              <a:rPr sz="1800" spc="-5" dirty="0">
                <a:latin typeface="Arial MT"/>
                <a:cs typeface="Arial MT"/>
              </a:rPr>
              <a:t> retains</a:t>
            </a:r>
            <a:r>
              <a:rPr sz="1800" spc="2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autonomy,</a:t>
            </a:r>
            <a:r>
              <a:rPr sz="1800" spc="5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little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integration</a:t>
            </a:r>
            <a:endParaRPr sz="18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 MT"/>
              <a:buChar char="•"/>
            </a:pPr>
            <a:endParaRPr sz="1850" dirty="0">
              <a:latin typeface="Arial MT"/>
              <a:cs typeface="Arial MT"/>
            </a:endParaRPr>
          </a:p>
          <a:p>
            <a:pPr marL="299085" marR="571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b="1" spc="-5" dirty="0">
                <a:latin typeface="Arial"/>
                <a:cs typeface="Arial"/>
              </a:rPr>
              <a:t>Absorption:</a:t>
            </a:r>
            <a:r>
              <a:rPr sz="1800" b="1" spc="42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4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acquired</a:t>
            </a:r>
            <a:r>
              <a:rPr sz="1800" spc="4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firm</a:t>
            </a:r>
            <a:r>
              <a:rPr sz="1800" spc="4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is</a:t>
            </a:r>
            <a:r>
              <a:rPr sz="1800" spc="4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absorbed</a:t>
            </a:r>
            <a:r>
              <a:rPr sz="1800" spc="4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into</a:t>
            </a:r>
            <a:r>
              <a:rPr sz="1800" spc="4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4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acquiring</a:t>
            </a:r>
            <a:r>
              <a:rPr sz="1800" spc="409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firm’s</a:t>
            </a:r>
            <a:r>
              <a:rPr sz="1800" spc="43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organisation,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strong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integration,</a:t>
            </a:r>
            <a:r>
              <a:rPr sz="1800" spc="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one </a:t>
            </a:r>
            <a:r>
              <a:rPr sz="1800" spc="-15" dirty="0">
                <a:latin typeface="Arial MT"/>
                <a:cs typeface="Arial MT"/>
              </a:rPr>
              <a:t>way</a:t>
            </a:r>
            <a:r>
              <a:rPr sz="1800" spc="4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affair</a:t>
            </a:r>
            <a:endParaRPr sz="18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 MT"/>
              <a:buChar char="•"/>
            </a:pPr>
            <a:endParaRPr sz="1850" dirty="0">
              <a:latin typeface="Arial MT"/>
              <a:cs typeface="Arial MT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b="1" spc="-5" dirty="0">
                <a:latin typeface="Arial"/>
                <a:cs typeface="Arial"/>
              </a:rPr>
              <a:t>Symbiotic</a:t>
            </a:r>
            <a:r>
              <a:rPr sz="1800" spc="-5" dirty="0">
                <a:latin typeface="Arial MT"/>
                <a:cs typeface="Arial MT"/>
              </a:rPr>
              <a:t>:</a:t>
            </a:r>
            <a:r>
              <a:rPr sz="1800" spc="2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Ensures</a:t>
            </a:r>
            <a:r>
              <a:rPr sz="1800" spc="2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balance</a:t>
            </a:r>
            <a:r>
              <a:rPr sz="1800" spc="2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between</a:t>
            </a:r>
            <a:r>
              <a:rPr sz="1800" spc="20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autonomy</a:t>
            </a:r>
            <a:r>
              <a:rPr sz="1800" spc="1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for</a:t>
            </a:r>
            <a:r>
              <a:rPr sz="1800" spc="229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target</a:t>
            </a:r>
            <a:r>
              <a:rPr sz="1800" spc="229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firm</a:t>
            </a:r>
            <a:r>
              <a:rPr sz="1800" spc="21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and</a:t>
            </a:r>
            <a:r>
              <a:rPr sz="1800" spc="2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integration</a:t>
            </a:r>
            <a:r>
              <a:rPr sz="1800" spc="2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into</a:t>
            </a:r>
            <a:endParaRPr sz="1800" dirty="0">
              <a:latin typeface="Arial MT"/>
              <a:cs typeface="Arial MT"/>
            </a:endParaRPr>
          </a:p>
          <a:p>
            <a:pPr marL="299085">
              <a:lnSpc>
                <a:spcPct val="100000"/>
              </a:lnSpc>
            </a:pP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acquiring</a:t>
            </a:r>
            <a:r>
              <a:rPr sz="1800" spc="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firm,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bi-directional,</a:t>
            </a:r>
            <a:r>
              <a:rPr sz="1800" spc="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most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challenging</a:t>
            </a:r>
            <a:endParaRPr sz="1800" dirty="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39953" y="1179702"/>
            <a:ext cx="7201534" cy="6356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latin typeface="Arial MT"/>
                <a:cs typeface="Arial MT"/>
              </a:rPr>
              <a:t>Different</a:t>
            </a:r>
            <a:r>
              <a:rPr sz="2000" spc="2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typologies</a:t>
            </a:r>
            <a:r>
              <a:rPr sz="2000" spc="229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2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M&amp;A</a:t>
            </a:r>
            <a:r>
              <a:rPr sz="2000" spc="2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integration</a:t>
            </a:r>
            <a:r>
              <a:rPr sz="2000" spc="2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strategies</a:t>
            </a:r>
            <a:r>
              <a:rPr sz="2000" spc="204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(Haspeslagh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Jemison,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1991)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31673"/>
            <a:ext cx="606425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/>
              <a:t>Limitations</a:t>
            </a:r>
            <a:r>
              <a:rPr sz="2800" spc="5" dirty="0"/>
              <a:t> </a:t>
            </a:r>
            <a:r>
              <a:rPr sz="2800" spc="-5" dirty="0"/>
              <a:t>of</a:t>
            </a:r>
            <a:r>
              <a:rPr sz="2800" dirty="0"/>
              <a:t> </a:t>
            </a:r>
            <a:r>
              <a:rPr sz="2800" spc="-25" dirty="0"/>
              <a:t>Typological</a:t>
            </a:r>
            <a:r>
              <a:rPr sz="2800" spc="35" dirty="0"/>
              <a:t> </a:t>
            </a:r>
            <a:r>
              <a:rPr sz="2800" spc="-5" dirty="0"/>
              <a:t>Schemes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511555" y="1447012"/>
            <a:ext cx="7731125" cy="22447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 algn="just">
              <a:lnSpc>
                <a:spcPct val="140000"/>
              </a:lnSpc>
              <a:spcBef>
                <a:spcPts val="100"/>
              </a:spcBef>
              <a:buSzPct val="90384"/>
              <a:buFont typeface="Wingdings"/>
              <a:buChar char=""/>
              <a:tabLst>
                <a:tab pos="185420" algn="l"/>
              </a:tabLst>
            </a:pP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Integration strategies </a:t>
            </a:r>
            <a:r>
              <a:rPr sz="2600" spc="-5" dirty="0">
                <a:solidFill>
                  <a:srgbClr val="252525"/>
                </a:solidFill>
                <a:latin typeface="Arial MT"/>
                <a:cs typeface="Arial MT"/>
              </a:rPr>
              <a:t>rarely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fit neatly into existing 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typologies, acquiring </a:t>
            </a:r>
            <a:r>
              <a:rPr sz="2600" spc="-5" dirty="0">
                <a:solidFill>
                  <a:srgbClr val="252525"/>
                </a:solidFill>
                <a:latin typeface="Arial MT"/>
                <a:cs typeface="Arial MT"/>
              </a:rPr>
              <a:t>firms may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combine features 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from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spc="-5" dirty="0">
                <a:solidFill>
                  <a:srgbClr val="252525"/>
                </a:solidFill>
                <a:latin typeface="Arial MT"/>
                <a:cs typeface="Arial MT"/>
              </a:rPr>
              <a:t>different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 typologies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(Angwin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Meadows, </a:t>
            </a:r>
            <a:r>
              <a:rPr sz="2600" spc="-7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2015)</a:t>
            </a:r>
            <a:endParaRPr sz="26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11555" y="3768699"/>
            <a:ext cx="4284980" cy="1135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40000"/>
              </a:lnSpc>
              <a:spcBef>
                <a:spcPts val="100"/>
              </a:spcBef>
              <a:buSzPct val="90384"/>
              <a:buFont typeface="Wingdings"/>
              <a:buChar char=""/>
              <a:tabLst>
                <a:tab pos="185420" algn="l"/>
                <a:tab pos="1952625" algn="l"/>
                <a:tab pos="2096135" algn="l"/>
                <a:tab pos="3058160" algn="l"/>
                <a:tab pos="3897629" algn="l"/>
              </a:tabLst>
            </a:pP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c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q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u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i</a:t>
            </a:r>
            <a:r>
              <a:rPr sz="2600" spc="-20" dirty="0">
                <a:solidFill>
                  <a:srgbClr val="252525"/>
                </a:solidFill>
                <a:latin typeface="Arial MT"/>
                <a:cs typeface="Arial MT"/>
              </a:rPr>
              <a:t>r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ing	fi</a:t>
            </a:r>
            <a:r>
              <a:rPr sz="2600" spc="-15" dirty="0">
                <a:solidFill>
                  <a:srgbClr val="252525"/>
                </a:solidFill>
                <a:latin typeface="Arial MT"/>
                <a:cs typeface="Arial MT"/>
              </a:rPr>
              <a:t>r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ms	d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e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c</a:t>
            </a:r>
            <a:r>
              <a:rPr sz="2600" spc="-10" dirty="0">
                <a:solidFill>
                  <a:srgbClr val="252525"/>
                </a:solidFill>
                <a:latin typeface="Arial MT"/>
                <a:cs typeface="Arial MT"/>
              </a:rPr>
              <a:t>i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si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o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n  integration		strategies	</a:t>
            </a:r>
            <a:r>
              <a:rPr sz="2600" spc="-5" dirty="0">
                <a:solidFill>
                  <a:srgbClr val="252525"/>
                </a:solidFill>
                <a:latin typeface="Arial MT"/>
                <a:cs typeface="Arial MT"/>
              </a:rPr>
              <a:t>is</a:t>
            </a:r>
            <a:endParaRPr sz="26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001895" y="3768699"/>
            <a:ext cx="3241675" cy="1135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58115">
              <a:lnSpc>
                <a:spcPct val="140000"/>
              </a:lnSpc>
              <a:spcBef>
                <a:spcPts val="100"/>
              </a:spcBef>
              <a:tabLst>
                <a:tab pos="838835" algn="l"/>
                <a:tab pos="930275" algn="l"/>
                <a:tab pos="2216150" algn="l"/>
              </a:tabLst>
            </a:pP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on		</a:t>
            </a:r>
            <a:r>
              <a:rPr sz="2600" spc="-5" dirty="0">
                <a:solidFill>
                  <a:srgbClr val="252525"/>
                </a:solidFill>
                <a:latin typeface="Arial MT"/>
                <a:cs typeface="Arial MT"/>
              </a:rPr>
              <a:t>post-acquisition </a:t>
            </a:r>
            <a:r>
              <a:rPr sz="2600" spc="-7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not	alw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ys	e</a:t>
            </a:r>
            <a:r>
              <a:rPr sz="2600" spc="10" dirty="0">
                <a:solidFill>
                  <a:srgbClr val="252525"/>
                </a:solidFill>
                <a:latin typeface="Arial MT"/>
                <a:cs typeface="Arial MT"/>
              </a:rPr>
              <a:t>x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plicit</a:t>
            </a:r>
            <a:endParaRPr sz="26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83768" y="5035753"/>
            <a:ext cx="2949575" cy="42290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20" dirty="0">
                <a:solidFill>
                  <a:srgbClr val="252525"/>
                </a:solidFill>
                <a:latin typeface="Arial MT"/>
                <a:cs typeface="Arial MT"/>
              </a:rPr>
              <a:t>(Teerikangas,</a:t>
            </a:r>
            <a:r>
              <a:rPr sz="2600" spc="-1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2006)</a:t>
            </a:r>
            <a:endParaRPr sz="2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94050" y="408812"/>
            <a:ext cx="233807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 dirty="0"/>
              <a:t>Summary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11555" y="1450365"/>
            <a:ext cx="7559675" cy="3749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410845" indent="-172720">
              <a:lnSpc>
                <a:spcPct val="150000"/>
              </a:lnSpc>
              <a:spcBef>
                <a:spcPts val="100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M&amp;As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are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increasing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in </a:t>
            </a:r>
            <a:r>
              <a:rPr sz="2200" spc="-20" dirty="0">
                <a:solidFill>
                  <a:srgbClr val="252525"/>
                </a:solidFill>
                <a:latin typeface="Arial MT"/>
                <a:cs typeface="Arial MT"/>
              </a:rPr>
              <a:t>popularity,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but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large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number</a:t>
            </a:r>
            <a:r>
              <a:rPr sz="2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2200" spc="-6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M&amp;As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fail</a:t>
            </a:r>
            <a:endParaRPr sz="2200">
              <a:latin typeface="Arial MT"/>
              <a:cs typeface="Arial MT"/>
            </a:endParaRPr>
          </a:p>
          <a:p>
            <a:pPr marL="184785" marR="840740" indent="-172720">
              <a:lnSpc>
                <a:spcPct val="150000"/>
              </a:lnSpc>
              <a:spcBef>
                <a:spcPts val="795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Whether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merger</a:t>
            </a:r>
            <a:r>
              <a:rPr sz="2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or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an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acquisition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fails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or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succeeds </a:t>
            </a:r>
            <a:r>
              <a:rPr sz="2200" spc="-5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depends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primarily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management</a:t>
            </a:r>
            <a:r>
              <a:rPr sz="2200" spc="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post- 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acquisition</a:t>
            </a:r>
            <a:r>
              <a:rPr sz="22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 process</a:t>
            </a:r>
            <a:endParaRPr sz="2200">
              <a:latin typeface="Arial MT"/>
              <a:cs typeface="Arial MT"/>
            </a:endParaRPr>
          </a:p>
          <a:p>
            <a:pPr marL="184785" marR="5080" indent="-172720">
              <a:lnSpc>
                <a:spcPct val="150000"/>
              </a:lnSpc>
              <a:spcBef>
                <a:spcPts val="805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different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types</a:t>
            </a:r>
            <a:r>
              <a:rPr sz="2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post-acquisition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typologies </a:t>
            </a:r>
            <a:r>
              <a:rPr sz="2200" spc="-5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have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different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implications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HR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management</a:t>
            </a:r>
            <a:r>
              <a:rPr sz="22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M&amp;As</a:t>
            </a:r>
            <a:endParaRPr sz="2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16326" y="416433"/>
            <a:ext cx="24911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Ref</a:t>
            </a:r>
            <a:r>
              <a:rPr dirty="0"/>
              <a:t>e</a:t>
            </a:r>
            <a:r>
              <a:rPr spc="-5" dirty="0"/>
              <a:t>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555" y="1126947"/>
            <a:ext cx="7678420" cy="32023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5"/>
              </a:spcBef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Cartwright,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S.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Cooper, C.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L.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(1992)</a:t>
            </a:r>
            <a:r>
              <a:rPr sz="11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Mergers</a:t>
            </a:r>
            <a:r>
              <a:rPr sz="1100" i="1" spc="-2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and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Acquisitions.</a:t>
            </a:r>
            <a:r>
              <a:rPr sz="1100" i="1" spc="1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The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human</a:t>
            </a:r>
            <a:r>
              <a:rPr sz="1100" i="1" spc="-1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factor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r>
              <a:rPr sz="11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Oxford:</a:t>
            </a:r>
            <a:r>
              <a:rPr sz="11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Butterworth-Heinemann.</a:t>
            </a:r>
            <a:endParaRPr sz="1100">
              <a:latin typeface="Arial MT"/>
              <a:cs typeface="Arial MT"/>
            </a:endParaRPr>
          </a:p>
          <a:p>
            <a:pPr marL="184785" marR="5080" indent="-172720">
              <a:lnSpc>
                <a:spcPct val="130000"/>
              </a:lnSpc>
              <a:spcBef>
                <a:spcPts val="805"/>
              </a:spcBef>
              <a:buClr>
                <a:srgbClr val="252525"/>
              </a:buClr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u="sng" spc="-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Arial MT"/>
                <a:cs typeface="Arial MT"/>
                <a:hlinkClick r:id="rId2"/>
              </a:rPr>
              <a:t>Angwin, D.</a:t>
            </a:r>
            <a:r>
              <a:rPr sz="1100" spc="-5" dirty="0">
                <a:solidFill>
                  <a:srgbClr val="0462C1"/>
                </a:solidFill>
                <a:latin typeface="Arial MT"/>
                <a:cs typeface="Arial MT"/>
                <a:hlinkClick r:id="rId2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(2007),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"Motive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Archetypes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in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Mergers and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Acquisitions (M&amp;A):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The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Implications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of a Configurational 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Approach to Performance",</a:t>
            </a:r>
            <a:r>
              <a:rPr sz="1100" dirty="0">
                <a:solidFill>
                  <a:srgbClr val="0462C1"/>
                </a:solidFill>
                <a:latin typeface="Arial MT"/>
                <a:cs typeface="Arial MT"/>
              </a:rPr>
              <a:t> </a:t>
            </a:r>
            <a:r>
              <a:rPr sz="1100" u="sng" spc="-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Arial MT"/>
                <a:cs typeface="Arial MT"/>
                <a:hlinkClick r:id="rId3"/>
              </a:rPr>
              <a:t>Cooper, C.L.</a:t>
            </a:r>
            <a:r>
              <a:rPr sz="1100" spc="-5" dirty="0">
                <a:solidFill>
                  <a:srgbClr val="0462C1"/>
                </a:solidFill>
                <a:latin typeface="Arial MT"/>
                <a:cs typeface="Arial MT"/>
                <a:hlinkClick r:id="rId3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100" spc="-5" dirty="0">
                <a:solidFill>
                  <a:srgbClr val="0462C1"/>
                </a:solidFill>
                <a:latin typeface="Arial MT"/>
                <a:cs typeface="Arial MT"/>
              </a:rPr>
              <a:t> </a:t>
            </a:r>
            <a:r>
              <a:rPr sz="11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Arial MT"/>
                <a:cs typeface="Arial MT"/>
                <a:hlinkClick r:id="rId4"/>
              </a:rPr>
              <a:t>Finkelstein, S.</a:t>
            </a:r>
            <a:r>
              <a:rPr sz="1100" dirty="0">
                <a:solidFill>
                  <a:srgbClr val="0462C1"/>
                </a:solidFill>
                <a:latin typeface="Arial MT"/>
                <a:cs typeface="Arial MT"/>
                <a:hlinkClick r:id="rId4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(Ed.)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Advances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in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Mergers and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Acquisitions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Advances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in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Mergers</a:t>
            </a:r>
            <a:r>
              <a:rPr sz="1100" i="1" spc="-20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and</a:t>
            </a:r>
            <a:r>
              <a:rPr sz="1100" i="1" spc="15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Acquisitions,</a:t>
            </a:r>
            <a:r>
              <a:rPr sz="1100" i="1" spc="10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Vol.</a:t>
            </a:r>
            <a:r>
              <a:rPr sz="1100" i="1" spc="25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6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),</a:t>
            </a:r>
            <a:r>
              <a:rPr sz="1100" spc="-20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Emerald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Group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 Publishing</a:t>
            </a:r>
            <a:r>
              <a:rPr sz="1100" spc="35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Limited,</a:t>
            </a:r>
            <a:r>
              <a:rPr sz="1100" spc="-20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Bingley,</a:t>
            </a:r>
            <a:r>
              <a:rPr sz="1100" spc="35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pp. 77-105.</a:t>
            </a:r>
            <a:r>
              <a:rPr sz="1100" spc="-15" dirty="0">
                <a:solidFill>
                  <a:srgbClr val="0462C1"/>
                </a:solidFill>
                <a:latin typeface="Arial MT"/>
                <a:cs typeface="Arial MT"/>
                <a:hlinkClick r:id="rId5"/>
              </a:rPr>
              <a:t> </a:t>
            </a:r>
            <a:r>
              <a:rPr sz="1100" u="sng" spc="-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Arial MT"/>
                <a:cs typeface="Arial MT"/>
                <a:hlinkClick r:id="rId5"/>
              </a:rPr>
              <a:t>https://doi.org/10.1016/S1479- </a:t>
            </a:r>
            <a:r>
              <a:rPr sz="1100" spc="-290" dirty="0">
                <a:solidFill>
                  <a:srgbClr val="0462C1"/>
                </a:solidFill>
                <a:latin typeface="Arial MT"/>
                <a:cs typeface="Arial MT"/>
                <a:hlinkClick r:id="rId5"/>
              </a:rPr>
              <a:t> </a:t>
            </a:r>
            <a:r>
              <a:rPr sz="11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Arial MT"/>
                <a:cs typeface="Arial MT"/>
                <a:hlinkClick r:id="rId5"/>
              </a:rPr>
              <a:t>361X(07)06004-8</a:t>
            </a:r>
            <a:endParaRPr sz="11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252525"/>
              </a:buClr>
              <a:buFont typeface="Wingdings"/>
              <a:buChar char=""/>
            </a:pPr>
            <a:endParaRPr sz="1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Duncan,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 A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 Meadows,</a:t>
            </a:r>
            <a:r>
              <a:rPr sz="11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M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(2009)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1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choice</a:t>
            </a:r>
            <a:r>
              <a:rPr sz="11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Insider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or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Outsider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Top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Executives</a:t>
            </a:r>
            <a:r>
              <a:rPr sz="11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Acquired</a:t>
            </a:r>
            <a:r>
              <a:rPr sz="11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Companies</a:t>
            </a:r>
            <a:endParaRPr sz="1100">
              <a:latin typeface="Arial MT"/>
              <a:cs typeface="Arial MT"/>
            </a:endParaRPr>
          </a:p>
          <a:p>
            <a:pPr marL="184785" marR="90805" indent="-172720">
              <a:lnSpc>
                <a:spcPct val="130000"/>
              </a:lnSpc>
              <a:spcBef>
                <a:spcPts val="795"/>
              </a:spcBef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Haspeslagh,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P.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and Jemison,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 D.B.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(1991).</a:t>
            </a:r>
            <a:r>
              <a:rPr sz="1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Managing</a:t>
            </a:r>
            <a:r>
              <a:rPr sz="11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acquisitions: Creating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value</a:t>
            </a:r>
            <a:r>
              <a:rPr sz="11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through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corporate</a:t>
            </a:r>
            <a:r>
              <a:rPr sz="11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renewal.</a:t>
            </a:r>
            <a:r>
              <a:rPr sz="11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New</a:t>
            </a:r>
            <a:r>
              <a:rPr sz="11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York: </a:t>
            </a:r>
            <a:r>
              <a:rPr sz="1100" spc="-2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Free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Press.</a:t>
            </a:r>
            <a:endParaRPr sz="1100">
              <a:latin typeface="Arial MT"/>
              <a:cs typeface="Arial MT"/>
            </a:endParaRPr>
          </a:p>
          <a:p>
            <a:pPr marL="184785" marR="286385" indent="-172720">
              <a:lnSpc>
                <a:spcPct val="130000"/>
              </a:lnSpc>
              <a:spcBef>
                <a:spcPts val="805"/>
              </a:spcBef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Hayward, M.,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L.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A.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and Hambrick,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D. C.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(1997)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Explaining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the premiums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paid 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for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large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acquisitions: evidence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CEO </a:t>
            </a:r>
            <a:r>
              <a:rPr sz="1100" spc="-2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hubris.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Administrative</a:t>
            </a:r>
            <a:r>
              <a:rPr sz="1100" i="1" spc="-2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Science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 Quarterly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100" spc="-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b="1" spc="-5" dirty="0">
                <a:solidFill>
                  <a:srgbClr val="252525"/>
                </a:solidFill>
                <a:latin typeface="Arial"/>
                <a:cs typeface="Arial"/>
              </a:rPr>
              <a:t>42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: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103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–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127</a:t>
            </a:r>
            <a:endParaRPr sz="11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252525"/>
              </a:buClr>
              <a:buFont typeface="Wingdings"/>
              <a:buChar char=""/>
            </a:pPr>
            <a:endParaRPr sz="1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Kets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de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 Vries,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M.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F.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R.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(1990)</a:t>
            </a:r>
            <a:r>
              <a:rPr sz="11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 organisational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fool:</a:t>
            </a:r>
            <a:r>
              <a:rPr sz="1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balancing</a:t>
            </a:r>
            <a:r>
              <a:rPr sz="11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leader’s</a:t>
            </a:r>
            <a:r>
              <a:rPr sz="11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hubris.</a:t>
            </a:r>
            <a:r>
              <a:rPr sz="11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Human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 Relations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b="1" spc="-5" dirty="0">
                <a:solidFill>
                  <a:srgbClr val="252525"/>
                </a:solidFill>
                <a:latin typeface="Arial"/>
                <a:cs typeface="Arial"/>
              </a:rPr>
              <a:t>43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: 751-770</a:t>
            </a:r>
            <a:endParaRPr sz="11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252525"/>
              </a:buClr>
              <a:buFont typeface="Wingdings"/>
              <a:buChar char=""/>
            </a:pPr>
            <a:endParaRPr sz="1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Porter,</a:t>
            </a:r>
            <a:r>
              <a:rPr sz="11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M.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 E.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(1985)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Competitive</a:t>
            </a:r>
            <a:r>
              <a:rPr sz="1100" i="1" spc="-2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Advantage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Free Press,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New York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056626" y="4455033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43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11555" y="4405350"/>
            <a:ext cx="7007225" cy="46164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495"/>
              </a:spcBef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Porter,</a:t>
            </a:r>
            <a:r>
              <a:rPr sz="11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M.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E.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(1987)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From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 competitive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advantage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corporate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strategy,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Harvard</a:t>
            </a:r>
            <a:r>
              <a:rPr sz="1100" i="1" spc="-1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Business</a:t>
            </a:r>
            <a:r>
              <a:rPr sz="1100" i="1" spc="1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Review,</a:t>
            </a:r>
            <a:r>
              <a:rPr sz="1100" i="1" spc="1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May</a:t>
            </a:r>
            <a:r>
              <a:rPr sz="11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/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June:</a:t>
            </a:r>
            <a:endParaRPr sz="110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395"/>
              </a:spcBef>
            </a:pP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–</a:t>
            </a:r>
            <a:r>
              <a:rPr sz="1100" spc="-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59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11555" y="4942941"/>
            <a:ext cx="7560945" cy="46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30200"/>
              </a:lnSpc>
              <a:spcBef>
                <a:spcPts val="100"/>
              </a:spcBef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Zhang,</a:t>
            </a:r>
            <a:r>
              <a:rPr sz="1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Y.,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Enang,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E.,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&amp;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 Sminia,</a:t>
            </a:r>
            <a:r>
              <a:rPr sz="11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H.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(2019).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Post-acquisition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1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emerging</a:t>
            </a:r>
            <a:r>
              <a:rPr sz="1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market</a:t>
            </a:r>
            <a:r>
              <a:rPr sz="1100" spc="-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multinational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 corporations:</a:t>
            </a:r>
            <a:r>
              <a:rPr sz="11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 </a:t>
            </a:r>
            <a:r>
              <a:rPr sz="1100" spc="-2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research</a:t>
            </a:r>
            <a:r>
              <a:rPr sz="1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agenda.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Multinational</a:t>
            </a:r>
            <a:r>
              <a:rPr sz="1100" i="1" spc="1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Business</a:t>
            </a:r>
            <a:r>
              <a:rPr sz="1100" i="1" spc="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Review,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27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(1),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4-34.</a:t>
            </a:r>
            <a:endParaRPr sz="11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1227</Words>
  <Application>Microsoft Office PowerPoint</Application>
  <PresentationFormat>On-screen Show (4:3)</PresentationFormat>
  <Paragraphs>141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Arial MT</vt:lpstr>
      <vt:lpstr>Calibri</vt:lpstr>
      <vt:lpstr>Calibri Light</vt:lpstr>
      <vt:lpstr>Wingdings</vt:lpstr>
      <vt:lpstr>Office Theme</vt:lpstr>
      <vt:lpstr>PowerPoint Presentation</vt:lpstr>
      <vt:lpstr>Learning Objectives</vt:lpstr>
      <vt:lpstr>Mergers and Acquisitions- Key terminologies</vt:lpstr>
      <vt:lpstr>Some reasons for Cross-border M&amp;As</vt:lpstr>
      <vt:lpstr>Reasons for M&amp;A (Angwin, 2007)</vt:lpstr>
      <vt:lpstr>PowerPoint Presentation</vt:lpstr>
      <vt:lpstr>Reasons for Cross border M&amp;A Success</vt:lpstr>
      <vt:lpstr>Overview Of The M&amp;A Process</vt:lpstr>
      <vt:lpstr>IHRM Issues In Mergers And Acquisitions</vt:lpstr>
      <vt:lpstr>Post-acquisition typologies and HRM challenges</vt:lpstr>
      <vt:lpstr>Haspeslagh and Jemison’s Post-acquisition typologies</vt:lpstr>
      <vt:lpstr>Different Integration Typologies</vt:lpstr>
      <vt:lpstr>Limitations of Typological Schemes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Etieno Enang</dc:creator>
  <cp:lastModifiedBy>zahra mohammad nazari</cp:lastModifiedBy>
  <cp:revision>3</cp:revision>
  <dcterms:created xsi:type="dcterms:W3CDTF">2023-02-04T13:02:52Z</dcterms:created>
  <dcterms:modified xsi:type="dcterms:W3CDTF">2023-02-11T20:42:43Z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2022-02-07T00:00:00Z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2023-02-04T00:00:00Z</vt:filetime>
  </property>
</Properties>
</file>