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0" r:id="rId3"/>
    <p:sldId id="271" r:id="rId4"/>
    <p:sldId id="272" r:id="rId5"/>
    <p:sldId id="262" r:id="rId6"/>
    <p:sldId id="273" r:id="rId7"/>
    <p:sldId id="275" r:id="rId8"/>
    <p:sldId id="263" r:id="rId9"/>
    <p:sldId id="276" r:id="rId10"/>
    <p:sldId id="277" r:id="rId11"/>
    <p:sldId id="279" r:id="rId12"/>
    <p:sldId id="278" r:id="rId13"/>
    <p:sldId id="280" r:id="rId14"/>
    <p:sldId id="264" r:id="rId15"/>
    <p:sldId id="281" r:id="rId16"/>
    <p:sldId id="282" r:id="rId17"/>
    <p:sldId id="261" r:id="rId18"/>
    <p:sldId id="283" r:id="rId19"/>
    <p:sldId id="284" r:id="rId20"/>
    <p:sldId id="285" r:id="rId21"/>
    <p:sldId id="266" r:id="rId22"/>
    <p:sldId id="286" r:id="rId23"/>
    <p:sldId id="287" r:id="rId24"/>
    <p:sldId id="269" r:id="rId25"/>
    <p:sldId id="260" r:id="rId26"/>
    <p:sldId id="28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4660"/>
  </p:normalViewPr>
  <p:slideViewPr>
    <p:cSldViewPr>
      <p:cViewPr varScale="1">
        <p:scale>
          <a:sx n="81" d="100"/>
          <a:sy n="81" d="100"/>
        </p:scale>
        <p:origin x="1512"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1967442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2522886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646185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1977195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21280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1492258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406879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2176534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3661727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2639656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B9F668-DA61-40C8-9526-BB5EC7ECCE65}" type="datetimeFigureOut">
              <a:rPr lang="en-US" smtClean="0"/>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37D407-11CB-4FCE-8634-9688AE9504B7}" type="slidenum">
              <a:rPr lang="en-US" smtClean="0"/>
              <a:t>‹#›</a:t>
            </a:fld>
            <a:endParaRPr lang="en-US" dirty="0"/>
          </a:p>
        </p:txBody>
      </p:sp>
    </p:spTree>
    <p:extLst>
      <p:ext uri="{BB962C8B-B14F-4D97-AF65-F5344CB8AC3E}">
        <p14:creationId xmlns:p14="http://schemas.microsoft.com/office/powerpoint/2010/main" val="3513898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B9F668-DA61-40C8-9526-BB5EC7ECCE65}" type="datetimeFigureOut">
              <a:rPr lang="en-US" smtClean="0"/>
              <a:t>11/23/2020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37D407-11CB-4FCE-8634-9688AE9504B7}" type="slidenum">
              <a:rPr lang="en-US" smtClean="0"/>
              <a:t>‹#›</a:t>
            </a:fld>
            <a:endParaRPr lang="en-US" dirty="0"/>
          </a:p>
        </p:txBody>
      </p:sp>
    </p:spTree>
    <p:extLst>
      <p:ext uri="{BB962C8B-B14F-4D97-AF65-F5344CB8AC3E}">
        <p14:creationId xmlns:p14="http://schemas.microsoft.com/office/powerpoint/2010/main" val="3466416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creenrant.com/star-wars-reasons-galactic-empire-darth-vader-actually-good-guys/?view=al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11" Type="http://schemas.openxmlformats.org/officeDocument/2006/relationships/image" Target="../media/image18.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1"/>
            <a:ext cx="7772400" cy="1990739"/>
          </a:xfrm>
        </p:spPr>
        <p:txBody>
          <a:bodyPr/>
          <a:lstStyle/>
          <a:p>
            <a:r>
              <a:rPr lang="en-GB" sz="2800" b="1" dirty="0"/>
              <a:t>Educational Imperialism? Reflections on working with Asian colleagues.</a:t>
            </a:r>
          </a:p>
        </p:txBody>
      </p:sp>
      <p:sp>
        <p:nvSpPr>
          <p:cNvPr id="3" name="Subtitle 2"/>
          <p:cNvSpPr>
            <a:spLocks noGrp="1"/>
          </p:cNvSpPr>
          <p:nvPr>
            <p:ph type="subTitle" idx="1"/>
          </p:nvPr>
        </p:nvSpPr>
        <p:spPr>
          <a:xfrm>
            <a:off x="1371600" y="2971800"/>
            <a:ext cx="6400800" cy="2133600"/>
          </a:xfrm>
        </p:spPr>
        <p:txBody>
          <a:bodyPr>
            <a:normAutofit fontScale="92500" lnSpcReduction="10000"/>
          </a:bodyPr>
          <a:lstStyle/>
          <a:p>
            <a:endParaRPr lang="en-GB" b="1" dirty="0">
              <a:solidFill>
                <a:schemeClr val="tx1"/>
              </a:solidFill>
            </a:endParaRPr>
          </a:p>
          <a:p>
            <a:endParaRPr lang="en-GB" sz="2300" b="1" dirty="0">
              <a:solidFill>
                <a:schemeClr val="tx1"/>
              </a:solidFill>
            </a:endParaRPr>
          </a:p>
          <a:p>
            <a:endParaRPr lang="en-GB" sz="2300" b="1" dirty="0">
              <a:solidFill>
                <a:schemeClr val="tx1"/>
              </a:solidFill>
            </a:endParaRPr>
          </a:p>
          <a:p>
            <a:r>
              <a:rPr lang="en-GB" sz="2300" b="1" dirty="0">
                <a:solidFill>
                  <a:schemeClr val="tx1"/>
                </a:solidFill>
              </a:rPr>
              <a:t>Steve Griffiths</a:t>
            </a:r>
          </a:p>
          <a:p>
            <a:r>
              <a:rPr lang="en-US" sz="1600" b="1" dirty="0">
                <a:solidFill>
                  <a:schemeClr val="tx1"/>
                </a:solidFill>
              </a:rPr>
              <a:t>Vice President</a:t>
            </a:r>
          </a:p>
          <a:p>
            <a:r>
              <a:rPr lang="en-US" sz="1600" b="1" dirty="0">
                <a:solidFill>
                  <a:schemeClr val="tx1"/>
                </a:solidFill>
              </a:rPr>
              <a:t>International University of Malaya-Wales (IUMW)</a:t>
            </a:r>
          </a:p>
          <a:p>
            <a:endParaRPr lang="en-GB" dirty="0">
              <a:solidFill>
                <a:schemeClr val="tx1"/>
              </a:solidFill>
            </a:endParaRPr>
          </a:p>
        </p:txBody>
      </p:sp>
      <p:pic>
        <p:nvPicPr>
          <p:cNvPr id="5" name="Picture 4" descr="welsh_flag.png"/>
          <p:cNvPicPr>
            <a:picLocks noChangeAspect="1"/>
          </p:cNvPicPr>
          <p:nvPr/>
        </p:nvPicPr>
        <p:blipFill>
          <a:blip r:embed="rId2"/>
          <a:stretch>
            <a:fillRect/>
          </a:stretch>
        </p:blipFill>
        <p:spPr>
          <a:xfrm>
            <a:off x="4788024" y="4987735"/>
            <a:ext cx="3947971" cy="1707618"/>
          </a:xfrm>
          <a:prstGeom prst="rect">
            <a:avLst/>
          </a:prstGeom>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81412"/>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603" y="481412"/>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9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www.uwtsd.ac.uk/media/uwtsd-website/content-assets/images/enhancement-unit/nexus_banner_2017-(Use).png"/>
          <p:cNvPicPr/>
          <p:nvPr/>
        </p:nvPicPr>
        <p:blipFill>
          <a:blip r:embed="rId6">
            <a:extLst>
              <a:ext uri="{28A0092B-C50C-407E-A947-70E740481C1C}">
                <a14:useLocalDpi xmlns:a14="http://schemas.microsoft.com/office/drawing/2010/main" val="0"/>
              </a:ext>
            </a:extLst>
          </a:blip>
          <a:srcRect/>
          <a:stretch>
            <a:fillRect/>
          </a:stretch>
        </p:blipFill>
        <p:spPr bwMode="auto">
          <a:xfrm>
            <a:off x="658795" y="3048000"/>
            <a:ext cx="8077200" cy="1066800"/>
          </a:xfrm>
          <a:prstGeom prst="rect">
            <a:avLst/>
          </a:prstGeom>
          <a:noFill/>
          <a:ln>
            <a:noFill/>
          </a:ln>
        </p:spPr>
      </p:pic>
    </p:spTree>
    <p:extLst>
      <p:ext uri="{BB962C8B-B14F-4D97-AF65-F5344CB8AC3E}">
        <p14:creationId xmlns:p14="http://schemas.microsoft.com/office/powerpoint/2010/main" val="2785608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IUMW Kota Campus overlooking KLCC</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8600" y="1447800"/>
            <a:ext cx="8610600" cy="5257799"/>
          </a:xfrm>
        </p:spPr>
      </p:pic>
    </p:spTree>
    <p:extLst>
      <p:ext uri="{BB962C8B-B14F-4D97-AF65-F5344CB8AC3E}">
        <p14:creationId xmlns:p14="http://schemas.microsoft.com/office/powerpoint/2010/main" val="1363046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2179638"/>
          </a:xfrm>
        </p:spPr>
        <p:txBody>
          <a:bodyPr>
            <a:normAutofit/>
          </a:bodyPr>
          <a:lstStyle/>
          <a:p>
            <a:r>
              <a:rPr lang="en-GB" sz="2400" b="1" dirty="0"/>
              <a:t>Graduating STEM students </a:t>
            </a:r>
            <a:r>
              <a:rPr lang="en-GB" sz="2400" b="1"/>
              <a:t>Nov 2016</a:t>
            </a:r>
            <a:endParaRPr lang="en-GB" sz="2400" b="1"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838200"/>
            <a:ext cx="8686799" cy="655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0009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b="1" dirty="0"/>
              <a:t>What this paper is not!</a:t>
            </a:r>
            <a:br>
              <a:rPr lang="en-GB" dirty="0"/>
            </a:br>
            <a:endParaRPr lang="en-GB" dirty="0"/>
          </a:p>
        </p:txBody>
      </p:sp>
      <p:sp>
        <p:nvSpPr>
          <p:cNvPr id="3" name="Content Placeholder 2"/>
          <p:cNvSpPr>
            <a:spLocks noGrp="1"/>
          </p:cNvSpPr>
          <p:nvPr>
            <p:ph idx="1"/>
          </p:nvPr>
        </p:nvSpPr>
        <p:spPr>
          <a:xfrm>
            <a:off x="457200" y="914400"/>
            <a:ext cx="8229600" cy="5562600"/>
          </a:xfrm>
        </p:spPr>
        <p:txBody>
          <a:bodyPr>
            <a:normAutofit fontScale="92500" lnSpcReduction="10000"/>
          </a:bodyPr>
          <a:lstStyle/>
          <a:p>
            <a:pPr marL="0" indent="0" algn="just">
              <a:buNone/>
            </a:pPr>
            <a:r>
              <a:rPr lang="en-US" dirty="0"/>
              <a:t>Imperialism is a value laden concept, with generally negative connotations. This paper does not seriously expose educational imperialism of an aggressive, intrusive and domineering style. More it observes an aspect of Western (UK) influence and collaboration with an Asian (Malaysian) partner.</a:t>
            </a:r>
          </a:p>
          <a:p>
            <a:pPr marL="0" indent="0" algn="just">
              <a:buNone/>
            </a:pPr>
            <a:endParaRPr lang="en-US" dirty="0"/>
          </a:p>
          <a:p>
            <a:pPr marL="0" indent="0" algn="just">
              <a:buNone/>
            </a:pPr>
            <a:r>
              <a:rPr lang="en-US" dirty="0"/>
              <a:t>However in often robust discussion with Malaysian colleagues, the author sometimes fears that his strongly held opinions and defense of organizational features of university policies may be perceived as “imperialistic”.</a:t>
            </a:r>
            <a:endParaRPr lang="en-GB" dirty="0"/>
          </a:p>
        </p:txBody>
      </p:sp>
    </p:spTree>
    <p:extLst>
      <p:ext uri="{BB962C8B-B14F-4D97-AF65-F5344CB8AC3E}">
        <p14:creationId xmlns:p14="http://schemas.microsoft.com/office/powerpoint/2010/main" val="97926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000" u="sng" dirty="0">
                <a:hlinkClick r:id="rId2"/>
              </a:rPr>
              <a:t>http://screenrant.com/star-wars-reasons-galactic-empire-darth-vader-actually-good-guys/?view=all</a:t>
            </a:r>
            <a:r>
              <a:rPr lang="en-US" sz="2000" dirty="0"/>
              <a:t>  </a:t>
            </a:r>
            <a:r>
              <a:rPr lang="en-US" sz="1800" dirty="0"/>
              <a:t>(Accessed, 12 March 2017).</a:t>
            </a:r>
            <a:br>
              <a:rPr lang="en-US" dirty="0"/>
            </a:br>
            <a:endParaRPr lang="en-US" dirty="0"/>
          </a:p>
        </p:txBody>
      </p:sp>
      <p:sp>
        <p:nvSpPr>
          <p:cNvPr id="3" name="Content Placeholder 2"/>
          <p:cNvSpPr>
            <a:spLocks noGrp="1"/>
          </p:cNvSpPr>
          <p:nvPr>
            <p:ph idx="1"/>
          </p:nvPr>
        </p:nvSpPr>
        <p:spPr/>
        <p:txBody>
          <a:bodyPr/>
          <a:lstStyle/>
          <a:p>
            <a:endParaRPr lang="en-US" dirty="0"/>
          </a:p>
        </p:txBody>
      </p:sp>
      <p:pic>
        <p:nvPicPr>
          <p:cNvPr id="5122" name="Picture 2" descr="C:\Users\Mr Steve\Pictures\Holding file\may 2017\star war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200"/>
            <a:ext cx="8839199"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896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normAutofit/>
          </a:bodyPr>
          <a:lstStyle/>
          <a:p>
            <a:r>
              <a:rPr lang="en-GB" sz="4000" dirty="0"/>
              <a:t>The Asian Way?</a:t>
            </a:r>
          </a:p>
        </p:txBody>
      </p:sp>
      <p:sp>
        <p:nvSpPr>
          <p:cNvPr id="3" name="Content Placeholder 2"/>
          <p:cNvSpPr>
            <a:spLocks noGrp="1"/>
          </p:cNvSpPr>
          <p:nvPr>
            <p:ph idx="1"/>
          </p:nvPr>
        </p:nvSpPr>
        <p:spPr>
          <a:xfrm>
            <a:off x="457200" y="990600"/>
            <a:ext cx="8229600" cy="5867400"/>
          </a:xfrm>
        </p:spPr>
        <p:txBody>
          <a:bodyPr>
            <a:normAutofit fontScale="92500" lnSpcReduction="20000"/>
          </a:bodyPr>
          <a:lstStyle/>
          <a:p>
            <a:pPr marL="0" indent="0">
              <a:buNone/>
            </a:pPr>
            <a:r>
              <a:rPr lang="en-GB" dirty="0"/>
              <a:t>Danger of cliché and generalisation.</a:t>
            </a:r>
          </a:p>
          <a:p>
            <a:pPr marL="0" indent="0">
              <a:buNone/>
            </a:pPr>
            <a:endParaRPr lang="en-GB" dirty="0"/>
          </a:p>
          <a:p>
            <a:pPr marL="0" indent="0">
              <a:buNone/>
            </a:pPr>
            <a:r>
              <a:rPr lang="en-GB" dirty="0"/>
              <a:t>Unfortunately it is more complicated than this.</a:t>
            </a:r>
          </a:p>
          <a:p>
            <a:pPr marL="0" indent="0">
              <a:buNone/>
            </a:pPr>
            <a:endParaRPr lang="en-GB" dirty="0"/>
          </a:p>
          <a:p>
            <a:pPr marL="0" indent="0">
              <a:buNone/>
            </a:pPr>
            <a:r>
              <a:rPr lang="en-GB" dirty="0"/>
              <a:t>Malaysia is an emerging but also complex nation.</a:t>
            </a:r>
          </a:p>
          <a:p>
            <a:pPr marL="0" indent="0">
              <a:buNone/>
            </a:pPr>
            <a:endParaRPr lang="en-GB" dirty="0"/>
          </a:p>
          <a:p>
            <a:pPr marL="0" indent="0">
              <a:buNone/>
            </a:pPr>
            <a:r>
              <a:rPr lang="en-GB" dirty="0"/>
              <a:t>There is much that is familiar. There is much that appears familiar but which is really different.</a:t>
            </a:r>
          </a:p>
          <a:p>
            <a:pPr marL="0" indent="0">
              <a:buNone/>
            </a:pPr>
            <a:endParaRPr lang="en-GB" dirty="0"/>
          </a:p>
          <a:p>
            <a:pPr marL="0" indent="0">
              <a:buNone/>
            </a:pPr>
            <a:r>
              <a:rPr lang="en-GB" dirty="0"/>
              <a:t>Is the West and Wales actually that much different?</a:t>
            </a:r>
          </a:p>
          <a:p>
            <a:pPr marL="0" indent="0">
              <a:buNone/>
            </a:pPr>
            <a:endParaRPr lang="en-GB" dirty="0"/>
          </a:p>
          <a:p>
            <a:pPr marL="0" indent="0">
              <a:buNone/>
            </a:pPr>
            <a:r>
              <a:rPr lang="en-GB" dirty="0"/>
              <a:t>Everything is changing.</a:t>
            </a:r>
          </a:p>
          <a:p>
            <a:pPr marL="0" indent="0">
              <a:buNone/>
            </a:pPr>
            <a:endParaRPr lang="en-GB" dirty="0"/>
          </a:p>
        </p:txBody>
      </p:sp>
    </p:spTree>
    <p:extLst>
      <p:ext uri="{BB962C8B-B14F-4D97-AF65-F5344CB8AC3E}">
        <p14:creationId xmlns:p14="http://schemas.microsoft.com/office/powerpoint/2010/main" val="3448230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809736"/>
          </a:xfrm>
        </p:spPr>
        <p:txBody>
          <a:bodyPr>
            <a:normAutofit/>
          </a:bodyPr>
          <a:lstStyle/>
          <a:p>
            <a:r>
              <a:rPr lang="en-US" altLang="zh-CN" sz="4800" dirty="0"/>
              <a:t>West v East</a:t>
            </a:r>
            <a:endParaRPr lang="zh-CN" altLang="en-US" sz="4800" dirty="0"/>
          </a:p>
        </p:txBody>
      </p:sp>
      <p:pic>
        <p:nvPicPr>
          <p:cNvPr id="4" name="Content Placeholder 3" descr="chinesse-german-culture.jpg"/>
          <p:cNvPicPr>
            <a:picLocks noGrp="1" noChangeAspect="1"/>
          </p:cNvPicPr>
          <p:nvPr>
            <p:ph idx="1"/>
          </p:nvPr>
        </p:nvPicPr>
        <p:blipFill>
          <a:blip r:embed="rId2" cstate="print"/>
          <a:stretch>
            <a:fillRect/>
          </a:stretch>
        </p:blipFill>
        <p:spPr>
          <a:xfrm>
            <a:off x="2" y="1428736"/>
            <a:ext cx="2340000" cy="1216800"/>
          </a:xfrm>
        </p:spPr>
      </p:pic>
      <p:pic>
        <p:nvPicPr>
          <p:cNvPr id="5" name="Picture 4" descr="chinesse-german-culture2.thumbnail.jpg"/>
          <p:cNvPicPr>
            <a:picLocks noChangeAspect="1"/>
          </p:cNvPicPr>
          <p:nvPr/>
        </p:nvPicPr>
        <p:blipFill>
          <a:blip r:embed="rId3" cstate="print"/>
          <a:stretch>
            <a:fillRect/>
          </a:stretch>
        </p:blipFill>
        <p:spPr>
          <a:xfrm>
            <a:off x="2285984" y="1428736"/>
            <a:ext cx="2214578" cy="1280184"/>
          </a:xfrm>
          <a:prstGeom prst="rect">
            <a:avLst/>
          </a:prstGeom>
        </p:spPr>
      </p:pic>
      <p:pic>
        <p:nvPicPr>
          <p:cNvPr id="7" name="Picture 6" descr="chinesse-german-culture4.jpg"/>
          <p:cNvPicPr>
            <a:picLocks noChangeAspect="1"/>
          </p:cNvPicPr>
          <p:nvPr/>
        </p:nvPicPr>
        <p:blipFill>
          <a:blip r:embed="rId4" cstate="print"/>
          <a:stretch>
            <a:fillRect/>
          </a:stretch>
        </p:blipFill>
        <p:spPr>
          <a:xfrm>
            <a:off x="0" y="2643182"/>
            <a:ext cx="3846662" cy="2000264"/>
          </a:xfrm>
          <a:prstGeom prst="rect">
            <a:avLst/>
          </a:prstGeom>
        </p:spPr>
      </p:pic>
      <p:pic>
        <p:nvPicPr>
          <p:cNvPr id="8" name="Picture 7" descr="chinesse-german-culture7.jpg"/>
          <p:cNvPicPr>
            <a:picLocks noChangeAspect="1"/>
          </p:cNvPicPr>
          <p:nvPr/>
        </p:nvPicPr>
        <p:blipFill>
          <a:blip r:embed="rId5" cstate="print"/>
          <a:stretch>
            <a:fillRect/>
          </a:stretch>
        </p:blipFill>
        <p:spPr>
          <a:xfrm>
            <a:off x="4214811" y="4572008"/>
            <a:ext cx="1857388" cy="2285992"/>
          </a:xfrm>
          <a:prstGeom prst="rect">
            <a:avLst/>
          </a:prstGeom>
        </p:spPr>
      </p:pic>
      <p:pic>
        <p:nvPicPr>
          <p:cNvPr id="9" name="Picture 8" descr="chinesse-german-culture8.jpg"/>
          <p:cNvPicPr>
            <a:picLocks noChangeAspect="1"/>
          </p:cNvPicPr>
          <p:nvPr/>
        </p:nvPicPr>
        <p:blipFill>
          <a:blip r:embed="rId6" cstate="print"/>
          <a:stretch>
            <a:fillRect/>
          </a:stretch>
        </p:blipFill>
        <p:spPr>
          <a:xfrm>
            <a:off x="1" y="4572008"/>
            <a:ext cx="4214810" cy="2285992"/>
          </a:xfrm>
          <a:prstGeom prst="rect">
            <a:avLst/>
          </a:prstGeom>
        </p:spPr>
      </p:pic>
      <p:pic>
        <p:nvPicPr>
          <p:cNvPr id="10" name="Picture 9" descr="chinesse-german-culture13.thumbnail.jpg"/>
          <p:cNvPicPr>
            <a:picLocks noChangeAspect="1"/>
          </p:cNvPicPr>
          <p:nvPr/>
        </p:nvPicPr>
        <p:blipFill>
          <a:blip r:embed="rId7" cstate="print"/>
          <a:stretch>
            <a:fillRect/>
          </a:stretch>
        </p:blipFill>
        <p:spPr>
          <a:xfrm>
            <a:off x="7215206" y="1428736"/>
            <a:ext cx="1928794" cy="1352192"/>
          </a:xfrm>
          <a:prstGeom prst="rect">
            <a:avLst/>
          </a:prstGeom>
        </p:spPr>
      </p:pic>
      <p:pic>
        <p:nvPicPr>
          <p:cNvPr id="11" name="Picture 10" descr="chinesse-german-culture14.jpg"/>
          <p:cNvPicPr>
            <a:picLocks noChangeAspect="1"/>
          </p:cNvPicPr>
          <p:nvPr/>
        </p:nvPicPr>
        <p:blipFill>
          <a:blip r:embed="rId8" cstate="print"/>
          <a:stretch>
            <a:fillRect/>
          </a:stretch>
        </p:blipFill>
        <p:spPr>
          <a:xfrm>
            <a:off x="4500562" y="1428736"/>
            <a:ext cx="2854628" cy="1352192"/>
          </a:xfrm>
          <a:prstGeom prst="rect">
            <a:avLst/>
          </a:prstGeom>
        </p:spPr>
      </p:pic>
      <p:pic>
        <p:nvPicPr>
          <p:cNvPr id="12" name="Picture 11" descr="chinesse-german-culture17.jpg"/>
          <p:cNvPicPr>
            <a:picLocks noChangeAspect="1"/>
          </p:cNvPicPr>
          <p:nvPr/>
        </p:nvPicPr>
        <p:blipFill>
          <a:blip r:embed="rId9" cstate="print"/>
          <a:stretch>
            <a:fillRect/>
          </a:stretch>
        </p:blipFill>
        <p:spPr>
          <a:xfrm>
            <a:off x="6715140" y="2724310"/>
            <a:ext cx="2428860" cy="1928826"/>
          </a:xfrm>
          <a:prstGeom prst="rect">
            <a:avLst/>
          </a:prstGeom>
        </p:spPr>
      </p:pic>
      <p:pic>
        <p:nvPicPr>
          <p:cNvPr id="6" name="Picture 5" descr="chinesse-german-culture3.jpg"/>
          <p:cNvPicPr>
            <a:picLocks noChangeAspect="1"/>
          </p:cNvPicPr>
          <p:nvPr/>
        </p:nvPicPr>
        <p:blipFill>
          <a:blip r:embed="rId10" cstate="print"/>
          <a:stretch>
            <a:fillRect/>
          </a:stretch>
        </p:blipFill>
        <p:spPr>
          <a:xfrm>
            <a:off x="3786183" y="2708920"/>
            <a:ext cx="3071834" cy="1944216"/>
          </a:xfrm>
          <a:prstGeom prst="rect">
            <a:avLst/>
          </a:prstGeom>
        </p:spPr>
      </p:pic>
      <p:pic>
        <p:nvPicPr>
          <p:cNvPr id="14" name="Content Placeholder 3" descr="chinesse-german-culture24.jpg"/>
          <p:cNvPicPr>
            <a:picLocks noChangeAspect="1"/>
          </p:cNvPicPr>
          <p:nvPr/>
        </p:nvPicPr>
        <p:blipFill>
          <a:blip r:embed="rId11" cstate="print"/>
          <a:stretch>
            <a:fillRect/>
          </a:stretch>
        </p:blipFill>
        <p:spPr>
          <a:xfrm>
            <a:off x="6072198" y="4653136"/>
            <a:ext cx="3071802" cy="2232248"/>
          </a:xfrm>
          <a:prstGeom prst="rect">
            <a:avLst/>
          </a:prstGeom>
        </p:spPr>
      </p:pic>
      <p:sp>
        <p:nvSpPr>
          <p:cNvPr id="15" name="TextBox 14"/>
          <p:cNvSpPr txBox="1"/>
          <p:nvPr/>
        </p:nvSpPr>
        <p:spPr>
          <a:xfrm>
            <a:off x="5256584" y="6309320"/>
            <a:ext cx="3851920" cy="400110"/>
          </a:xfrm>
          <a:prstGeom prst="rect">
            <a:avLst/>
          </a:prstGeom>
          <a:noFill/>
        </p:spPr>
        <p:txBody>
          <a:bodyPr wrap="square" rtlCol="0">
            <a:spAutoFit/>
          </a:bodyPr>
          <a:lstStyle/>
          <a:p>
            <a:r>
              <a:rPr lang="fi-FI" sz="2000" b="1" dirty="0" err="1">
                <a:solidFill>
                  <a:schemeClr val="bg1"/>
                </a:solidFill>
              </a:rPr>
              <a:t>Source</a:t>
            </a:r>
            <a:r>
              <a:rPr lang="fi-FI" sz="2000" b="1" dirty="0">
                <a:solidFill>
                  <a:schemeClr val="bg1"/>
                </a:solidFill>
              </a:rPr>
              <a:t>: </a:t>
            </a:r>
            <a:r>
              <a:rPr lang="fi-FI" sz="2000" b="1" dirty="0" err="1">
                <a:solidFill>
                  <a:schemeClr val="bg1"/>
                </a:solidFill>
              </a:rPr>
              <a:t>www.yangliudesign.com</a:t>
            </a:r>
            <a:endParaRPr lang="fi-FI" sz="2000" b="1" dirty="0">
              <a:solidFill>
                <a:schemeClr val="bg1"/>
              </a:solidFill>
            </a:endParaRPr>
          </a:p>
        </p:txBody>
      </p:sp>
    </p:spTree>
    <p:extLst>
      <p:ext uri="{BB962C8B-B14F-4D97-AF65-F5344CB8AC3E}">
        <p14:creationId xmlns:p14="http://schemas.microsoft.com/office/powerpoint/2010/main" val="486342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b="1" dirty="0"/>
              <a:t>The Malaysian HE context.</a:t>
            </a:r>
            <a:br>
              <a:rPr lang="en-GB" dirty="0"/>
            </a:br>
            <a:endParaRPr lang="en-US" dirty="0"/>
          </a:p>
        </p:txBody>
      </p:sp>
      <p:sp>
        <p:nvSpPr>
          <p:cNvPr id="3" name="Content Placeholder 2"/>
          <p:cNvSpPr>
            <a:spLocks noGrp="1"/>
          </p:cNvSpPr>
          <p:nvPr>
            <p:ph idx="1"/>
          </p:nvPr>
        </p:nvSpPr>
        <p:spPr>
          <a:xfrm>
            <a:off x="457200" y="990600"/>
            <a:ext cx="8229600" cy="5867400"/>
          </a:xfrm>
        </p:spPr>
        <p:txBody>
          <a:bodyPr>
            <a:normAutofit/>
          </a:bodyPr>
          <a:lstStyle/>
          <a:p>
            <a:pPr algn="just"/>
            <a:r>
              <a:rPr lang="en-US" sz="3600" dirty="0"/>
              <a:t>Malaysian society is reflected in the university sector.</a:t>
            </a:r>
          </a:p>
          <a:p>
            <a:pPr algn="just"/>
            <a:r>
              <a:rPr lang="en-US" sz="3600" dirty="0"/>
              <a:t>Strong planning Vision 2020, Blue Ocean Strategy, People at the heart of policy</a:t>
            </a:r>
          </a:p>
          <a:p>
            <a:pPr algn="just"/>
            <a:r>
              <a:rPr lang="en-US" sz="3600" dirty="0"/>
              <a:t>Private HEI development.</a:t>
            </a:r>
          </a:p>
          <a:p>
            <a:pPr algn="just"/>
            <a:r>
              <a:rPr lang="en-US" sz="3600" dirty="0"/>
              <a:t>Racial, class and cultural mix. The Malay Bumiteras (‘Sons of the Soil’) policy.</a:t>
            </a:r>
          </a:p>
          <a:p>
            <a:pPr algn="just"/>
            <a:r>
              <a:rPr lang="en-US" sz="3600" dirty="0"/>
              <a:t>Private v Public sector universities.</a:t>
            </a:r>
          </a:p>
          <a:p>
            <a:pPr algn="just"/>
            <a:r>
              <a:rPr lang="en-US" sz="3600" dirty="0"/>
              <a:t>Corruption.</a:t>
            </a:r>
          </a:p>
        </p:txBody>
      </p:sp>
    </p:spTree>
    <p:extLst>
      <p:ext uri="{BB962C8B-B14F-4D97-AF65-F5344CB8AC3E}">
        <p14:creationId xmlns:p14="http://schemas.microsoft.com/office/powerpoint/2010/main" val="3722971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b="1" dirty="0"/>
              <a:t>IUMW HEI context.</a:t>
            </a:r>
            <a:br>
              <a:rPr lang="en-GB" dirty="0"/>
            </a:br>
            <a:endParaRPr lang="en-GB" dirty="0"/>
          </a:p>
        </p:txBody>
      </p:sp>
      <p:sp>
        <p:nvSpPr>
          <p:cNvPr id="3" name="Content Placeholder 2"/>
          <p:cNvSpPr>
            <a:spLocks noGrp="1"/>
          </p:cNvSpPr>
          <p:nvPr>
            <p:ph idx="1"/>
          </p:nvPr>
        </p:nvSpPr>
        <p:spPr>
          <a:xfrm>
            <a:off x="457200" y="838200"/>
            <a:ext cx="8229600" cy="5791200"/>
          </a:xfrm>
        </p:spPr>
        <p:txBody>
          <a:bodyPr>
            <a:normAutofit fontScale="77500" lnSpcReduction="20000"/>
          </a:bodyPr>
          <a:lstStyle/>
          <a:p>
            <a:pPr algn="just"/>
            <a:r>
              <a:rPr lang="en-GB" dirty="0"/>
              <a:t>Bureaucracy and regulation-</a:t>
            </a:r>
            <a:r>
              <a:rPr lang="en-US" dirty="0"/>
              <a:t>MQA/MoE.</a:t>
            </a:r>
          </a:p>
          <a:p>
            <a:pPr marL="0" indent="0" algn="just">
              <a:buNone/>
            </a:pPr>
            <a:endParaRPr lang="en-US" dirty="0"/>
          </a:p>
          <a:p>
            <a:pPr algn="just"/>
            <a:r>
              <a:rPr lang="en-US" dirty="0"/>
              <a:t>Malaysian management systems tend to be hierarchical, with </a:t>
            </a:r>
            <a:r>
              <a:rPr lang="en-US" sz="3600" b="1" dirty="0"/>
              <a:t>High Power Distance, </a:t>
            </a:r>
            <a:r>
              <a:rPr lang="en-US" dirty="0"/>
              <a:t>rather than the </a:t>
            </a:r>
            <a:r>
              <a:rPr lang="en-US" sz="3600" b="1" dirty="0"/>
              <a:t>Low Power Distance</a:t>
            </a:r>
            <a:r>
              <a:rPr lang="en-US" b="1" dirty="0"/>
              <a:t> </a:t>
            </a:r>
            <a:r>
              <a:rPr lang="en-US" dirty="0"/>
              <a:t>associated with Anglo American norms (Hofstede, 2000 and Peterson, 2017). This has implications for misunderstanding and confusion of roles. UK/US team members expecting (encouraged) questioning, demonstrating professional skills and personal values. Leaders should manage challenges to authority, coordinate teams and coordinate to achieve corporate goals. Asian approaches, tend to be more top-down, where workers rarely challenge authority, more collectivist approaches predominate. Leaders must straddle the need to ask questions to get information and monitor, but not too many or else there is a danger of undermining legitimacy and collective action.</a:t>
            </a:r>
            <a:endParaRPr lang="en-GB" dirty="0"/>
          </a:p>
          <a:p>
            <a:endParaRPr lang="en-GB" dirty="0"/>
          </a:p>
          <a:p>
            <a:endParaRPr lang="en-GB" dirty="0"/>
          </a:p>
        </p:txBody>
      </p:sp>
    </p:spTree>
    <p:extLst>
      <p:ext uri="{BB962C8B-B14F-4D97-AF65-F5344CB8AC3E}">
        <p14:creationId xmlns:p14="http://schemas.microsoft.com/office/powerpoint/2010/main" val="1638953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normAutofit/>
          </a:bodyPr>
          <a:lstStyle/>
          <a:p>
            <a:r>
              <a:rPr lang="en-US" sz="2400" dirty="0"/>
              <a:t>Peterson(2017)</a:t>
            </a:r>
          </a:p>
        </p:txBody>
      </p:sp>
      <p:pic>
        <p:nvPicPr>
          <p:cNvPr id="4" name="Content Placeholder 3" descr="272415RethinkingLeadershipRandallworld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000" y="838200"/>
            <a:ext cx="7315200" cy="5791200"/>
          </a:xfrm>
          <a:prstGeom prst="rect">
            <a:avLst/>
          </a:prstGeom>
          <a:noFill/>
          <a:ln>
            <a:noFill/>
          </a:ln>
        </p:spPr>
      </p:pic>
    </p:spTree>
    <p:extLst>
      <p:ext uri="{BB962C8B-B14F-4D97-AF65-F5344CB8AC3E}">
        <p14:creationId xmlns:p14="http://schemas.microsoft.com/office/powerpoint/2010/main" val="1184808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Malaysian irritations: Litter and bad parking</a:t>
            </a:r>
          </a:p>
        </p:txBody>
      </p:sp>
      <p:sp>
        <p:nvSpPr>
          <p:cNvPr id="3" name="Content Placeholder 2"/>
          <p:cNvSpPr>
            <a:spLocks noGrp="1"/>
          </p:cNvSpPr>
          <p:nvPr>
            <p:ph sz="half" idx="1"/>
          </p:nvPr>
        </p:nvSpPr>
        <p:spPr/>
        <p:txBody>
          <a:bodyPr/>
          <a:lstStyle/>
          <a:p>
            <a:endParaRPr lang="en-US" dirty="0"/>
          </a:p>
        </p:txBody>
      </p:sp>
      <p:pic>
        <p:nvPicPr>
          <p:cNvPr id="1026" name="Picture 2" descr="C:\Users\Mr Steve\Pictures\Holding file\March 2017\20170317_07492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46" y="1828800"/>
            <a:ext cx="4572000" cy="39624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G:\Pictures\Bad Parking\20161204_173212.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828800"/>
            <a:ext cx="403860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4873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b="1" dirty="0"/>
              <a:t>Operational Factors 1.</a:t>
            </a:r>
            <a:endParaRPr lang="en-GB" dirty="0"/>
          </a:p>
        </p:txBody>
      </p:sp>
      <p:sp>
        <p:nvSpPr>
          <p:cNvPr id="3" name="Content Placeholder 2"/>
          <p:cNvSpPr>
            <a:spLocks noGrp="1"/>
          </p:cNvSpPr>
          <p:nvPr>
            <p:ph idx="1"/>
          </p:nvPr>
        </p:nvSpPr>
        <p:spPr>
          <a:xfrm>
            <a:off x="457200" y="1600200"/>
            <a:ext cx="8229600" cy="5257800"/>
          </a:xfrm>
        </p:spPr>
        <p:txBody>
          <a:bodyPr>
            <a:normAutofit/>
          </a:bodyPr>
          <a:lstStyle/>
          <a:p>
            <a:pPr marL="0" lvl="0" indent="0" algn="just">
              <a:buNone/>
            </a:pPr>
            <a:r>
              <a:rPr lang="en-US" b="1" dirty="0"/>
              <a:t>a. Complexity:</a:t>
            </a:r>
            <a:r>
              <a:rPr lang="en-US" sz="2000" dirty="0"/>
              <a:t> The standard business culture advice. Complexity arises due to the diverse cultural make up of Malaysian culture and the fact that many Malaysians are very international both in their educational and business experiences, adopting more Western practices. There are some topics which appear to be very difficult to formerly tackle. The LGBT agenda and tolerance/celebration of it, while on a personal level appears unthreatening, in policy terms is out of consideration in the existing legal, social, moral and cultural context.</a:t>
            </a:r>
            <a:endParaRPr lang="en-GB" sz="2000" dirty="0"/>
          </a:p>
          <a:p>
            <a:pPr marL="0" indent="0" algn="just">
              <a:buNone/>
            </a:pPr>
            <a:endParaRPr lang="en-GB" sz="2000" dirty="0"/>
          </a:p>
          <a:p>
            <a:pPr marL="0" indent="0" algn="just">
              <a:buNone/>
            </a:pPr>
            <a:r>
              <a:rPr lang="en-US" b="1" dirty="0"/>
              <a:t>b. Lost in translation</a:t>
            </a:r>
            <a:r>
              <a:rPr lang="en-US" dirty="0"/>
              <a:t>: </a:t>
            </a:r>
            <a:r>
              <a:rPr lang="en-US" sz="2000" dirty="0"/>
              <a:t>Malaysians are in general admirably able to communicate in English and are familiar with most Western mores. They are also diplomatically sensitive and very forgiving of western mistakes in etiquette and protocol observance. In technical terms' vocabulary may be shared but meaning may vary. </a:t>
            </a:r>
            <a:endParaRPr lang="en-GB" sz="2000" dirty="0"/>
          </a:p>
        </p:txBody>
      </p:sp>
    </p:spTree>
    <p:extLst>
      <p:ext uri="{BB962C8B-B14F-4D97-AF65-F5344CB8AC3E}">
        <p14:creationId xmlns:p14="http://schemas.microsoft.com/office/powerpoint/2010/main" val="1204844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lstStyle/>
          <a:p>
            <a:r>
              <a:rPr lang="en-US" b="1" dirty="0"/>
              <a:t>Operational Factors 2.</a:t>
            </a:r>
            <a:endParaRPr lang="en-GB" dirty="0"/>
          </a:p>
        </p:txBody>
      </p:sp>
      <p:sp>
        <p:nvSpPr>
          <p:cNvPr id="3" name="Content Placeholder 2"/>
          <p:cNvSpPr>
            <a:spLocks noGrp="1"/>
          </p:cNvSpPr>
          <p:nvPr>
            <p:ph idx="1"/>
          </p:nvPr>
        </p:nvSpPr>
        <p:spPr>
          <a:xfrm>
            <a:off x="457200" y="1219200"/>
            <a:ext cx="8229600" cy="4906963"/>
          </a:xfrm>
        </p:spPr>
        <p:txBody>
          <a:bodyPr>
            <a:normAutofit lnSpcReduction="10000"/>
          </a:bodyPr>
          <a:lstStyle/>
          <a:p>
            <a:pPr marL="0" indent="0" algn="just">
              <a:buNone/>
            </a:pPr>
            <a:r>
              <a:rPr lang="en-US" sz="3800" b="1" dirty="0"/>
              <a:t>c. Regulatory compliance: </a:t>
            </a:r>
            <a:r>
              <a:rPr lang="en-US" sz="2400" dirty="0"/>
              <a:t>At first glance the Malaysian environment is highly regulated, both in social legal matters and university governance. However there may be ways in which the full regulation can be seen as advisory or examples of good practice without having the full force requiring compliance.</a:t>
            </a:r>
          </a:p>
          <a:p>
            <a:pPr marL="0" lvl="0" indent="0" algn="just">
              <a:buNone/>
            </a:pPr>
            <a:r>
              <a:rPr lang="en-US" sz="3800" b="1" dirty="0"/>
              <a:t>d. Leadership/followership protocols: </a:t>
            </a:r>
            <a:r>
              <a:rPr lang="en-US" sz="2400" dirty="0"/>
              <a:t>As already mentioned Asians tend to respect a more hierarchical management system than many experience in the West. Top down instruction places great pressures on leaders to get it right and for followers to obey. In attempts to make lower levels of decision makers responsible, creative and self-managing, delegation has been attempted with varying success. </a:t>
            </a:r>
            <a:endParaRPr lang="en-GB" sz="2400" dirty="0"/>
          </a:p>
          <a:p>
            <a:pPr marL="0" indent="0">
              <a:buNone/>
            </a:pPr>
            <a:endParaRPr lang="en-GB" dirty="0"/>
          </a:p>
        </p:txBody>
      </p:sp>
    </p:spTree>
    <p:extLst>
      <p:ext uri="{BB962C8B-B14F-4D97-AF65-F5344CB8AC3E}">
        <p14:creationId xmlns:p14="http://schemas.microsoft.com/office/powerpoint/2010/main" val="4163091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646238"/>
          </a:xfrm>
        </p:spPr>
        <p:txBody>
          <a:bodyPr>
            <a:normAutofit/>
          </a:bodyPr>
          <a:lstStyle/>
          <a:p>
            <a:r>
              <a:rPr lang="en-US" sz="2700" dirty="0"/>
              <a:t>Peterson(2017) </a:t>
            </a:r>
            <a:br>
              <a:rPr lang="en-US" dirty="0"/>
            </a:br>
            <a:endParaRPr lang="en-US" dirty="0"/>
          </a:p>
        </p:txBody>
      </p:sp>
      <p:pic>
        <p:nvPicPr>
          <p:cNvPr id="4" name="Content Placeholder 3" descr="272415RethinkingLeadershipRandallfish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3400" y="609600"/>
            <a:ext cx="7848600" cy="5791200"/>
          </a:xfrm>
          <a:prstGeom prst="rect">
            <a:avLst/>
          </a:prstGeom>
          <a:noFill/>
          <a:ln>
            <a:noFill/>
          </a:ln>
        </p:spPr>
      </p:pic>
    </p:spTree>
    <p:extLst>
      <p:ext uri="{BB962C8B-B14F-4D97-AF65-F5344CB8AC3E}">
        <p14:creationId xmlns:p14="http://schemas.microsoft.com/office/powerpoint/2010/main" val="3400832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Operational Factors 3.</a:t>
            </a:r>
            <a:endParaRPr lang="en-GB" dirty="0"/>
          </a:p>
        </p:txBody>
      </p:sp>
      <p:sp>
        <p:nvSpPr>
          <p:cNvPr id="3" name="Content Placeholder 2"/>
          <p:cNvSpPr>
            <a:spLocks noGrp="1"/>
          </p:cNvSpPr>
          <p:nvPr>
            <p:ph idx="1"/>
          </p:nvPr>
        </p:nvSpPr>
        <p:spPr>
          <a:xfrm>
            <a:off x="457200" y="1295400"/>
            <a:ext cx="8229600" cy="5257800"/>
          </a:xfrm>
        </p:spPr>
        <p:txBody>
          <a:bodyPr>
            <a:normAutofit/>
          </a:bodyPr>
          <a:lstStyle/>
          <a:p>
            <a:pPr marL="0" indent="0" algn="just">
              <a:buNone/>
            </a:pPr>
            <a:r>
              <a:rPr lang="en-US" b="1" dirty="0"/>
              <a:t>e. Communications environment:</a:t>
            </a:r>
            <a:r>
              <a:rPr lang="en-US" dirty="0"/>
              <a:t> Sometimes advised by external mentors to “get angry”, the author has deliberately not shown such emotions, despite some frustrations. The act of angry communications would threaten the more High Power distance approach’ need for cohesive, communicable solutions to problems. It also risks the loss of face for criticized subordinates, similar to Chinese applications of Mianzi (Griffiths, 2016),</a:t>
            </a:r>
            <a:endParaRPr lang="en-GB" dirty="0"/>
          </a:p>
        </p:txBody>
      </p:sp>
    </p:spTree>
    <p:extLst>
      <p:ext uri="{BB962C8B-B14F-4D97-AF65-F5344CB8AC3E}">
        <p14:creationId xmlns:p14="http://schemas.microsoft.com/office/powerpoint/2010/main" val="1597121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Operational Factors 4.</a:t>
            </a:r>
            <a:endParaRPr lang="en-GB" dirty="0"/>
          </a:p>
        </p:txBody>
      </p:sp>
      <p:sp>
        <p:nvSpPr>
          <p:cNvPr id="3" name="Content Placeholder 2"/>
          <p:cNvSpPr>
            <a:spLocks noGrp="1"/>
          </p:cNvSpPr>
          <p:nvPr>
            <p:ph idx="1"/>
          </p:nvPr>
        </p:nvSpPr>
        <p:spPr/>
        <p:txBody>
          <a:bodyPr>
            <a:normAutofit/>
          </a:bodyPr>
          <a:lstStyle/>
          <a:p>
            <a:pPr marL="0" indent="0" algn="just">
              <a:buNone/>
            </a:pPr>
            <a:r>
              <a:rPr lang="en-US" b="1" dirty="0"/>
              <a:t>f. The “Half-done job”:</a:t>
            </a:r>
            <a:r>
              <a:rPr lang="en-US" dirty="0"/>
              <a:t> </a:t>
            </a:r>
            <a:r>
              <a:rPr lang="en-US" sz="2000" dirty="0"/>
              <a:t>This is perhaps a phenomena of not being clear about requirements or recognition of many Malaysian’s commitment to SOPs, job descriptions and work place job demarcation. This situation will be familiar to UK industrial relations students of the 1970s and the continuing “jobs worthy” attitude of some service providers in large anonymous bureaucracies.</a:t>
            </a:r>
          </a:p>
          <a:p>
            <a:pPr marL="0" indent="0" algn="just">
              <a:buNone/>
            </a:pPr>
            <a:endParaRPr lang="en-US" sz="2000" dirty="0"/>
          </a:p>
          <a:p>
            <a:pPr marL="0" indent="0" algn="just">
              <a:buNone/>
            </a:pPr>
            <a:r>
              <a:rPr lang="en-US" b="1" dirty="0"/>
              <a:t>g. Student aspirations and expectations: </a:t>
            </a:r>
            <a:r>
              <a:rPr lang="en-US" sz="2000" dirty="0"/>
              <a:t>Malaysian students are uniformly delightful to teach. They display a thirst for education and a love of learning. We need to juggle Gen-X systems and provider expectations with Gen-Y demands (indeed to plan for Gen-Z, Millennials). See Ismail et al (2016) </a:t>
            </a:r>
            <a:endParaRPr lang="en-GB" sz="2000" dirty="0"/>
          </a:p>
          <a:p>
            <a:pPr marL="0" indent="0">
              <a:buNone/>
            </a:pPr>
            <a:endParaRPr lang="en-GB" sz="2000" dirty="0"/>
          </a:p>
        </p:txBody>
      </p:sp>
    </p:spTree>
    <p:extLst>
      <p:ext uri="{BB962C8B-B14F-4D97-AF65-F5344CB8AC3E}">
        <p14:creationId xmlns:p14="http://schemas.microsoft.com/office/powerpoint/2010/main" val="2189441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2800" dirty="0"/>
              <a:t>Schwartz’s core dimensions and</a:t>
            </a:r>
            <a:br>
              <a:rPr lang="en-US" sz="2800" dirty="0"/>
            </a:br>
            <a:r>
              <a:rPr lang="en-US" sz="2800" dirty="0"/>
              <a:t>specific cultural values. </a:t>
            </a:r>
            <a:r>
              <a:rPr lang="en-US" sz="2800" i="1" dirty="0"/>
              <a:t>Schwartz (2012, p. 9)</a:t>
            </a:r>
            <a:endParaRPr lang="en-US" sz="2800"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3400" y="1600200"/>
            <a:ext cx="7696200" cy="495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6267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Cross cultural misunderstanding</a:t>
            </a:r>
          </a:p>
        </p:txBody>
      </p:sp>
      <p:sp>
        <p:nvSpPr>
          <p:cNvPr id="3" name="Content Placeholder 2"/>
          <p:cNvSpPr>
            <a:spLocks noGrp="1"/>
          </p:cNvSpPr>
          <p:nvPr>
            <p:ph idx="1"/>
          </p:nvPr>
        </p:nvSpPr>
        <p:spPr>
          <a:xfrm>
            <a:off x="457200" y="1600200"/>
            <a:ext cx="8229600" cy="5943600"/>
          </a:xfrm>
        </p:spPr>
        <p:txBody>
          <a:bodyPr>
            <a:normAutofit/>
          </a:bodyPr>
          <a:lstStyle/>
          <a:p>
            <a:pPr marL="0" indent="0" algn="just">
              <a:buNone/>
            </a:pPr>
            <a:r>
              <a:rPr lang="en-US" dirty="0"/>
              <a:t>Building on the Hofstede model (2000) of High–Power distance and recognizing that his findings are thought often to be too simplistic, Milliman et al (2002) developed a model to break the misunderstanding downward cycle and avoid cross cultural conflict.</a:t>
            </a:r>
            <a:endParaRPr lang="en-GB" dirty="0"/>
          </a:p>
        </p:txBody>
      </p:sp>
    </p:spTree>
    <p:extLst>
      <p:ext uri="{BB962C8B-B14F-4D97-AF65-F5344CB8AC3E}">
        <p14:creationId xmlns:p14="http://schemas.microsoft.com/office/powerpoint/2010/main" val="3208704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Staff attitude survey, Jan 2017, 1</a:t>
            </a:r>
          </a:p>
        </p:txBody>
      </p:sp>
      <p:sp>
        <p:nvSpPr>
          <p:cNvPr id="3" name="Content Placeholder 2"/>
          <p:cNvSpPr>
            <a:spLocks noGrp="1"/>
          </p:cNvSpPr>
          <p:nvPr>
            <p:ph idx="1"/>
          </p:nvPr>
        </p:nvSpPr>
        <p:spPr>
          <a:xfrm>
            <a:off x="533400" y="1219200"/>
            <a:ext cx="8229600" cy="4906963"/>
          </a:xfrm>
        </p:spPr>
        <p:txBody>
          <a:bodyPr>
            <a:normAutofit fontScale="77500" lnSpcReduction="20000"/>
          </a:bodyPr>
          <a:lstStyle/>
          <a:p>
            <a:pPr marL="0" indent="0" algn="just">
              <a:buNone/>
            </a:pPr>
            <a:r>
              <a:rPr lang="en-GB" dirty="0"/>
              <a:t>Positive attitudes and a mix of Gen-X, Gen-Y attitudes.</a:t>
            </a:r>
          </a:p>
          <a:p>
            <a:pPr marL="0" lvl="0" indent="0" algn="just">
              <a:buNone/>
            </a:pPr>
            <a:endParaRPr lang="en-US" b="1" dirty="0"/>
          </a:p>
          <a:p>
            <a:pPr marL="0" lvl="0" indent="0" algn="just">
              <a:buNone/>
            </a:pPr>
            <a:r>
              <a:rPr lang="en-US" sz="3600" b="1" dirty="0"/>
              <a:t>Views on leadership</a:t>
            </a:r>
            <a:endParaRPr lang="en-GB" sz="3600" dirty="0"/>
          </a:p>
          <a:p>
            <a:pPr marL="0" indent="0" algn="just">
              <a:buNone/>
            </a:pPr>
            <a:r>
              <a:rPr lang="en-US" dirty="0"/>
              <a:t>“IUMW needs to communicate its vision and how we can all contribute to achieving it”.“…educate the whole person”. “We must be clear but also transparent, to establish trust”. “We must be professional”. “..Create a happy environment”. “High standards of conduct and good learning environment”.</a:t>
            </a:r>
            <a:r>
              <a:rPr lang="en-US" i="1" dirty="0"/>
              <a:t> </a:t>
            </a:r>
          </a:p>
          <a:p>
            <a:pPr marL="0" indent="0" algn="just">
              <a:buNone/>
            </a:pPr>
            <a:endParaRPr lang="en-US" i="1" dirty="0"/>
          </a:p>
          <a:p>
            <a:pPr marL="0" indent="0" algn="just">
              <a:buNone/>
            </a:pPr>
            <a:r>
              <a:rPr lang="en-US" i="1" dirty="0"/>
              <a:t>“Top management needs to communicate better, we are often informed by gossip”. “..need better work-life balance”. “…balanced work load…”. “…need to use email and plan, rather than demand instant responses by direct instruction or telephone call”. </a:t>
            </a:r>
            <a:endParaRPr lang="en-GB" dirty="0"/>
          </a:p>
        </p:txBody>
      </p:sp>
    </p:spTree>
    <p:extLst>
      <p:ext uri="{BB962C8B-B14F-4D97-AF65-F5344CB8AC3E}">
        <p14:creationId xmlns:p14="http://schemas.microsoft.com/office/powerpoint/2010/main" val="1166848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Staff attitude survey, Jan 2017, 2</a:t>
            </a:r>
          </a:p>
        </p:txBody>
      </p:sp>
      <p:sp>
        <p:nvSpPr>
          <p:cNvPr id="3" name="Content Placeholder 2"/>
          <p:cNvSpPr>
            <a:spLocks noGrp="1"/>
          </p:cNvSpPr>
          <p:nvPr>
            <p:ph idx="1"/>
          </p:nvPr>
        </p:nvSpPr>
        <p:spPr/>
        <p:txBody>
          <a:bodyPr/>
          <a:lstStyle/>
          <a:p>
            <a:pPr marL="0" indent="0" algn="just">
              <a:buNone/>
            </a:pPr>
            <a:r>
              <a:rPr lang="en-US" sz="2800" b="1" dirty="0"/>
              <a:t>Views on Personal contribution</a:t>
            </a:r>
          </a:p>
          <a:p>
            <a:pPr marL="0" indent="0" algn="just">
              <a:buNone/>
            </a:pPr>
            <a:r>
              <a:rPr lang="en-US" sz="2400" i="1" dirty="0"/>
              <a:t>“To hit targets”. “To follow the instructions of my superiors”. “To carry out my work function”. </a:t>
            </a:r>
            <a:endParaRPr lang="en-GB" sz="2400" dirty="0"/>
          </a:p>
          <a:p>
            <a:pPr marL="0" indent="0" algn="just">
              <a:buNone/>
            </a:pPr>
            <a:r>
              <a:rPr lang="en-US" sz="2400" i="1" dirty="0"/>
              <a:t>“My job specification restricts  the full contribution I feel I can make”.  </a:t>
            </a:r>
            <a:r>
              <a:rPr lang="en-US" sz="2400" dirty="0"/>
              <a:t>A deferential comment was </a:t>
            </a:r>
            <a:r>
              <a:rPr lang="en-US" sz="2400" i="1" dirty="0"/>
              <a:t>“Our bosses know better than us”.</a:t>
            </a:r>
          </a:p>
          <a:p>
            <a:pPr marL="0" indent="0" algn="just">
              <a:buNone/>
            </a:pPr>
            <a:r>
              <a:rPr lang="en-US" sz="2400" i="1" dirty="0"/>
              <a:t>“Give us a vision”. “Expand our horizon!”.</a:t>
            </a:r>
          </a:p>
          <a:p>
            <a:pPr marL="0" indent="0" algn="just">
              <a:buNone/>
            </a:pPr>
            <a:endParaRPr lang="en-US" sz="2400" i="1" dirty="0"/>
          </a:p>
          <a:p>
            <a:pPr marL="0" indent="0" algn="just">
              <a:buNone/>
            </a:pPr>
            <a:r>
              <a:rPr lang="en-US" b="1" dirty="0"/>
              <a:t>Therefore evidence of old and new in both student and staff attitudes.</a:t>
            </a:r>
            <a:endParaRPr lang="en-GB" b="1" dirty="0"/>
          </a:p>
        </p:txBody>
      </p:sp>
    </p:spTree>
    <p:extLst>
      <p:ext uri="{BB962C8B-B14F-4D97-AF65-F5344CB8AC3E}">
        <p14:creationId xmlns:p14="http://schemas.microsoft.com/office/powerpoint/2010/main" val="3036321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i="1" dirty="0"/>
              <a:t>Table 2.  Milliman et al. (2002, p. 36)</a:t>
            </a:r>
            <a:br>
              <a:rPr lang="en-US" dirty="0"/>
            </a:br>
            <a:endParaRPr lang="en-US" dirty="0"/>
          </a:p>
        </p:txBody>
      </p:sp>
      <p:pic>
        <p:nvPicPr>
          <p:cNvPr id="4" name="Content Placeholder 3" descr="C:\Users\Mr Steve\AppData\Local\Microsoft\Windows\Temporary Internet Files\Content.Word\miiliman.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914400"/>
            <a:ext cx="9372600" cy="5943600"/>
          </a:xfrm>
          <a:prstGeom prst="rect">
            <a:avLst/>
          </a:prstGeom>
          <a:noFill/>
          <a:ln>
            <a:noFill/>
          </a:ln>
        </p:spPr>
      </p:pic>
    </p:spTree>
    <p:extLst>
      <p:ext uri="{BB962C8B-B14F-4D97-AF65-F5344CB8AC3E}">
        <p14:creationId xmlns:p14="http://schemas.microsoft.com/office/powerpoint/2010/main" val="1542207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lstStyle/>
          <a:p>
            <a:r>
              <a:rPr lang="en-GB" dirty="0"/>
              <a:t>The Future?</a:t>
            </a:r>
          </a:p>
        </p:txBody>
      </p:sp>
      <p:sp>
        <p:nvSpPr>
          <p:cNvPr id="3" name="Content Placeholder 2"/>
          <p:cNvSpPr>
            <a:spLocks noGrp="1"/>
          </p:cNvSpPr>
          <p:nvPr>
            <p:ph idx="1"/>
          </p:nvPr>
        </p:nvSpPr>
        <p:spPr>
          <a:xfrm>
            <a:off x="457200" y="1143000"/>
            <a:ext cx="8229600" cy="5715000"/>
          </a:xfrm>
        </p:spPr>
        <p:txBody>
          <a:bodyPr>
            <a:normAutofit fontScale="92500" lnSpcReduction="20000"/>
          </a:bodyPr>
          <a:lstStyle/>
          <a:p>
            <a:r>
              <a:rPr lang="en-US" dirty="0"/>
              <a:t>The future for the author is to make changes to communications and work demands. </a:t>
            </a:r>
          </a:p>
          <a:p>
            <a:r>
              <a:rPr lang="en-US" dirty="0"/>
              <a:t>This will mean emphasizing positive achievements before discussing and seeking team advice on the tough challenges facing us all. </a:t>
            </a:r>
          </a:p>
          <a:p>
            <a:r>
              <a:rPr lang="en-US" dirty="0"/>
              <a:t>The author must resolve to be realistic about the quality of change that can be achieved in a short space of time, and the need to give encouragement at all times. </a:t>
            </a:r>
          </a:p>
          <a:p>
            <a:r>
              <a:rPr lang="en-US" dirty="0"/>
              <a:t>Acceptance of poor performance remains unacceptable, but team members need to be given guidance on how to raise their work levels and how to benchmark against external standards. </a:t>
            </a:r>
            <a:endParaRPr lang="en-GB" dirty="0"/>
          </a:p>
          <a:p>
            <a:endParaRPr lang="en-GB" dirty="0"/>
          </a:p>
        </p:txBody>
      </p:sp>
    </p:spTree>
    <p:extLst>
      <p:ext uri="{BB962C8B-B14F-4D97-AF65-F5344CB8AC3E}">
        <p14:creationId xmlns:p14="http://schemas.microsoft.com/office/powerpoint/2010/main" val="659099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wonderful mix of enthusiastic students</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00200"/>
            <a:ext cx="8610600" cy="495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6726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Mr Steve\Pictures\Holding file\April 2017\Rugby\Women\group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5000" y="533399"/>
            <a:ext cx="4419600" cy="2819401"/>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Users\Mr Steve\Pictures\Holding file\April 2017\Rugby\P118055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0600" y="3276600"/>
            <a:ext cx="6477000" cy="3657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858000" y="304800"/>
            <a:ext cx="1981199" cy="2554545"/>
          </a:xfrm>
          <a:prstGeom prst="rect">
            <a:avLst/>
          </a:prstGeom>
          <a:noFill/>
        </p:spPr>
        <p:txBody>
          <a:bodyPr wrap="square" rtlCol="0">
            <a:spAutoFit/>
          </a:bodyPr>
          <a:lstStyle/>
          <a:p>
            <a:r>
              <a:rPr lang="en-US" sz="3200" dirty="0"/>
              <a:t>IUMW Men and Women’s rugby teams</a:t>
            </a:r>
          </a:p>
        </p:txBody>
      </p:sp>
    </p:spTree>
    <p:extLst>
      <p:ext uri="{BB962C8B-B14F-4D97-AF65-F5344CB8AC3E}">
        <p14:creationId xmlns:p14="http://schemas.microsoft.com/office/powerpoint/2010/main" val="2921657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Good colleagues and lots of fun</a:t>
            </a:r>
          </a:p>
        </p:txBody>
      </p:sp>
      <p:sp>
        <p:nvSpPr>
          <p:cNvPr id="3" name="Content Placeholder 2"/>
          <p:cNvSpPr>
            <a:spLocks noGrp="1"/>
          </p:cNvSpPr>
          <p:nvPr>
            <p:ph idx="1"/>
          </p:nvPr>
        </p:nvSpPr>
        <p:spPr/>
        <p:txBody>
          <a:bodyPr/>
          <a:lstStyle/>
          <a:p>
            <a:endParaRPr lang="en-US" dirty="0"/>
          </a:p>
        </p:txBody>
      </p:sp>
      <p:pic>
        <p:nvPicPr>
          <p:cNvPr id="2050" name="Picture 2" descr="C:\Users\Mr Steve\Pictures\Holding file\March 2017\Mid vallley exhibition12 march\P11708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0"/>
            <a:ext cx="9144000" cy="560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263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a:t>
            </a:r>
          </a:p>
        </p:txBody>
      </p:sp>
      <p:sp>
        <p:nvSpPr>
          <p:cNvPr id="3" name="Content Placeholder 2"/>
          <p:cNvSpPr>
            <a:spLocks noGrp="1"/>
          </p:cNvSpPr>
          <p:nvPr>
            <p:ph idx="1"/>
          </p:nvPr>
        </p:nvSpPr>
        <p:spPr/>
        <p:txBody>
          <a:bodyPr/>
          <a:lstStyle/>
          <a:p>
            <a:pPr marL="0" indent="0" algn="ctr">
              <a:buNone/>
            </a:pPr>
            <a:r>
              <a:rPr lang="en-GB" dirty="0"/>
              <a:t>Full paper available with full bibliography.</a:t>
            </a:r>
          </a:p>
          <a:p>
            <a:pPr marL="0" indent="0" algn="ctr">
              <a:buNone/>
            </a:pPr>
            <a:endParaRPr lang="en-GB" dirty="0"/>
          </a:p>
          <a:p>
            <a:pPr marL="0" indent="0" algn="ctr">
              <a:buNone/>
            </a:pPr>
            <a:r>
              <a:rPr lang="en-GB" dirty="0"/>
              <a:t>Steve Griffiths</a:t>
            </a:r>
          </a:p>
          <a:p>
            <a:pPr marL="0" indent="0" algn="ctr">
              <a:buNone/>
            </a:pPr>
            <a:r>
              <a:rPr lang="en-GB" dirty="0"/>
              <a:t>VP</a:t>
            </a:r>
          </a:p>
          <a:p>
            <a:pPr marL="0" indent="0" algn="ctr">
              <a:buNone/>
            </a:pPr>
            <a:r>
              <a:rPr lang="en-GB" dirty="0"/>
              <a:t>IUMW</a:t>
            </a:r>
          </a:p>
          <a:p>
            <a:pPr marL="0" indent="0" algn="ctr">
              <a:buNone/>
            </a:pPr>
            <a:endParaRPr lang="en-GB" dirty="0"/>
          </a:p>
        </p:txBody>
      </p:sp>
      <p:pic>
        <p:nvPicPr>
          <p:cNvPr id="4"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72408" cy="1213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1496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348</TotalTime>
  <Words>1326</Words>
  <Application>Microsoft Office PowerPoint</Application>
  <PresentationFormat>On-screen Show (4:3)</PresentationFormat>
  <Paragraphs>87</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Office Theme</vt:lpstr>
      <vt:lpstr>Educational Imperialism? Reflections on working with Asian colleagues.</vt:lpstr>
      <vt:lpstr>IUMW Kota Campus overlooking KLCC</vt:lpstr>
      <vt:lpstr>Graduating STEM students Nov 2016</vt:lpstr>
      <vt:lpstr>What this paper is not! </vt:lpstr>
      <vt:lpstr>http://screenrant.com/star-wars-reasons-galactic-empire-darth-vader-actually-good-guys/?view=all  (Accessed, 12 March 2017). </vt:lpstr>
      <vt:lpstr>The Asian Way?</vt:lpstr>
      <vt:lpstr>West v East</vt:lpstr>
      <vt:lpstr>The Malaysian HE context. </vt:lpstr>
      <vt:lpstr>IUMW HEI context. </vt:lpstr>
      <vt:lpstr>Peterson(2017)</vt:lpstr>
      <vt:lpstr>Malaysian irritations: Litter and bad parking</vt:lpstr>
      <vt:lpstr>Operational Factors 1.</vt:lpstr>
      <vt:lpstr>Operational Factors 2.</vt:lpstr>
      <vt:lpstr>Peterson(2017)  </vt:lpstr>
      <vt:lpstr>Operational Factors 3.</vt:lpstr>
      <vt:lpstr>Operational Factors 4.</vt:lpstr>
      <vt:lpstr>Schwartz’s core dimensions and specific cultural values. Schwartz (2012, p. 9)</vt:lpstr>
      <vt:lpstr>Cross cultural misunderstanding</vt:lpstr>
      <vt:lpstr>Staff attitude survey, Jan 2017, 1</vt:lpstr>
      <vt:lpstr>Staff attitude survey, Jan 2017, 2</vt:lpstr>
      <vt:lpstr>Table 2.  Milliman et al. (2002, p. 36) </vt:lpstr>
      <vt:lpstr>The Future?</vt:lpstr>
      <vt:lpstr>A wonderful mix of enthusiastic students</vt:lpstr>
      <vt:lpstr>PowerPoint Presentation</vt:lpstr>
      <vt:lpstr>Good colleagues and lots of fun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Mr Steve</dc:creator>
  <cp:lastModifiedBy>Stephen Griffiths</cp:lastModifiedBy>
  <cp:revision>25</cp:revision>
  <dcterms:created xsi:type="dcterms:W3CDTF">2017-05-02T03:53:52Z</dcterms:created>
  <dcterms:modified xsi:type="dcterms:W3CDTF">2020-11-23T13:47:14Z</dcterms:modified>
</cp:coreProperties>
</file>