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 id="2147483783" r:id="rId2"/>
  </p:sldMasterIdLst>
  <p:notesMasterIdLst>
    <p:notesMasterId r:id="rId23"/>
  </p:notesMasterIdLst>
  <p:sldIdLst>
    <p:sldId id="260" r:id="rId3"/>
    <p:sldId id="256" r:id="rId4"/>
    <p:sldId id="257" r:id="rId5"/>
    <p:sldId id="262" r:id="rId6"/>
    <p:sldId id="283" r:id="rId7"/>
    <p:sldId id="281" r:id="rId8"/>
    <p:sldId id="280" r:id="rId9"/>
    <p:sldId id="279" r:id="rId10"/>
    <p:sldId id="278" r:id="rId11"/>
    <p:sldId id="277" r:id="rId12"/>
    <p:sldId id="276" r:id="rId13"/>
    <p:sldId id="266" r:id="rId14"/>
    <p:sldId id="269" r:id="rId15"/>
    <p:sldId id="259" r:id="rId16"/>
    <p:sldId id="270" r:id="rId17"/>
    <p:sldId id="271" r:id="rId18"/>
    <p:sldId id="272" r:id="rId19"/>
    <p:sldId id="258" r:id="rId20"/>
    <p:sldId id="263"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08C1284-41FC-4AA7-BEE6-A91BD0BB9F53}">
          <p14:sldIdLst>
            <p14:sldId id="260"/>
            <p14:sldId id="256"/>
          </p14:sldIdLst>
        </p14:section>
        <p14:section name="Untitled Section" id="{3848AB12-76FD-4E9D-8AAB-EB051686D6A1}">
          <p14:sldIdLst>
            <p14:sldId id="257"/>
            <p14:sldId id="262"/>
            <p14:sldId id="283"/>
            <p14:sldId id="281"/>
            <p14:sldId id="280"/>
            <p14:sldId id="279"/>
            <p14:sldId id="278"/>
            <p14:sldId id="277"/>
            <p14:sldId id="276"/>
            <p14:sldId id="266"/>
            <p14:sldId id="269"/>
            <p14:sldId id="259"/>
            <p14:sldId id="270"/>
            <p14:sldId id="271"/>
            <p14:sldId id="272"/>
            <p14:sldId id="258"/>
            <p14:sldId id="263"/>
            <p14:sldId id="2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009DB7-7C76-4D6C-9E24-2F7E2E948E71}" v="219" dt="2025-11-10T03:44:19.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CO"/>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50F8BD-88DB-4250-9485-598B8D5401D0}" type="datetimeFigureOut">
              <a:rPr lang="es-CO" smtClean="0"/>
              <a:t>10/11/2025</a:t>
            </a:fld>
            <a:endParaRPr lang="es-CO"/>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CO"/>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CO"/>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CO"/>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F89658-03FF-4708-944D-0B55DA931F20}" type="slidenum">
              <a:rPr lang="es-CO" smtClean="0"/>
              <a:t>‹Nº›</a:t>
            </a:fld>
            <a:endParaRPr lang="es-CO"/>
          </a:p>
        </p:txBody>
      </p:sp>
    </p:spTree>
    <p:extLst>
      <p:ext uri="{BB962C8B-B14F-4D97-AF65-F5344CB8AC3E}">
        <p14:creationId xmlns:p14="http://schemas.microsoft.com/office/powerpoint/2010/main" val="3048989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202710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2486510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3729666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11/10/2025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2827353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11/10/2025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2952496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11/10/2025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2170862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11/10/2025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3168848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11/10/2025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934135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11/10/2025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2576603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1801480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20471765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extLst>
      <p:ext uri="{BB962C8B-B14F-4D97-AF65-F5344CB8AC3E}">
        <p14:creationId xmlns:p14="http://schemas.microsoft.com/office/powerpoint/2010/main" val="2879767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extLst>
      <p:ext uri="{BB962C8B-B14F-4D97-AF65-F5344CB8AC3E}">
        <p14:creationId xmlns:p14="http://schemas.microsoft.com/office/powerpoint/2010/main" val="4086931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extLst>
      <p:ext uri="{BB962C8B-B14F-4D97-AF65-F5344CB8AC3E}">
        <p14:creationId xmlns:p14="http://schemas.microsoft.com/office/powerpoint/2010/main" val="189530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extLst>
      <p:ext uri="{BB962C8B-B14F-4D97-AF65-F5344CB8AC3E}">
        <p14:creationId xmlns:p14="http://schemas.microsoft.com/office/powerpoint/2010/main" val="21781457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‹Nº›</a:t>
            </a:fld>
            <a:endParaRPr lang="en-US"/>
          </a:p>
        </p:txBody>
      </p:sp>
    </p:spTree>
    <p:extLst>
      <p:ext uri="{BB962C8B-B14F-4D97-AF65-F5344CB8AC3E}">
        <p14:creationId xmlns:p14="http://schemas.microsoft.com/office/powerpoint/2010/main" val="38447647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‹Nº›</a:t>
            </a:fld>
            <a:endParaRPr lang="en-US"/>
          </a:p>
        </p:txBody>
      </p:sp>
    </p:spTree>
    <p:extLst>
      <p:ext uri="{BB962C8B-B14F-4D97-AF65-F5344CB8AC3E}">
        <p14:creationId xmlns:p14="http://schemas.microsoft.com/office/powerpoint/2010/main" val="37839423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‹Nº›</a:t>
            </a:fld>
            <a:endParaRPr lang="en-US"/>
          </a:p>
        </p:txBody>
      </p:sp>
    </p:spTree>
    <p:extLst>
      <p:ext uri="{BB962C8B-B14F-4D97-AF65-F5344CB8AC3E}">
        <p14:creationId xmlns:p14="http://schemas.microsoft.com/office/powerpoint/2010/main" val="29301251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extLst>
      <p:ext uri="{BB962C8B-B14F-4D97-AF65-F5344CB8AC3E}">
        <p14:creationId xmlns:p14="http://schemas.microsoft.com/office/powerpoint/2010/main" val="33990969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extLst>
      <p:ext uri="{BB962C8B-B14F-4D97-AF65-F5344CB8AC3E}">
        <p14:creationId xmlns:p14="http://schemas.microsoft.com/office/powerpoint/2010/main" val="41326225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extLst>
      <p:ext uri="{BB962C8B-B14F-4D97-AF65-F5344CB8AC3E}">
        <p14:creationId xmlns:p14="http://schemas.microsoft.com/office/powerpoint/2010/main" val="16275495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extLst>
      <p:ext uri="{BB962C8B-B14F-4D97-AF65-F5344CB8AC3E}">
        <p14:creationId xmlns:p14="http://schemas.microsoft.com/office/powerpoint/2010/main" val="4161668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1BA835-12AC-4E8F-955A-EA3F4DE2791F}" type="datetime1">
              <a:rPr lang="en-US" smtClean="0"/>
              <a:t>11/10/2025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E7843D-FF13-4365-9478-9625B70A2705}" type="slidenum">
              <a:rPr lang="en-US" smtClean="0"/>
              <a:t>‹Nº›</a:t>
            </a:fld>
            <a:endParaRPr lang="en-US"/>
          </a:p>
        </p:txBody>
      </p:sp>
    </p:spTree>
    <p:extLst>
      <p:ext uri="{BB962C8B-B14F-4D97-AF65-F5344CB8AC3E}">
        <p14:creationId xmlns:p14="http://schemas.microsoft.com/office/powerpoint/2010/main" val="774244625"/>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11/10/2025</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‹Nº›</a:t>
            </a:fld>
            <a:endParaRPr lang="en-US"/>
          </a:p>
        </p:txBody>
      </p:sp>
    </p:spTree>
    <p:extLst>
      <p:ext uri="{BB962C8B-B14F-4D97-AF65-F5344CB8AC3E}">
        <p14:creationId xmlns:p14="http://schemas.microsoft.com/office/powerpoint/2010/main" val="1972193093"/>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hyperlink" Target="https://doi.org/10.1136/bmjspcare-2020-002242"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11.jpeg"/><Relationship Id="rId1" Type="http://schemas.openxmlformats.org/officeDocument/2006/relationships/slideLayout" Target="../slideLayouts/slideLayout18.xml"/><Relationship Id="rId5" Type="http://schemas.openxmlformats.org/officeDocument/2006/relationships/hyperlink" Target="https://digital-transformation.hee.nhs.uk/" TargetMode="External"/><Relationship Id="rId4" Type="http://schemas.openxmlformats.org/officeDocument/2006/relationships/hyperlink" Target="https://www.skillsforcare.org.uk/"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8.xml"/><Relationship Id="rId6" Type="http://schemas.openxmlformats.org/officeDocument/2006/relationships/hyperlink" Target="https://www.who.int/europe/news/item/18-09-2023-digital-health-literacy-key-to-overcoming-barriers-for-health-workers--who-study-says?utm_source=chatgpt.com" TargetMode="External"/><Relationship Id="rId5" Type="http://schemas.openxmlformats.org/officeDocument/2006/relationships/hyperlink" Target="https://digital-transformation.hee.nhs.uk/building-a-digital-workforce/digital-literacy?utm_source=chatgpt.com" TargetMode="External"/><Relationship Id="rId4" Type="http://schemas.openxmlformats.org/officeDocument/2006/relationships/hyperlink" Target="https://www.skillsforcare.org.uk/Support-for-leaders-and-managers/Managing-a-service/Digital-technology-and-social-care/Digital-Skills-Framework.aspx?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House of paper with a heart against sunlight">
            <a:extLst>
              <a:ext uri="{FF2B5EF4-FFF2-40B4-BE49-F238E27FC236}">
                <a16:creationId xmlns:a16="http://schemas.microsoft.com/office/drawing/2014/main" id="{C1F8D252-22B9-1A08-F53C-61BE4F1D0690}"/>
              </a:ext>
            </a:extLst>
          </p:cNvPr>
          <p:cNvPicPr>
            <a:picLocks noChangeAspect="1"/>
          </p:cNvPicPr>
          <p:nvPr/>
        </p:nvPicPr>
        <p:blipFill>
          <a:blip r:embed="rId2">
            <a:alphaModFix amt="50000"/>
          </a:blip>
          <a:srcRect t="13450" b="228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F8921805-21C8-C9FE-23D2-6AC6BE702C0E}"/>
              </a:ext>
            </a:extLst>
          </p:cNvPr>
          <p:cNvSpPr>
            <a:spLocks noGrp="1"/>
          </p:cNvSpPr>
          <p:nvPr>
            <p:ph type="title"/>
          </p:nvPr>
        </p:nvSpPr>
        <p:spPr>
          <a:xfrm>
            <a:off x="1524000" y="3005483"/>
            <a:ext cx="9144000" cy="2900518"/>
          </a:xfrm>
          <a:prstGeom prst="ellipse">
            <a:avLst/>
          </a:prstGeom>
        </p:spPr>
        <p:txBody>
          <a:bodyPr vert="horz" lIns="91440" tIns="45720" rIns="91440" bIns="45720" rtlCol="0" anchor="b">
            <a:normAutofit/>
          </a:bodyPr>
          <a:lstStyle/>
          <a:p>
            <a:pPr algn="ctr"/>
            <a:r>
              <a:rPr lang="en-US" sz="6000" dirty="0">
                <a:solidFill>
                  <a:srgbClr val="FFFFFF"/>
                </a:solidFill>
              </a:rPr>
              <a:t>Sunrise Residential Care Home</a:t>
            </a:r>
          </a:p>
        </p:txBody>
      </p:sp>
    </p:spTree>
    <p:extLst>
      <p:ext uri="{BB962C8B-B14F-4D97-AF65-F5344CB8AC3E}">
        <p14:creationId xmlns:p14="http://schemas.microsoft.com/office/powerpoint/2010/main" val="31365665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2C5637-ED3C-F31E-1678-AC27C5DB8F61}"/>
              </a:ext>
            </a:extLst>
          </p:cNvPr>
          <p:cNvSpPr>
            <a:spLocks noGrp="1"/>
          </p:cNvSpPr>
          <p:nvPr>
            <p:ph type="ctrTitle"/>
          </p:nvPr>
        </p:nvSpPr>
        <p:spPr>
          <a:xfrm>
            <a:off x="890338" y="640080"/>
            <a:ext cx="3734014" cy="3566160"/>
          </a:xfrm>
        </p:spPr>
        <p:txBody>
          <a:bodyPr anchor="b">
            <a:normAutofit/>
          </a:bodyPr>
          <a:lstStyle/>
          <a:p>
            <a:pPr algn="l"/>
            <a:r>
              <a:rPr lang="en-GB" sz="3800"/>
              <a:t>Digital technology, Tools, Techniques and impact in sunrise residential care home</a:t>
            </a:r>
          </a:p>
        </p:txBody>
      </p:sp>
      <p:sp>
        <p:nvSpPr>
          <p:cNvPr id="3" name="Subtitle 2">
            <a:extLst>
              <a:ext uri="{FF2B5EF4-FFF2-40B4-BE49-F238E27FC236}">
                <a16:creationId xmlns:a16="http://schemas.microsoft.com/office/drawing/2014/main" id="{5CF68E94-8689-690F-8866-478265ECD4ED}"/>
              </a:ext>
            </a:extLst>
          </p:cNvPr>
          <p:cNvSpPr>
            <a:spLocks noGrp="1"/>
          </p:cNvSpPr>
          <p:nvPr>
            <p:ph type="subTitle" idx="1"/>
          </p:nvPr>
        </p:nvSpPr>
        <p:spPr>
          <a:xfrm>
            <a:off x="890339" y="4636008"/>
            <a:ext cx="3734014" cy="1572768"/>
          </a:xfrm>
        </p:spPr>
        <p:txBody>
          <a:bodyPr>
            <a:normAutofit/>
          </a:bodyPr>
          <a:lstStyle/>
          <a:p>
            <a:pPr algn="l"/>
            <a:r>
              <a:rPr lang="en-GB" sz="2200"/>
              <a:t>Monica Giesell Charry Lamprea</a:t>
            </a:r>
          </a:p>
          <a:p>
            <a:pPr algn="l"/>
            <a:r>
              <a:rPr lang="en-GB" sz="2200"/>
              <a:t>Kopila Roka Magar</a:t>
            </a:r>
          </a:p>
          <a:p>
            <a:pPr algn="l"/>
            <a:r>
              <a:rPr lang="en-GB" sz="2200"/>
              <a:t>Ser Bahadur Roka Magar</a:t>
            </a:r>
          </a:p>
          <a:p>
            <a:pPr algn="l"/>
            <a:endParaRPr lang="en-GB" sz="2200"/>
          </a:p>
          <a:p>
            <a:pPr algn="l"/>
            <a:endParaRPr lang="en-GB" sz="2200"/>
          </a:p>
        </p:txBody>
      </p:sp>
      <p:sp>
        <p:nvSpPr>
          <p:cNvPr id="206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me Instead Celebrates Community Partnerships: Sunrise Senior Living in  Carmichael, CA">
            <a:extLst>
              <a:ext uri="{FF2B5EF4-FFF2-40B4-BE49-F238E27FC236}">
                <a16:creationId xmlns:a16="http://schemas.microsoft.com/office/drawing/2014/main" id="{504ABF83-A3CA-96CD-D09F-898117980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275" r="4772"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58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19" name="Rectangle 31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2C9F0D7-12DF-9396-0B3A-6C8AB6490DB6}"/>
              </a:ext>
            </a:extLst>
          </p:cNvPr>
          <p:cNvSpPr>
            <a:spLocks noGrp="1"/>
          </p:cNvSpPr>
          <p:nvPr>
            <p:ph type="title"/>
          </p:nvPr>
        </p:nvSpPr>
        <p:spPr>
          <a:xfrm>
            <a:off x="572493" y="238539"/>
            <a:ext cx="11018520" cy="1434415"/>
          </a:xfrm>
        </p:spPr>
        <p:txBody>
          <a:bodyPr anchor="b">
            <a:normAutofit/>
          </a:bodyPr>
          <a:lstStyle/>
          <a:p>
            <a:r>
              <a:rPr lang="en-GB" sz="5400" dirty="0"/>
              <a:t>Power Point</a:t>
            </a:r>
          </a:p>
        </p:txBody>
      </p:sp>
      <p:sp>
        <p:nvSpPr>
          <p:cNvPr id="31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BE9204-614E-B6B8-FD43-9B97D20E942B}"/>
              </a:ext>
            </a:extLst>
          </p:cNvPr>
          <p:cNvSpPr>
            <a:spLocks noGrp="1"/>
          </p:cNvSpPr>
          <p:nvPr>
            <p:ph idx="1"/>
          </p:nvPr>
        </p:nvSpPr>
        <p:spPr>
          <a:xfrm>
            <a:off x="572493" y="2071316"/>
            <a:ext cx="6713552" cy="4119172"/>
          </a:xfrm>
        </p:spPr>
        <p:txBody>
          <a:bodyPr anchor="t">
            <a:normAutofit/>
          </a:bodyPr>
          <a:lstStyle/>
          <a:p>
            <a:r>
              <a:rPr lang="en-US" sz="2000" dirty="0">
                <a:latin typeface="Times New Roman" panose="02020603050405020304" pitchFamily="18" charset="0"/>
                <a:cs typeface="Times New Roman" panose="02020603050405020304" pitchFamily="18" charset="0"/>
              </a:rPr>
              <a:t>PowerPoint can be a great asset at Sunrise Residential Care Home, as it can have both academic and recreational benefits, while also being used to train new staff or update existing staff. We can use it, for example, to create presentations to entertain older adults while also trying to stimulate their brain function. It can also be used as a resource at center events to help families understand how their relatives are progressing.</a:t>
            </a:r>
          </a:p>
          <a:p>
            <a:endParaRPr lang="en-GB" sz="2000" dirty="0">
              <a:latin typeface="Times New Roman" panose="02020603050405020304" pitchFamily="18" charset="0"/>
              <a:cs typeface="Times New Roman" panose="02020603050405020304" pitchFamily="18" charset="0"/>
            </a:endParaRPr>
          </a:p>
          <a:p>
            <a:endParaRPr lang="en-GB" sz="2000" dirty="0"/>
          </a:p>
          <a:p>
            <a:endParaRPr lang="en-GB" sz="2000" dirty="0"/>
          </a:p>
          <a:p>
            <a:endParaRPr lang="en-GB" sz="2000" dirty="0"/>
          </a:p>
          <a:p>
            <a:r>
              <a:rPr lang="en-GB" sz="2000" dirty="0"/>
              <a:t>(Website library, 2025)</a:t>
            </a:r>
          </a:p>
        </p:txBody>
      </p:sp>
      <p:pic>
        <p:nvPicPr>
          <p:cNvPr id="3076" name="Picture 4" descr="Create and design professional powerpoint presentation ppt by ...">
            <a:extLst>
              <a:ext uri="{FF2B5EF4-FFF2-40B4-BE49-F238E27FC236}">
                <a16:creationId xmlns:a16="http://schemas.microsoft.com/office/drawing/2014/main" id="{EF7B5A13-C1F1-A26E-15D9-C11763B6DA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284" r="20737" b="-3"/>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1985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DA1AD658-DEB7-D894-917B-5C80E9EB2E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6906" b="-2"/>
          <a:stretch>
            <a:fillRect/>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5" name="CuadroTexto 4">
            <a:extLst>
              <a:ext uri="{FF2B5EF4-FFF2-40B4-BE49-F238E27FC236}">
                <a16:creationId xmlns:a16="http://schemas.microsoft.com/office/drawing/2014/main" id="{324B7D20-3684-BC5A-A7F9-3E0D2842F440}"/>
              </a:ext>
            </a:extLst>
          </p:cNvPr>
          <p:cNvSpPr txBox="1"/>
          <p:nvPr/>
        </p:nvSpPr>
        <p:spPr>
          <a:xfrm>
            <a:off x="6574259" y="1506667"/>
            <a:ext cx="4840010" cy="3843666"/>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dirty="0"/>
              <a:t>In conclusion, I would say that using PowerPoint is a great alternative as it helps the viewer to understand better through the use of presentations, which is a great benefit.</a:t>
            </a:r>
          </a:p>
          <a:p>
            <a:pPr indent="-228600" defTabSz="914400">
              <a:lnSpc>
                <a:spcPct val="90000"/>
              </a:lnSpc>
              <a:spcAft>
                <a:spcPts val="600"/>
              </a:spcAft>
              <a:buFont typeface="Arial" panose="020B0604020202020204" pitchFamily="34" charset="0"/>
              <a:buChar char="•"/>
            </a:pPr>
            <a:r>
              <a:rPr lang="en-US" sz="2000" dirty="0"/>
              <a:t>Limitations may include people not knowing how to use it or some viewers being blind and therefore unable to see the presentations made with it.</a:t>
            </a:r>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endParaRPr lang="en-US" sz="2000" dirty="0"/>
          </a:p>
          <a:p>
            <a:pPr defTabSz="914400">
              <a:lnSpc>
                <a:spcPct val="90000"/>
              </a:lnSpc>
              <a:spcAft>
                <a:spcPts val="600"/>
              </a:spcAft>
            </a:pPr>
            <a:r>
              <a:rPr lang="en-US" sz="2000" dirty="0"/>
              <a:t>(Website library,2025)</a:t>
            </a:r>
          </a:p>
        </p:txBody>
      </p:sp>
      <p:sp>
        <p:nvSpPr>
          <p:cNvPr id="3" name="CuadroTexto 2">
            <a:extLst>
              <a:ext uri="{FF2B5EF4-FFF2-40B4-BE49-F238E27FC236}">
                <a16:creationId xmlns:a16="http://schemas.microsoft.com/office/drawing/2014/main" id="{2549F88D-72AC-18B4-AE07-5EED044CD4FA}"/>
              </a:ext>
            </a:extLst>
          </p:cNvPr>
          <p:cNvSpPr txBox="1"/>
          <p:nvPr/>
        </p:nvSpPr>
        <p:spPr>
          <a:xfrm>
            <a:off x="4961744" y="1122363"/>
            <a:ext cx="6910216" cy="461227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endParaRPr lang="en-US" sz="4800" dirty="0">
              <a:latin typeface="+mj-lt"/>
              <a:ea typeface="+mj-ea"/>
              <a:cs typeface="+mj-cs"/>
            </a:endParaRPr>
          </a:p>
        </p:txBody>
      </p:sp>
    </p:spTree>
    <p:extLst>
      <p:ext uri="{BB962C8B-B14F-4D97-AF65-F5344CB8AC3E}">
        <p14:creationId xmlns:p14="http://schemas.microsoft.com/office/powerpoint/2010/main" val="2808242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54683C6-D99C-32DE-B205-17C5B2F85D09}"/>
              </a:ext>
            </a:extLst>
          </p:cNvPr>
          <p:cNvSpPr>
            <a:spLocks noGrp="1"/>
          </p:cNvSpPr>
          <p:nvPr>
            <p:ph type="title"/>
          </p:nvPr>
        </p:nvSpPr>
        <p:spPr/>
        <p:txBody>
          <a:bodyPr/>
          <a:lstStyle/>
          <a:p>
            <a:pPr algn="ctr"/>
            <a:r>
              <a:rPr lang="es-ES" dirty="0">
                <a:latin typeface="Times New Roman" panose="02020603050405020304" pitchFamily="18" charset="0"/>
                <a:cs typeface="Times New Roman" panose="02020603050405020304" pitchFamily="18" charset="0"/>
              </a:rPr>
              <a:t>OneDrive</a:t>
            </a:r>
            <a:endParaRPr lang="es-CO" dirty="0">
              <a:latin typeface="Times New Roman" panose="02020603050405020304" pitchFamily="18" charset="0"/>
              <a:cs typeface="Times New Roman" panose="02020603050405020304" pitchFamily="18" charset="0"/>
            </a:endParaRPr>
          </a:p>
        </p:txBody>
      </p:sp>
      <p:sp>
        <p:nvSpPr>
          <p:cNvPr id="3" name="Marcador de contenido 2">
            <a:extLst>
              <a:ext uri="{FF2B5EF4-FFF2-40B4-BE49-F238E27FC236}">
                <a16:creationId xmlns:a16="http://schemas.microsoft.com/office/drawing/2014/main" id="{D346E19E-5A12-284F-A47E-FBD94E50F8EE}"/>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OneDrive is a great tool because it helps you archive any type of document, image, or simply memories of moments spent at the residence, while also being a great tool for accessing files from anywhere in the world where the healthcare professional who needs access to those files may be located.</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pPr marL="0" indent="0">
              <a:buNone/>
            </a:pPr>
            <a:r>
              <a:rPr lang="es-CO" sz="2000" dirty="0">
                <a:latin typeface="Times New Roman" panose="02020603050405020304" pitchFamily="18" charset="0"/>
                <a:cs typeface="Times New Roman" panose="02020603050405020304" pitchFamily="18" charset="0"/>
              </a:rPr>
              <a:t>(Charry Lamprea, M, G. 2025)</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05938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171017" y="-2189666"/>
            <a:ext cx="4771220" cy="4771220"/>
          </a:xfrm>
          <a:custGeom>
            <a:avLst/>
            <a:gdLst/>
            <a:ahLst/>
            <a:cxnLst/>
            <a:rect l="l" t="t" r="r" b="b"/>
            <a:pathLst>
              <a:path w="7156830" h="7156830">
                <a:moveTo>
                  <a:pt x="0" y="0"/>
                </a:moveTo>
                <a:lnTo>
                  <a:pt x="7156830" y="0"/>
                </a:lnTo>
                <a:lnTo>
                  <a:pt x="7156830" y="7156830"/>
                </a:lnTo>
                <a:lnTo>
                  <a:pt x="0" y="7156830"/>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a:off x="8312322" y="3429000"/>
            <a:ext cx="6387757" cy="6387757"/>
          </a:xfrm>
          <a:custGeom>
            <a:avLst/>
            <a:gdLst/>
            <a:ahLst/>
            <a:cxnLst/>
            <a:rect l="l" t="t" r="r" b="b"/>
            <a:pathLst>
              <a:path w="9581636" h="9581636">
                <a:moveTo>
                  <a:pt x="0" y="0"/>
                </a:moveTo>
                <a:lnTo>
                  <a:pt x="9581636" y="0"/>
                </a:lnTo>
                <a:lnTo>
                  <a:pt x="9581636" y="9581636"/>
                </a:lnTo>
                <a:lnTo>
                  <a:pt x="0" y="9581636"/>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grpSp>
        <p:nvGrpSpPr>
          <p:cNvPr id="4" name="Group 4"/>
          <p:cNvGrpSpPr/>
          <p:nvPr/>
        </p:nvGrpSpPr>
        <p:grpSpPr>
          <a:xfrm>
            <a:off x="10545722" y="-822413"/>
            <a:ext cx="2635425" cy="2635425"/>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grpSp>
        <p:nvGrpSpPr>
          <p:cNvPr id="6" name="Group 6"/>
          <p:cNvGrpSpPr/>
          <p:nvPr/>
        </p:nvGrpSpPr>
        <p:grpSpPr>
          <a:xfrm>
            <a:off x="-1103120" y="5540288"/>
            <a:ext cx="2635425" cy="2635425"/>
            <a:chOff x="0" y="0"/>
            <a:chExt cx="6350000" cy="6350000"/>
          </a:xfrm>
        </p:grpSpPr>
        <p:sp>
          <p:nvSpPr>
            <p:cNvPr id="7" name="Freeform 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sp>
        <p:nvSpPr>
          <p:cNvPr id="8" name="TextBox 8"/>
          <p:cNvSpPr txBox="1"/>
          <p:nvPr/>
        </p:nvSpPr>
        <p:spPr>
          <a:xfrm>
            <a:off x="5779062" y="1321098"/>
            <a:ext cx="4766660" cy="507831"/>
          </a:xfrm>
          <a:prstGeom prst="rect">
            <a:avLst/>
          </a:prstGeom>
        </p:spPr>
        <p:txBody>
          <a:bodyPr lIns="0" tIns="0" rIns="0" bIns="0" rtlCol="0" anchor="t">
            <a:spAutoFit/>
          </a:bodyPr>
          <a:lstStyle/>
          <a:p>
            <a:pPr defTabSz="609630">
              <a:lnSpc>
                <a:spcPts val="3724"/>
              </a:lnSpc>
            </a:pPr>
            <a:r>
              <a:rPr lang="en-US" sz="4488" b="1">
                <a:solidFill>
                  <a:srgbClr val="000000"/>
                </a:solidFill>
                <a:latin typeface="Montserrat Bold"/>
                <a:ea typeface="Montserrat Bold"/>
                <a:cs typeface="Montserrat Bold"/>
                <a:sym typeface="Montserrat Bold"/>
              </a:rPr>
              <a:t>INTRODUCTION</a:t>
            </a:r>
          </a:p>
        </p:txBody>
      </p:sp>
      <p:sp>
        <p:nvSpPr>
          <p:cNvPr id="9" name="TextBox 9"/>
          <p:cNvSpPr txBox="1"/>
          <p:nvPr/>
        </p:nvSpPr>
        <p:spPr>
          <a:xfrm>
            <a:off x="1926031" y="2071713"/>
            <a:ext cx="8619691" cy="3310009"/>
          </a:xfrm>
          <a:prstGeom prst="rect">
            <a:avLst/>
          </a:prstGeom>
        </p:spPr>
        <p:txBody>
          <a:bodyPr lIns="0" tIns="0" rIns="0" bIns="0" rtlCol="0" anchor="t">
            <a:spAutoFit/>
          </a:bodyPr>
          <a:lstStyle/>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Limited digital skills among staff can affect the quality of care, communication, and teamwork in the Sunrise Residential Care Home.</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Staff who struggle with digital tools may make recording errors, miss important updates, or face communication problems with colleagues and families.</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Improving digital literacy through regular training helps ensure safer, faster, and more efficient care for residents.</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Strong digital skills also build staff confidence, reduce mistakes, and support teamwork and compliance with data protection laws.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874684" y="4176057"/>
            <a:ext cx="4771220" cy="4771220"/>
          </a:xfrm>
          <a:custGeom>
            <a:avLst/>
            <a:gdLst/>
            <a:ahLst/>
            <a:cxnLst/>
            <a:rect l="l" t="t" r="r" b="b"/>
            <a:pathLst>
              <a:path w="7156830" h="7156830">
                <a:moveTo>
                  <a:pt x="0" y="0"/>
                </a:moveTo>
                <a:lnTo>
                  <a:pt x="7156830" y="0"/>
                </a:lnTo>
                <a:lnTo>
                  <a:pt x="7156830" y="7156830"/>
                </a:lnTo>
                <a:lnTo>
                  <a:pt x="0" y="7156830"/>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a:off x="8629822" y="-2720703"/>
            <a:ext cx="6387757" cy="6387757"/>
          </a:xfrm>
          <a:custGeom>
            <a:avLst/>
            <a:gdLst/>
            <a:ahLst/>
            <a:cxnLst/>
            <a:rect l="l" t="t" r="r" b="b"/>
            <a:pathLst>
              <a:path w="9581636" h="9581636">
                <a:moveTo>
                  <a:pt x="0" y="0"/>
                </a:moveTo>
                <a:lnTo>
                  <a:pt x="9581636" y="0"/>
                </a:lnTo>
                <a:lnTo>
                  <a:pt x="9581636" y="9581636"/>
                </a:lnTo>
                <a:lnTo>
                  <a:pt x="0" y="9581636"/>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grpSp>
        <p:nvGrpSpPr>
          <p:cNvPr id="4" name="Group 4"/>
          <p:cNvGrpSpPr/>
          <p:nvPr/>
        </p:nvGrpSpPr>
        <p:grpSpPr>
          <a:xfrm>
            <a:off x="9937750" y="5082963"/>
            <a:ext cx="3771900" cy="3771900"/>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grpSp>
        <p:nvGrpSpPr>
          <p:cNvPr id="6" name="Group 6"/>
          <p:cNvGrpSpPr/>
          <p:nvPr/>
        </p:nvGrpSpPr>
        <p:grpSpPr>
          <a:xfrm>
            <a:off x="-1874684" y="-2055283"/>
            <a:ext cx="3771900" cy="3771900"/>
            <a:chOff x="0" y="0"/>
            <a:chExt cx="6350000" cy="6350000"/>
          </a:xfrm>
        </p:grpSpPr>
        <p:sp>
          <p:nvSpPr>
            <p:cNvPr id="7" name="Freeform 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sp>
        <p:nvSpPr>
          <p:cNvPr id="8" name="TextBox 8"/>
          <p:cNvSpPr txBox="1"/>
          <p:nvPr/>
        </p:nvSpPr>
        <p:spPr>
          <a:xfrm>
            <a:off x="4287739" y="1767417"/>
            <a:ext cx="6268587" cy="952248"/>
          </a:xfrm>
          <a:prstGeom prst="rect">
            <a:avLst/>
          </a:prstGeom>
        </p:spPr>
        <p:txBody>
          <a:bodyPr lIns="0" tIns="0" rIns="0" bIns="0" rtlCol="0" anchor="t">
            <a:spAutoFit/>
          </a:bodyPr>
          <a:lstStyle/>
          <a:p>
            <a:pPr defTabSz="609630">
              <a:lnSpc>
                <a:spcPts val="3744"/>
              </a:lnSpc>
            </a:pPr>
            <a:r>
              <a:rPr lang="en-US" sz="3600" b="1">
                <a:solidFill>
                  <a:srgbClr val="000000"/>
                </a:solidFill>
                <a:latin typeface="Montserrat Bold"/>
                <a:ea typeface="Montserrat Bold"/>
                <a:cs typeface="Montserrat Bold"/>
                <a:sym typeface="Montserrat Bold"/>
              </a:rPr>
              <a:t>Impact on Care Delivery</a:t>
            </a:r>
          </a:p>
          <a:p>
            <a:pPr defTabSz="609630">
              <a:lnSpc>
                <a:spcPts val="3744"/>
              </a:lnSpc>
            </a:pPr>
            <a:endParaRPr lang="en-US" sz="3600" b="1">
              <a:solidFill>
                <a:srgbClr val="000000"/>
              </a:solidFill>
              <a:latin typeface="Montserrat Bold"/>
              <a:ea typeface="Montserrat Bold"/>
              <a:cs typeface="Montserrat Bold"/>
              <a:sym typeface="Montserrat Bold"/>
            </a:endParaRPr>
          </a:p>
        </p:txBody>
      </p:sp>
      <p:sp>
        <p:nvSpPr>
          <p:cNvPr id="9" name="TextBox 9"/>
          <p:cNvSpPr txBox="1"/>
          <p:nvPr/>
        </p:nvSpPr>
        <p:spPr>
          <a:xfrm>
            <a:off x="4287739" y="2538193"/>
            <a:ext cx="5793995" cy="642612"/>
          </a:xfrm>
          <a:prstGeom prst="rect">
            <a:avLst/>
          </a:prstGeom>
        </p:spPr>
        <p:txBody>
          <a:bodyPr lIns="0" tIns="0" rIns="0" bIns="0" rtlCol="0" anchor="t">
            <a:spAutoFit/>
          </a:bodyPr>
          <a:lstStyle/>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Staff may find it difficult to record or update residents’ care plans on digital systems.</a:t>
            </a:r>
          </a:p>
        </p:txBody>
      </p:sp>
      <p:sp>
        <p:nvSpPr>
          <p:cNvPr id="10" name="TextBox 10"/>
          <p:cNvSpPr txBox="1"/>
          <p:nvPr/>
        </p:nvSpPr>
        <p:spPr>
          <a:xfrm>
            <a:off x="4287739" y="3328811"/>
            <a:ext cx="5793995" cy="642612"/>
          </a:xfrm>
          <a:prstGeom prst="rect">
            <a:avLst/>
          </a:prstGeom>
        </p:spPr>
        <p:txBody>
          <a:bodyPr lIns="0" tIns="0" rIns="0" bIns="0" rtlCol="0" anchor="t">
            <a:spAutoFit/>
          </a:bodyPr>
          <a:lstStyle/>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Mistakes in entering or missing information could lead to poor or unsafe care.</a:t>
            </a:r>
          </a:p>
        </p:txBody>
      </p:sp>
      <p:sp>
        <p:nvSpPr>
          <p:cNvPr id="11" name="TextBox 11"/>
          <p:cNvSpPr txBox="1"/>
          <p:nvPr/>
        </p:nvSpPr>
        <p:spPr>
          <a:xfrm>
            <a:off x="4287739" y="4108027"/>
            <a:ext cx="5793995" cy="642612"/>
          </a:xfrm>
          <a:prstGeom prst="rect">
            <a:avLst/>
          </a:prstGeom>
        </p:spPr>
        <p:txBody>
          <a:bodyPr lIns="0" tIns="0" rIns="0" bIns="0" rtlCol="0" anchor="t">
            <a:spAutoFit/>
          </a:bodyPr>
          <a:lstStyle/>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Delays in recording medication or health updates can affect residents’ well-being.</a:t>
            </a:r>
          </a:p>
        </p:txBody>
      </p:sp>
      <p:sp>
        <p:nvSpPr>
          <p:cNvPr id="12" name="TextBox 12"/>
          <p:cNvSpPr txBox="1"/>
          <p:nvPr/>
        </p:nvSpPr>
        <p:spPr>
          <a:xfrm>
            <a:off x="4287739" y="4898813"/>
            <a:ext cx="5793995" cy="642612"/>
          </a:xfrm>
          <a:prstGeom prst="rect">
            <a:avLst/>
          </a:prstGeom>
        </p:spPr>
        <p:txBody>
          <a:bodyPr lIns="0" tIns="0" rIns="0" bIns="0" rtlCol="0" anchor="t">
            <a:spAutoFit/>
          </a:bodyPr>
          <a:lstStyle/>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Inconsistent digital record keeping may reduce the quality and accuracy of care.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580082" y="-1567875"/>
            <a:ext cx="11970700" cy="9640421"/>
            <a:chOff x="0" y="0"/>
            <a:chExt cx="8959310" cy="6350000"/>
          </a:xfrm>
        </p:grpSpPr>
        <p:sp>
          <p:nvSpPr>
            <p:cNvPr id="3" name="Freeform 3"/>
            <p:cNvSpPr/>
            <p:nvPr/>
          </p:nvSpPr>
          <p:spPr>
            <a:xfrm>
              <a:off x="0" y="0"/>
              <a:ext cx="8959310" cy="6350000"/>
            </a:xfrm>
            <a:custGeom>
              <a:avLst/>
              <a:gdLst/>
              <a:ahLst/>
              <a:cxnLst/>
              <a:rect l="l" t="t" r="r" b="b"/>
              <a:pathLst>
                <a:path w="8959310" h="6350000">
                  <a:moveTo>
                    <a:pt x="4479655" y="0"/>
                  </a:moveTo>
                  <a:cubicBezTo>
                    <a:pt x="2005610" y="0"/>
                    <a:pt x="0" y="1421496"/>
                    <a:pt x="0" y="3175000"/>
                  </a:cubicBezTo>
                  <a:cubicBezTo>
                    <a:pt x="0" y="4928504"/>
                    <a:pt x="2005610" y="6350000"/>
                    <a:pt x="4479655" y="6350000"/>
                  </a:cubicBezTo>
                  <a:cubicBezTo>
                    <a:pt x="6953700" y="6350000"/>
                    <a:pt x="8959310" y="4928504"/>
                    <a:pt x="8959310" y="3175000"/>
                  </a:cubicBezTo>
                  <a:cubicBezTo>
                    <a:pt x="8959310" y="1421496"/>
                    <a:pt x="6953700" y="0"/>
                    <a:pt x="4479655" y="0"/>
                  </a:cubicBezTo>
                  <a:close/>
                </a:path>
              </a:pathLst>
            </a:custGeom>
            <a:solidFill>
              <a:srgbClr val="F3DF05"/>
            </a:solidFill>
          </p:spPr>
          <p:txBody>
            <a:bodyPr/>
            <a:lstStyle/>
            <a:p>
              <a:endParaRPr lang="es-CO"/>
            </a:p>
          </p:txBody>
        </p:sp>
      </p:grpSp>
      <p:sp>
        <p:nvSpPr>
          <p:cNvPr id="4" name="Freeform 4"/>
          <p:cNvSpPr/>
          <p:nvPr/>
        </p:nvSpPr>
        <p:spPr>
          <a:xfrm>
            <a:off x="9390617" y="4472390"/>
            <a:ext cx="4771220" cy="4771220"/>
          </a:xfrm>
          <a:custGeom>
            <a:avLst/>
            <a:gdLst/>
            <a:ahLst/>
            <a:cxnLst/>
            <a:rect l="l" t="t" r="r" b="b"/>
            <a:pathLst>
              <a:path w="7156830" h="7156830">
                <a:moveTo>
                  <a:pt x="0" y="0"/>
                </a:moveTo>
                <a:lnTo>
                  <a:pt x="7156830" y="0"/>
                </a:lnTo>
                <a:lnTo>
                  <a:pt x="7156830" y="7156830"/>
                </a:lnTo>
                <a:lnTo>
                  <a:pt x="0" y="7156830"/>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sp>
        <p:nvSpPr>
          <p:cNvPr id="5" name="Freeform 5"/>
          <p:cNvSpPr/>
          <p:nvPr/>
        </p:nvSpPr>
        <p:spPr>
          <a:xfrm>
            <a:off x="9390617" y="-2635609"/>
            <a:ext cx="4771220" cy="4771220"/>
          </a:xfrm>
          <a:custGeom>
            <a:avLst/>
            <a:gdLst/>
            <a:ahLst/>
            <a:cxnLst/>
            <a:rect l="l" t="t" r="r" b="b"/>
            <a:pathLst>
              <a:path w="7156830" h="7156830">
                <a:moveTo>
                  <a:pt x="0" y="0"/>
                </a:moveTo>
                <a:lnTo>
                  <a:pt x="7156830" y="0"/>
                </a:lnTo>
                <a:lnTo>
                  <a:pt x="7156830" y="7156829"/>
                </a:lnTo>
                <a:lnTo>
                  <a:pt x="0" y="7156829"/>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sp>
        <p:nvSpPr>
          <p:cNvPr id="6" name="TextBox 6"/>
          <p:cNvSpPr txBox="1"/>
          <p:nvPr/>
        </p:nvSpPr>
        <p:spPr>
          <a:xfrm>
            <a:off x="822961" y="1588961"/>
            <a:ext cx="4301797" cy="770339"/>
          </a:xfrm>
          <a:prstGeom prst="rect">
            <a:avLst/>
          </a:prstGeom>
        </p:spPr>
        <p:txBody>
          <a:bodyPr lIns="0" tIns="0" rIns="0" bIns="0" rtlCol="0" anchor="t">
            <a:spAutoFit/>
          </a:bodyPr>
          <a:lstStyle/>
          <a:p>
            <a:pPr defTabSz="609630">
              <a:lnSpc>
                <a:spcPts val="2981"/>
              </a:lnSpc>
            </a:pPr>
            <a:r>
              <a:rPr lang="en-US" sz="2867" b="1">
                <a:solidFill>
                  <a:srgbClr val="000000"/>
                </a:solidFill>
                <a:latin typeface="Montserrat Bold"/>
                <a:ea typeface="Montserrat Bold"/>
                <a:cs typeface="Montserrat Bold"/>
                <a:sym typeface="Montserrat Bold"/>
              </a:rPr>
              <a:t>Impact on Communication</a:t>
            </a:r>
          </a:p>
          <a:p>
            <a:pPr defTabSz="609630">
              <a:lnSpc>
                <a:spcPts val="2981"/>
              </a:lnSpc>
            </a:pPr>
            <a:endParaRPr lang="en-US" sz="2867" b="1">
              <a:solidFill>
                <a:srgbClr val="000000"/>
              </a:solidFill>
              <a:latin typeface="Montserrat Bold"/>
              <a:ea typeface="Montserrat Bold"/>
              <a:cs typeface="Montserrat Bold"/>
              <a:sym typeface="Montserrat Bold"/>
            </a:endParaRPr>
          </a:p>
        </p:txBody>
      </p:sp>
      <p:sp>
        <p:nvSpPr>
          <p:cNvPr id="7" name="TextBox 7"/>
          <p:cNvSpPr txBox="1"/>
          <p:nvPr/>
        </p:nvSpPr>
        <p:spPr>
          <a:xfrm>
            <a:off x="822961" y="2483147"/>
            <a:ext cx="6820178" cy="2643159"/>
          </a:xfrm>
          <a:prstGeom prst="rect">
            <a:avLst/>
          </a:prstGeom>
        </p:spPr>
        <p:txBody>
          <a:bodyPr lIns="0" tIns="0" rIns="0" bIns="0" rtlCol="0" anchor="t">
            <a:spAutoFit/>
          </a:bodyPr>
          <a:lstStyle/>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Staff with poor digital skills may not use emails, messaging apps, or online systems effectively.</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Important updates or instructions could be missed or misunderstood.</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Poor communication can lead to confusion between shifts and affect coordination of care.</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Families and healthcare professionals may lose confidence if communication is slow or unclear.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385610" y="-2385610"/>
            <a:ext cx="4771220" cy="4771220"/>
          </a:xfrm>
          <a:custGeom>
            <a:avLst/>
            <a:gdLst/>
            <a:ahLst/>
            <a:cxnLst/>
            <a:rect l="l" t="t" r="r" b="b"/>
            <a:pathLst>
              <a:path w="7156830" h="7156830">
                <a:moveTo>
                  <a:pt x="0" y="0"/>
                </a:moveTo>
                <a:lnTo>
                  <a:pt x="7156830" y="0"/>
                </a:lnTo>
                <a:lnTo>
                  <a:pt x="7156830" y="7156830"/>
                </a:lnTo>
                <a:lnTo>
                  <a:pt x="0" y="7156830"/>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a:off x="8998122" y="3936839"/>
            <a:ext cx="6387757" cy="6387757"/>
          </a:xfrm>
          <a:custGeom>
            <a:avLst/>
            <a:gdLst/>
            <a:ahLst/>
            <a:cxnLst/>
            <a:rect l="l" t="t" r="r" b="b"/>
            <a:pathLst>
              <a:path w="9581636" h="9581636">
                <a:moveTo>
                  <a:pt x="0" y="0"/>
                </a:moveTo>
                <a:lnTo>
                  <a:pt x="9581636" y="0"/>
                </a:lnTo>
                <a:lnTo>
                  <a:pt x="9581636" y="9581636"/>
                </a:lnTo>
                <a:lnTo>
                  <a:pt x="0" y="9581636"/>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grpSp>
        <p:nvGrpSpPr>
          <p:cNvPr id="4" name="Group 4"/>
          <p:cNvGrpSpPr/>
          <p:nvPr/>
        </p:nvGrpSpPr>
        <p:grpSpPr>
          <a:xfrm>
            <a:off x="10545722" y="-903589"/>
            <a:ext cx="2635425" cy="2635425"/>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grpSp>
        <p:nvGrpSpPr>
          <p:cNvPr id="6" name="Group 6"/>
          <p:cNvGrpSpPr/>
          <p:nvPr/>
        </p:nvGrpSpPr>
        <p:grpSpPr>
          <a:xfrm>
            <a:off x="-1103120" y="5540288"/>
            <a:ext cx="2635425" cy="2635425"/>
            <a:chOff x="0" y="0"/>
            <a:chExt cx="6350000" cy="6350000"/>
          </a:xfrm>
        </p:grpSpPr>
        <p:sp>
          <p:nvSpPr>
            <p:cNvPr id="7" name="Freeform 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sp>
        <p:nvSpPr>
          <p:cNvPr id="8" name="TextBox 8"/>
          <p:cNvSpPr txBox="1"/>
          <p:nvPr/>
        </p:nvSpPr>
        <p:spPr>
          <a:xfrm>
            <a:off x="685800" y="1186746"/>
            <a:ext cx="5410200" cy="1517531"/>
          </a:xfrm>
          <a:prstGeom prst="rect">
            <a:avLst/>
          </a:prstGeom>
        </p:spPr>
        <p:txBody>
          <a:bodyPr lIns="0" tIns="0" rIns="0" bIns="0" rtlCol="0" anchor="t">
            <a:spAutoFit/>
          </a:bodyPr>
          <a:lstStyle/>
          <a:p>
            <a:pPr defTabSz="609630">
              <a:lnSpc>
                <a:spcPts val="5942"/>
              </a:lnSpc>
            </a:pPr>
            <a:r>
              <a:rPr lang="en-US" sz="5714" b="1">
                <a:solidFill>
                  <a:srgbClr val="000000"/>
                </a:solidFill>
                <a:latin typeface="Montserrat Bold"/>
                <a:ea typeface="Montserrat Bold"/>
                <a:cs typeface="Montserrat Bold"/>
                <a:sym typeface="Montserrat Bold"/>
              </a:rPr>
              <a:t>Impact on Teamworking</a:t>
            </a:r>
          </a:p>
        </p:txBody>
      </p:sp>
      <p:sp>
        <p:nvSpPr>
          <p:cNvPr id="9" name="TextBox 9"/>
          <p:cNvSpPr txBox="1"/>
          <p:nvPr/>
        </p:nvSpPr>
        <p:spPr>
          <a:xfrm>
            <a:off x="685800" y="2830956"/>
            <a:ext cx="8312321" cy="2309735"/>
          </a:xfrm>
          <a:prstGeom prst="rect">
            <a:avLst/>
          </a:prstGeom>
        </p:spPr>
        <p:txBody>
          <a:bodyPr lIns="0" tIns="0" rIns="0" bIns="0" rtlCol="0" anchor="t">
            <a:spAutoFit/>
          </a:bodyPr>
          <a:lstStyle/>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Unequal digital skills can create frustration among team members.</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Some staff may rely too much on others to complete digital tasks.</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Misunderstandings and extra workload for skilled staff can lower team morale.</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Lack of digital collaboration tools being used properly can reduce teamwork efficiency.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03120" y="5540288"/>
            <a:ext cx="2635425" cy="2635425"/>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grpSp>
        <p:nvGrpSpPr>
          <p:cNvPr id="4" name="Group 4"/>
          <p:cNvGrpSpPr/>
          <p:nvPr/>
        </p:nvGrpSpPr>
        <p:grpSpPr>
          <a:xfrm>
            <a:off x="10545722" y="-903589"/>
            <a:ext cx="2635425" cy="2635425"/>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sp>
        <p:nvSpPr>
          <p:cNvPr id="6" name="TextBox 6"/>
          <p:cNvSpPr txBox="1"/>
          <p:nvPr/>
        </p:nvSpPr>
        <p:spPr>
          <a:xfrm>
            <a:off x="4367976" y="952939"/>
            <a:ext cx="6177745" cy="1568378"/>
          </a:xfrm>
          <a:prstGeom prst="rect">
            <a:avLst/>
          </a:prstGeom>
        </p:spPr>
        <p:txBody>
          <a:bodyPr lIns="0" tIns="0" rIns="0" bIns="0" rtlCol="0" anchor="t">
            <a:spAutoFit/>
          </a:bodyPr>
          <a:lstStyle/>
          <a:p>
            <a:pPr algn="r" defTabSz="609630">
              <a:lnSpc>
                <a:spcPts val="6126"/>
              </a:lnSpc>
            </a:pPr>
            <a:r>
              <a:rPr lang="en-US" sz="5890" b="1">
                <a:solidFill>
                  <a:srgbClr val="000000"/>
                </a:solidFill>
                <a:latin typeface="Montserrat Bold"/>
                <a:ea typeface="Montserrat Bold"/>
                <a:cs typeface="Montserrat Bold"/>
                <a:sym typeface="Montserrat Bold"/>
              </a:rPr>
              <a:t>Overall Impact</a:t>
            </a:r>
          </a:p>
          <a:p>
            <a:pPr algn="r" defTabSz="609630">
              <a:lnSpc>
                <a:spcPts val="6126"/>
              </a:lnSpc>
            </a:pPr>
            <a:endParaRPr lang="en-US" sz="5890" b="1">
              <a:solidFill>
                <a:srgbClr val="000000"/>
              </a:solidFill>
              <a:latin typeface="Montserrat Bold"/>
              <a:ea typeface="Montserrat Bold"/>
              <a:cs typeface="Montserrat Bold"/>
              <a:sym typeface="Montserrat Bold"/>
            </a:endParaRPr>
          </a:p>
        </p:txBody>
      </p:sp>
      <p:sp>
        <p:nvSpPr>
          <p:cNvPr id="7" name="TextBox 7"/>
          <p:cNvSpPr txBox="1"/>
          <p:nvPr/>
        </p:nvSpPr>
        <p:spPr>
          <a:xfrm>
            <a:off x="5997065" y="1966206"/>
            <a:ext cx="4548656" cy="2976584"/>
          </a:xfrm>
          <a:prstGeom prst="rect">
            <a:avLst/>
          </a:prstGeom>
        </p:spPr>
        <p:txBody>
          <a:bodyPr lIns="0" tIns="0" rIns="0" bIns="0" rtlCol="0" anchor="t">
            <a:spAutoFit/>
          </a:bodyPr>
          <a:lstStyle/>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Limited digital literacy affects safety, communication, and teamwork.</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It may lead to more errors, stress, and reduced confidence among staff.</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Poor record-keeping may also affect compliance with care home regulations.</a:t>
            </a:r>
          </a:p>
        </p:txBody>
      </p:sp>
      <p:sp>
        <p:nvSpPr>
          <p:cNvPr id="8" name="Freeform 8"/>
          <p:cNvSpPr/>
          <p:nvPr/>
        </p:nvSpPr>
        <p:spPr>
          <a:xfrm>
            <a:off x="-2385610" y="-2385610"/>
            <a:ext cx="4771220" cy="4771220"/>
          </a:xfrm>
          <a:custGeom>
            <a:avLst/>
            <a:gdLst/>
            <a:ahLst/>
            <a:cxnLst/>
            <a:rect l="l" t="t" r="r" b="b"/>
            <a:pathLst>
              <a:path w="7156830" h="7156830">
                <a:moveTo>
                  <a:pt x="0" y="0"/>
                </a:moveTo>
                <a:lnTo>
                  <a:pt x="7156830" y="0"/>
                </a:lnTo>
                <a:lnTo>
                  <a:pt x="7156830" y="7156830"/>
                </a:lnTo>
                <a:lnTo>
                  <a:pt x="0" y="7156830"/>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sp>
        <p:nvSpPr>
          <p:cNvPr id="9" name="Freeform 9"/>
          <p:cNvSpPr/>
          <p:nvPr/>
        </p:nvSpPr>
        <p:spPr>
          <a:xfrm>
            <a:off x="8998122" y="3936839"/>
            <a:ext cx="6387757" cy="6387757"/>
          </a:xfrm>
          <a:custGeom>
            <a:avLst/>
            <a:gdLst/>
            <a:ahLst/>
            <a:cxnLst/>
            <a:rect l="l" t="t" r="r" b="b"/>
            <a:pathLst>
              <a:path w="9581636" h="9581636">
                <a:moveTo>
                  <a:pt x="0" y="0"/>
                </a:moveTo>
                <a:lnTo>
                  <a:pt x="9581636" y="0"/>
                </a:lnTo>
                <a:lnTo>
                  <a:pt x="9581636" y="9581636"/>
                </a:lnTo>
                <a:lnTo>
                  <a:pt x="0" y="9581636"/>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841273" y="-1391211"/>
            <a:ext cx="7685217" cy="9640421"/>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sp>
        <p:nvSpPr>
          <p:cNvPr id="4" name="TextBox 4"/>
          <p:cNvSpPr txBox="1"/>
          <p:nvPr/>
        </p:nvSpPr>
        <p:spPr>
          <a:xfrm>
            <a:off x="685800" y="2179878"/>
            <a:ext cx="4983409" cy="1412246"/>
          </a:xfrm>
          <a:prstGeom prst="rect">
            <a:avLst/>
          </a:prstGeom>
        </p:spPr>
        <p:txBody>
          <a:bodyPr lIns="0" tIns="0" rIns="0" bIns="0" rtlCol="0" anchor="t">
            <a:spAutoFit/>
          </a:bodyPr>
          <a:lstStyle/>
          <a:p>
            <a:pPr defTabSz="609630">
              <a:lnSpc>
                <a:spcPts val="5465"/>
              </a:lnSpc>
            </a:pPr>
            <a:r>
              <a:rPr lang="en-US" sz="5255" b="1">
                <a:solidFill>
                  <a:srgbClr val="000000"/>
                </a:solidFill>
                <a:latin typeface="Montserrat Bold"/>
                <a:ea typeface="Montserrat Bold"/>
                <a:cs typeface="Montserrat Bold"/>
                <a:sym typeface="Montserrat Bold"/>
              </a:rPr>
              <a:t>CONCLUSION</a:t>
            </a:r>
          </a:p>
          <a:p>
            <a:pPr defTabSz="609630">
              <a:lnSpc>
                <a:spcPts val="5465"/>
              </a:lnSpc>
            </a:pPr>
            <a:endParaRPr lang="en-US" sz="5255" b="1">
              <a:solidFill>
                <a:srgbClr val="000000"/>
              </a:solidFill>
              <a:latin typeface="Montserrat Bold"/>
              <a:ea typeface="Montserrat Bold"/>
              <a:cs typeface="Montserrat Bold"/>
              <a:sym typeface="Montserrat Bold"/>
            </a:endParaRPr>
          </a:p>
        </p:txBody>
      </p:sp>
      <p:sp>
        <p:nvSpPr>
          <p:cNvPr id="5" name="TextBox 5"/>
          <p:cNvSpPr txBox="1"/>
          <p:nvPr/>
        </p:nvSpPr>
        <p:spPr>
          <a:xfrm>
            <a:off x="685800" y="3169939"/>
            <a:ext cx="3980419" cy="1976310"/>
          </a:xfrm>
          <a:prstGeom prst="rect">
            <a:avLst/>
          </a:prstGeom>
        </p:spPr>
        <p:txBody>
          <a:bodyPr lIns="0" tIns="0" rIns="0" bIns="0" rtlCol="0" anchor="t">
            <a:spAutoFit/>
          </a:bodyPr>
          <a:lstStyle/>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Staff training in digital literacy is essential.</a:t>
            </a:r>
          </a:p>
          <a:p>
            <a:pPr marL="403035" lvl="1" indent="-201517" algn="just" defTabSz="609630">
              <a:lnSpc>
                <a:spcPts val="2613"/>
              </a:lnSpc>
              <a:buFont typeface="Arial"/>
              <a:buChar char="•"/>
            </a:pPr>
            <a:r>
              <a:rPr lang="en-US" sz="1867">
                <a:solidFill>
                  <a:srgbClr val="000000"/>
                </a:solidFill>
                <a:latin typeface="Montserrat"/>
                <a:ea typeface="Montserrat"/>
                <a:cs typeface="Montserrat"/>
                <a:sym typeface="Montserrat"/>
              </a:rPr>
              <a:t>Building confidence in using digital tools will improve care quality, teamwork, and communication.</a:t>
            </a:r>
          </a:p>
        </p:txBody>
      </p:sp>
      <p:sp>
        <p:nvSpPr>
          <p:cNvPr id="6" name="Freeform 6"/>
          <p:cNvSpPr/>
          <p:nvPr/>
        </p:nvSpPr>
        <p:spPr>
          <a:xfrm>
            <a:off x="-2385610" y="-2385610"/>
            <a:ext cx="4771220" cy="4771220"/>
          </a:xfrm>
          <a:custGeom>
            <a:avLst/>
            <a:gdLst/>
            <a:ahLst/>
            <a:cxnLst/>
            <a:rect l="l" t="t" r="r" b="b"/>
            <a:pathLst>
              <a:path w="7156830" h="7156830">
                <a:moveTo>
                  <a:pt x="0" y="0"/>
                </a:moveTo>
                <a:lnTo>
                  <a:pt x="7156830" y="0"/>
                </a:lnTo>
                <a:lnTo>
                  <a:pt x="7156830" y="7156830"/>
                </a:lnTo>
                <a:lnTo>
                  <a:pt x="0" y="7156830"/>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sp>
        <p:nvSpPr>
          <p:cNvPr id="7" name="Freeform 7"/>
          <p:cNvSpPr/>
          <p:nvPr/>
        </p:nvSpPr>
        <p:spPr>
          <a:xfrm>
            <a:off x="4169763" y="4819807"/>
            <a:ext cx="4771220" cy="4771220"/>
          </a:xfrm>
          <a:custGeom>
            <a:avLst/>
            <a:gdLst/>
            <a:ahLst/>
            <a:cxnLst/>
            <a:rect l="l" t="t" r="r" b="b"/>
            <a:pathLst>
              <a:path w="7156830" h="7156830">
                <a:moveTo>
                  <a:pt x="0" y="0"/>
                </a:moveTo>
                <a:lnTo>
                  <a:pt x="7156830" y="0"/>
                </a:lnTo>
                <a:lnTo>
                  <a:pt x="7156830" y="7156830"/>
                </a:lnTo>
                <a:lnTo>
                  <a:pt x="0" y="7156830"/>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grpSp>
        <p:nvGrpSpPr>
          <p:cNvPr id="8" name="Group 8"/>
          <p:cNvGrpSpPr/>
          <p:nvPr/>
        </p:nvGrpSpPr>
        <p:grpSpPr>
          <a:xfrm>
            <a:off x="-1103120" y="5540288"/>
            <a:ext cx="2635425" cy="2635425"/>
            <a:chOff x="0" y="0"/>
            <a:chExt cx="6350000" cy="6350000"/>
          </a:xfrm>
        </p:grpSpPr>
        <p:sp>
          <p:nvSpPr>
            <p:cNvPr id="9" name="Freeform 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4F4"/>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759301" y="518403"/>
            <a:ext cx="3856651" cy="520648"/>
          </a:xfrm>
          <a:prstGeom prst="rect">
            <a:avLst/>
          </a:prstGeom>
        </p:spPr>
      </p:pic>
      <p:sp>
        <p:nvSpPr>
          <p:cNvPr id="3" name="TextBox 3"/>
          <p:cNvSpPr txBox="1"/>
          <p:nvPr/>
        </p:nvSpPr>
        <p:spPr>
          <a:xfrm>
            <a:off x="5118101" y="2410821"/>
            <a:ext cx="5172483" cy="2864310"/>
          </a:xfrm>
          <a:prstGeom prst="rect">
            <a:avLst/>
          </a:prstGeom>
        </p:spPr>
        <p:txBody>
          <a:bodyPr lIns="0" tIns="0" rIns="0" bIns="0" rtlCol="0" anchor="t">
            <a:spAutoFit/>
          </a:bodyPr>
          <a:lstStyle/>
          <a:p>
            <a:pPr marL="388638" lvl="1" indent="-194319" algn="just" defTabSz="609630">
              <a:lnSpc>
                <a:spcPts val="2519"/>
              </a:lnSpc>
              <a:buFont typeface="Arial"/>
              <a:buChar char="•"/>
            </a:pPr>
            <a:r>
              <a:rPr lang="en-US" sz="1799">
                <a:solidFill>
                  <a:srgbClr val="444444"/>
                </a:solidFill>
                <a:latin typeface="PT Sans"/>
                <a:ea typeface="PT Sans"/>
                <a:cs typeface="PT Sans"/>
                <a:sym typeface="PT Sans"/>
              </a:rPr>
              <a:t>In residential care homes, digital safety is essential to protect residents’ data and ensure smooth operations.</a:t>
            </a:r>
          </a:p>
          <a:p>
            <a:pPr marL="388638" lvl="1" indent="-194319" algn="just" defTabSz="609630">
              <a:lnSpc>
                <a:spcPts val="2519"/>
              </a:lnSpc>
              <a:buFont typeface="Arial"/>
              <a:buChar char="•"/>
            </a:pPr>
            <a:r>
              <a:rPr lang="en-US" sz="1799">
                <a:solidFill>
                  <a:srgbClr val="444444"/>
                </a:solidFill>
                <a:latin typeface="PT Sans"/>
                <a:ea typeface="PT Sans"/>
                <a:cs typeface="PT Sans"/>
                <a:sym typeface="PT Sans"/>
              </a:rPr>
              <a:t>This checklist supports staff in maintaining secure digital practices that align with care standards and GDPR compliance.</a:t>
            </a:r>
          </a:p>
          <a:p>
            <a:pPr marL="388638" lvl="1" indent="-194319" algn="just" defTabSz="609630">
              <a:lnSpc>
                <a:spcPts val="2519"/>
              </a:lnSpc>
              <a:buFont typeface="Arial"/>
              <a:buChar char="•"/>
            </a:pPr>
            <a:r>
              <a:rPr lang="en-US" sz="1799">
                <a:solidFill>
                  <a:srgbClr val="444444"/>
                </a:solidFill>
                <a:latin typeface="PT Sans"/>
                <a:ea typeface="PT Sans"/>
                <a:cs typeface="PT Sans"/>
                <a:sym typeface="PT Sans"/>
              </a:rPr>
              <a:t>Following these guidelines helps prevent data breaches, improve communication, and build trust among staff and residents.</a:t>
            </a:r>
          </a:p>
        </p:txBody>
      </p:sp>
      <p:sp>
        <p:nvSpPr>
          <p:cNvPr id="4" name="TextBox 4"/>
          <p:cNvSpPr txBox="1"/>
          <p:nvPr/>
        </p:nvSpPr>
        <p:spPr>
          <a:xfrm>
            <a:off x="5118100" y="1428614"/>
            <a:ext cx="5482928" cy="795089"/>
          </a:xfrm>
          <a:prstGeom prst="rect">
            <a:avLst/>
          </a:prstGeom>
        </p:spPr>
        <p:txBody>
          <a:bodyPr lIns="0" tIns="0" rIns="0" bIns="0" rtlCol="0" anchor="t">
            <a:spAutoFit/>
          </a:bodyPr>
          <a:lstStyle/>
          <a:p>
            <a:pPr algn="just" defTabSz="609630">
              <a:lnSpc>
                <a:spcPts val="6160"/>
              </a:lnSpc>
              <a:spcBef>
                <a:spcPct val="0"/>
              </a:spcBef>
            </a:pPr>
            <a:r>
              <a:rPr lang="en-US" sz="5600">
                <a:solidFill>
                  <a:srgbClr val="444444"/>
                </a:solidFill>
                <a:latin typeface="Bernoru"/>
                <a:ea typeface="Bernoru"/>
                <a:cs typeface="Bernoru"/>
                <a:sym typeface="Bernoru"/>
              </a:rPr>
              <a:t>Introduction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4F4"/>
        </a:solidFill>
        <a:effectLst/>
      </p:bgPr>
    </p:bg>
    <p:spTree>
      <p:nvGrpSpPr>
        <p:cNvPr id="1" name=""/>
        <p:cNvGrpSpPr/>
        <p:nvPr/>
      </p:nvGrpSpPr>
      <p:grpSpPr>
        <a:xfrm>
          <a:off x="0" y="0"/>
          <a:ext cx="0" cy="0"/>
          <a:chOff x="0" y="0"/>
          <a:chExt cx="0" cy="0"/>
        </a:xfrm>
      </p:grpSpPr>
      <p:sp>
        <p:nvSpPr>
          <p:cNvPr id="2" name="Freeform 2"/>
          <p:cNvSpPr/>
          <p:nvPr/>
        </p:nvSpPr>
        <p:spPr>
          <a:xfrm rot="4166369">
            <a:off x="-3403799" y="-2203373"/>
            <a:ext cx="10679180" cy="10705945"/>
          </a:xfrm>
          <a:custGeom>
            <a:avLst/>
            <a:gdLst/>
            <a:ahLst/>
            <a:cxnLst/>
            <a:rect l="l" t="t" r="r" b="b"/>
            <a:pathLst>
              <a:path w="16018770" h="16058917">
                <a:moveTo>
                  <a:pt x="0" y="0"/>
                </a:moveTo>
                <a:lnTo>
                  <a:pt x="16018770" y="0"/>
                </a:lnTo>
                <a:lnTo>
                  <a:pt x="16018770" y="16058918"/>
                </a:lnTo>
                <a:lnTo>
                  <a:pt x="0" y="16058918"/>
                </a:lnTo>
                <a:lnTo>
                  <a:pt x="0" y="0"/>
                </a:lnTo>
                <a:close/>
              </a:path>
            </a:pathLst>
          </a:custGeom>
          <a:blipFill>
            <a:blip r:embed="rId2"/>
            <a:stretch>
              <a:fillRect/>
            </a:stretch>
          </a:blipFill>
        </p:spPr>
        <p:txBody>
          <a:bodyPr/>
          <a:lstStyle/>
          <a:p>
            <a:endParaRPr lang="es-CO"/>
          </a:p>
        </p:txBody>
      </p:sp>
      <p:sp>
        <p:nvSpPr>
          <p:cNvPr id="3" name="Freeform 3"/>
          <p:cNvSpPr/>
          <p:nvPr/>
        </p:nvSpPr>
        <p:spPr>
          <a:xfrm>
            <a:off x="6317668" y="1600174"/>
            <a:ext cx="5874332" cy="4414228"/>
          </a:xfrm>
          <a:custGeom>
            <a:avLst/>
            <a:gdLst/>
            <a:ahLst/>
            <a:cxnLst/>
            <a:rect l="l" t="t" r="r" b="b"/>
            <a:pathLst>
              <a:path w="8811498" h="6621342">
                <a:moveTo>
                  <a:pt x="0" y="0"/>
                </a:moveTo>
                <a:lnTo>
                  <a:pt x="8811498" y="0"/>
                </a:lnTo>
                <a:lnTo>
                  <a:pt x="8811498" y="6621342"/>
                </a:lnTo>
                <a:lnTo>
                  <a:pt x="0" y="6621342"/>
                </a:lnTo>
                <a:lnTo>
                  <a:pt x="0" y="0"/>
                </a:lnTo>
                <a:close/>
              </a:path>
            </a:pathLst>
          </a:custGeom>
          <a:blipFill>
            <a:blip r:embed="rId3"/>
            <a:stretch>
              <a:fillRect l="-96" r="-96"/>
            </a:stretch>
          </a:blipFill>
        </p:spPr>
        <p:txBody>
          <a:bodyPr/>
          <a:lstStyle/>
          <a:p>
            <a:endParaRPr lang="es-CO"/>
          </a:p>
        </p:txBody>
      </p:sp>
      <p:sp>
        <p:nvSpPr>
          <p:cNvPr id="4" name="TextBox 4"/>
          <p:cNvSpPr txBox="1"/>
          <p:nvPr/>
        </p:nvSpPr>
        <p:spPr>
          <a:xfrm>
            <a:off x="685800" y="1682088"/>
            <a:ext cx="6006305" cy="730969"/>
          </a:xfrm>
          <a:prstGeom prst="rect">
            <a:avLst/>
          </a:prstGeom>
        </p:spPr>
        <p:txBody>
          <a:bodyPr lIns="0" tIns="0" rIns="0" bIns="0" rtlCol="0" anchor="t">
            <a:spAutoFit/>
          </a:bodyPr>
          <a:lstStyle/>
          <a:p>
            <a:pPr algn="just" defTabSz="609630">
              <a:lnSpc>
                <a:spcPts val="5720"/>
              </a:lnSpc>
              <a:spcBef>
                <a:spcPct val="0"/>
              </a:spcBef>
            </a:pPr>
            <a:r>
              <a:rPr lang="en-US" sz="5200">
                <a:solidFill>
                  <a:srgbClr val="444444"/>
                </a:solidFill>
                <a:latin typeface="Bernoru"/>
                <a:ea typeface="Bernoru"/>
                <a:cs typeface="Bernoru"/>
                <a:sym typeface="Bernoru"/>
              </a:rPr>
              <a:t>Secure Logins</a:t>
            </a:r>
          </a:p>
        </p:txBody>
      </p:sp>
      <p:sp>
        <p:nvSpPr>
          <p:cNvPr id="5" name="TextBox 5"/>
          <p:cNvSpPr txBox="1"/>
          <p:nvPr/>
        </p:nvSpPr>
        <p:spPr>
          <a:xfrm>
            <a:off x="685800" y="2662767"/>
            <a:ext cx="5105400" cy="2442143"/>
          </a:xfrm>
          <a:prstGeom prst="rect">
            <a:avLst/>
          </a:prstGeom>
        </p:spPr>
        <p:txBody>
          <a:bodyPr lIns="0" tIns="0" rIns="0" bIns="0" rtlCol="0" anchor="t">
            <a:spAutoFit/>
          </a:bodyPr>
          <a:lstStyle/>
          <a:p>
            <a:pPr marL="374245" lvl="1" indent="-187122" algn="just" defTabSz="609630">
              <a:lnSpc>
                <a:spcPts val="2426"/>
              </a:lnSpc>
              <a:spcBef>
                <a:spcPct val="0"/>
              </a:spcBef>
              <a:buFont typeface="Arial"/>
              <a:buChar char="•"/>
            </a:pPr>
            <a:r>
              <a:rPr lang="en-US" sz="1733" b="1">
                <a:solidFill>
                  <a:srgbClr val="444444"/>
                </a:solidFill>
                <a:latin typeface="PT Sans Bold"/>
                <a:ea typeface="PT Sans Bold"/>
                <a:cs typeface="PT Sans Bold"/>
                <a:sym typeface="PT Sans Bold"/>
              </a:rPr>
              <a:t>Use strong passwords with letters, numbers, and symbols.</a:t>
            </a:r>
          </a:p>
          <a:p>
            <a:pPr marL="374245" lvl="1" indent="-187122" algn="just" defTabSz="609630">
              <a:lnSpc>
                <a:spcPts val="2426"/>
              </a:lnSpc>
              <a:spcBef>
                <a:spcPct val="0"/>
              </a:spcBef>
              <a:buFont typeface="Arial"/>
              <a:buChar char="•"/>
            </a:pPr>
            <a:r>
              <a:rPr lang="en-US" sz="1733" b="1">
                <a:solidFill>
                  <a:srgbClr val="444444"/>
                </a:solidFill>
                <a:latin typeface="PT Sans Bold"/>
                <a:ea typeface="PT Sans Bold"/>
                <a:cs typeface="PT Sans Bold"/>
                <a:sym typeface="PT Sans Bold"/>
              </a:rPr>
              <a:t>Change passwords regularly and never share them.</a:t>
            </a:r>
          </a:p>
          <a:p>
            <a:pPr marL="374245" lvl="1" indent="-187122" algn="just" defTabSz="609630">
              <a:lnSpc>
                <a:spcPts val="2426"/>
              </a:lnSpc>
              <a:spcBef>
                <a:spcPct val="0"/>
              </a:spcBef>
              <a:buFont typeface="Arial"/>
              <a:buChar char="•"/>
            </a:pPr>
            <a:r>
              <a:rPr lang="en-US" sz="1733" b="1">
                <a:solidFill>
                  <a:srgbClr val="444444"/>
                </a:solidFill>
                <a:latin typeface="PT Sans Bold"/>
                <a:ea typeface="PT Sans Bold"/>
                <a:cs typeface="PT Sans Bold"/>
                <a:sym typeface="PT Sans Bold"/>
              </a:rPr>
              <a:t>Log out of systems when not in use.</a:t>
            </a:r>
          </a:p>
          <a:p>
            <a:pPr marL="374245" lvl="1" indent="-187122" algn="just" defTabSz="609630">
              <a:lnSpc>
                <a:spcPts val="2426"/>
              </a:lnSpc>
              <a:spcBef>
                <a:spcPct val="0"/>
              </a:spcBef>
              <a:buFont typeface="Arial"/>
              <a:buChar char="•"/>
            </a:pPr>
            <a:r>
              <a:rPr lang="en-US" sz="1733" b="1">
                <a:solidFill>
                  <a:srgbClr val="444444"/>
                </a:solidFill>
                <a:latin typeface="PT Sans Bold"/>
                <a:ea typeface="PT Sans Bold"/>
                <a:cs typeface="PT Sans Bold"/>
                <a:sym typeface="PT Sans Bold"/>
              </a:rPr>
              <a:t>Avoid writing passwords in visible places.</a:t>
            </a:r>
          </a:p>
          <a:p>
            <a:pPr marL="374245" lvl="1" indent="-187122" algn="just" defTabSz="609630">
              <a:lnSpc>
                <a:spcPts val="2426"/>
              </a:lnSpc>
              <a:spcBef>
                <a:spcPct val="0"/>
              </a:spcBef>
              <a:buFont typeface="Arial"/>
              <a:buChar char="•"/>
            </a:pPr>
            <a:r>
              <a:rPr lang="en-US" sz="1733" b="1">
                <a:solidFill>
                  <a:srgbClr val="444444"/>
                </a:solidFill>
                <a:latin typeface="PT Sans Bold"/>
                <a:ea typeface="PT Sans Bold"/>
                <a:cs typeface="PT Sans Bold"/>
                <a:sym typeface="PT Sans Bold"/>
              </a:rPr>
              <a:t>Report any suspicious login activity immediately.</a:t>
            </a:r>
          </a:p>
          <a:p>
            <a:pPr algn="just" defTabSz="609630">
              <a:lnSpc>
                <a:spcPts val="2426"/>
              </a:lnSpc>
              <a:spcBef>
                <a:spcPct val="0"/>
              </a:spcBef>
            </a:pPr>
            <a:endParaRPr lang="en-US" sz="1733" b="1">
              <a:solidFill>
                <a:srgbClr val="444444"/>
              </a:solidFill>
              <a:latin typeface="PT Sans Bold"/>
              <a:ea typeface="PT Sans Bold"/>
              <a:cs typeface="PT Sans Bold"/>
              <a:sym typeface="PT Sans Bol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7C4CC"/>
        </a:solidFill>
        <a:effectLst/>
      </p:bgPr>
    </p:bg>
    <p:spTree>
      <p:nvGrpSpPr>
        <p:cNvPr id="1" name=""/>
        <p:cNvGrpSpPr/>
        <p:nvPr/>
      </p:nvGrpSpPr>
      <p:grpSpPr>
        <a:xfrm>
          <a:off x="0" y="0"/>
          <a:ext cx="0" cy="0"/>
          <a:chOff x="0" y="0"/>
          <a:chExt cx="0" cy="0"/>
        </a:xfrm>
      </p:grpSpPr>
      <p:sp>
        <p:nvSpPr>
          <p:cNvPr id="2" name="TextBox 2"/>
          <p:cNvSpPr txBox="1"/>
          <p:nvPr/>
        </p:nvSpPr>
        <p:spPr>
          <a:xfrm>
            <a:off x="1523698" y="1187408"/>
            <a:ext cx="9144605" cy="795089"/>
          </a:xfrm>
          <a:prstGeom prst="rect">
            <a:avLst/>
          </a:prstGeom>
        </p:spPr>
        <p:txBody>
          <a:bodyPr lIns="0" tIns="0" rIns="0" bIns="0" rtlCol="0" anchor="t">
            <a:spAutoFit/>
          </a:bodyPr>
          <a:lstStyle/>
          <a:p>
            <a:pPr defTabSz="609630">
              <a:lnSpc>
                <a:spcPts val="6160"/>
              </a:lnSpc>
              <a:spcBef>
                <a:spcPct val="0"/>
              </a:spcBef>
            </a:pPr>
            <a:r>
              <a:rPr lang="en-US" sz="5600">
                <a:solidFill>
                  <a:srgbClr val="444444"/>
                </a:solidFill>
                <a:latin typeface="Bernoru"/>
                <a:ea typeface="Bernoru"/>
                <a:cs typeface="Bernoru"/>
                <a:sym typeface="Bernoru"/>
              </a:rPr>
              <a:t>Email Safety</a:t>
            </a:r>
          </a:p>
        </p:txBody>
      </p:sp>
      <p:pic>
        <p:nvPicPr>
          <p:cNvPr id="3" name="Picture 3"/>
          <p:cNvPicPr>
            <a:picLocks noChangeAspect="1"/>
          </p:cNvPicPr>
          <p:nvPr/>
        </p:nvPicPr>
        <p:blipFill>
          <a:blip r:embed="rId2"/>
          <a:srcRect/>
          <a:stretch>
            <a:fillRect/>
          </a:stretch>
        </p:blipFill>
        <p:spPr>
          <a:xfrm rot="10559707">
            <a:off x="-188344" y="2466080"/>
            <a:ext cx="2191344" cy="2280032"/>
          </a:xfrm>
          <a:prstGeom prst="rect">
            <a:avLst/>
          </a:prstGeom>
        </p:spPr>
      </p:pic>
      <p:sp>
        <p:nvSpPr>
          <p:cNvPr id="4" name="TextBox 4"/>
          <p:cNvSpPr txBox="1"/>
          <p:nvPr/>
        </p:nvSpPr>
        <p:spPr>
          <a:xfrm>
            <a:off x="2557987" y="2200063"/>
            <a:ext cx="5105400" cy="3505511"/>
          </a:xfrm>
          <a:prstGeom prst="rect">
            <a:avLst/>
          </a:prstGeom>
        </p:spPr>
        <p:txBody>
          <a:bodyPr lIns="0" tIns="0" rIns="0" bIns="0" rtlCol="0" anchor="t">
            <a:spAutoFit/>
          </a:bodyPr>
          <a:lstStyle/>
          <a:p>
            <a:pPr marL="388638" lvl="1" indent="-194319" algn="just" defTabSz="609630">
              <a:lnSpc>
                <a:spcPts val="2519"/>
              </a:lnSpc>
              <a:spcBef>
                <a:spcPct val="0"/>
              </a:spcBef>
              <a:buFont typeface="Arial"/>
              <a:buChar char="•"/>
            </a:pPr>
            <a:r>
              <a:rPr lang="en-US" sz="1799" b="1">
                <a:solidFill>
                  <a:srgbClr val="444444"/>
                </a:solidFill>
                <a:latin typeface="PT Sans Bold"/>
                <a:ea typeface="PT Sans Bold"/>
                <a:cs typeface="PT Sans Bold"/>
                <a:sym typeface="PT Sans Bold"/>
              </a:rPr>
              <a:t>Check the sender’s address before opening emails or attachments.</a:t>
            </a:r>
          </a:p>
          <a:p>
            <a:pPr marL="388638" lvl="1" indent="-194319" algn="just" defTabSz="609630">
              <a:lnSpc>
                <a:spcPts val="2519"/>
              </a:lnSpc>
              <a:spcBef>
                <a:spcPct val="0"/>
              </a:spcBef>
              <a:buFont typeface="Arial"/>
              <a:buChar char="•"/>
            </a:pPr>
            <a:r>
              <a:rPr lang="en-US" sz="1799" b="1">
                <a:solidFill>
                  <a:srgbClr val="444444"/>
                </a:solidFill>
                <a:latin typeface="PT Sans Bold"/>
                <a:ea typeface="PT Sans Bold"/>
                <a:cs typeface="PT Sans Bold"/>
                <a:sym typeface="PT Sans Bold"/>
              </a:rPr>
              <a:t>Do not open attachments or click links from unknown or suspicious sources.</a:t>
            </a:r>
          </a:p>
          <a:p>
            <a:pPr marL="388638" lvl="1" indent="-194319" algn="just" defTabSz="609630">
              <a:lnSpc>
                <a:spcPts val="2519"/>
              </a:lnSpc>
              <a:spcBef>
                <a:spcPct val="0"/>
              </a:spcBef>
              <a:buFont typeface="Arial"/>
              <a:buChar char="•"/>
            </a:pPr>
            <a:r>
              <a:rPr lang="en-US" sz="1799" b="1">
                <a:solidFill>
                  <a:srgbClr val="444444"/>
                </a:solidFill>
                <a:latin typeface="PT Sans Bold"/>
                <a:ea typeface="PT Sans Bold"/>
                <a:cs typeface="PT Sans Bold"/>
                <a:sym typeface="PT Sans Bold"/>
              </a:rPr>
              <a:t>Avoid sharing personal or patient information unless through secure systems.</a:t>
            </a:r>
          </a:p>
          <a:p>
            <a:pPr marL="388638" lvl="1" indent="-194319" algn="just" defTabSz="609630">
              <a:lnSpc>
                <a:spcPts val="2519"/>
              </a:lnSpc>
              <a:spcBef>
                <a:spcPct val="0"/>
              </a:spcBef>
              <a:buFont typeface="Arial"/>
              <a:buChar char="•"/>
            </a:pPr>
            <a:r>
              <a:rPr lang="en-US" sz="1799" b="1">
                <a:solidFill>
                  <a:srgbClr val="444444"/>
                </a:solidFill>
                <a:latin typeface="PT Sans Bold"/>
                <a:ea typeface="PT Sans Bold"/>
                <a:cs typeface="PT Sans Bold"/>
                <a:sym typeface="PT Sans Bold"/>
              </a:rPr>
              <a:t>Use the care home’s official email for work-related communication.</a:t>
            </a:r>
          </a:p>
          <a:p>
            <a:pPr marL="388638" lvl="1" indent="-194319" algn="just" defTabSz="609630">
              <a:lnSpc>
                <a:spcPts val="2519"/>
              </a:lnSpc>
              <a:spcBef>
                <a:spcPct val="0"/>
              </a:spcBef>
              <a:buFont typeface="Arial"/>
              <a:buChar char="•"/>
            </a:pPr>
            <a:r>
              <a:rPr lang="en-US" sz="1799" b="1">
                <a:solidFill>
                  <a:srgbClr val="444444"/>
                </a:solidFill>
                <a:latin typeface="PT Sans Bold"/>
                <a:ea typeface="PT Sans Bold"/>
                <a:cs typeface="PT Sans Bold"/>
                <a:sym typeface="PT Sans Bold"/>
              </a:rPr>
              <a:t>Report any phishing or suspicious emails immediately.</a:t>
            </a:r>
          </a:p>
          <a:p>
            <a:pPr algn="just" defTabSz="609630">
              <a:lnSpc>
                <a:spcPts val="2519"/>
              </a:lnSpc>
              <a:spcBef>
                <a:spcPct val="0"/>
              </a:spcBef>
            </a:pPr>
            <a:endParaRPr lang="en-US" sz="1799" b="1">
              <a:solidFill>
                <a:srgbClr val="444444"/>
              </a:solidFill>
              <a:latin typeface="PT Sans Bold"/>
              <a:ea typeface="PT Sans Bold"/>
              <a:cs typeface="PT Sans Bold"/>
              <a:sym typeface="PT Sans Bol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1D6D7"/>
        </a:solidFill>
        <a:effectLst/>
      </p:bgPr>
    </p:bg>
    <p:spTree>
      <p:nvGrpSpPr>
        <p:cNvPr id="1" name=""/>
        <p:cNvGrpSpPr/>
        <p:nvPr/>
      </p:nvGrpSpPr>
      <p:grpSpPr>
        <a:xfrm>
          <a:off x="0" y="0"/>
          <a:ext cx="0" cy="0"/>
          <a:chOff x="0" y="0"/>
          <a:chExt cx="0" cy="0"/>
        </a:xfrm>
      </p:grpSpPr>
      <p:sp>
        <p:nvSpPr>
          <p:cNvPr id="2" name="TextBox 2"/>
          <p:cNvSpPr txBox="1"/>
          <p:nvPr/>
        </p:nvSpPr>
        <p:spPr>
          <a:xfrm>
            <a:off x="2683166" y="1196949"/>
            <a:ext cx="6825668" cy="795089"/>
          </a:xfrm>
          <a:prstGeom prst="rect">
            <a:avLst/>
          </a:prstGeom>
        </p:spPr>
        <p:txBody>
          <a:bodyPr lIns="0" tIns="0" rIns="0" bIns="0" rtlCol="0" anchor="t">
            <a:spAutoFit/>
          </a:bodyPr>
          <a:lstStyle/>
          <a:p>
            <a:pPr algn="ctr" defTabSz="609630">
              <a:lnSpc>
                <a:spcPts val="6160"/>
              </a:lnSpc>
              <a:spcBef>
                <a:spcPct val="0"/>
              </a:spcBef>
            </a:pPr>
            <a:r>
              <a:rPr lang="en-US" sz="5600">
                <a:solidFill>
                  <a:srgbClr val="444444"/>
                </a:solidFill>
                <a:latin typeface="Bernoru"/>
                <a:ea typeface="Bernoru"/>
                <a:cs typeface="Bernoru"/>
                <a:sym typeface="Bernoru"/>
              </a:rPr>
              <a:t>Safe Document Storage</a:t>
            </a:r>
          </a:p>
        </p:txBody>
      </p:sp>
      <p:sp>
        <p:nvSpPr>
          <p:cNvPr id="3" name="TextBox 3"/>
          <p:cNvSpPr txBox="1"/>
          <p:nvPr/>
        </p:nvSpPr>
        <p:spPr>
          <a:xfrm>
            <a:off x="2683166" y="2968646"/>
            <a:ext cx="5105400" cy="3505511"/>
          </a:xfrm>
          <a:prstGeom prst="rect">
            <a:avLst/>
          </a:prstGeom>
        </p:spPr>
        <p:txBody>
          <a:bodyPr lIns="0" tIns="0" rIns="0" bIns="0" rtlCol="0" anchor="t">
            <a:spAutoFit/>
          </a:bodyPr>
          <a:lstStyle/>
          <a:p>
            <a:pPr marL="388638" lvl="1" indent="-194319" algn="just" defTabSz="609630">
              <a:lnSpc>
                <a:spcPts val="2519"/>
              </a:lnSpc>
              <a:spcBef>
                <a:spcPct val="0"/>
              </a:spcBef>
              <a:buFont typeface="Arial"/>
              <a:buChar char="•"/>
            </a:pPr>
            <a:r>
              <a:rPr lang="en-US" sz="1799" b="1">
                <a:solidFill>
                  <a:srgbClr val="444444"/>
                </a:solidFill>
                <a:latin typeface="PT Sans Bold"/>
                <a:ea typeface="PT Sans Bold"/>
                <a:cs typeface="PT Sans Bold"/>
                <a:sym typeface="PT Sans Bold"/>
              </a:rPr>
              <a:t>Save documents only in secure, approved folders or drives.</a:t>
            </a:r>
          </a:p>
          <a:p>
            <a:pPr marL="388638" lvl="1" indent="-194319" algn="just" defTabSz="609630">
              <a:lnSpc>
                <a:spcPts val="2519"/>
              </a:lnSpc>
              <a:spcBef>
                <a:spcPct val="0"/>
              </a:spcBef>
              <a:buFont typeface="Arial"/>
              <a:buChar char="•"/>
            </a:pPr>
            <a:r>
              <a:rPr lang="en-US" sz="1799" b="1">
                <a:solidFill>
                  <a:srgbClr val="444444"/>
                </a:solidFill>
                <a:latin typeface="PT Sans Bold"/>
                <a:ea typeface="PT Sans Bold"/>
                <a:cs typeface="PT Sans Bold"/>
                <a:sym typeface="PT Sans Bold"/>
              </a:rPr>
              <a:t>Avoid using personal devices or USB drives for storage.</a:t>
            </a:r>
          </a:p>
          <a:p>
            <a:pPr marL="388638" lvl="1" indent="-194319" algn="just" defTabSz="609630">
              <a:lnSpc>
                <a:spcPts val="2519"/>
              </a:lnSpc>
              <a:spcBef>
                <a:spcPct val="0"/>
              </a:spcBef>
              <a:buFont typeface="Arial"/>
              <a:buChar char="•"/>
            </a:pPr>
            <a:r>
              <a:rPr lang="en-US" sz="1799" b="1">
                <a:solidFill>
                  <a:srgbClr val="444444"/>
                </a:solidFill>
                <a:latin typeface="PT Sans Bold"/>
                <a:ea typeface="PT Sans Bold"/>
                <a:cs typeface="PT Sans Bold"/>
                <a:sym typeface="PT Sans Bold"/>
              </a:rPr>
              <a:t>Ensure all documents containing patient data are password protected.</a:t>
            </a:r>
          </a:p>
          <a:p>
            <a:pPr marL="388638" lvl="1" indent="-194319" algn="just" defTabSz="609630">
              <a:lnSpc>
                <a:spcPts val="2519"/>
              </a:lnSpc>
              <a:spcBef>
                <a:spcPct val="0"/>
              </a:spcBef>
              <a:buFont typeface="Arial"/>
              <a:buChar char="•"/>
            </a:pPr>
            <a:r>
              <a:rPr lang="en-US" sz="1799" b="1">
                <a:solidFill>
                  <a:srgbClr val="444444"/>
                </a:solidFill>
                <a:latin typeface="PT Sans Bold"/>
                <a:ea typeface="PT Sans Bold"/>
                <a:cs typeface="PT Sans Bold"/>
                <a:sym typeface="PT Sans Bold"/>
              </a:rPr>
              <a:t>Back up important files regularly according to care home policy.</a:t>
            </a:r>
          </a:p>
          <a:p>
            <a:pPr marL="388638" lvl="1" indent="-194319" algn="just" defTabSz="609630">
              <a:lnSpc>
                <a:spcPts val="2519"/>
              </a:lnSpc>
              <a:spcBef>
                <a:spcPct val="0"/>
              </a:spcBef>
              <a:buFont typeface="Arial"/>
              <a:buChar char="•"/>
            </a:pPr>
            <a:r>
              <a:rPr lang="en-US" sz="1799" b="1">
                <a:solidFill>
                  <a:srgbClr val="444444"/>
                </a:solidFill>
                <a:latin typeface="PT Sans Bold"/>
                <a:ea typeface="PT Sans Bold"/>
                <a:cs typeface="PT Sans Bold"/>
                <a:sym typeface="PT Sans Bold"/>
              </a:rPr>
              <a:t>Delete old or unnecessary files securely to prevent data leaks.</a:t>
            </a:r>
          </a:p>
          <a:p>
            <a:pPr algn="just" defTabSz="609630">
              <a:lnSpc>
                <a:spcPts val="2519"/>
              </a:lnSpc>
              <a:spcBef>
                <a:spcPct val="0"/>
              </a:spcBef>
            </a:pPr>
            <a:endParaRPr lang="en-US" sz="1799" b="1">
              <a:solidFill>
                <a:srgbClr val="444444"/>
              </a:solidFill>
              <a:latin typeface="PT Sans Bold"/>
              <a:ea typeface="PT Sans Bold"/>
              <a:cs typeface="PT Sans Bold"/>
              <a:sym typeface="PT Sans Bol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7B0B2"/>
        </a:solidFill>
        <a:effectLst/>
      </p:bgPr>
    </p:bg>
    <p:spTree>
      <p:nvGrpSpPr>
        <p:cNvPr id="1" name=""/>
        <p:cNvGrpSpPr/>
        <p:nvPr/>
      </p:nvGrpSpPr>
      <p:grpSpPr>
        <a:xfrm>
          <a:off x="0" y="0"/>
          <a:ext cx="0" cy="0"/>
          <a:chOff x="0" y="0"/>
          <a:chExt cx="0" cy="0"/>
        </a:xfrm>
      </p:grpSpPr>
      <p:sp>
        <p:nvSpPr>
          <p:cNvPr id="2" name="TextBox 2"/>
          <p:cNvSpPr txBox="1"/>
          <p:nvPr/>
        </p:nvSpPr>
        <p:spPr>
          <a:xfrm>
            <a:off x="1724026" y="1574249"/>
            <a:ext cx="8743950" cy="1359346"/>
          </a:xfrm>
          <a:prstGeom prst="rect">
            <a:avLst/>
          </a:prstGeom>
        </p:spPr>
        <p:txBody>
          <a:bodyPr lIns="0" tIns="0" rIns="0" bIns="0" rtlCol="0" anchor="t">
            <a:spAutoFit/>
          </a:bodyPr>
          <a:lstStyle/>
          <a:p>
            <a:pPr defTabSz="609630">
              <a:lnSpc>
                <a:spcPts val="5280"/>
              </a:lnSpc>
              <a:spcBef>
                <a:spcPct val="0"/>
              </a:spcBef>
            </a:pPr>
            <a:r>
              <a:rPr lang="en-US" sz="4800">
                <a:solidFill>
                  <a:srgbClr val="444444"/>
                </a:solidFill>
                <a:latin typeface="Bernoru"/>
                <a:ea typeface="Bernoru"/>
                <a:cs typeface="Bernoru"/>
                <a:sym typeface="Bernoru"/>
              </a:rPr>
              <a:t>MAINTAINING PATIENT CONFIDENTIALITY</a:t>
            </a:r>
          </a:p>
        </p:txBody>
      </p:sp>
      <p:sp>
        <p:nvSpPr>
          <p:cNvPr id="3" name="TextBox 3"/>
          <p:cNvSpPr txBox="1"/>
          <p:nvPr/>
        </p:nvSpPr>
        <p:spPr>
          <a:xfrm>
            <a:off x="2234387" y="3141056"/>
            <a:ext cx="7481444" cy="1826590"/>
          </a:xfrm>
          <a:prstGeom prst="rect">
            <a:avLst/>
          </a:prstGeom>
        </p:spPr>
        <p:txBody>
          <a:bodyPr lIns="0" tIns="0" rIns="0" bIns="0" rtlCol="0" anchor="t">
            <a:spAutoFit/>
          </a:bodyPr>
          <a:lstStyle/>
          <a:p>
            <a:pPr marL="374245" lvl="1" indent="-187122" algn="just" defTabSz="609630">
              <a:lnSpc>
                <a:spcPts val="2426"/>
              </a:lnSpc>
              <a:spcBef>
                <a:spcPct val="0"/>
              </a:spcBef>
              <a:buFont typeface="Arial"/>
              <a:buChar char="•"/>
            </a:pPr>
            <a:r>
              <a:rPr lang="en-US" sz="1733">
                <a:solidFill>
                  <a:srgbClr val="444444"/>
                </a:solidFill>
                <a:latin typeface="PT Sans"/>
                <a:ea typeface="PT Sans"/>
                <a:cs typeface="PT Sans"/>
                <a:sym typeface="PT Sans"/>
              </a:rPr>
              <a:t>Never share resident information with anyone not authorised to receive it.</a:t>
            </a:r>
          </a:p>
          <a:p>
            <a:pPr marL="374245" lvl="1" indent="-187122" algn="just" defTabSz="609630">
              <a:lnSpc>
                <a:spcPts val="2426"/>
              </a:lnSpc>
              <a:spcBef>
                <a:spcPct val="0"/>
              </a:spcBef>
              <a:buFont typeface="Arial"/>
              <a:buChar char="•"/>
            </a:pPr>
            <a:r>
              <a:rPr lang="en-US" sz="1733">
                <a:solidFill>
                  <a:srgbClr val="444444"/>
                </a:solidFill>
                <a:latin typeface="PT Sans"/>
                <a:ea typeface="PT Sans"/>
                <a:cs typeface="PT Sans"/>
                <a:sym typeface="PT Sans"/>
              </a:rPr>
              <a:t>Always lock screens when leaving a computer unattended.</a:t>
            </a:r>
          </a:p>
          <a:p>
            <a:pPr marL="374245" lvl="1" indent="-187122" algn="just" defTabSz="609630">
              <a:lnSpc>
                <a:spcPts val="2426"/>
              </a:lnSpc>
              <a:spcBef>
                <a:spcPct val="0"/>
              </a:spcBef>
              <a:buFont typeface="Arial"/>
              <a:buChar char="•"/>
            </a:pPr>
            <a:r>
              <a:rPr lang="en-US" sz="1733">
                <a:solidFill>
                  <a:srgbClr val="444444"/>
                </a:solidFill>
                <a:latin typeface="PT Sans"/>
                <a:ea typeface="PT Sans"/>
                <a:cs typeface="PT Sans"/>
                <a:sym typeface="PT Sans"/>
              </a:rPr>
              <a:t>Avoid discussing patient details in public or non-secure areas.</a:t>
            </a:r>
          </a:p>
          <a:p>
            <a:pPr marL="374245" lvl="1" indent="-187122" algn="just" defTabSz="609630">
              <a:lnSpc>
                <a:spcPts val="2426"/>
              </a:lnSpc>
              <a:spcBef>
                <a:spcPct val="0"/>
              </a:spcBef>
              <a:buFont typeface="Arial"/>
              <a:buChar char="•"/>
            </a:pPr>
            <a:r>
              <a:rPr lang="en-US" sz="1733">
                <a:solidFill>
                  <a:srgbClr val="444444"/>
                </a:solidFill>
                <a:latin typeface="PT Sans"/>
                <a:ea typeface="PT Sans"/>
                <a:cs typeface="PT Sans"/>
                <a:sym typeface="PT Sans"/>
              </a:rPr>
              <a:t>Use initials or ID numbers instead of full names where possible.</a:t>
            </a:r>
          </a:p>
          <a:p>
            <a:pPr marL="374245" lvl="1" indent="-187122" algn="just" defTabSz="609630">
              <a:lnSpc>
                <a:spcPts val="2426"/>
              </a:lnSpc>
              <a:spcBef>
                <a:spcPct val="0"/>
              </a:spcBef>
              <a:buFont typeface="Arial"/>
              <a:buChar char="•"/>
            </a:pPr>
            <a:r>
              <a:rPr lang="en-US" sz="1733">
                <a:solidFill>
                  <a:srgbClr val="444444"/>
                </a:solidFill>
                <a:latin typeface="PT Sans"/>
                <a:ea typeface="PT Sans"/>
                <a:cs typeface="PT Sans"/>
                <a:sym typeface="PT Sans"/>
              </a:rPr>
              <a:t>Follow GDPR and the care home’s data protection policy at all times.</a:t>
            </a:r>
          </a:p>
          <a:p>
            <a:pPr algn="just" defTabSz="609630">
              <a:lnSpc>
                <a:spcPts val="2426"/>
              </a:lnSpc>
              <a:spcBef>
                <a:spcPct val="0"/>
              </a:spcBef>
            </a:pPr>
            <a:endParaRPr lang="en-US" sz="1733">
              <a:solidFill>
                <a:srgbClr val="444444"/>
              </a:solidFill>
              <a:latin typeface="PT Sans"/>
              <a:ea typeface="PT Sans"/>
              <a:cs typeface="PT Sans"/>
              <a:sym typeface="PT San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3284868" y="-2616434"/>
            <a:ext cx="10641799" cy="10668470"/>
          </a:xfrm>
          <a:custGeom>
            <a:avLst/>
            <a:gdLst/>
            <a:ahLst/>
            <a:cxnLst/>
            <a:rect l="l" t="t" r="r" b="b"/>
            <a:pathLst>
              <a:path w="15962698" h="16002705">
                <a:moveTo>
                  <a:pt x="0" y="0"/>
                </a:moveTo>
                <a:lnTo>
                  <a:pt x="15962698" y="0"/>
                </a:lnTo>
                <a:lnTo>
                  <a:pt x="15962698" y="16002704"/>
                </a:lnTo>
                <a:lnTo>
                  <a:pt x="0" y="16002704"/>
                </a:lnTo>
                <a:lnTo>
                  <a:pt x="0" y="0"/>
                </a:lnTo>
                <a:close/>
              </a:path>
            </a:pathLst>
          </a:custGeom>
          <a:blipFill>
            <a:blip r:embed="rId2"/>
            <a:stretch>
              <a:fillRect/>
            </a:stretch>
          </a:blipFill>
        </p:spPr>
        <p:txBody>
          <a:bodyPr/>
          <a:lstStyle/>
          <a:p>
            <a:endParaRPr lang="es-CO"/>
          </a:p>
        </p:txBody>
      </p:sp>
      <p:sp>
        <p:nvSpPr>
          <p:cNvPr id="3" name="TextBox 3"/>
          <p:cNvSpPr txBox="1"/>
          <p:nvPr/>
        </p:nvSpPr>
        <p:spPr>
          <a:xfrm>
            <a:off x="1295391" y="1186815"/>
            <a:ext cx="6509724" cy="1461939"/>
          </a:xfrm>
          <a:prstGeom prst="rect">
            <a:avLst/>
          </a:prstGeom>
        </p:spPr>
        <p:txBody>
          <a:bodyPr lIns="0" tIns="0" rIns="0" bIns="0" rtlCol="0" anchor="t">
            <a:spAutoFit/>
          </a:bodyPr>
          <a:lstStyle/>
          <a:p>
            <a:pPr algn="just" defTabSz="609630">
              <a:lnSpc>
                <a:spcPts val="5720"/>
              </a:lnSpc>
              <a:spcBef>
                <a:spcPct val="0"/>
              </a:spcBef>
            </a:pPr>
            <a:r>
              <a:rPr lang="en-US" sz="5200">
                <a:solidFill>
                  <a:srgbClr val="444444"/>
                </a:solidFill>
                <a:latin typeface="Bernoru"/>
                <a:ea typeface="Bernoru"/>
                <a:cs typeface="Bernoru"/>
                <a:sym typeface="Bernoru"/>
              </a:rPr>
              <a:t>Staff Awareness and Training</a:t>
            </a:r>
          </a:p>
        </p:txBody>
      </p:sp>
      <p:sp>
        <p:nvSpPr>
          <p:cNvPr id="4" name="TextBox 4"/>
          <p:cNvSpPr txBox="1"/>
          <p:nvPr/>
        </p:nvSpPr>
        <p:spPr>
          <a:xfrm>
            <a:off x="4170143" y="4129931"/>
            <a:ext cx="1303180" cy="371897"/>
          </a:xfrm>
          <a:prstGeom prst="rect">
            <a:avLst/>
          </a:prstGeom>
        </p:spPr>
        <p:txBody>
          <a:bodyPr lIns="0" tIns="0" rIns="0" bIns="0" rtlCol="0" anchor="t">
            <a:spAutoFit/>
          </a:bodyPr>
          <a:lstStyle/>
          <a:p>
            <a:pPr algn="ctr" defTabSz="609630">
              <a:lnSpc>
                <a:spcPts val="2879"/>
              </a:lnSpc>
            </a:pPr>
            <a:r>
              <a:rPr lang="en-US" sz="2617" b="1">
                <a:solidFill>
                  <a:srgbClr val="FFFFFF"/>
                </a:solidFill>
                <a:latin typeface="PT Sans Bold"/>
                <a:ea typeface="PT Sans Bold"/>
                <a:cs typeface="PT Sans Bold"/>
                <a:sym typeface="PT Sans Bold"/>
              </a:rPr>
              <a:t>56%</a:t>
            </a:r>
          </a:p>
        </p:txBody>
      </p:sp>
      <p:sp>
        <p:nvSpPr>
          <p:cNvPr id="5" name="TextBox 5"/>
          <p:cNvSpPr txBox="1"/>
          <p:nvPr/>
        </p:nvSpPr>
        <p:spPr>
          <a:xfrm>
            <a:off x="6718677" y="4129931"/>
            <a:ext cx="1303180" cy="371897"/>
          </a:xfrm>
          <a:prstGeom prst="rect">
            <a:avLst/>
          </a:prstGeom>
        </p:spPr>
        <p:txBody>
          <a:bodyPr lIns="0" tIns="0" rIns="0" bIns="0" rtlCol="0" anchor="t">
            <a:spAutoFit/>
          </a:bodyPr>
          <a:lstStyle/>
          <a:p>
            <a:pPr algn="ctr" defTabSz="609630">
              <a:lnSpc>
                <a:spcPts val="2879"/>
              </a:lnSpc>
            </a:pPr>
            <a:r>
              <a:rPr lang="en-US" sz="2617" b="1">
                <a:solidFill>
                  <a:srgbClr val="FFFFFF"/>
                </a:solidFill>
                <a:latin typeface="PT Sans Bold"/>
                <a:ea typeface="PT Sans Bold"/>
                <a:cs typeface="PT Sans Bold"/>
                <a:sym typeface="PT Sans Bold"/>
              </a:rPr>
              <a:t>86%</a:t>
            </a:r>
          </a:p>
        </p:txBody>
      </p:sp>
      <p:sp>
        <p:nvSpPr>
          <p:cNvPr id="6" name="TextBox 6"/>
          <p:cNvSpPr txBox="1"/>
          <p:nvPr/>
        </p:nvSpPr>
        <p:spPr>
          <a:xfrm>
            <a:off x="2214679" y="2903958"/>
            <a:ext cx="7481444" cy="1211037"/>
          </a:xfrm>
          <a:prstGeom prst="rect">
            <a:avLst/>
          </a:prstGeom>
        </p:spPr>
        <p:txBody>
          <a:bodyPr lIns="0" tIns="0" rIns="0" bIns="0" rtlCol="0" anchor="t">
            <a:spAutoFit/>
          </a:bodyPr>
          <a:lstStyle/>
          <a:p>
            <a:pPr marL="374245" lvl="1" indent="-187122" algn="just" defTabSz="609630">
              <a:lnSpc>
                <a:spcPts val="2426"/>
              </a:lnSpc>
              <a:spcBef>
                <a:spcPct val="0"/>
              </a:spcBef>
              <a:buFont typeface="Arial"/>
              <a:buChar char="•"/>
            </a:pPr>
            <a:r>
              <a:rPr lang="en-US" sz="1733" b="1">
                <a:solidFill>
                  <a:srgbClr val="444444"/>
                </a:solidFill>
                <a:latin typeface="PT Sans Bold"/>
                <a:ea typeface="PT Sans Bold"/>
                <a:cs typeface="PT Sans Bold"/>
                <a:sym typeface="PT Sans Bold"/>
              </a:rPr>
              <a:t>Attend all digital safety and data protection training sessions.</a:t>
            </a:r>
          </a:p>
          <a:p>
            <a:pPr marL="374245" lvl="1" indent="-187122" algn="just" defTabSz="609630">
              <a:lnSpc>
                <a:spcPts val="2426"/>
              </a:lnSpc>
              <a:spcBef>
                <a:spcPct val="0"/>
              </a:spcBef>
              <a:buFont typeface="Arial"/>
              <a:buChar char="•"/>
            </a:pPr>
            <a:r>
              <a:rPr lang="en-US" sz="1733" b="1">
                <a:solidFill>
                  <a:srgbClr val="444444"/>
                </a:solidFill>
                <a:latin typeface="PT Sans Bold"/>
                <a:ea typeface="PT Sans Bold"/>
                <a:cs typeface="PT Sans Bold"/>
                <a:sym typeface="PT Sans Bold"/>
              </a:rPr>
              <a:t>Keep up to date with new safety policies and procedures.</a:t>
            </a:r>
          </a:p>
          <a:p>
            <a:pPr marL="374245" lvl="1" indent="-187122" algn="just" defTabSz="609630">
              <a:lnSpc>
                <a:spcPts val="2426"/>
              </a:lnSpc>
              <a:spcBef>
                <a:spcPct val="0"/>
              </a:spcBef>
              <a:buFont typeface="Arial"/>
              <a:buChar char="•"/>
            </a:pPr>
            <a:r>
              <a:rPr lang="en-US" sz="1733" b="1">
                <a:solidFill>
                  <a:srgbClr val="444444"/>
                </a:solidFill>
                <a:latin typeface="PT Sans Bold"/>
                <a:ea typeface="PT Sans Bold"/>
                <a:cs typeface="PT Sans Bold"/>
                <a:sym typeface="PT Sans Bold"/>
              </a:rPr>
              <a:t>Ask for help if unsure about any digital process or system.</a:t>
            </a:r>
          </a:p>
          <a:p>
            <a:pPr algn="just" defTabSz="609630">
              <a:lnSpc>
                <a:spcPts val="2426"/>
              </a:lnSpc>
              <a:spcBef>
                <a:spcPct val="0"/>
              </a:spcBef>
            </a:pPr>
            <a:endParaRPr lang="en-US" sz="1733" b="1">
              <a:solidFill>
                <a:srgbClr val="444444"/>
              </a:solidFill>
              <a:latin typeface="PT Sans Bold"/>
              <a:ea typeface="PT Sans Bold"/>
              <a:cs typeface="PT Sans Bold"/>
              <a:sym typeface="PT Sans Bold"/>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3" name="Rectangle 106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CA76639-32ED-C136-643B-071779C559B7}"/>
              </a:ext>
            </a:extLst>
          </p:cNvPr>
          <p:cNvSpPr txBox="1"/>
          <p:nvPr/>
        </p:nvSpPr>
        <p:spPr>
          <a:xfrm>
            <a:off x="838200" y="1929384"/>
            <a:ext cx="10515600" cy="4251960"/>
          </a:xfrm>
          <a:prstGeom prst="rect">
            <a:avLst/>
          </a:prstGeom>
        </p:spPr>
        <p:txBody>
          <a:bodyPr vert="horz" lIns="91440" tIns="45720" rIns="91440" bIns="45720" rtlCol="0">
            <a:normAutofit/>
          </a:bodyPr>
          <a:lstStyle/>
          <a:p>
            <a:pPr defTabSz="914400">
              <a:lnSpc>
                <a:spcPct val="90000"/>
              </a:lnSpc>
              <a:spcAft>
                <a:spcPts val="600"/>
              </a:spcAft>
            </a:pPr>
            <a:endParaRPr lang="en-US" sz="2200" dirty="0"/>
          </a:p>
          <a:p>
            <a:pPr marL="285750" indent="-228600" defTabSz="914400">
              <a:lnSpc>
                <a:spcPct val="90000"/>
              </a:lnSpc>
              <a:spcAft>
                <a:spcPts val="600"/>
              </a:spcAft>
              <a:buFont typeface="Arial" panose="020B0604020202020204" pitchFamily="34" charset="0"/>
              <a:buChar char="•"/>
            </a:pPr>
            <a:r>
              <a:rPr lang="en-US" sz="2200" dirty="0" err="1"/>
              <a:t>Lindeza</a:t>
            </a:r>
            <a:r>
              <a:rPr lang="en-US" sz="2200" dirty="0"/>
              <a:t>, P. </a:t>
            </a:r>
            <a:r>
              <a:rPr lang="en-US" sz="2200" i="1" dirty="0"/>
              <a:t>et al.</a:t>
            </a:r>
            <a:r>
              <a:rPr lang="en-US" sz="2200" dirty="0"/>
              <a:t> (2024) ‘Impact of dementia on informal care: a systematic review of family caregivers’ perceptions’, </a:t>
            </a:r>
            <a:r>
              <a:rPr lang="en-US" sz="2200" i="1" dirty="0"/>
              <a:t>BMJ supportive &amp; palliative care</a:t>
            </a:r>
            <a:r>
              <a:rPr lang="en-US" sz="2200" dirty="0"/>
              <a:t>, 14(e1), pp. e38–e49. Available at: </a:t>
            </a:r>
            <a:r>
              <a:rPr lang="en-US" sz="2200" dirty="0">
                <a:hlinkClick r:id="rId2"/>
              </a:rPr>
              <a:t>https://doi.org/10.1136/bmjspcare-2020-002242</a:t>
            </a:r>
            <a:r>
              <a:rPr lang="en-US" sz="2200" dirty="0"/>
              <a:t>.</a:t>
            </a:r>
          </a:p>
          <a:p>
            <a:pPr marL="285750" indent="-228600" defTabSz="914400">
              <a:lnSpc>
                <a:spcPct val="90000"/>
              </a:lnSpc>
              <a:spcAft>
                <a:spcPts val="600"/>
              </a:spcAft>
              <a:buFont typeface="Arial" panose="020B0604020202020204" pitchFamily="34" charset="0"/>
              <a:buChar char="•"/>
            </a:pPr>
            <a:r>
              <a:rPr lang="en-US" sz="2200" dirty="0"/>
              <a:t>Kavian, R. (2025) </a:t>
            </a:r>
            <a:r>
              <a:rPr lang="en-US" sz="2200" i="1" dirty="0"/>
              <a:t>To explore strategies of </a:t>
            </a:r>
            <a:r>
              <a:rPr lang="en-US" sz="2200" i="1" dirty="0" err="1"/>
              <a:t>personalised</a:t>
            </a:r>
            <a:r>
              <a:rPr lang="en-US" sz="2200" i="1" dirty="0"/>
              <a:t> AI based e-learning to add value through training and development for healthcare staff: a case study of a care home in the UK</a:t>
            </a:r>
            <a:r>
              <a:rPr lang="en-US" sz="2200" dirty="0"/>
              <a:t>.</a:t>
            </a:r>
          </a:p>
          <a:p>
            <a:pPr marL="285750" indent="-228600" defTabSz="914400">
              <a:lnSpc>
                <a:spcPct val="90000"/>
              </a:lnSpc>
              <a:spcAft>
                <a:spcPts val="600"/>
              </a:spcAft>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University of Wales Trinity Saint David (2025) Website Library. </a:t>
            </a:r>
            <a:r>
              <a:rPr lang="es-ES" sz="2200" dirty="0" err="1">
                <a:latin typeface="Times New Roman" panose="02020603050405020304" pitchFamily="18" charset="0"/>
                <a:cs typeface="Times New Roman" panose="02020603050405020304" pitchFamily="18" charset="0"/>
              </a:rPr>
              <a:t>Available</a:t>
            </a:r>
            <a:r>
              <a:rPr lang="es-ES" sz="2200" dirty="0">
                <a:latin typeface="Times New Roman" panose="02020603050405020304" pitchFamily="18" charset="0"/>
                <a:cs typeface="Times New Roman" panose="02020603050405020304" pitchFamily="18" charset="0"/>
              </a:rPr>
              <a:t> in: </a:t>
            </a:r>
            <a:r>
              <a:rPr lang="es-ES" sz="2200" dirty="0">
                <a:latin typeface="Times New Roman" panose="02020603050405020304" pitchFamily="18" charset="0"/>
                <a:cs typeface="Times New Roman" panose="02020603050405020304" pitchFamily="18" charset="0"/>
                <a:hlinkClick r:id="rId3"/>
              </a:rPr>
              <a:t>https://digitalservices.uwtsd.ac.uk/library/</a:t>
            </a:r>
            <a:r>
              <a:rPr lang="es-ES" sz="2200" dirty="0">
                <a:latin typeface="Times New Roman" panose="02020603050405020304" pitchFamily="18" charset="0"/>
                <a:cs typeface="Times New Roman" panose="02020603050405020304" pitchFamily="18" charset="0"/>
              </a:rPr>
              <a:t>, (</a:t>
            </a:r>
            <a:r>
              <a:rPr lang="es-ES" sz="2200" dirty="0" err="1">
                <a:latin typeface="Times New Roman" panose="02020603050405020304" pitchFamily="18" charset="0"/>
                <a:cs typeface="Times New Roman" panose="02020603050405020304" pitchFamily="18" charset="0"/>
              </a:rPr>
              <a:t>Accesed</a:t>
            </a:r>
            <a:r>
              <a:rPr lang="es-ES" sz="2200" dirty="0">
                <a:latin typeface="Times New Roman" panose="02020603050405020304" pitchFamily="18" charset="0"/>
                <a:cs typeface="Times New Roman" panose="02020603050405020304" pitchFamily="18" charset="0"/>
              </a:rPr>
              <a:t> </a:t>
            </a:r>
            <a:r>
              <a:rPr lang="es-ES" sz="2200" dirty="0" err="1">
                <a:latin typeface="Times New Roman" panose="02020603050405020304" pitchFamily="18" charset="0"/>
                <a:cs typeface="Times New Roman" panose="02020603050405020304" pitchFamily="18" charset="0"/>
              </a:rPr>
              <a:t>on</a:t>
            </a:r>
            <a:r>
              <a:rPr lang="es-ES" sz="2200" dirty="0">
                <a:latin typeface="Times New Roman" panose="02020603050405020304" pitchFamily="18" charset="0"/>
                <a:cs typeface="Times New Roman" panose="02020603050405020304" pitchFamily="18" charset="0"/>
              </a:rPr>
              <a:t> </a:t>
            </a:r>
            <a:r>
              <a:rPr lang="es-ES" sz="2200" dirty="0" err="1">
                <a:latin typeface="Times New Roman" panose="02020603050405020304" pitchFamily="18" charset="0"/>
                <a:cs typeface="Times New Roman" panose="02020603050405020304" pitchFamily="18" charset="0"/>
              </a:rPr>
              <a:t>the</a:t>
            </a:r>
            <a:r>
              <a:rPr lang="es-ES" sz="2200" dirty="0">
                <a:latin typeface="Times New Roman" panose="02020603050405020304" pitchFamily="18" charset="0"/>
                <a:cs typeface="Times New Roman" panose="02020603050405020304" pitchFamily="18" charset="0"/>
              </a:rPr>
              <a:t> </a:t>
            </a:r>
            <a:r>
              <a:rPr lang="es-ES" sz="2200" dirty="0" err="1">
                <a:latin typeface="Times New Roman" panose="02020603050405020304" pitchFamily="18" charset="0"/>
                <a:cs typeface="Times New Roman" panose="02020603050405020304" pitchFamily="18" charset="0"/>
              </a:rPr>
              <a:t>october</a:t>
            </a:r>
            <a:r>
              <a:rPr lang="es-ES" sz="2200" dirty="0">
                <a:latin typeface="Times New Roman" panose="02020603050405020304" pitchFamily="18" charset="0"/>
                <a:cs typeface="Times New Roman" panose="02020603050405020304" pitchFamily="18" charset="0"/>
              </a:rPr>
              <a:t> and </a:t>
            </a:r>
            <a:r>
              <a:rPr lang="es-ES" sz="2200" dirty="0" err="1">
                <a:latin typeface="Times New Roman" panose="02020603050405020304" pitchFamily="18" charset="0"/>
                <a:cs typeface="Times New Roman" panose="02020603050405020304" pitchFamily="18" charset="0"/>
              </a:rPr>
              <a:t>november</a:t>
            </a:r>
            <a:r>
              <a:rPr lang="es-ES" sz="2200" dirty="0">
                <a:latin typeface="Times New Roman" panose="02020603050405020304" pitchFamily="18" charset="0"/>
                <a:cs typeface="Times New Roman" panose="02020603050405020304" pitchFamily="18" charset="0"/>
              </a:rPr>
              <a:t>, 2025).</a:t>
            </a:r>
            <a:endParaRPr lang="en-US" sz="2200" dirty="0">
              <a:latin typeface="Times New Roman" panose="02020603050405020304" pitchFamily="18" charset="0"/>
              <a:cs typeface="Times New Roman" panose="02020603050405020304" pitchFamily="18" charset="0"/>
            </a:endParaRPr>
          </a:p>
          <a:p>
            <a:pPr marL="285750" indent="-228600" defTabSz="914400">
              <a:lnSpc>
                <a:spcPct val="90000"/>
              </a:lnSpc>
              <a:spcAft>
                <a:spcPts val="600"/>
              </a:spcAft>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Charry Ortiz, P. (2025).</a:t>
            </a:r>
          </a:p>
          <a:p>
            <a:pPr marL="285750" indent="-228600" defTabSz="914400">
              <a:lnSpc>
                <a:spcPct val="90000"/>
              </a:lnSpc>
              <a:spcAft>
                <a:spcPts val="600"/>
              </a:spcAft>
              <a:buFont typeface="Arial" panose="020B0604020202020204" pitchFamily="34" charset="0"/>
              <a:buChar char="•"/>
            </a:pPr>
            <a:endParaRPr lang="en-US" sz="2200" dirty="0"/>
          </a:p>
          <a:p>
            <a:pPr marL="285750" indent="-228600" defTabSz="914400">
              <a:lnSpc>
                <a:spcPct val="90000"/>
              </a:lnSpc>
              <a:spcAft>
                <a:spcPts val="600"/>
              </a:spcAft>
              <a:buFont typeface="Arial" panose="020B0604020202020204" pitchFamily="34" charset="0"/>
              <a:buChar char="•"/>
            </a:pPr>
            <a:endParaRPr lang="en-US" sz="2200" dirty="0"/>
          </a:p>
          <a:p>
            <a:pPr marL="285750" indent="-228600" defTabSz="914400">
              <a:lnSpc>
                <a:spcPct val="90000"/>
              </a:lnSpc>
              <a:spcAft>
                <a:spcPts val="600"/>
              </a:spcAft>
              <a:buFont typeface="Arial" panose="020B0604020202020204" pitchFamily="34" charset="0"/>
              <a:buChar char="•"/>
            </a:pPr>
            <a:endParaRPr lang="en-US" sz="2200" dirty="0"/>
          </a:p>
          <a:p>
            <a:pPr indent="-228600" defTabSz="914400">
              <a:lnSpc>
                <a:spcPct val="90000"/>
              </a:lnSpc>
              <a:spcAft>
                <a:spcPts val="600"/>
              </a:spcAft>
              <a:buFont typeface="Arial" panose="020B0604020202020204" pitchFamily="34" charset="0"/>
              <a:buChar char="•"/>
            </a:pPr>
            <a:endParaRPr lang="en-US" sz="2200" dirty="0"/>
          </a:p>
          <a:p>
            <a:pPr indent="-228600" defTabSz="914400">
              <a:lnSpc>
                <a:spcPct val="90000"/>
              </a:lnSpc>
              <a:spcAft>
                <a:spcPts val="600"/>
              </a:spcAft>
              <a:buFont typeface="Arial" panose="020B0604020202020204" pitchFamily="34" charset="0"/>
              <a:buChar char="•"/>
            </a:pPr>
            <a:endParaRPr lang="en-US" sz="2200" dirty="0"/>
          </a:p>
          <a:p>
            <a:pPr indent="-228600" defTabSz="914400">
              <a:lnSpc>
                <a:spcPct val="90000"/>
              </a:lnSpc>
              <a:spcAft>
                <a:spcPts val="600"/>
              </a:spcAft>
              <a:buFont typeface="Arial" panose="020B0604020202020204" pitchFamily="34" charset="0"/>
              <a:buChar char="•"/>
            </a:pPr>
            <a:endParaRPr lang="en-US" sz="2200" dirty="0"/>
          </a:p>
          <a:p>
            <a:pPr indent="-228600" defTabSz="914400">
              <a:lnSpc>
                <a:spcPct val="90000"/>
              </a:lnSpc>
              <a:spcAft>
                <a:spcPts val="600"/>
              </a:spcAft>
              <a:buFont typeface="Arial" panose="020B0604020202020204" pitchFamily="34" charset="0"/>
              <a:buChar char="•"/>
            </a:pPr>
            <a:endParaRPr lang="en-US" sz="2200" dirty="0"/>
          </a:p>
          <a:p>
            <a:pPr indent="-228600" defTabSz="914400">
              <a:lnSpc>
                <a:spcPct val="90000"/>
              </a:lnSpc>
              <a:spcAft>
                <a:spcPts val="600"/>
              </a:spcAft>
              <a:buFont typeface="Arial" panose="020B0604020202020204" pitchFamily="34" charset="0"/>
              <a:buChar char="•"/>
            </a:pPr>
            <a:endParaRPr lang="en-US" sz="2200" dirty="0"/>
          </a:p>
          <a:p>
            <a:pPr indent="-228600" defTabSz="914400">
              <a:lnSpc>
                <a:spcPct val="90000"/>
              </a:lnSpc>
              <a:spcAft>
                <a:spcPts val="600"/>
              </a:spcAft>
              <a:buFont typeface="Arial" panose="020B0604020202020204" pitchFamily="34" charset="0"/>
              <a:buChar char="•"/>
            </a:pPr>
            <a:endParaRPr lang="en-US" sz="2200" dirty="0"/>
          </a:p>
          <a:p>
            <a:pPr indent="-228600" defTabSz="914400">
              <a:lnSpc>
                <a:spcPct val="90000"/>
              </a:lnSpc>
              <a:spcAft>
                <a:spcPts val="600"/>
              </a:spcAft>
              <a:buFont typeface="Arial" panose="020B0604020202020204" pitchFamily="34" charset="0"/>
              <a:buChar char="•"/>
            </a:pPr>
            <a:endParaRPr lang="en-US" sz="2200" dirty="0"/>
          </a:p>
          <a:p>
            <a:pPr indent="-228600" defTabSz="914400">
              <a:lnSpc>
                <a:spcPct val="90000"/>
              </a:lnSpc>
              <a:spcAft>
                <a:spcPts val="600"/>
              </a:spcAft>
              <a:buFont typeface="Arial" panose="020B0604020202020204" pitchFamily="34" charset="0"/>
              <a:buChar char="•"/>
            </a:pPr>
            <a:endParaRPr lang="en-US" sz="2200" dirty="0"/>
          </a:p>
        </p:txBody>
      </p:sp>
      <p:sp>
        <p:nvSpPr>
          <p:cNvPr id="3" name="CuadroTexto 2">
            <a:extLst>
              <a:ext uri="{FF2B5EF4-FFF2-40B4-BE49-F238E27FC236}">
                <a16:creationId xmlns:a16="http://schemas.microsoft.com/office/drawing/2014/main" id="{F1E32415-3536-F629-6C73-03410875E170}"/>
              </a:ext>
            </a:extLst>
          </p:cNvPr>
          <p:cNvSpPr txBox="1"/>
          <p:nvPr/>
        </p:nvSpPr>
        <p:spPr>
          <a:xfrm>
            <a:off x="3439692" y="889652"/>
            <a:ext cx="5312616" cy="553998"/>
          </a:xfrm>
          <a:prstGeom prst="rect">
            <a:avLst/>
          </a:prstGeom>
          <a:noFill/>
        </p:spPr>
        <p:txBody>
          <a:bodyPr wrap="square" rtlCol="0">
            <a:spAutoFit/>
          </a:bodyPr>
          <a:lstStyle/>
          <a:p>
            <a:pPr algn="ctr"/>
            <a:r>
              <a:rPr lang="es-ES" sz="3000" dirty="0">
                <a:latin typeface="Times New Roman" panose="02020603050405020304" pitchFamily="18" charset="0"/>
                <a:cs typeface="Times New Roman" panose="02020603050405020304" pitchFamily="18" charset="0"/>
              </a:rPr>
              <a:t>REFERENCES</a:t>
            </a:r>
            <a:endParaRPr lang="es-CO"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560774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4F4"/>
        </a:solidFill>
        <a:effectLst/>
      </p:bgPr>
    </p:bg>
    <p:spTree>
      <p:nvGrpSpPr>
        <p:cNvPr id="1" name=""/>
        <p:cNvGrpSpPr/>
        <p:nvPr/>
      </p:nvGrpSpPr>
      <p:grpSpPr>
        <a:xfrm>
          <a:off x="0" y="0"/>
          <a:ext cx="0" cy="0"/>
          <a:chOff x="0" y="0"/>
          <a:chExt cx="0" cy="0"/>
        </a:xfrm>
      </p:grpSpPr>
      <p:sp>
        <p:nvSpPr>
          <p:cNvPr id="2" name="Freeform 2"/>
          <p:cNvSpPr/>
          <p:nvPr/>
        </p:nvSpPr>
        <p:spPr>
          <a:xfrm>
            <a:off x="7588250" y="1130301"/>
            <a:ext cx="4095750" cy="5369195"/>
          </a:xfrm>
          <a:custGeom>
            <a:avLst/>
            <a:gdLst/>
            <a:ahLst/>
            <a:cxnLst/>
            <a:rect l="l" t="t" r="r" b="b"/>
            <a:pathLst>
              <a:path w="6143625" h="8053793">
                <a:moveTo>
                  <a:pt x="0" y="0"/>
                </a:moveTo>
                <a:lnTo>
                  <a:pt x="6143625" y="0"/>
                </a:lnTo>
                <a:lnTo>
                  <a:pt x="6143625" y="8053793"/>
                </a:lnTo>
                <a:lnTo>
                  <a:pt x="0" y="8053793"/>
                </a:lnTo>
                <a:lnTo>
                  <a:pt x="0" y="0"/>
                </a:lnTo>
                <a:close/>
              </a:path>
            </a:pathLst>
          </a:custGeom>
          <a:blipFill>
            <a:blip r:embed="rId2"/>
            <a:stretch>
              <a:fillRect l="-2436" r="-2436"/>
            </a:stretch>
          </a:blipFill>
        </p:spPr>
        <p:txBody>
          <a:bodyPr/>
          <a:lstStyle/>
          <a:p>
            <a:endParaRPr lang="es-CO"/>
          </a:p>
        </p:txBody>
      </p:sp>
      <p:pic>
        <p:nvPicPr>
          <p:cNvPr id="3" name="Picture 3"/>
          <p:cNvPicPr>
            <a:picLocks noChangeAspect="1"/>
          </p:cNvPicPr>
          <p:nvPr/>
        </p:nvPicPr>
        <p:blipFill>
          <a:blip r:embed="rId3"/>
          <a:srcRect/>
          <a:stretch>
            <a:fillRect/>
          </a:stretch>
        </p:blipFill>
        <p:spPr>
          <a:xfrm>
            <a:off x="6822599" y="869976"/>
            <a:ext cx="3856651" cy="520648"/>
          </a:xfrm>
          <a:prstGeom prst="rect">
            <a:avLst/>
          </a:prstGeom>
        </p:spPr>
      </p:pic>
      <p:sp>
        <p:nvSpPr>
          <p:cNvPr id="4" name="TextBox 4"/>
          <p:cNvSpPr txBox="1"/>
          <p:nvPr/>
        </p:nvSpPr>
        <p:spPr>
          <a:xfrm>
            <a:off x="804044" y="1428725"/>
            <a:ext cx="4993895" cy="795089"/>
          </a:xfrm>
          <a:prstGeom prst="rect">
            <a:avLst/>
          </a:prstGeom>
        </p:spPr>
        <p:txBody>
          <a:bodyPr lIns="0" tIns="0" rIns="0" bIns="0" rtlCol="0" anchor="t">
            <a:spAutoFit/>
          </a:bodyPr>
          <a:lstStyle/>
          <a:p>
            <a:pPr algn="just" defTabSz="609630">
              <a:lnSpc>
                <a:spcPts val="6160"/>
              </a:lnSpc>
              <a:spcBef>
                <a:spcPct val="0"/>
              </a:spcBef>
            </a:pPr>
            <a:r>
              <a:rPr lang="en-US" sz="5600">
                <a:solidFill>
                  <a:srgbClr val="444444"/>
                </a:solidFill>
                <a:latin typeface="Bernoru"/>
                <a:ea typeface="Bernoru"/>
                <a:cs typeface="Bernoru"/>
                <a:sym typeface="Bernoru"/>
              </a:rPr>
              <a:t>References</a:t>
            </a:r>
          </a:p>
        </p:txBody>
      </p:sp>
      <p:sp>
        <p:nvSpPr>
          <p:cNvPr id="5" name="TextBox 5"/>
          <p:cNvSpPr txBox="1"/>
          <p:nvPr/>
        </p:nvSpPr>
        <p:spPr>
          <a:xfrm>
            <a:off x="685800" y="2469093"/>
            <a:ext cx="6436961" cy="2134367"/>
          </a:xfrm>
          <a:prstGeom prst="rect">
            <a:avLst/>
          </a:prstGeom>
        </p:spPr>
        <p:txBody>
          <a:bodyPr lIns="0" tIns="0" rIns="0" bIns="0" rtlCol="0" anchor="t">
            <a:spAutoFit/>
          </a:bodyPr>
          <a:lstStyle/>
          <a:p>
            <a:pPr marL="374245" lvl="1" indent="-187122" defTabSz="609630">
              <a:lnSpc>
                <a:spcPts val="2426"/>
              </a:lnSpc>
              <a:buFont typeface="Arial"/>
              <a:buChar char="•"/>
            </a:pPr>
            <a:r>
              <a:rPr lang="en-US" sz="1733" b="1">
                <a:solidFill>
                  <a:srgbClr val="444444"/>
                </a:solidFill>
                <a:latin typeface="PT Sans Bold"/>
                <a:ea typeface="PT Sans Bold"/>
                <a:cs typeface="PT Sans Bold"/>
                <a:sym typeface="PT Sans Bold"/>
              </a:rPr>
              <a:t>Skills for Care (2023). Digital Skills Framework for Adult Social Care. </a:t>
            </a:r>
            <a:r>
              <a:rPr lang="en-US" sz="1733" b="1" u="sng">
                <a:solidFill>
                  <a:srgbClr val="444444"/>
                </a:solidFill>
                <a:latin typeface="PT Sans Bold"/>
                <a:ea typeface="PT Sans Bold"/>
                <a:cs typeface="PT Sans Bold"/>
                <a:sym typeface="PT Sans Bold"/>
                <a:hlinkClick r:id="rId4" tooltip="https://www.skillsforcare.org.uk"/>
              </a:rPr>
              <a:t>https://www.skillsforcare.org.uk</a:t>
            </a:r>
          </a:p>
          <a:p>
            <a:pPr marL="374245" lvl="1" indent="-187122" defTabSz="609630">
              <a:lnSpc>
                <a:spcPts val="2426"/>
              </a:lnSpc>
              <a:buFont typeface="Arial"/>
              <a:buChar char="•"/>
            </a:pPr>
            <a:r>
              <a:rPr lang="en-US" sz="1733" b="1">
                <a:solidFill>
                  <a:srgbClr val="444444"/>
                </a:solidFill>
                <a:latin typeface="PT Sans Bold"/>
                <a:ea typeface="PT Sans Bold"/>
                <a:cs typeface="PT Sans Bold"/>
                <a:sym typeface="PT Sans Bold"/>
              </a:rPr>
              <a:t>NHS England (2022). Improving the Digital Confidence and Competence of the Workforce.</a:t>
            </a:r>
          </a:p>
          <a:p>
            <a:pPr marL="374245" lvl="1" indent="-187122" defTabSz="609630">
              <a:lnSpc>
                <a:spcPts val="2426"/>
              </a:lnSpc>
              <a:buFont typeface="Arial"/>
              <a:buChar char="•"/>
            </a:pPr>
            <a:r>
              <a:rPr lang="en-US" sz="1733" b="1" u="sng">
                <a:solidFill>
                  <a:srgbClr val="444444"/>
                </a:solidFill>
                <a:latin typeface="PT Sans Bold"/>
                <a:ea typeface="PT Sans Bold"/>
                <a:cs typeface="PT Sans Bold"/>
                <a:sym typeface="PT Sans Bold"/>
                <a:hlinkClick r:id="rId5" tooltip="https://digital-transformation.hee.nhs.uk"/>
              </a:rPr>
              <a:t>https://digital-transformation.hee.nhs.uk</a:t>
            </a:r>
          </a:p>
          <a:p>
            <a:pPr marL="374245" lvl="1" indent="-187122" defTabSz="609630">
              <a:lnSpc>
                <a:spcPts val="2426"/>
              </a:lnSpc>
              <a:spcBef>
                <a:spcPct val="0"/>
              </a:spcBef>
              <a:buFont typeface="Arial"/>
              <a:buChar char="•"/>
            </a:pPr>
            <a:r>
              <a:rPr lang="en-US" sz="1733" b="1">
                <a:solidFill>
                  <a:srgbClr val="444444"/>
                </a:solidFill>
                <a:latin typeface="PT Sans Bold"/>
                <a:ea typeface="PT Sans Bold"/>
                <a:cs typeface="PT Sans Bold"/>
                <a:sym typeface="PT Sans Bold"/>
              </a:rPr>
              <a:t>Care Quality Commission (CQC) (2022). Effective Use of Technology in Care Settings.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385610" y="-2385610"/>
            <a:ext cx="4771220" cy="4771220"/>
          </a:xfrm>
          <a:custGeom>
            <a:avLst/>
            <a:gdLst/>
            <a:ahLst/>
            <a:cxnLst/>
            <a:rect l="l" t="t" r="r" b="b"/>
            <a:pathLst>
              <a:path w="7156830" h="7156830">
                <a:moveTo>
                  <a:pt x="0" y="0"/>
                </a:moveTo>
                <a:lnTo>
                  <a:pt x="7156830" y="0"/>
                </a:lnTo>
                <a:lnTo>
                  <a:pt x="7156830" y="7156830"/>
                </a:lnTo>
                <a:lnTo>
                  <a:pt x="0" y="7156830"/>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sp>
        <p:nvSpPr>
          <p:cNvPr id="3" name="Freeform 3"/>
          <p:cNvSpPr/>
          <p:nvPr/>
        </p:nvSpPr>
        <p:spPr>
          <a:xfrm>
            <a:off x="8998122" y="3936839"/>
            <a:ext cx="6387757" cy="6387757"/>
          </a:xfrm>
          <a:custGeom>
            <a:avLst/>
            <a:gdLst/>
            <a:ahLst/>
            <a:cxnLst/>
            <a:rect l="l" t="t" r="r" b="b"/>
            <a:pathLst>
              <a:path w="9581636" h="9581636">
                <a:moveTo>
                  <a:pt x="0" y="0"/>
                </a:moveTo>
                <a:lnTo>
                  <a:pt x="9581636" y="0"/>
                </a:lnTo>
                <a:lnTo>
                  <a:pt x="9581636" y="9581636"/>
                </a:lnTo>
                <a:lnTo>
                  <a:pt x="0" y="9581636"/>
                </a:lnTo>
                <a:lnTo>
                  <a:pt x="0" y="0"/>
                </a:lnTo>
                <a:close/>
              </a:path>
            </a:pathLst>
          </a:custGeom>
          <a:blipFill>
            <a:blip r:embed="rId2">
              <a:alphaModFix amt="69000"/>
              <a:extLst>
                <a:ext uri="{96DAC541-7B7A-43D3-8B79-37D633B846F1}">
                  <asvg:svgBlip xmlns:asvg="http://schemas.microsoft.com/office/drawing/2016/SVG/main" r:embed="rId3"/>
                </a:ext>
              </a:extLst>
            </a:blip>
            <a:stretch>
              <a:fillRect/>
            </a:stretch>
          </a:blipFill>
        </p:spPr>
        <p:txBody>
          <a:bodyPr/>
          <a:lstStyle/>
          <a:p>
            <a:endParaRPr lang="es-CO"/>
          </a:p>
        </p:txBody>
      </p:sp>
      <p:grpSp>
        <p:nvGrpSpPr>
          <p:cNvPr id="4" name="Group 4"/>
          <p:cNvGrpSpPr/>
          <p:nvPr/>
        </p:nvGrpSpPr>
        <p:grpSpPr>
          <a:xfrm>
            <a:off x="10545722" y="-903589"/>
            <a:ext cx="2635425" cy="2635425"/>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grpSp>
        <p:nvGrpSpPr>
          <p:cNvPr id="6" name="Group 6"/>
          <p:cNvGrpSpPr/>
          <p:nvPr/>
        </p:nvGrpSpPr>
        <p:grpSpPr>
          <a:xfrm>
            <a:off x="-1103120" y="5540288"/>
            <a:ext cx="2635425" cy="2635425"/>
            <a:chOff x="0" y="0"/>
            <a:chExt cx="6350000" cy="6350000"/>
          </a:xfrm>
        </p:grpSpPr>
        <p:sp>
          <p:nvSpPr>
            <p:cNvPr id="7" name="Freeform 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3DF05"/>
            </a:solidFill>
          </p:spPr>
          <p:txBody>
            <a:bodyPr/>
            <a:lstStyle/>
            <a:p>
              <a:endParaRPr lang="es-CO"/>
            </a:p>
          </p:txBody>
        </p:sp>
      </p:grpSp>
      <p:sp>
        <p:nvSpPr>
          <p:cNvPr id="8" name="TextBox 8"/>
          <p:cNvSpPr txBox="1"/>
          <p:nvPr/>
        </p:nvSpPr>
        <p:spPr>
          <a:xfrm>
            <a:off x="1887941" y="1009354"/>
            <a:ext cx="5066645" cy="876778"/>
          </a:xfrm>
          <a:prstGeom prst="rect">
            <a:avLst/>
          </a:prstGeom>
        </p:spPr>
        <p:txBody>
          <a:bodyPr lIns="0" tIns="0" rIns="0" bIns="0" rtlCol="0" anchor="t">
            <a:spAutoFit/>
          </a:bodyPr>
          <a:lstStyle/>
          <a:p>
            <a:pPr algn="just" defTabSz="609630">
              <a:lnSpc>
                <a:spcPts val="6843"/>
              </a:lnSpc>
            </a:pPr>
            <a:r>
              <a:rPr lang="en-US" sz="6580" b="1">
                <a:solidFill>
                  <a:srgbClr val="000000"/>
                </a:solidFill>
                <a:latin typeface="Montserrat Bold"/>
                <a:ea typeface="Montserrat Bold"/>
                <a:cs typeface="Montserrat Bold"/>
                <a:sym typeface="Montserrat Bold"/>
              </a:rPr>
              <a:t>References</a:t>
            </a:r>
          </a:p>
        </p:txBody>
      </p:sp>
      <p:sp>
        <p:nvSpPr>
          <p:cNvPr id="9" name="TextBox 9"/>
          <p:cNvSpPr txBox="1"/>
          <p:nvPr/>
        </p:nvSpPr>
        <p:spPr>
          <a:xfrm>
            <a:off x="1887941" y="1873308"/>
            <a:ext cx="9151321" cy="4310604"/>
          </a:xfrm>
          <a:prstGeom prst="rect">
            <a:avLst/>
          </a:prstGeom>
        </p:spPr>
        <p:txBody>
          <a:bodyPr lIns="0" tIns="0" rIns="0" bIns="0" rtlCol="0" anchor="t">
            <a:spAutoFit/>
          </a:bodyPr>
          <a:lstStyle/>
          <a:p>
            <a:pPr marL="405262" lvl="1" indent="-202631" defTabSz="609630">
              <a:lnSpc>
                <a:spcPts val="2627"/>
              </a:lnSpc>
              <a:buFontTx/>
              <a:buAutoNum type="arabicPeriod"/>
            </a:pPr>
            <a:r>
              <a:rPr lang="en-US" sz="1877">
                <a:solidFill>
                  <a:srgbClr val="000000"/>
                </a:solidFill>
                <a:latin typeface="Montserrat"/>
                <a:ea typeface="Montserrat"/>
                <a:cs typeface="Montserrat"/>
                <a:sym typeface="Montserrat"/>
              </a:rPr>
              <a:t>Skills for Care. Digital Skills Framework for Adult Social Care. Available at: </a:t>
            </a:r>
            <a:r>
              <a:rPr lang="en-US" sz="1877" u="sng">
                <a:solidFill>
                  <a:srgbClr val="004AAD"/>
                </a:solidFill>
                <a:latin typeface="Montserrat"/>
                <a:ea typeface="Montserrat"/>
                <a:cs typeface="Montserrat"/>
                <a:sym typeface="Montserrat"/>
                <a:hlinkClick r:id="rId4" tooltip="https://www.skillsforcare.org.uk/Support-for-leaders-and-managers/Managing-a-service/Digital-technology-and-social-care/Digital-Skills-Framework.aspx?utm_source=chatgpt.com"/>
              </a:rPr>
              <a:t>https://www.skillsforcare.org.uk/Support-for-leaders-and-managers/Managing-a-service/Digital-technology-and-social-care/Digital-Skills-Framework.aspx</a:t>
            </a:r>
            <a:r>
              <a:rPr lang="en-US" sz="1877">
                <a:solidFill>
                  <a:srgbClr val="004AAD"/>
                </a:solidFill>
                <a:latin typeface="Montserrat"/>
                <a:ea typeface="Montserrat"/>
                <a:cs typeface="Montserrat"/>
                <a:sym typeface="Montserrat"/>
              </a:rPr>
              <a:t> </a:t>
            </a:r>
            <a:r>
              <a:rPr lang="en-US" sz="1877" u="sng">
                <a:solidFill>
                  <a:srgbClr val="004AAD"/>
                </a:solidFill>
                <a:latin typeface="Montserrat"/>
                <a:ea typeface="Montserrat"/>
                <a:cs typeface="Montserrat"/>
                <a:sym typeface="Montserrat"/>
                <a:hlinkClick r:id="rId4" tooltip="https://www.skillsforcare.org.uk/Support-for-leaders-and-managers/Managing-a-service/Digital-technology-and-social-care/Digital-Skills-Framework.aspx?utm_source=chatgpt.com"/>
              </a:rPr>
              <a:t>Skills for Care+1</a:t>
            </a:r>
          </a:p>
          <a:p>
            <a:pPr marL="405262" lvl="1" indent="-202631" defTabSz="609630">
              <a:lnSpc>
                <a:spcPts val="2627"/>
              </a:lnSpc>
              <a:buFontTx/>
              <a:buAutoNum type="arabicPeriod"/>
            </a:pPr>
            <a:r>
              <a:rPr lang="en-US" sz="1877">
                <a:solidFill>
                  <a:srgbClr val="000000"/>
                </a:solidFill>
                <a:latin typeface="Montserrat"/>
                <a:ea typeface="Montserrat"/>
                <a:cs typeface="Montserrat"/>
                <a:sym typeface="Montserrat"/>
              </a:rPr>
              <a:t>NHS England. Improving the digital confidence and competence of the workforce. Available at: </a:t>
            </a:r>
            <a:r>
              <a:rPr lang="en-US" sz="1877" u="sng">
                <a:solidFill>
                  <a:srgbClr val="004AAD"/>
                </a:solidFill>
                <a:latin typeface="Montserrat"/>
                <a:ea typeface="Montserrat"/>
                <a:cs typeface="Montserrat"/>
                <a:sym typeface="Montserrat"/>
                <a:hlinkClick r:id="rId5" tooltip="https://digital-transformation.hee.nhs.uk/building-a-digital-workforce/digital-literacy?utm_source=chatgpt.com"/>
              </a:rPr>
              <a:t>https://digital-transformation.hee.nhs.uk/building-a-digital-workforce/digital-literacy</a:t>
            </a:r>
            <a:r>
              <a:rPr lang="en-US" sz="1877">
                <a:solidFill>
                  <a:srgbClr val="004AAD"/>
                </a:solidFill>
                <a:latin typeface="Montserrat"/>
                <a:ea typeface="Montserrat"/>
                <a:cs typeface="Montserrat"/>
                <a:sym typeface="Montserrat"/>
              </a:rPr>
              <a:t> </a:t>
            </a:r>
            <a:r>
              <a:rPr lang="en-US" sz="1877" u="sng">
                <a:solidFill>
                  <a:srgbClr val="004AAD"/>
                </a:solidFill>
                <a:latin typeface="Montserrat"/>
                <a:ea typeface="Montserrat"/>
                <a:cs typeface="Montserrat"/>
                <a:sym typeface="Montserrat"/>
                <a:hlinkClick r:id="rId5" tooltip="https://digital-transformation.hee.nhs.uk/building-a-digital-workforce/digital-literacy?utm_source=chatgpt.com"/>
              </a:rPr>
              <a:t>NHS England Workforce</a:t>
            </a:r>
          </a:p>
          <a:p>
            <a:pPr marL="405262" lvl="1" indent="-202631" defTabSz="609630">
              <a:lnSpc>
                <a:spcPts val="2627"/>
              </a:lnSpc>
              <a:buFontTx/>
              <a:buAutoNum type="arabicPeriod"/>
            </a:pPr>
            <a:r>
              <a:rPr lang="en-US" sz="1877">
                <a:solidFill>
                  <a:srgbClr val="000000"/>
                </a:solidFill>
                <a:latin typeface="Montserrat"/>
                <a:ea typeface="Montserrat"/>
                <a:cs typeface="Montserrat"/>
                <a:sym typeface="Montserrat"/>
              </a:rPr>
              <a:t>World Health Organization. Digital health literacy key to overcoming barriers for health workers. Available at: </a:t>
            </a:r>
            <a:r>
              <a:rPr lang="en-US" sz="1877" u="sng">
                <a:solidFill>
                  <a:srgbClr val="004AAD"/>
                </a:solidFill>
                <a:latin typeface="Montserrat"/>
                <a:ea typeface="Montserrat"/>
                <a:cs typeface="Montserrat"/>
                <a:sym typeface="Montserrat"/>
                <a:hlinkClick r:id="rId6" tooltip="https://www.who.int/europe/news/item/18-09-2023-digital-health-literacy-key-to-overcoming-barriers-for-health-workers--who-study-says?utm_source=chatgpt.com"/>
              </a:rPr>
              <a:t>https://www.who.int/europe/news/item/18-09-2023-digital-health-literacy-key-to-overcoming-barriers-for-health-workers--who-study-says</a:t>
            </a:r>
            <a:r>
              <a:rPr lang="en-US" sz="1877">
                <a:solidFill>
                  <a:srgbClr val="004AAD"/>
                </a:solidFill>
                <a:latin typeface="Montserrat"/>
                <a:ea typeface="Montserrat"/>
                <a:cs typeface="Montserrat"/>
                <a:sym typeface="Montserrat"/>
              </a:rPr>
              <a:t> </a:t>
            </a:r>
            <a:r>
              <a:rPr lang="en-US" sz="1877" u="sng">
                <a:solidFill>
                  <a:srgbClr val="004AAD"/>
                </a:solidFill>
                <a:latin typeface="Montserrat"/>
                <a:ea typeface="Montserrat"/>
                <a:cs typeface="Montserrat"/>
                <a:sym typeface="Montserrat"/>
                <a:hlinkClick r:id="rId6" tooltip="https://www.who.int/europe/news/item/18-09-2023-digital-health-literacy-key-to-overcoming-barriers-for-health-workers--who-study-says?utm_source=chatgpt.com"/>
              </a:rPr>
              <a:t>World Health Organization</a:t>
            </a:r>
          </a:p>
        </p:txBody>
      </p:sp>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2527</TotalTime>
  <Words>1195</Words>
  <Application>Microsoft Office PowerPoint</Application>
  <PresentationFormat>Panorámica</PresentationFormat>
  <Paragraphs>108</Paragraphs>
  <Slides>20</Slides>
  <Notes>0</Notes>
  <HiddenSlides>0</HiddenSlides>
  <MMClips>0</MMClips>
  <ScaleCrop>false</ScaleCrop>
  <HeadingPairs>
    <vt:vector size="6" baseType="variant">
      <vt:variant>
        <vt:lpstr>Fuentes usadas</vt:lpstr>
      </vt:variant>
      <vt:variant>
        <vt:i4>10</vt:i4>
      </vt:variant>
      <vt:variant>
        <vt:lpstr>Tema</vt:lpstr>
      </vt:variant>
      <vt:variant>
        <vt:i4>2</vt:i4>
      </vt:variant>
      <vt:variant>
        <vt:lpstr>Títulos de diapositiva</vt:lpstr>
      </vt:variant>
      <vt:variant>
        <vt:i4>20</vt:i4>
      </vt:variant>
    </vt:vector>
  </HeadingPairs>
  <TitlesOfParts>
    <vt:vector size="32" baseType="lpstr">
      <vt:lpstr>Aptos</vt:lpstr>
      <vt:lpstr>Arial</vt:lpstr>
      <vt:lpstr>Bernoru</vt:lpstr>
      <vt:lpstr>Calibri</vt:lpstr>
      <vt:lpstr>Calibri Light</vt:lpstr>
      <vt:lpstr>Montserrat</vt:lpstr>
      <vt:lpstr>Montserrat Bold</vt:lpstr>
      <vt:lpstr>PT Sans</vt:lpstr>
      <vt:lpstr>PT Sans Bold</vt:lpstr>
      <vt:lpstr>Times New Roman</vt:lpstr>
      <vt:lpstr>Office 2013 - 2022 Theme</vt:lpstr>
      <vt:lpstr>Office Theme</vt:lpstr>
      <vt:lpstr>Sunrise Residential Care Home</vt:lpstr>
      <vt:lpstr>Digital technology, Tools, Techniques and impact in sunrise residential care home</vt:lpstr>
      <vt:lpstr>Power Point</vt:lpstr>
      <vt:lpstr>Presentación de PowerPoint</vt:lpstr>
      <vt:lpstr>OneDrive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Monica Giesell Charry Lamprea (2514548)</dc:creator>
  <cp:lastModifiedBy>Monica Giesell Charry Lamprea (2514548)</cp:lastModifiedBy>
  <cp:revision>2</cp:revision>
  <dcterms:created xsi:type="dcterms:W3CDTF">2025-10-25T10:22:52Z</dcterms:created>
  <dcterms:modified xsi:type="dcterms:W3CDTF">2025-11-10T03:44:20Z</dcterms:modified>
</cp:coreProperties>
</file>