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Lst>
  <p:sldIdLst>
    <p:sldId id="256" r:id="rId2"/>
    <p:sldId id="263" r:id="rId3"/>
    <p:sldId id="257" r:id="rId4"/>
    <p:sldId id="258" r:id="rId5"/>
    <p:sldId id="259" r:id="rId6"/>
    <p:sldId id="264" r:id="rId7"/>
    <p:sldId id="262"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668" autoAdjust="0"/>
    <p:restoredTop sz="94601" autoAdjust="0"/>
  </p:normalViewPr>
  <p:slideViewPr>
    <p:cSldViewPr snapToGrid="0">
      <p:cViewPr varScale="1">
        <p:scale>
          <a:sx n="55" d="100"/>
          <a:sy n="55" d="100"/>
        </p:scale>
        <p:origin x="137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nim khanom" userId="85548cf7eb7da9ea" providerId="LiveId" clId="{748B9E80-3915-47FC-8189-9E66B3A70C36}"/>
    <pc:docChg chg="custSel addSld delSld modSld">
      <pc:chgData name="tasnim khanom" userId="85548cf7eb7da9ea" providerId="LiveId" clId="{748B9E80-3915-47FC-8189-9E66B3A70C36}" dt="2026-02-01T17:30:55.358" v="135" actId="680"/>
      <pc:docMkLst>
        <pc:docMk/>
      </pc:docMkLst>
      <pc:sldChg chg="addSp delSp modSp mod setBg">
        <pc:chgData name="tasnim khanom" userId="85548cf7eb7da9ea" providerId="LiveId" clId="{748B9E80-3915-47FC-8189-9E66B3A70C36}" dt="2026-02-01T17:27:47.167" v="49" actId="26606"/>
        <pc:sldMkLst>
          <pc:docMk/>
          <pc:sldMk cId="2005384434" sldId="256"/>
        </pc:sldMkLst>
        <pc:spChg chg="mod">
          <ac:chgData name="tasnim khanom" userId="85548cf7eb7da9ea" providerId="LiveId" clId="{748B9E80-3915-47FC-8189-9E66B3A70C36}" dt="2026-02-01T17:27:47.167" v="49" actId="26606"/>
          <ac:spMkLst>
            <pc:docMk/>
            <pc:sldMk cId="2005384434" sldId="256"/>
            <ac:spMk id="2" creationId="{D49B8DBF-3FBE-2371-9EAC-002473E71014}"/>
          </ac:spMkLst>
        </pc:spChg>
        <pc:spChg chg="mod">
          <ac:chgData name="tasnim khanom" userId="85548cf7eb7da9ea" providerId="LiveId" clId="{748B9E80-3915-47FC-8189-9E66B3A70C36}" dt="2026-02-01T17:27:47.167" v="49" actId="26606"/>
          <ac:spMkLst>
            <pc:docMk/>
            <pc:sldMk cId="2005384434" sldId="256"/>
            <ac:spMk id="3" creationId="{A8795968-AF8E-4D4A-E988-3FBDEFFD647D}"/>
          </ac:spMkLst>
        </pc:spChg>
      </pc:sldChg>
      <pc:sldChg chg="modSp new mod">
        <pc:chgData name="tasnim khanom" userId="85548cf7eb7da9ea" providerId="LiveId" clId="{748B9E80-3915-47FC-8189-9E66B3A70C36}" dt="2026-02-01T17:30:47.322" v="134" actId="20577"/>
        <pc:sldMkLst>
          <pc:docMk/>
          <pc:sldMk cId="1949015608" sldId="257"/>
        </pc:sldMkLst>
        <pc:spChg chg="mod">
          <ac:chgData name="tasnim khanom" userId="85548cf7eb7da9ea" providerId="LiveId" clId="{748B9E80-3915-47FC-8189-9E66B3A70C36}" dt="2026-02-01T17:30:47.322" v="134" actId="20577"/>
          <ac:spMkLst>
            <pc:docMk/>
            <pc:sldMk cId="1949015608" sldId="257"/>
            <ac:spMk id="2" creationId="{008D5CFE-41EF-0285-9DCD-63AF7CF07943}"/>
          </ac:spMkLst>
        </pc:spChg>
      </pc:sldChg>
      <pc:sldChg chg="new">
        <pc:chgData name="tasnim khanom" userId="85548cf7eb7da9ea" providerId="LiveId" clId="{748B9E80-3915-47FC-8189-9E66B3A70C36}" dt="2026-02-01T17:30:55.358" v="135" actId="680"/>
        <pc:sldMkLst>
          <pc:docMk/>
          <pc:sldMk cId="2238803928" sldId="25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09AB32-106D-4CB3-A06A-B6FCCE512BA3}"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D147554C-2349-4094-B9B0-0A63C96E7E38}">
      <dgm:prSet custT="1"/>
      <dgm:spPr/>
      <dgm:t>
        <a:bodyPr/>
        <a:lstStyle/>
        <a:p>
          <a:pPr>
            <a:lnSpc>
              <a:spcPct val="150000"/>
            </a:lnSpc>
          </a:pPr>
          <a:r>
            <a:rPr lang="en-GB" sz="1200" dirty="0">
              <a:solidFill>
                <a:schemeClr val="bg1"/>
              </a:solidFill>
              <a:latin typeface="Arial" panose="020B0604020202020204" pitchFamily="34" charset="0"/>
              <a:cs typeface="Arial" panose="020B0604020202020204" pitchFamily="34" charset="0"/>
            </a:rPr>
            <a:t>Lifespan development explores how individuals grow and change psychologically, socially, and emotionally from infancy through adulthood. Adolescence is a particularly significant stage, as it involves the development of identity, independence, and future aspirations. </a:t>
          </a:r>
          <a:r>
            <a:rPr lang="en-GB" sz="1200" dirty="0">
              <a:latin typeface="Arial" panose="020B0604020202020204" pitchFamily="34" charset="0"/>
              <a:cs typeface="Arial" panose="020B0604020202020204" pitchFamily="34" charset="0"/>
            </a:rPr>
            <a:t>This presentation is about creating a community support plan for Jenny, a 16-year-old who has spent the past five years caring for her mother following the death of her father</a:t>
          </a:r>
          <a:r>
            <a:rPr lang="en-GB" sz="1200" dirty="0">
              <a:solidFill>
                <a:schemeClr val="bg1"/>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Over this time, Jenny has taken on significant responsibilities, including cooking, cleaning, shopping, and managing her mother’s administrative tasks due to her mother’s mobility and memory challenges.</a:t>
          </a:r>
          <a:endParaRPr lang="en-US" sz="1200" dirty="0">
            <a:latin typeface="Arial" panose="020B0604020202020204" pitchFamily="34" charset="0"/>
            <a:cs typeface="Arial" panose="020B0604020202020204" pitchFamily="34" charset="0"/>
          </a:endParaRPr>
        </a:p>
      </dgm:t>
    </dgm:pt>
    <dgm:pt modelId="{07ACB4B5-617F-4D77-A23D-8FF0CC7D6181}" type="parTrans" cxnId="{5C74BFD1-DDDB-4086-86F6-E57E30FE54DA}">
      <dgm:prSet/>
      <dgm:spPr/>
      <dgm:t>
        <a:bodyPr/>
        <a:lstStyle/>
        <a:p>
          <a:endParaRPr lang="en-US"/>
        </a:p>
      </dgm:t>
    </dgm:pt>
    <dgm:pt modelId="{E7F53D93-9761-46B8-92C4-3598089D2283}" type="sibTrans" cxnId="{5C74BFD1-DDDB-4086-86F6-E57E30FE54DA}">
      <dgm:prSet/>
      <dgm:spPr/>
      <dgm:t>
        <a:bodyPr/>
        <a:lstStyle/>
        <a:p>
          <a:endParaRPr lang="en-US"/>
        </a:p>
      </dgm:t>
    </dgm:pt>
    <dgm:pt modelId="{CECB3A00-134F-4E24-96AF-80910C76C075}">
      <dgm:prSet custT="1"/>
      <dgm:spPr/>
      <dgm:t>
        <a:bodyPr/>
        <a:lstStyle/>
        <a:p>
          <a:pPr>
            <a:lnSpc>
              <a:spcPct val="150000"/>
            </a:lnSpc>
          </a:pPr>
          <a:r>
            <a:rPr lang="en-GB" sz="1200" dirty="0">
              <a:latin typeface="Arial" panose="020B0604020202020204" pitchFamily="34" charset="0"/>
              <a:cs typeface="Arial" panose="020B0604020202020204" pitchFamily="34" charset="0"/>
            </a:rPr>
            <a:t>In addition, I will explore the potential impact of these caregiving responsibilities on Jenny’s own development, drawing on key lifespan development theories such as Erikson’s psychosocial stages and Bowlby’s attachment theory. I will then outline a support plan that addresses both practical and emotional needs, aiming to promote Jenny’s well-being, personal growth, and healthy identity development. By combining theoretical understanding with practical strategies, this plan seeks to support Jenny in balancing her caregiving role with her own developmental needs.</a:t>
          </a:r>
          <a:endParaRPr lang="en-US" sz="1200" dirty="0">
            <a:latin typeface="Arial" panose="020B0604020202020204" pitchFamily="34" charset="0"/>
            <a:cs typeface="Arial" panose="020B0604020202020204" pitchFamily="34" charset="0"/>
          </a:endParaRPr>
        </a:p>
      </dgm:t>
    </dgm:pt>
    <dgm:pt modelId="{0D72FCB5-0826-4186-9AE3-7F2356B76D64}" type="parTrans" cxnId="{0B39F997-B6CC-4A66-B54E-4736FC1FDE3E}">
      <dgm:prSet/>
      <dgm:spPr/>
      <dgm:t>
        <a:bodyPr/>
        <a:lstStyle/>
        <a:p>
          <a:endParaRPr lang="en-US"/>
        </a:p>
      </dgm:t>
    </dgm:pt>
    <dgm:pt modelId="{2C8DADB0-0DBD-4D04-924F-79EAABF5053E}" type="sibTrans" cxnId="{0B39F997-B6CC-4A66-B54E-4736FC1FDE3E}">
      <dgm:prSet/>
      <dgm:spPr/>
      <dgm:t>
        <a:bodyPr/>
        <a:lstStyle/>
        <a:p>
          <a:endParaRPr lang="en-US"/>
        </a:p>
      </dgm:t>
    </dgm:pt>
    <dgm:pt modelId="{6C18AD82-BD45-4DB8-AA54-D7A96F25D23C}" type="pres">
      <dgm:prSet presAssocID="{DE09AB32-106D-4CB3-A06A-B6FCCE512BA3}" presName="hierChild1" presStyleCnt="0">
        <dgm:presLayoutVars>
          <dgm:chPref val="1"/>
          <dgm:dir/>
          <dgm:animOne val="branch"/>
          <dgm:animLvl val="lvl"/>
          <dgm:resizeHandles/>
        </dgm:presLayoutVars>
      </dgm:prSet>
      <dgm:spPr/>
    </dgm:pt>
    <dgm:pt modelId="{06E74B38-CBA8-48C8-A107-26C0AABFC058}" type="pres">
      <dgm:prSet presAssocID="{D147554C-2349-4094-B9B0-0A63C96E7E38}" presName="hierRoot1" presStyleCnt="0"/>
      <dgm:spPr/>
    </dgm:pt>
    <dgm:pt modelId="{430098E1-853B-4701-971B-98989872B102}" type="pres">
      <dgm:prSet presAssocID="{D147554C-2349-4094-B9B0-0A63C96E7E38}" presName="composite" presStyleCnt="0"/>
      <dgm:spPr/>
    </dgm:pt>
    <dgm:pt modelId="{39D8ED05-9772-404F-8E86-FECD071B29B5}" type="pres">
      <dgm:prSet presAssocID="{D147554C-2349-4094-B9B0-0A63C96E7E38}" presName="background" presStyleLbl="node0" presStyleIdx="0" presStyleCnt="2"/>
      <dgm:spPr/>
    </dgm:pt>
    <dgm:pt modelId="{466931AC-D38A-4123-97EE-A19170ACF41E}" type="pres">
      <dgm:prSet presAssocID="{D147554C-2349-4094-B9B0-0A63C96E7E38}" presName="text" presStyleLbl="fgAcc0" presStyleIdx="0" presStyleCnt="2" custScaleX="158122" custScaleY="137358">
        <dgm:presLayoutVars>
          <dgm:chPref val="3"/>
        </dgm:presLayoutVars>
      </dgm:prSet>
      <dgm:spPr/>
    </dgm:pt>
    <dgm:pt modelId="{FE27ADD1-3628-482E-A188-DE4163CF5A5C}" type="pres">
      <dgm:prSet presAssocID="{D147554C-2349-4094-B9B0-0A63C96E7E38}" presName="hierChild2" presStyleCnt="0"/>
      <dgm:spPr/>
    </dgm:pt>
    <dgm:pt modelId="{783E7C10-B9BD-4AE3-86DB-CFFEC87D54FF}" type="pres">
      <dgm:prSet presAssocID="{CECB3A00-134F-4E24-96AF-80910C76C075}" presName="hierRoot1" presStyleCnt="0"/>
      <dgm:spPr/>
    </dgm:pt>
    <dgm:pt modelId="{7C39848D-7890-4CD0-8CD8-940D4054D6E7}" type="pres">
      <dgm:prSet presAssocID="{CECB3A00-134F-4E24-96AF-80910C76C075}" presName="composite" presStyleCnt="0"/>
      <dgm:spPr/>
    </dgm:pt>
    <dgm:pt modelId="{355B6A76-1D7F-474A-A1F3-6C891CABDDC2}" type="pres">
      <dgm:prSet presAssocID="{CECB3A00-134F-4E24-96AF-80910C76C075}" presName="background" presStyleLbl="node0" presStyleIdx="1" presStyleCnt="2"/>
      <dgm:spPr/>
    </dgm:pt>
    <dgm:pt modelId="{E396010A-AF06-4BEE-A9C1-92A5B7795278}" type="pres">
      <dgm:prSet presAssocID="{CECB3A00-134F-4E24-96AF-80910C76C075}" presName="text" presStyleLbl="fgAcc0" presStyleIdx="1" presStyleCnt="2" custScaleX="128344" custScaleY="141720">
        <dgm:presLayoutVars>
          <dgm:chPref val="3"/>
        </dgm:presLayoutVars>
      </dgm:prSet>
      <dgm:spPr/>
    </dgm:pt>
    <dgm:pt modelId="{EC164ACE-0E76-4538-8E48-F9B9E6D37F18}" type="pres">
      <dgm:prSet presAssocID="{CECB3A00-134F-4E24-96AF-80910C76C075}" presName="hierChild2" presStyleCnt="0"/>
      <dgm:spPr/>
    </dgm:pt>
  </dgm:ptLst>
  <dgm:cxnLst>
    <dgm:cxn modelId="{1D24BA3C-CC88-4949-B2FE-3B5128DF3DA7}" type="presOf" srcId="{DE09AB32-106D-4CB3-A06A-B6FCCE512BA3}" destId="{6C18AD82-BD45-4DB8-AA54-D7A96F25D23C}" srcOrd="0" destOrd="0" presId="urn:microsoft.com/office/officeart/2005/8/layout/hierarchy1"/>
    <dgm:cxn modelId="{B901577D-0B97-40CC-B748-BACD321BDEF5}" type="presOf" srcId="{D147554C-2349-4094-B9B0-0A63C96E7E38}" destId="{466931AC-D38A-4123-97EE-A19170ACF41E}" srcOrd="0" destOrd="0" presId="urn:microsoft.com/office/officeart/2005/8/layout/hierarchy1"/>
    <dgm:cxn modelId="{0B39F997-B6CC-4A66-B54E-4736FC1FDE3E}" srcId="{DE09AB32-106D-4CB3-A06A-B6FCCE512BA3}" destId="{CECB3A00-134F-4E24-96AF-80910C76C075}" srcOrd="1" destOrd="0" parTransId="{0D72FCB5-0826-4186-9AE3-7F2356B76D64}" sibTransId="{2C8DADB0-0DBD-4D04-924F-79EAABF5053E}"/>
    <dgm:cxn modelId="{503F8EBE-54AB-49DB-950F-2DFE74B8387E}" type="presOf" srcId="{CECB3A00-134F-4E24-96AF-80910C76C075}" destId="{E396010A-AF06-4BEE-A9C1-92A5B7795278}" srcOrd="0" destOrd="0" presId="urn:microsoft.com/office/officeart/2005/8/layout/hierarchy1"/>
    <dgm:cxn modelId="{5C74BFD1-DDDB-4086-86F6-E57E30FE54DA}" srcId="{DE09AB32-106D-4CB3-A06A-B6FCCE512BA3}" destId="{D147554C-2349-4094-B9B0-0A63C96E7E38}" srcOrd="0" destOrd="0" parTransId="{07ACB4B5-617F-4D77-A23D-8FF0CC7D6181}" sibTransId="{E7F53D93-9761-46B8-92C4-3598089D2283}"/>
    <dgm:cxn modelId="{72144A19-0FE2-40DF-AB1D-40AAD2ADD65A}" type="presParOf" srcId="{6C18AD82-BD45-4DB8-AA54-D7A96F25D23C}" destId="{06E74B38-CBA8-48C8-A107-26C0AABFC058}" srcOrd="0" destOrd="0" presId="urn:microsoft.com/office/officeart/2005/8/layout/hierarchy1"/>
    <dgm:cxn modelId="{C7B62F4F-F869-41B6-9816-DFD06CD46220}" type="presParOf" srcId="{06E74B38-CBA8-48C8-A107-26C0AABFC058}" destId="{430098E1-853B-4701-971B-98989872B102}" srcOrd="0" destOrd="0" presId="urn:microsoft.com/office/officeart/2005/8/layout/hierarchy1"/>
    <dgm:cxn modelId="{8B6E8CCB-EC16-4FE3-B430-16EB920C38AF}" type="presParOf" srcId="{430098E1-853B-4701-971B-98989872B102}" destId="{39D8ED05-9772-404F-8E86-FECD071B29B5}" srcOrd="0" destOrd="0" presId="urn:microsoft.com/office/officeart/2005/8/layout/hierarchy1"/>
    <dgm:cxn modelId="{2120937A-D924-4ADB-BACA-17E46C200208}" type="presParOf" srcId="{430098E1-853B-4701-971B-98989872B102}" destId="{466931AC-D38A-4123-97EE-A19170ACF41E}" srcOrd="1" destOrd="0" presId="urn:microsoft.com/office/officeart/2005/8/layout/hierarchy1"/>
    <dgm:cxn modelId="{635E1A58-3C68-42A8-B1CE-7B41DE5E7860}" type="presParOf" srcId="{06E74B38-CBA8-48C8-A107-26C0AABFC058}" destId="{FE27ADD1-3628-482E-A188-DE4163CF5A5C}" srcOrd="1" destOrd="0" presId="urn:microsoft.com/office/officeart/2005/8/layout/hierarchy1"/>
    <dgm:cxn modelId="{72F573CB-2B50-448E-B41F-F58F55B5B601}" type="presParOf" srcId="{6C18AD82-BD45-4DB8-AA54-D7A96F25D23C}" destId="{783E7C10-B9BD-4AE3-86DB-CFFEC87D54FF}" srcOrd="1" destOrd="0" presId="urn:microsoft.com/office/officeart/2005/8/layout/hierarchy1"/>
    <dgm:cxn modelId="{333AD924-2090-409F-9707-7AAE5530053F}" type="presParOf" srcId="{783E7C10-B9BD-4AE3-86DB-CFFEC87D54FF}" destId="{7C39848D-7890-4CD0-8CD8-940D4054D6E7}" srcOrd="0" destOrd="0" presId="urn:microsoft.com/office/officeart/2005/8/layout/hierarchy1"/>
    <dgm:cxn modelId="{D955F19A-DB44-4E63-AE7B-2BD90C7C2F30}" type="presParOf" srcId="{7C39848D-7890-4CD0-8CD8-940D4054D6E7}" destId="{355B6A76-1D7F-474A-A1F3-6C891CABDDC2}" srcOrd="0" destOrd="0" presId="urn:microsoft.com/office/officeart/2005/8/layout/hierarchy1"/>
    <dgm:cxn modelId="{722CB764-DE56-42E7-A148-42F55246285C}" type="presParOf" srcId="{7C39848D-7890-4CD0-8CD8-940D4054D6E7}" destId="{E396010A-AF06-4BEE-A9C1-92A5B7795278}" srcOrd="1" destOrd="0" presId="urn:microsoft.com/office/officeart/2005/8/layout/hierarchy1"/>
    <dgm:cxn modelId="{4BF8E190-CA48-4976-AD5F-B6481B88C57D}" type="presParOf" srcId="{783E7C10-B9BD-4AE3-86DB-CFFEC87D54FF}" destId="{EC164ACE-0E76-4538-8E48-F9B9E6D37F1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8ED05-9772-404F-8E86-FECD071B29B5}">
      <dsp:nvSpPr>
        <dsp:cNvPr id="0" name=""/>
        <dsp:cNvSpPr/>
      </dsp:nvSpPr>
      <dsp:spPr>
        <a:xfrm>
          <a:off x="4092" y="69873"/>
          <a:ext cx="5162763" cy="2847853"/>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66931AC-D38A-4123-97EE-A19170ACF41E}">
      <dsp:nvSpPr>
        <dsp:cNvPr id="0" name=""/>
        <dsp:cNvSpPr/>
      </dsp:nvSpPr>
      <dsp:spPr>
        <a:xfrm>
          <a:off x="366875" y="414518"/>
          <a:ext cx="5162763" cy="2847853"/>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dirty="0">
              <a:solidFill>
                <a:schemeClr val="bg1"/>
              </a:solidFill>
              <a:latin typeface="Arial" panose="020B0604020202020204" pitchFamily="34" charset="0"/>
              <a:cs typeface="Arial" panose="020B0604020202020204" pitchFamily="34" charset="0"/>
            </a:rPr>
            <a:t>Lifespan development explores how individuals grow and change psychologically, socially, and emotionally from infancy through adulthood. Adolescence is a particularly significant stage, as it involves the development of identity, independence, and future aspirations. </a:t>
          </a:r>
          <a:r>
            <a:rPr lang="en-GB" sz="1200" kern="1200" dirty="0">
              <a:latin typeface="Arial" panose="020B0604020202020204" pitchFamily="34" charset="0"/>
              <a:cs typeface="Arial" panose="020B0604020202020204" pitchFamily="34" charset="0"/>
            </a:rPr>
            <a:t>This presentation is about creating a community support plan for Jenny, a 16-year-old who has spent the past five years caring for her mother following the death of her father</a:t>
          </a:r>
          <a:r>
            <a:rPr lang="en-GB" sz="1200" kern="1200" dirty="0">
              <a:solidFill>
                <a:schemeClr val="bg1"/>
              </a:solidFill>
              <a:latin typeface="Arial" panose="020B0604020202020204" pitchFamily="34" charset="0"/>
              <a:cs typeface="Arial" panose="020B0604020202020204" pitchFamily="34" charset="0"/>
            </a:rPr>
            <a:t>. </a:t>
          </a:r>
          <a:r>
            <a:rPr lang="en-GB" sz="1200" kern="1200" dirty="0">
              <a:latin typeface="Arial" panose="020B0604020202020204" pitchFamily="34" charset="0"/>
              <a:cs typeface="Arial" panose="020B0604020202020204" pitchFamily="34" charset="0"/>
            </a:rPr>
            <a:t>Over this time, Jenny has taken on significant responsibilities, including cooking, cleaning, shopping, and managing her mother’s administrative tasks due to her mother’s mobility and memory challenges.</a:t>
          </a:r>
          <a:endParaRPr lang="en-US" sz="1200" kern="1200" dirty="0">
            <a:latin typeface="Arial" panose="020B0604020202020204" pitchFamily="34" charset="0"/>
            <a:cs typeface="Arial" panose="020B0604020202020204" pitchFamily="34" charset="0"/>
          </a:endParaRPr>
        </a:p>
      </dsp:txBody>
      <dsp:txXfrm>
        <a:off x="450286" y="497929"/>
        <a:ext cx="4995941" cy="2681031"/>
      </dsp:txXfrm>
    </dsp:sp>
    <dsp:sp modelId="{355B6A76-1D7F-474A-A1F3-6C891CABDDC2}">
      <dsp:nvSpPr>
        <dsp:cNvPr id="0" name=""/>
        <dsp:cNvSpPr/>
      </dsp:nvSpPr>
      <dsp:spPr>
        <a:xfrm>
          <a:off x="5892422" y="69873"/>
          <a:ext cx="4190496" cy="2938290"/>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396010A-AF06-4BEE-A9C1-92A5B7795278}">
      <dsp:nvSpPr>
        <dsp:cNvPr id="0" name=""/>
        <dsp:cNvSpPr/>
      </dsp:nvSpPr>
      <dsp:spPr>
        <a:xfrm>
          <a:off x="6255206" y="414518"/>
          <a:ext cx="4190496" cy="2938290"/>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In addition, I will explore the potential impact of these caregiving responsibilities on Jenny’s own development, drawing on key lifespan development theories such as Erikson’s psychosocial stages and Bowlby’s attachment theory. I will then outline a support plan that addresses both practical and emotional needs, aiming to promote Jenny’s well-being, personal growth, and healthy identity development. By combining theoretical understanding with practical strategies, this plan seeks to support Jenny in balancing her caregiving role with her own developmental needs.</a:t>
          </a:r>
          <a:endParaRPr lang="en-US" sz="1200" kern="1200" dirty="0">
            <a:latin typeface="Arial" panose="020B0604020202020204" pitchFamily="34" charset="0"/>
            <a:cs typeface="Arial" panose="020B0604020202020204" pitchFamily="34" charset="0"/>
          </a:endParaRPr>
        </a:p>
      </dsp:txBody>
      <dsp:txXfrm>
        <a:off x="6341266" y="500578"/>
        <a:ext cx="4018376" cy="276617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2977689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5422144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390480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7F99000-8DC5-4FAA-962C-D38BB4F2BF7D}" type="datetime1">
              <a:rPr lang="en-US" smtClean="0"/>
              <a:t>2/15/2026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5402642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7F99000-8DC5-4FAA-962C-D38BB4F2BF7D}" type="datetime1">
              <a:rPr lang="en-US" smtClean="0"/>
              <a:t>2/15/2026</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0160947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3B13EFD-DF71-4A7D-9C47-1BBDB138B295}" type="datetime1">
              <a:rPr lang="en-US" smtClean="0"/>
              <a:t>2/15/2026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0464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6BE319-9B1C-4A02-A60F-55C05B841F00}" type="datetime1">
              <a:rPr lang="en-US" smtClean="0"/>
              <a:t>2/15/2026</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8457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0EF397E-666B-470F-A253-6BE6BC97EEBE}" type="datetime1">
              <a:rPr lang="en-US" smtClean="0"/>
              <a:t>2/15/2026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78159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7F99000-8DC5-4FAA-962C-D38BB4F2BF7D}" type="datetime1">
              <a:rPr lang="en-US" smtClean="0"/>
              <a:t>2/15/2026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2194815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746317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2000338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9834427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7444201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095513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34986014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6664367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2/15/2026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411599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7F99000-8DC5-4FAA-962C-D38BB4F2BF7D}" type="datetime1">
              <a:rPr lang="en-US" smtClean="0"/>
              <a:t>2/15/2026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65457610"/>
      </p:ext>
    </p:extLst>
  </p:cSld>
  <p:clrMap bg1="dk1" tx1="lt1" bg2="dk2" tx2="lt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 id="2147483850" r:id="rId12"/>
    <p:sldLayoutId id="2147483851" r:id="rId13"/>
    <p:sldLayoutId id="2147483852" r:id="rId14"/>
    <p:sldLayoutId id="2147483853" r:id="rId15"/>
    <p:sldLayoutId id="2147483854" r:id="rId16"/>
    <p:sldLayoutId id="2147483855" r:id="rId17"/>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simplypsychology.org/erik-erikson.html?ezoic_amp=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B8DBF-3FBE-2371-9EAC-002473E71014}"/>
              </a:ext>
            </a:extLst>
          </p:cNvPr>
          <p:cNvSpPr>
            <a:spLocks noGrp="1"/>
          </p:cNvSpPr>
          <p:nvPr>
            <p:ph type="ctrTitle"/>
          </p:nvPr>
        </p:nvSpPr>
        <p:spPr>
          <a:xfrm>
            <a:off x="836247" y="1085549"/>
            <a:ext cx="3702645" cy="4686903"/>
          </a:xfrm>
        </p:spPr>
        <p:txBody>
          <a:bodyPr vert="horz" lIns="91440" tIns="45720" rIns="91440" bIns="45720" rtlCol="0" anchor="ctr">
            <a:normAutofit/>
          </a:bodyPr>
          <a:lstStyle/>
          <a:p>
            <a:pPr algn="ctr"/>
            <a:r>
              <a:rPr lang="en-US" sz="3200" dirty="0">
                <a:solidFill>
                  <a:schemeClr val="tx1"/>
                </a:solidFill>
              </a:rPr>
              <a:t>Supporting Jenny: A psychosocial Lifespan Approach.</a:t>
            </a:r>
          </a:p>
        </p:txBody>
      </p:sp>
      <p:sp>
        <p:nvSpPr>
          <p:cNvPr id="3" name="Subtitle 2">
            <a:extLst>
              <a:ext uri="{FF2B5EF4-FFF2-40B4-BE49-F238E27FC236}">
                <a16:creationId xmlns:a16="http://schemas.microsoft.com/office/drawing/2014/main" id="{A8795968-AF8E-4D4A-E988-3FBDEFFD647D}"/>
              </a:ext>
            </a:extLst>
          </p:cNvPr>
          <p:cNvSpPr>
            <a:spLocks noGrp="1"/>
          </p:cNvSpPr>
          <p:nvPr>
            <p:ph type="subTitle" idx="1"/>
          </p:nvPr>
        </p:nvSpPr>
        <p:spPr>
          <a:xfrm>
            <a:off x="5041399" y="1085549"/>
            <a:ext cx="5579707" cy="4686903"/>
          </a:xfrm>
        </p:spPr>
        <p:txBody>
          <a:bodyPr vert="horz" lIns="91440" tIns="45720" rIns="91440" bIns="45720" rtlCol="0" anchor="ctr">
            <a:normAutofit/>
          </a:bodyPr>
          <a:lstStyle/>
          <a:p>
            <a:pPr>
              <a:buFont typeface="Wingdings 3" charset="2"/>
              <a:buChar char=""/>
            </a:pPr>
            <a:r>
              <a:rPr lang="en-US" dirty="0">
                <a:solidFill>
                  <a:schemeClr val="tx1"/>
                </a:solidFill>
              </a:rPr>
              <a:t>Module name: Psychology in Health and Social care.</a:t>
            </a:r>
          </a:p>
          <a:p>
            <a:pPr>
              <a:buFont typeface="Wingdings 3" charset="2"/>
              <a:buChar char=""/>
            </a:pPr>
            <a:r>
              <a:rPr lang="en-US" dirty="0">
                <a:solidFill>
                  <a:schemeClr val="tx1"/>
                </a:solidFill>
              </a:rPr>
              <a:t>Module code: LCHS 4010</a:t>
            </a:r>
          </a:p>
          <a:p>
            <a:pPr>
              <a:buFont typeface="Wingdings 3" charset="2"/>
              <a:buChar char=""/>
            </a:pPr>
            <a:r>
              <a:rPr lang="en-US" dirty="0">
                <a:solidFill>
                  <a:schemeClr val="tx1"/>
                </a:solidFill>
              </a:rPr>
              <a:t>Case study: Jenny (aged 16)</a:t>
            </a:r>
          </a:p>
          <a:p>
            <a:pPr>
              <a:buFont typeface="Wingdings 3" charset="2"/>
              <a:buChar char=""/>
            </a:pPr>
            <a:r>
              <a:rPr lang="en-US" dirty="0">
                <a:solidFill>
                  <a:schemeClr val="tx1"/>
                </a:solidFill>
              </a:rPr>
              <a:t>Name: Tasnim Khanom</a:t>
            </a:r>
          </a:p>
          <a:p>
            <a:pPr>
              <a:buFont typeface="Wingdings 3" charset="2"/>
              <a:buChar char=""/>
            </a:pPr>
            <a:r>
              <a:rPr lang="en-US" dirty="0">
                <a:solidFill>
                  <a:schemeClr val="tx1"/>
                </a:solidFill>
              </a:rPr>
              <a:t>Student no: 2431177</a:t>
            </a:r>
          </a:p>
          <a:p>
            <a:pPr>
              <a:buFont typeface="Wingdings 3" charset="2"/>
              <a:buChar char=""/>
            </a:pPr>
            <a:r>
              <a:rPr lang="en-US" dirty="0">
                <a:solidFill>
                  <a:schemeClr val="tx1"/>
                </a:solidFill>
              </a:rPr>
              <a:t>Lecturer name: Prabjot Kaur Sahota</a:t>
            </a:r>
          </a:p>
        </p:txBody>
      </p:sp>
    </p:spTree>
    <p:extLst>
      <p:ext uri="{BB962C8B-B14F-4D97-AF65-F5344CB8AC3E}">
        <p14:creationId xmlns:p14="http://schemas.microsoft.com/office/powerpoint/2010/main" val="2005384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6B291-CB5C-2E96-EF82-4061B37AED97}"/>
              </a:ext>
            </a:extLst>
          </p:cNvPr>
          <p:cNvSpPr>
            <a:spLocks noGrp="1"/>
          </p:cNvSpPr>
          <p:nvPr>
            <p:ph type="title"/>
          </p:nvPr>
        </p:nvSpPr>
        <p:spPr/>
        <p:txBody>
          <a:bodyPr>
            <a:normAutofit/>
          </a:bodyPr>
          <a:lstStyle/>
          <a:p>
            <a:r>
              <a:rPr lang="en-GB">
                <a:solidFill>
                  <a:srgbClr val="FFFFFF"/>
                </a:solidFill>
              </a:rPr>
              <a:t>Introduction </a:t>
            </a:r>
          </a:p>
        </p:txBody>
      </p:sp>
      <p:graphicFrame>
        <p:nvGraphicFramePr>
          <p:cNvPr id="5" name="Content Placeholder 2">
            <a:extLst>
              <a:ext uri="{FF2B5EF4-FFF2-40B4-BE49-F238E27FC236}">
                <a16:creationId xmlns:a16="http://schemas.microsoft.com/office/drawing/2014/main" id="{7A814B6F-4FA2-E9B7-4B94-46AF250E87FF}"/>
              </a:ext>
            </a:extLst>
          </p:cNvPr>
          <p:cNvGraphicFramePr>
            <a:graphicFrameLocks noGrp="1"/>
          </p:cNvGraphicFramePr>
          <p:nvPr>
            <p:ph idx="1"/>
            <p:extLst>
              <p:ext uri="{D42A27DB-BD31-4B8C-83A1-F6EECF244321}">
                <p14:modId xmlns:p14="http://schemas.microsoft.com/office/powerpoint/2010/main" val="536391348"/>
              </p:ext>
            </p:extLst>
          </p:nvPr>
        </p:nvGraphicFramePr>
        <p:xfrm>
          <a:off x="256787" y="2254652"/>
          <a:ext cx="10449795"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9283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D5CFE-41EF-0285-9DCD-63AF7CF07943}"/>
              </a:ext>
            </a:extLst>
          </p:cNvPr>
          <p:cNvSpPr>
            <a:spLocks noGrp="1"/>
          </p:cNvSpPr>
          <p:nvPr>
            <p:ph type="title"/>
          </p:nvPr>
        </p:nvSpPr>
        <p:spPr>
          <a:xfrm>
            <a:off x="1828799" y="387123"/>
            <a:ext cx="8609013" cy="859383"/>
          </a:xfrm>
        </p:spPr>
        <p:txBody>
          <a:bodyPr vert="horz" lIns="91440" tIns="45720" rIns="91440" bIns="45720" rtlCol="0" anchor="b">
            <a:normAutofit/>
          </a:bodyPr>
          <a:lstStyle/>
          <a:p>
            <a:pPr>
              <a:lnSpc>
                <a:spcPct val="90000"/>
              </a:lnSpc>
            </a:pPr>
            <a:r>
              <a:rPr lang="en-US" sz="3200" b="0" i="0" kern="1200" dirty="0">
                <a:solidFill>
                  <a:srgbClr val="EBEBEB"/>
                </a:solidFill>
                <a:latin typeface="Arial" panose="020B0604020202020204" pitchFamily="34" charset="0"/>
                <a:cs typeface="Arial" panose="020B0604020202020204" pitchFamily="34" charset="0"/>
              </a:rPr>
              <a:t>Erikson’s theory of psychological development</a:t>
            </a:r>
          </a:p>
        </p:txBody>
      </p:sp>
      <p:pic>
        <p:nvPicPr>
          <p:cNvPr id="7" name="Graphic 6" descr="Head with Gears">
            <a:extLst>
              <a:ext uri="{FF2B5EF4-FFF2-40B4-BE49-F238E27FC236}">
                <a16:creationId xmlns:a16="http://schemas.microsoft.com/office/drawing/2014/main" id="{B6FD88B1-4363-4FE8-CE71-9D3E13D13C6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7575" y="386330"/>
            <a:ext cx="1530848" cy="1607689"/>
          </a:xfrm>
          <a:prstGeom prst="roundRect">
            <a:avLst>
              <a:gd name="adj" fmla="val 1858"/>
            </a:avLst>
          </a:prstGeom>
          <a:effectLst>
            <a:outerShdw blurRad="50800" dist="50800" dir="5400000" algn="tl" rotWithShape="0">
              <a:srgbClr val="000000">
                <a:alpha val="43000"/>
              </a:srgbClr>
            </a:outerShdw>
          </a:effectLst>
        </p:spPr>
      </p:pic>
      <p:sp>
        <p:nvSpPr>
          <p:cNvPr id="21" name="TextBox 20">
            <a:extLst>
              <a:ext uri="{FF2B5EF4-FFF2-40B4-BE49-F238E27FC236}">
                <a16:creationId xmlns:a16="http://schemas.microsoft.com/office/drawing/2014/main" id="{3472D662-BCBD-DC46-610A-9D864E41F593}"/>
              </a:ext>
            </a:extLst>
          </p:cNvPr>
          <p:cNvSpPr txBox="1"/>
          <p:nvPr/>
        </p:nvSpPr>
        <p:spPr>
          <a:xfrm>
            <a:off x="872034" y="1646200"/>
            <a:ext cx="10942391" cy="1443152"/>
          </a:xfrm>
          <a:prstGeom prst="rect">
            <a:avLst/>
          </a:prstGeom>
          <a:noFill/>
        </p:spPr>
        <p:txBody>
          <a:bodyPr wrap="square">
            <a:spAutoFit/>
          </a:bodyPr>
          <a:lstStyle/>
          <a:p>
            <a:pPr>
              <a:lnSpc>
                <a:spcPct val="150000"/>
              </a:lnSpc>
            </a:pPr>
            <a:r>
              <a:rPr lang="en-GB" sz="1200" dirty="0">
                <a:latin typeface="Arial" panose="020B0604020202020204" pitchFamily="34" charset="0"/>
                <a:cs typeface="Arial" panose="020B0604020202020204" pitchFamily="34" charset="0"/>
              </a:rPr>
              <a:t>Erik Erikson (1902–1994) proposed a lifespan model of development, emphasising how social relationships shape our sense of self. Erikson has suggested that human pass through eight distinct stages, each marked by a central conflict, or psychosocial crisis, that must be resolved for healthy personality growth.</a:t>
            </a:r>
          </a:p>
          <a:p>
            <a:pPr>
              <a:lnSpc>
                <a:spcPct val="150000"/>
              </a:lnSpc>
            </a:pPr>
            <a:r>
              <a:rPr lang="en-GB" sz="1200" dirty="0">
                <a:latin typeface="Arial" panose="020B0604020202020204" pitchFamily="34" charset="0"/>
                <a:cs typeface="Arial" panose="020B0604020202020204" pitchFamily="34" charset="0"/>
              </a:rPr>
              <a:t>Erikson’s theory determines eight different phases psychosocial development, from infancy and adulthood (table below). At every stage, different individuals experience a psychological conflict (such as trust versus mistrust) that shapes personality development. Resolving these conflicts successfully stimulate virtues like hope and integrity, while in contrast to unsuccessful resolution may lead to feelings of guilt and despair. (McLeod, S, 2024).</a:t>
            </a:r>
          </a:p>
        </p:txBody>
      </p:sp>
      <p:pic>
        <p:nvPicPr>
          <p:cNvPr id="1026" name="Picture 2" descr="psychosocial stages 1">
            <a:extLst>
              <a:ext uri="{FF2B5EF4-FFF2-40B4-BE49-F238E27FC236}">
                <a16:creationId xmlns:a16="http://schemas.microsoft.com/office/drawing/2014/main" id="{2A27DA77-4026-1087-E97A-BF8E17E081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8894" y="3834745"/>
            <a:ext cx="4347978" cy="24457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74EFC0F-6B3A-E2FF-45E9-7B338FEDA77A}"/>
              </a:ext>
            </a:extLst>
          </p:cNvPr>
          <p:cNvSpPr txBox="1"/>
          <p:nvPr/>
        </p:nvSpPr>
        <p:spPr>
          <a:xfrm>
            <a:off x="924674" y="3257227"/>
            <a:ext cx="6230909" cy="1443152"/>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What Bowlby say about Erikson’s theory of psychological development is how Erikson’s implicate different stages of personality development across the  entire lifespan through social conflicts while Bowlby concentrates specifically on early emotional bonds specially between infants and caregivers, and how these bonds set the foundations for later relationships. (Bowlby, 1988).</a:t>
            </a:r>
          </a:p>
        </p:txBody>
      </p:sp>
      <p:sp>
        <p:nvSpPr>
          <p:cNvPr id="4" name="TextBox 3">
            <a:extLst>
              <a:ext uri="{FF2B5EF4-FFF2-40B4-BE49-F238E27FC236}">
                <a16:creationId xmlns:a16="http://schemas.microsoft.com/office/drawing/2014/main" id="{9392D3D4-6649-E096-D325-EE49E8586BD9}"/>
              </a:ext>
            </a:extLst>
          </p:cNvPr>
          <p:cNvSpPr txBox="1"/>
          <p:nvPr/>
        </p:nvSpPr>
        <p:spPr>
          <a:xfrm>
            <a:off x="924674" y="4642222"/>
            <a:ext cx="5897896" cy="1443152"/>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In summary, Erikson’s theory provides a broad framework for understanding personality development across the lifespan, whereas Bowlby’s theory highlights the critical importance of early caregiver–infant relationships. Together, both theories emphasise the significant role of social relationships in shaping psychological development, though they differ in focus, scope, and timing.</a:t>
            </a:r>
          </a:p>
        </p:txBody>
      </p:sp>
    </p:spTree>
    <p:extLst>
      <p:ext uri="{BB962C8B-B14F-4D97-AF65-F5344CB8AC3E}">
        <p14:creationId xmlns:p14="http://schemas.microsoft.com/office/powerpoint/2010/main" val="1949015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45672-559A-071E-5CB4-51C2C99EDAE4}"/>
              </a:ext>
            </a:extLst>
          </p:cNvPr>
          <p:cNvSpPr>
            <a:spLocks noGrp="1"/>
          </p:cNvSpPr>
          <p:nvPr>
            <p:ph type="title"/>
          </p:nvPr>
        </p:nvSpPr>
        <p:spPr>
          <a:xfrm>
            <a:off x="836247" y="1085549"/>
            <a:ext cx="3430947" cy="4686903"/>
          </a:xfrm>
        </p:spPr>
        <p:txBody>
          <a:bodyPr anchor="ctr">
            <a:normAutofit/>
          </a:bodyPr>
          <a:lstStyle/>
          <a:p>
            <a:pPr algn="r"/>
            <a:r>
              <a:rPr lang="en-GB" sz="3000" dirty="0">
                <a:solidFill>
                  <a:schemeClr val="tx1"/>
                </a:solidFill>
              </a:rPr>
              <a:t>Erikson’s vs Jenny</a:t>
            </a:r>
          </a:p>
        </p:txBody>
      </p:sp>
      <p:sp>
        <p:nvSpPr>
          <p:cNvPr id="3" name="Content Placeholder 2">
            <a:extLst>
              <a:ext uri="{FF2B5EF4-FFF2-40B4-BE49-F238E27FC236}">
                <a16:creationId xmlns:a16="http://schemas.microsoft.com/office/drawing/2014/main" id="{9FBAB720-412A-D0DD-6E82-F8BD50D0C439}"/>
              </a:ext>
            </a:extLst>
          </p:cNvPr>
          <p:cNvSpPr>
            <a:spLocks noGrp="1"/>
          </p:cNvSpPr>
          <p:nvPr>
            <p:ph idx="1"/>
          </p:nvPr>
        </p:nvSpPr>
        <p:spPr>
          <a:xfrm>
            <a:off x="4599433" y="813817"/>
            <a:ext cx="6021674" cy="4958636"/>
          </a:xfrm>
        </p:spPr>
        <p:txBody>
          <a:bodyPr anchor="ctr">
            <a:normAutofit fontScale="92500" lnSpcReduction="10000"/>
          </a:bodyPr>
          <a:lstStyle/>
          <a:p>
            <a:pPr>
              <a:lnSpc>
                <a:spcPct val="150000"/>
              </a:lnSpc>
            </a:pPr>
            <a:r>
              <a:rPr lang="en-GB" sz="1200" dirty="0">
                <a:solidFill>
                  <a:schemeClr val="tx1"/>
                </a:solidFill>
                <a:latin typeface="Arial" panose="020B0604020202020204" pitchFamily="34" charset="0"/>
                <a:cs typeface="Arial" panose="020B0604020202020204" pitchFamily="34" charset="0"/>
              </a:rPr>
              <a:t>According to Erikson’s theory of psychosocial development, Jenny’s experience of sorrow and increased responsibility due to lack of childhood interrupting the industry vs. inferiority stage, likely impacting her confidence and sense od competence. While it might have taught Jenny sense of responsibility and maturity, lack of support adult wise and recognition that could lead to feeling inadequate, stress and emotional exhaustion.</a:t>
            </a:r>
          </a:p>
          <a:p>
            <a:pPr>
              <a:lnSpc>
                <a:spcPct val="150000"/>
              </a:lnSpc>
            </a:pPr>
            <a:r>
              <a:rPr lang="en-GB" sz="1200" dirty="0">
                <a:solidFill>
                  <a:schemeClr val="tx1"/>
                </a:solidFill>
                <a:latin typeface="Arial" panose="020B0604020202020204" pitchFamily="34" charset="0"/>
                <a:cs typeface="Arial" panose="020B0604020202020204" pitchFamily="34" charset="0"/>
              </a:rPr>
              <a:t>Individuals pass through a series of stages, each involving a key conflict that must be resolved to support healthy development. At 16 years old, Jenny is in the Identity vs. Role Confusion stage, where adolescents explore their sense of self, independence, values, and future roles. (</a:t>
            </a:r>
            <a:r>
              <a:rPr lang="en-US" altLang="en-US" sz="1200" dirty="0" err="1">
                <a:solidFill>
                  <a:schemeClr val="tx1"/>
                </a:solidFill>
                <a:latin typeface="Arial" panose="020B0604020202020204" pitchFamily="34" charset="0"/>
                <a:cs typeface="Arial" panose="020B0604020202020204" pitchFamily="34" charset="0"/>
              </a:rPr>
              <a:t>Milarsky</a:t>
            </a:r>
            <a:r>
              <a:rPr lang="en-US" altLang="en-US" sz="1200" dirty="0">
                <a:solidFill>
                  <a:schemeClr val="tx1"/>
                </a:solidFill>
                <a:latin typeface="Arial" panose="020B0604020202020204" pitchFamily="34" charset="0"/>
                <a:cs typeface="Arial" panose="020B0604020202020204" pitchFamily="34" charset="0"/>
              </a:rPr>
              <a:t>, and Stormont, 2025). </a:t>
            </a:r>
            <a:endParaRPr lang="en-GB" sz="1200" dirty="0">
              <a:solidFill>
                <a:schemeClr val="tx1"/>
              </a:solidFill>
              <a:latin typeface="Arial" panose="020B0604020202020204" pitchFamily="34" charset="0"/>
              <a:cs typeface="Arial" panose="020B0604020202020204" pitchFamily="34" charset="0"/>
            </a:endParaRPr>
          </a:p>
          <a:p>
            <a:pPr>
              <a:lnSpc>
                <a:spcPct val="150000"/>
              </a:lnSpc>
            </a:pPr>
            <a:r>
              <a:rPr lang="en-GB" sz="1200" dirty="0">
                <a:solidFill>
                  <a:schemeClr val="tx1"/>
                </a:solidFill>
                <a:latin typeface="Arial" panose="020B0604020202020204" pitchFamily="34" charset="0"/>
                <a:cs typeface="Arial" panose="020B0604020202020204" pitchFamily="34" charset="0"/>
              </a:rPr>
              <a:t>However, Jenny has spent the past five years acting as a young carer following her father’s death, though it is not said in the case study about how Jenny’s father has died Jenny has been taking on significant adult responsibilities such as cooking, cleaning, shopping, and managing administrative tasks for her mother. This level of responsibility may have restricted Jenny’s opportunity to explore her own identity, as her time and emotional energy have been focused on caregiving rather than education, friendships, and personal interests. As a result, Jenny may be at risk of role confusion, feeling unsure about who she is beyond her caring role.</a:t>
            </a:r>
          </a:p>
          <a:p>
            <a:pPr>
              <a:lnSpc>
                <a:spcPct val="150000"/>
              </a:lnSpc>
            </a:pPr>
            <a:r>
              <a:rPr lang="en-GB" sz="1200" dirty="0">
                <a:solidFill>
                  <a:schemeClr val="tx1"/>
                </a:solidFill>
                <a:latin typeface="Arial" panose="020B0604020202020204" pitchFamily="34" charset="0"/>
                <a:cs typeface="Arial" panose="020B0604020202020204" pitchFamily="34" charset="0"/>
              </a:rPr>
              <a:t> Although, it is important to acknowledge that caregiving may also have established positive qualities such as responsibility, maturity, and resilience. (Erikson, 1968)</a:t>
            </a:r>
          </a:p>
          <a:p>
            <a:pPr>
              <a:lnSpc>
                <a:spcPct val="90000"/>
              </a:lnSpc>
            </a:pPr>
            <a:endParaRPr lang="en-GB" sz="1400" dirty="0">
              <a:solidFill>
                <a:schemeClr val="tx1"/>
              </a:solidFill>
            </a:endParaRPr>
          </a:p>
        </p:txBody>
      </p:sp>
    </p:spTree>
    <p:extLst>
      <p:ext uri="{BB962C8B-B14F-4D97-AF65-F5344CB8AC3E}">
        <p14:creationId xmlns:p14="http://schemas.microsoft.com/office/powerpoint/2010/main" val="2238803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C2B7E-B400-DFD3-AB1A-6D48DAA70F5F}"/>
              </a:ext>
            </a:extLst>
          </p:cNvPr>
          <p:cNvSpPr>
            <a:spLocks noGrp="1"/>
          </p:cNvSpPr>
          <p:nvPr>
            <p:ph type="title"/>
          </p:nvPr>
        </p:nvSpPr>
        <p:spPr>
          <a:xfrm>
            <a:off x="1182386" y="809076"/>
            <a:ext cx="8761413" cy="471084"/>
          </a:xfrm>
        </p:spPr>
        <p:txBody>
          <a:bodyPr>
            <a:normAutofit fontScale="90000"/>
          </a:bodyPr>
          <a:lstStyle/>
          <a:p>
            <a:r>
              <a:rPr lang="en-GB" dirty="0"/>
              <a:t>Support plan for Jenny</a:t>
            </a:r>
          </a:p>
        </p:txBody>
      </p:sp>
      <p:sp>
        <p:nvSpPr>
          <p:cNvPr id="3" name="Content Placeholder 2">
            <a:extLst>
              <a:ext uri="{FF2B5EF4-FFF2-40B4-BE49-F238E27FC236}">
                <a16:creationId xmlns:a16="http://schemas.microsoft.com/office/drawing/2014/main" id="{A79A561D-2B62-4E3A-D619-0A5F4BA689C5}"/>
              </a:ext>
            </a:extLst>
          </p:cNvPr>
          <p:cNvSpPr>
            <a:spLocks noGrp="1"/>
          </p:cNvSpPr>
          <p:nvPr>
            <p:ph idx="1"/>
          </p:nvPr>
        </p:nvSpPr>
        <p:spPr>
          <a:xfrm>
            <a:off x="252984" y="1596070"/>
            <a:ext cx="11842560" cy="4566986"/>
          </a:xfrm>
        </p:spPr>
        <p:txBody>
          <a:bodyPr>
            <a:noAutofit/>
          </a:bodyPr>
          <a:lstStyle/>
          <a:p>
            <a:r>
              <a:rPr lang="en-GB" sz="1200" b="1" dirty="0">
                <a:solidFill>
                  <a:schemeClr val="tx1"/>
                </a:solidFill>
                <a:latin typeface="Arial" panose="020B0604020202020204" pitchFamily="34" charset="0"/>
                <a:cs typeface="Arial" panose="020B0604020202020204" pitchFamily="34" charset="0"/>
              </a:rPr>
              <a:t>Young carer assessment </a:t>
            </a:r>
            <a:r>
              <a:rPr lang="en-GB" sz="1200" dirty="0">
                <a:solidFill>
                  <a:schemeClr val="tx1"/>
                </a:solidFill>
                <a:latin typeface="Arial" panose="020B0604020202020204" pitchFamily="34" charset="0"/>
                <a:cs typeface="Arial" panose="020B0604020202020204" pitchFamily="34" charset="0"/>
              </a:rPr>
              <a:t>– doing this assessment will identify the true extent of Jenny’s caring responsibilities and what impact does it have on her education, mental health and social life. It ensures her voice is heard and that her needs are not neglected due to the focus being on her mother</a:t>
            </a:r>
            <a:r>
              <a:rPr lang="en-GB" sz="1200" dirty="0"/>
              <a:t>. </a:t>
            </a:r>
            <a:r>
              <a:rPr lang="en-GB" sz="1200" dirty="0">
                <a:solidFill>
                  <a:schemeClr val="tx1"/>
                </a:solidFill>
                <a:latin typeface="Arial" panose="020B0604020202020204" pitchFamily="34" charset="0"/>
                <a:cs typeface="Arial" panose="020B0604020202020204" pitchFamily="34" charset="0"/>
              </a:rPr>
              <a:t>This is beneficial for the professionals to recognise that Jenny’s role may be developmentally in appropriate therefore reducing her responsibility supports identity development by allowing jenny to experience life. This supports healthy identity formation, emotional development, and allows Jenny to experience childhood and adolescence without excessive adult pressure.</a:t>
            </a:r>
          </a:p>
          <a:p>
            <a:r>
              <a:rPr lang="en-GB" sz="1200" b="1" dirty="0">
                <a:solidFill>
                  <a:schemeClr val="tx1"/>
                </a:solidFill>
                <a:latin typeface="Arial" panose="020B0604020202020204" pitchFamily="34" charset="0"/>
                <a:cs typeface="Arial" panose="020B0604020202020204" pitchFamily="34" charset="0"/>
              </a:rPr>
              <a:t>Practical support for Jenny’s mother </a:t>
            </a:r>
            <a:r>
              <a:rPr lang="en-GB" sz="1200" dirty="0">
                <a:solidFill>
                  <a:schemeClr val="tx1"/>
                </a:solidFill>
                <a:latin typeface="Arial" panose="020B0604020202020204" pitchFamily="34" charset="0"/>
                <a:cs typeface="Arial" panose="020B0604020202020204" pitchFamily="34" charset="0"/>
              </a:rPr>
              <a:t>– having home care services that can lend Jenny’s mother a hand with cooing, cleaning, shopping and administrative tasks. This will lessen Jenny’s practical and emotional burden and enable Jenny to take a step back from taking an adult role and be involve in age-appropriate activities. In addition, This helps prevent role reversal (parentification) and supports healthier family boundaries. It also decreases stress and the risk of burnout for Jenny.(</a:t>
            </a:r>
            <a:r>
              <a:rPr lang="en-US" altLang="en-US" sz="1200" dirty="0">
                <a:solidFill>
                  <a:schemeClr val="tx1"/>
                </a:solidFill>
                <a:latin typeface="Arial" panose="020B0604020202020204" pitchFamily="34" charset="0"/>
                <a:cs typeface="Arial" panose="020B0604020202020204" pitchFamily="34" charset="0"/>
              </a:rPr>
              <a:t>Department for Education (2014). </a:t>
            </a:r>
            <a:endParaRPr lang="en-GB" sz="1200" dirty="0">
              <a:solidFill>
                <a:schemeClr val="tx1"/>
              </a:solidFill>
              <a:latin typeface="Arial" panose="020B0604020202020204" pitchFamily="34" charset="0"/>
              <a:cs typeface="Arial" panose="020B0604020202020204" pitchFamily="34" charset="0"/>
            </a:endParaRPr>
          </a:p>
          <a:p>
            <a:r>
              <a:rPr lang="en-GB" sz="1200" b="1" dirty="0">
                <a:solidFill>
                  <a:schemeClr val="tx1"/>
                </a:solidFill>
                <a:latin typeface="Arial" panose="020B0604020202020204" pitchFamily="34" charset="0"/>
                <a:cs typeface="Arial" panose="020B0604020202020204" pitchFamily="34" charset="0"/>
              </a:rPr>
              <a:t>Education and school-based support </a:t>
            </a:r>
            <a:r>
              <a:rPr lang="en-GB" sz="1200" dirty="0">
                <a:solidFill>
                  <a:schemeClr val="tx1"/>
                </a:solidFill>
                <a:latin typeface="Arial" panose="020B0604020202020204" pitchFamily="34" charset="0"/>
                <a:cs typeface="Arial" panose="020B0604020202020204" pitchFamily="34" charset="0"/>
              </a:rPr>
              <a:t>– having the school pastoral teams and Designated safeguarding leads to help Jenny be flexible with the deadlines, homework or attendance if needed along with career guidance and future planning support. Young carers often suppress their emotions due to a sense of responsibility. Therapeutic intervention can build resilience, coping strategies, and emotional regulation skills, reducing the risk of long-term mental health difficulties such as depression or chronic stress.</a:t>
            </a:r>
          </a:p>
          <a:p>
            <a:r>
              <a:rPr lang="en-GB" sz="1200" b="1" dirty="0">
                <a:solidFill>
                  <a:schemeClr val="tx1"/>
                </a:solidFill>
                <a:latin typeface="Arial" panose="020B0604020202020204" pitchFamily="34" charset="0"/>
                <a:cs typeface="Arial" panose="020B0604020202020204" pitchFamily="34" charset="0"/>
              </a:rPr>
              <a:t>Peer and social support </a:t>
            </a:r>
            <a:r>
              <a:rPr lang="en-GB" sz="1200" dirty="0">
                <a:solidFill>
                  <a:schemeClr val="tx1"/>
                </a:solidFill>
                <a:latin typeface="Arial" panose="020B0604020202020204" pitchFamily="34" charset="0"/>
                <a:cs typeface="Arial" panose="020B0604020202020204" pitchFamily="34" charset="0"/>
              </a:rPr>
              <a:t>-  having Jenny join the young carer support groups will help her reduce isolation and be able to normalise experiences, therefore getting opportunities for social activities outside the caring role. Meeting peers in similar situations normalises her experiences and reassures her that she is not alone. (</a:t>
            </a:r>
            <a:r>
              <a:rPr lang="en-GB" sz="1200" b="1" dirty="0">
                <a:solidFill>
                  <a:schemeClr val="tx1"/>
                </a:solidFill>
                <a:latin typeface="Arial" panose="020B0604020202020204" pitchFamily="34" charset="0"/>
                <a:cs typeface="Arial" panose="020B0604020202020204" pitchFamily="34" charset="0"/>
              </a:rPr>
              <a:t>Department of Health, 2014</a:t>
            </a:r>
            <a:r>
              <a:rPr lang="en-GB" sz="1200" dirty="0">
                <a:solidFill>
                  <a:schemeClr val="tx1"/>
                </a:solidFill>
                <a:latin typeface="Arial" panose="020B0604020202020204" pitchFamily="34" charset="0"/>
                <a:cs typeface="Arial" panose="020B0604020202020204" pitchFamily="34" charset="0"/>
              </a:rPr>
              <a:t>)</a:t>
            </a:r>
          </a:p>
          <a:p>
            <a:r>
              <a:rPr lang="en-GB" sz="1200" b="1" dirty="0">
                <a:solidFill>
                  <a:schemeClr val="tx1"/>
                </a:solidFill>
                <a:latin typeface="Arial" panose="020B0604020202020204" pitchFamily="34" charset="0"/>
                <a:cs typeface="Arial" panose="020B0604020202020204" pitchFamily="34" charset="0"/>
              </a:rPr>
              <a:t>Multi-Agency Approach</a:t>
            </a:r>
            <a:r>
              <a:rPr lang="en-GB" sz="1200" dirty="0">
                <a:solidFill>
                  <a:schemeClr val="tx1"/>
                </a:solidFill>
                <a:latin typeface="Arial" panose="020B0604020202020204" pitchFamily="34" charset="0"/>
                <a:cs typeface="Arial" panose="020B0604020202020204" pitchFamily="34" charset="0"/>
              </a:rPr>
              <a:t> – A coordinated approach involving social services, healthcare professionals, school staff, and community organisations ensures dependable and holistic support. Clear communication between agencies reduces the risk of Jenny’s needs being fragmented or overlooked. A child-centred approach ensures her welfare remains the priority. </a:t>
            </a:r>
            <a:r>
              <a:rPr lang="en-GB" sz="1200" b="1" dirty="0">
                <a:solidFill>
                  <a:schemeClr val="tx1"/>
                </a:solidFill>
                <a:latin typeface="Arial" panose="020B0604020202020204" pitchFamily="34" charset="0"/>
                <a:cs typeface="Arial" panose="020B0604020202020204" pitchFamily="34" charset="0"/>
              </a:rPr>
              <a:t>(</a:t>
            </a:r>
            <a:r>
              <a:rPr lang="en-GB" sz="1200" b="1" dirty="0">
                <a:latin typeface="Arial" panose="020B0604020202020204" pitchFamily="34" charset="0"/>
                <a:cs typeface="Arial" panose="020B0604020202020204" pitchFamily="34" charset="0"/>
              </a:rPr>
              <a:t>Goslin, 2026).</a:t>
            </a:r>
            <a:endParaRPr lang="en-GB" sz="12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806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5DF1B-ADA1-0C14-F3DE-59C30F73ADE3}"/>
              </a:ext>
            </a:extLst>
          </p:cNvPr>
          <p:cNvSpPr>
            <a:spLocks noGrp="1"/>
          </p:cNvSpPr>
          <p:nvPr>
            <p:ph type="title"/>
          </p:nvPr>
        </p:nvSpPr>
        <p:spPr/>
        <p:txBody>
          <a:bodyPr/>
          <a:lstStyle/>
          <a:p>
            <a:r>
              <a:rPr lang="en-GB" dirty="0"/>
              <a:t>Nature and Nurture…</a:t>
            </a:r>
          </a:p>
        </p:txBody>
      </p:sp>
      <p:sp>
        <p:nvSpPr>
          <p:cNvPr id="3" name="Content Placeholder 2">
            <a:extLst>
              <a:ext uri="{FF2B5EF4-FFF2-40B4-BE49-F238E27FC236}">
                <a16:creationId xmlns:a16="http://schemas.microsoft.com/office/drawing/2014/main" id="{7735D13B-1CD9-7A16-5174-C8370535E144}"/>
              </a:ext>
            </a:extLst>
          </p:cNvPr>
          <p:cNvSpPr>
            <a:spLocks noGrp="1"/>
          </p:cNvSpPr>
          <p:nvPr>
            <p:ph idx="1"/>
          </p:nvPr>
        </p:nvSpPr>
        <p:spPr>
          <a:xfrm>
            <a:off x="818587" y="2388358"/>
            <a:ext cx="10554825" cy="3686033"/>
          </a:xfrm>
        </p:spPr>
        <p:txBody>
          <a:bodyPr>
            <a:normAutofit fontScale="85000" lnSpcReduction="10000"/>
          </a:bodyPr>
          <a:lstStyle/>
          <a:p>
            <a:pPr>
              <a:lnSpc>
                <a:spcPct val="160000"/>
              </a:lnSpc>
            </a:pPr>
            <a:r>
              <a:rPr lang="en-GB" sz="1200" b="1" dirty="0">
                <a:latin typeface="Arial" panose="020B0604020202020204" pitchFamily="34" charset="0"/>
                <a:cs typeface="Arial" panose="020B0604020202020204" pitchFamily="34" charset="0"/>
              </a:rPr>
              <a:t>Nature – (Biological</a:t>
            </a:r>
            <a:r>
              <a:rPr lang="en-GB" sz="1200" dirty="0">
                <a:latin typeface="Arial" panose="020B0604020202020204" pitchFamily="34" charset="0"/>
                <a:cs typeface="Arial" panose="020B0604020202020204" pitchFamily="34" charset="0"/>
              </a:rPr>
              <a:t>) Adolescence is a period of significant brain development and hormonal change. During this stage, young people experience increased emotional sensitivity and vulnerability to stress. Prolonged stress, such as long-term caregiving and bereavement, can increase the risk of anxiety, low mood, and emotional exhaustion.</a:t>
            </a:r>
          </a:p>
          <a:p>
            <a:pPr>
              <a:lnSpc>
                <a:spcPct val="160000"/>
              </a:lnSpc>
            </a:pPr>
            <a:r>
              <a:rPr lang="en-GB" sz="1200" dirty="0">
                <a:latin typeface="Arial" panose="020B0604020202020204" pitchFamily="34" charset="0"/>
                <a:cs typeface="Arial" panose="020B0604020202020204" pitchFamily="34" charset="0"/>
              </a:rPr>
              <a:t>Jenny’s biological development may therefore make her more sensitive to the pressures she experiences.</a:t>
            </a:r>
          </a:p>
          <a:p>
            <a:pPr>
              <a:lnSpc>
                <a:spcPct val="160000"/>
              </a:lnSpc>
            </a:pPr>
            <a:r>
              <a:rPr lang="en-GB" sz="1200" b="1" dirty="0">
                <a:latin typeface="Arial" panose="020B0604020202020204" pitchFamily="34" charset="0"/>
                <a:cs typeface="Arial" panose="020B0604020202020204" pitchFamily="34" charset="0"/>
              </a:rPr>
              <a:t>Nurture – (Environmental</a:t>
            </a:r>
            <a:r>
              <a:rPr lang="en-GB" sz="1200" dirty="0">
                <a:latin typeface="Arial" panose="020B0604020202020204" pitchFamily="34" charset="0"/>
                <a:cs typeface="Arial" panose="020B0604020202020204" pitchFamily="34" charset="0"/>
              </a:rPr>
              <a:t>)  Jenny’s environment has been shaped by:</a:t>
            </a:r>
          </a:p>
          <a:p>
            <a:pPr>
              <a:lnSpc>
                <a:spcPct val="160000"/>
              </a:lnSpc>
            </a:pPr>
            <a:r>
              <a:rPr lang="en-GB" sz="1200" dirty="0">
                <a:latin typeface="Arial" panose="020B0604020202020204" pitchFamily="34" charset="0"/>
                <a:cs typeface="Arial" panose="020B0604020202020204" pitchFamily="34" charset="0"/>
              </a:rPr>
              <a:t>The death of her father (</a:t>
            </a:r>
            <a:r>
              <a:rPr lang="en-US" altLang="en-US" sz="1200" dirty="0">
                <a:solidFill>
                  <a:schemeClr val="tx1"/>
                </a:solidFill>
                <a:latin typeface="Times New Roman" panose="02020603050405020304" pitchFamily="18" charset="0"/>
                <a:cs typeface="Times New Roman" panose="02020603050405020304" pitchFamily="18" charset="0"/>
              </a:rPr>
              <a:t>McMickens, 2026). </a:t>
            </a:r>
          </a:p>
          <a:p>
            <a:pPr>
              <a:lnSpc>
                <a:spcPct val="160000"/>
              </a:lnSpc>
            </a:pPr>
            <a:r>
              <a:rPr lang="en-GB" sz="1200" dirty="0">
                <a:latin typeface="Arial" panose="020B0604020202020204" pitchFamily="34" charset="0"/>
                <a:cs typeface="Arial" panose="020B0604020202020204" pitchFamily="34" charset="0"/>
              </a:rPr>
              <a:t>Long-term caregiving responsibilities</a:t>
            </a:r>
          </a:p>
          <a:p>
            <a:pPr>
              <a:lnSpc>
                <a:spcPct val="160000"/>
              </a:lnSpc>
            </a:pPr>
            <a:r>
              <a:rPr lang="en-GB" sz="1200" dirty="0">
                <a:latin typeface="Arial" panose="020B0604020202020204" pitchFamily="34" charset="0"/>
                <a:cs typeface="Arial" panose="020B0604020202020204" pitchFamily="34" charset="0"/>
              </a:rPr>
              <a:t>Her mother’s mobility and memory problems</a:t>
            </a:r>
          </a:p>
          <a:p>
            <a:pPr>
              <a:lnSpc>
                <a:spcPct val="160000"/>
              </a:lnSpc>
            </a:pPr>
            <a:r>
              <a:rPr lang="en-GB" sz="1200" dirty="0">
                <a:latin typeface="Arial" panose="020B0604020202020204" pitchFamily="34" charset="0"/>
                <a:cs typeface="Arial" panose="020B0604020202020204" pitchFamily="34" charset="0"/>
              </a:rPr>
              <a:t>Limited opportunity for peer interaction</a:t>
            </a:r>
          </a:p>
          <a:p>
            <a:pPr>
              <a:lnSpc>
                <a:spcPct val="160000"/>
              </a:lnSpc>
            </a:pPr>
            <a:r>
              <a:rPr lang="en-GB" sz="1200" dirty="0">
                <a:latin typeface="Arial" panose="020B0604020202020204" pitchFamily="34" charset="0"/>
                <a:cs typeface="Arial" panose="020B0604020202020204" pitchFamily="34" charset="0"/>
              </a:rPr>
              <a:t>These environmental factors may restrict Jenny’s opportunity to explore her identity, increasing the risk of role confusion as described by Erikson.</a:t>
            </a:r>
          </a:p>
          <a:p>
            <a:pPr>
              <a:lnSpc>
                <a:spcPct val="160000"/>
              </a:lnSpc>
            </a:pPr>
            <a:r>
              <a:rPr lang="en-GB" sz="1200" dirty="0">
                <a:latin typeface="Arial" panose="020B0604020202020204" pitchFamily="34" charset="0"/>
                <a:cs typeface="Arial" panose="020B0604020202020204" pitchFamily="34" charset="0"/>
              </a:rPr>
              <a:t>Jenny’s biological vulnerability during adolescence interacts with environmental stress. This combination may intensify the impact on her psychosocial development.(</a:t>
            </a:r>
            <a:r>
              <a:rPr lang="en-US" altLang="en-US" sz="1200" dirty="0" err="1">
                <a:solidFill>
                  <a:schemeClr val="tx1"/>
                </a:solidFill>
                <a:latin typeface="Times New Roman" panose="02020603050405020304" pitchFamily="18" charset="0"/>
                <a:cs typeface="Times New Roman" panose="02020603050405020304" pitchFamily="18" charset="0"/>
              </a:rPr>
              <a:t>Sigelman</a:t>
            </a:r>
            <a:r>
              <a:rPr lang="en-US" altLang="en-US" sz="1200" dirty="0">
                <a:solidFill>
                  <a:schemeClr val="tx1"/>
                </a:solidFill>
                <a:latin typeface="Times New Roman" panose="02020603050405020304" pitchFamily="18" charset="0"/>
                <a:cs typeface="Times New Roman" panose="02020603050405020304" pitchFamily="18" charset="0"/>
              </a:rPr>
              <a:t>,  1990). </a:t>
            </a:r>
            <a:endParaRPr lang="en-GB" sz="1200"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385258BA-1F42-DAA7-2C97-672DF3ECAE4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Sigelman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(1990).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Life-Span Human Development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Academia.edu. Available at: https://www.academia.edu/119335542/Life_Span_Human_Development.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68236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56335-16DD-F2AE-EBF4-7D46780E033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75A838D-6C60-FAD3-A142-D1AC36687D38}"/>
              </a:ext>
            </a:extLst>
          </p:cNvPr>
          <p:cNvSpPr>
            <a:spLocks noGrp="1"/>
          </p:cNvSpPr>
          <p:nvPr>
            <p:ph idx="1"/>
          </p:nvPr>
        </p:nvSpPr>
        <p:spPr/>
        <p:txBody>
          <a:bodyPr>
            <a:normAutofit/>
          </a:bodyPr>
          <a:lstStyle/>
          <a:p>
            <a:pPr>
              <a:lnSpc>
                <a:spcPct val="150000"/>
              </a:lnSpc>
            </a:pPr>
            <a:r>
              <a:rPr lang="en-GB" sz="1200" dirty="0">
                <a:latin typeface="Arial" panose="020B0604020202020204" pitchFamily="34" charset="0"/>
                <a:cs typeface="Arial" panose="020B0604020202020204" pitchFamily="34" charset="0"/>
              </a:rPr>
              <a:t>Erikson’s theory helps explain the psychological impact of long-term caregiving throughout adolescence may interrupt Jenny’s identity development. Jenny’s prolonged caring role may heighten the risk of role confusion due to missed opportunities for self-exploration and independence.</a:t>
            </a:r>
          </a:p>
          <a:p>
            <a:pPr>
              <a:lnSpc>
                <a:spcPct val="150000"/>
              </a:lnSpc>
            </a:pPr>
            <a:r>
              <a:rPr lang="en-GB" sz="1200" dirty="0">
                <a:latin typeface="Arial" panose="020B0604020202020204" pitchFamily="34" charset="0"/>
                <a:cs typeface="Arial" panose="020B0604020202020204" pitchFamily="34" charset="0"/>
              </a:rPr>
              <a:t>Furthermore, with early, supportive intervention (multi-agency) including practical assistance, emotional support and educational support and guidance can promote Jenny’s well-being and healthy sense of development.</a:t>
            </a:r>
          </a:p>
          <a:p>
            <a:pPr>
              <a:lnSpc>
                <a:spcPct val="150000"/>
              </a:lnSpc>
            </a:pPr>
            <a:r>
              <a:rPr lang="en-GB" sz="1200" dirty="0">
                <a:latin typeface="Arial" panose="020B0604020202020204" pitchFamily="34" charset="0"/>
                <a:cs typeface="Arial" panose="020B0604020202020204" pitchFamily="34" charset="0"/>
              </a:rPr>
              <a:t>This case highlights the importance of recognising young carers’ needs within health and social care practice.</a:t>
            </a:r>
          </a:p>
        </p:txBody>
      </p:sp>
    </p:spTree>
    <p:extLst>
      <p:ext uri="{BB962C8B-B14F-4D97-AF65-F5344CB8AC3E}">
        <p14:creationId xmlns:p14="http://schemas.microsoft.com/office/powerpoint/2010/main" val="897321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FCFC-7CF8-33B4-B914-5E54329168B2}"/>
              </a:ext>
            </a:extLst>
          </p:cNvPr>
          <p:cNvSpPr>
            <a:spLocks noGrp="1"/>
          </p:cNvSpPr>
          <p:nvPr>
            <p:ph type="title"/>
          </p:nvPr>
        </p:nvSpPr>
        <p:spPr>
          <a:xfrm>
            <a:off x="677334" y="609600"/>
            <a:ext cx="8596668" cy="679704"/>
          </a:xfrm>
        </p:spPr>
        <p:txBody>
          <a:bodyPr>
            <a:normAutofit fontScale="90000"/>
          </a:bodyPr>
          <a:lstStyle/>
          <a:p>
            <a:r>
              <a:rPr lang="en-GB" dirty="0"/>
              <a:t>Reference</a:t>
            </a:r>
            <a:br>
              <a:rPr lang="en-GB" dirty="0"/>
            </a:br>
            <a:endParaRPr lang="en-GB" dirty="0"/>
          </a:p>
        </p:txBody>
      </p:sp>
      <p:sp>
        <p:nvSpPr>
          <p:cNvPr id="3" name="Content Placeholder 2">
            <a:extLst>
              <a:ext uri="{FF2B5EF4-FFF2-40B4-BE49-F238E27FC236}">
                <a16:creationId xmlns:a16="http://schemas.microsoft.com/office/drawing/2014/main" id="{C87EAF11-4B8A-5217-2CF4-4CF21D6EDB9C}"/>
              </a:ext>
            </a:extLst>
          </p:cNvPr>
          <p:cNvSpPr>
            <a:spLocks noGrp="1"/>
          </p:cNvSpPr>
          <p:nvPr>
            <p:ph idx="1"/>
          </p:nvPr>
        </p:nvSpPr>
        <p:spPr>
          <a:xfrm>
            <a:off x="246888" y="1673351"/>
            <a:ext cx="10488168" cy="4368011"/>
          </a:xfrm>
        </p:spPr>
        <p:txBody>
          <a:bodyPr/>
          <a:lstStyle/>
          <a:p>
            <a:r>
              <a:rPr lang="en-GB" sz="1200" dirty="0">
                <a:latin typeface="Arial" panose="020B0604020202020204" pitchFamily="34" charset="0"/>
                <a:cs typeface="Arial" panose="020B0604020202020204" pitchFamily="34" charset="0"/>
              </a:rPr>
              <a:t>Bowlby, J. (1988). </a:t>
            </a:r>
            <a:r>
              <a:rPr lang="en-GB" sz="1200" i="1" dirty="0">
                <a:latin typeface="Arial" panose="020B0604020202020204" pitchFamily="34" charset="0"/>
                <a:cs typeface="Arial" panose="020B0604020202020204" pitchFamily="34" charset="0"/>
              </a:rPr>
              <a:t>A secure base: Parent-child attachment and healthy human development</a:t>
            </a:r>
            <a:r>
              <a:rPr lang="en-GB" sz="1200" dirty="0">
                <a:latin typeface="Arial" panose="020B0604020202020204" pitchFamily="34" charset="0"/>
                <a:cs typeface="Arial" panose="020B0604020202020204" pitchFamily="34" charset="0"/>
              </a:rPr>
              <a:t>. London: Routledge.</a:t>
            </a:r>
          </a:p>
          <a:p>
            <a:r>
              <a:rPr lang="en-US" altLang="en-US" sz="1200" dirty="0">
                <a:solidFill>
                  <a:schemeClr val="tx1"/>
                </a:solidFill>
                <a:latin typeface="Arial" panose="020B0604020202020204" pitchFamily="34" charset="0"/>
                <a:cs typeface="Arial" panose="020B0604020202020204" pitchFamily="34" charset="0"/>
              </a:rPr>
              <a:t>Department for Education (2014). </a:t>
            </a:r>
            <a:r>
              <a:rPr lang="en-US" altLang="en-US" sz="1200" i="1" dirty="0">
                <a:solidFill>
                  <a:schemeClr val="tx1"/>
                </a:solidFill>
                <a:latin typeface="Arial" panose="020B0604020202020204" pitchFamily="34" charset="0"/>
                <a:cs typeface="Arial" panose="020B0604020202020204" pitchFamily="34" charset="0"/>
              </a:rPr>
              <a:t>The young person’s guide to the Children and Families Act 2014</a:t>
            </a:r>
            <a:r>
              <a:rPr lang="en-US" altLang="en-US" sz="1200" dirty="0">
                <a:solidFill>
                  <a:schemeClr val="tx1"/>
                </a:solidFill>
                <a:latin typeface="Arial" panose="020B0604020202020204" pitchFamily="34" charset="0"/>
                <a:cs typeface="Arial" panose="020B0604020202020204" pitchFamily="34" charset="0"/>
              </a:rPr>
              <a:t>. [online] </a:t>
            </a:r>
            <a:r>
              <a:rPr lang="en-US" altLang="en-US" sz="1200" i="1" dirty="0">
                <a:solidFill>
                  <a:schemeClr val="tx1"/>
                </a:solidFill>
                <a:latin typeface="Arial" panose="020B0604020202020204" pitchFamily="34" charset="0"/>
                <a:cs typeface="Arial" panose="020B0604020202020204" pitchFamily="34" charset="0"/>
              </a:rPr>
              <a:t>Gov.uk</a:t>
            </a:r>
            <a:r>
              <a:rPr lang="en-US" altLang="en-US" sz="1200" dirty="0">
                <a:solidFill>
                  <a:schemeClr val="tx1"/>
                </a:solidFill>
                <a:latin typeface="Arial" panose="020B0604020202020204" pitchFamily="34" charset="0"/>
                <a:cs typeface="Arial" panose="020B0604020202020204" pitchFamily="34" charset="0"/>
              </a:rPr>
              <a:t>. Available at: https://assets.publishing.service.gov.uk/media/5a7dc4b0e5274a5eb14e7114/Young_Person_s_Guide_to_the_Children_and_Families_Act.pdf.</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Goslin, J., 2026. Early Interventions of Conduct Problems in At-Risk Youth: Strategies of Coordinated Communication. </a:t>
            </a:r>
            <a:r>
              <a:rPr lang="en-GB" sz="1200" i="1" dirty="0">
                <a:latin typeface="Arial" panose="020B0604020202020204" pitchFamily="34" charset="0"/>
                <a:cs typeface="Arial" panose="020B0604020202020204" pitchFamily="34" charset="0"/>
              </a:rPr>
              <a:t>Voices of Forensic Science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a:t>
            </a:r>
            <a:r>
              <a:rPr lang="en-GB" sz="1200" dirty="0">
                <a:latin typeface="Arial" panose="020B0604020202020204" pitchFamily="34" charset="0"/>
                <a:cs typeface="Arial" panose="020B0604020202020204" pitchFamily="34" charset="0"/>
              </a:rPr>
              <a:t>(1), pp.107-112.</a:t>
            </a:r>
          </a:p>
          <a:p>
            <a:r>
              <a:rPr lang="en-US" altLang="en-US" sz="1200" dirty="0">
                <a:latin typeface="Arial" panose="020B0604020202020204" pitchFamily="34" charset="0"/>
                <a:cs typeface="Arial" panose="020B0604020202020204" pitchFamily="34" charset="0"/>
              </a:rPr>
              <a:t>McLeod, S. (2024). </a:t>
            </a:r>
            <a:r>
              <a:rPr lang="en-US" altLang="en-US" sz="1200" i="1" dirty="0">
                <a:latin typeface="Arial" panose="020B0604020202020204" pitchFamily="34" charset="0"/>
                <a:cs typeface="Arial" panose="020B0604020202020204" pitchFamily="34" charset="0"/>
              </a:rPr>
              <a:t>Erik Erikson’s Stages of Psychosocial Development</a:t>
            </a:r>
            <a:r>
              <a:rPr lang="en-US" altLang="en-US" sz="1200" dirty="0">
                <a:latin typeface="Arial" panose="020B0604020202020204" pitchFamily="34" charset="0"/>
                <a:cs typeface="Arial" panose="020B0604020202020204" pitchFamily="34" charset="0"/>
              </a:rPr>
              <a:t>. [online] Simply Psychology. Available at: </a:t>
            </a:r>
            <a:r>
              <a:rPr lang="en-US" altLang="en-US" sz="1200" dirty="0">
                <a:latin typeface="Arial" panose="020B0604020202020204" pitchFamily="34" charset="0"/>
                <a:cs typeface="Arial" panose="020B0604020202020204" pitchFamily="34" charset="0"/>
                <a:hlinkClick r:id="rId2"/>
              </a:rPr>
              <a:t>https://www.simplypsychology.org/erik-erikson.html?ezoic_amp=1</a:t>
            </a:r>
            <a:r>
              <a:rPr lang="en-US" altLang="en-US" sz="1200" dirty="0">
                <a:latin typeface="Arial" panose="020B0604020202020204" pitchFamily="34" charset="0"/>
                <a:cs typeface="Arial" panose="020B0604020202020204" pitchFamily="34" charset="0"/>
              </a:rPr>
              <a:t>.</a:t>
            </a:r>
          </a:p>
          <a:p>
            <a:r>
              <a:rPr lang="en-US" altLang="en-US" sz="1200" dirty="0">
                <a:solidFill>
                  <a:schemeClr val="tx1"/>
                </a:solidFill>
                <a:latin typeface="Arial" panose="020B0604020202020204" pitchFamily="34" charset="0"/>
                <a:cs typeface="Arial" panose="020B0604020202020204" pitchFamily="34" charset="0"/>
              </a:rPr>
              <a:t>McMickens, C.L., French, A., Hardeman, J. and Durham, M.P. (2026). Assessing Children and Adolescents Exposed to Trauma. </a:t>
            </a:r>
            <a:r>
              <a:rPr lang="en-US" altLang="en-US" sz="1200" i="1" dirty="0">
                <a:solidFill>
                  <a:schemeClr val="tx1"/>
                </a:solidFill>
                <a:latin typeface="Arial" panose="020B0604020202020204" pitchFamily="34" charset="0"/>
                <a:cs typeface="Arial" panose="020B0604020202020204" pitchFamily="34" charset="0"/>
              </a:rPr>
              <a:t>Child and Adolescent Psychiatric Clinics of North America</a:t>
            </a:r>
            <a:r>
              <a:rPr lang="en-US" altLang="en-US" sz="1200" dirty="0">
                <a:solidFill>
                  <a:schemeClr val="tx1"/>
                </a:solidFill>
                <a:latin typeface="Arial" panose="020B0604020202020204" pitchFamily="34" charset="0"/>
                <a:cs typeface="Arial" panose="020B0604020202020204" pitchFamily="34" charset="0"/>
              </a:rPr>
              <a:t>. [online] </a:t>
            </a:r>
            <a:r>
              <a:rPr lang="en-US" altLang="en-US" sz="1200" dirty="0" err="1">
                <a:solidFill>
                  <a:schemeClr val="tx1"/>
                </a:solidFill>
                <a:latin typeface="Arial" panose="020B0604020202020204" pitchFamily="34" charset="0"/>
                <a:cs typeface="Arial" panose="020B0604020202020204" pitchFamily="34" charset="0"/>
              </a:rPr>
              <a:t>doi:https</a:t>
            </a:r>
            <a:r>
              <a:rPr lang="en-US" altLang="en-US" sz="1200" dirty="0">
                <a:solidFill>
                  <a:schemeClr val="tx1"/>
                </a:solidFill>
                <a:latin typeface="Arial" panose="020B0604020202020204" pitchFamily="34" charset="0"/>
                <a:cs typeface="Arial" panose="020B0604020202020204" pitchFamily="34" charset="0"/>
              </a:rPr>
              <a:t>://doi.org/10.1016/j.chc.2025.11.002</a:t>
            </a:r>
            <a:endParaRPr lang="en-US" altLang="en-US" sz="1200" dirty="0">
              <a:latin typeface="Arial" panose="020B0604020202020204" pitchFamily="34" charset="0"/>
              <a:cs typeface="Arial" panose="020B0604020202020204" pitchFamily="34" charset="0"/>
            </a:endParaRPr>
          </a:p>
          <a:p>
            <a:r>
              <a:rPr lang="en-US" altLang="en-US" sz="1200" dirty="0" err="1">
                <a:solidFill>
                  <a:schemeClr val="tx1"/>
                </a:solidFill>
                <a:latin typeface="Arial" panose="020B0604020202020204" pitchFamily="34" charset="0"/>
                <a:cs typeface="Arial" panose="020B0604020202020204" pitchFamily="34" charset="0"/>
              </a:rPr>
              <a:t>Milarsky</a:t>
            </a:r>
            <a:r>
              <a:rPr lang="en-US" altLang="en-US" sz="1200" dirty="0">
                <a:solidFill>
                  <a:schemeClr val="tx1"/>
                </a:solidFill>
                <a:latin typeface="Arial" panose="020B0604020202020204" pitchFamily="34" charset="0"/>
                <a:cs typeface="Arial" panose="020B0604020202020204" pitchFamily="34" charset="0"/>
              </a:rPr>
              <a:t>, T.K. and Stormont, M. (2025). Providing Identity Resources to Young Children Identified with Disabilities Through Family Practices. </a:t>
            </a:r>
            <a:r>
              <a:rPr lang="en-US" altLang="en-US" sz="1200" i="1" dirty="0">
                <a:solidFill>
                  <a:schemeClr val="tx1"/>
                </a:solidFill>
                <a:latin typeface="Arial" panose="020B0604020202020204" pitchFamily="34" charset="0"/>
                <a:cs typeface="Arial" panose="020B0604020202020204" pitchFamily="34" charset="0"/>
              </a:rPr>
              <a:t>Young Exceptional Children</a:t>
            </a:r>
            <a:r>
              <a:rPr lang="en-US" altLang="en-US" sz="1200" dirty="0">
                <a:solidFill>
                  <a:schemeClr val="tx1"/>
                </a:solidFill>
                <a:latin typeface="Arial" panose="020B0604020202020204" pitchFamily="34" charset="0"/>
                <a:cs typeface="Arial" panose="020B0604020202020204" pitchFamily="34" charset="0"/>
              </a:rPr>
              <a:t>. </a:t>
            </a:r>
            <a:r>
              <a:rPr lang="en-US" altLang="en-US" sz="1200" dirty="0" err="1">
                <a:solidFill>
                  <a:schemeClr val="tx1"/>
                </a:solidFill>
                <a:latin typeface="Arial" panose="020B0604020202020204" pitchFamily="34" charset="0"/>
                <a:cs typeface="Arial" panose="020B0604020202020204" pitchFamily="34" charset="0"/>
              </a:rPr>
              <a:t>doi:https</a:t>
            </a:r>
            <a:r>
              <a:rPr lang="en-US" altLang="en-US" sz="1200" dirty="0">
                <a:solidFill>
                  <a:schemeClr val="tx1"/>
                </a:solidFill>
                <a:latin typeface="Arial" panose="020B0604020202020204" pitchFamily="34" charset="0"/>
                <a:cs typeface="Arial" panose="020B0604020202020204" pitchFamily="34" charset="0"/>
              </a:rPr>
              <a:t>://doi.org/10.1177/10962506251392250</a:t>
            </a:r>
            <a:endParaRPr lang="en-GB" sz="1200" dirty="0">
              <a:latin typeface="Arial" panose="020B0604020202020204" pitchFamily="34" charset="0"/>
              <a:cs typeface="Arial" panose="020B0604020202020204" pitchFamily="34" charset="0"/>
            </a:endParaRPr>
          </a:p>
          <a:p>
            <a:r>
              <a:rPr lang="en-US" altLang="en-US" sz="1200" dirty="0" err="1">
                <a:solidFill>
                  <a:schemeClr val="tx1"/>
                </a:solidFill>
                <a:latin typeface="Arial" panose="020B0604020202020204" pitchFamily="34" charset="0"/>
                <a:cs typeface="Arial" panose="020B0604020202020204" pitchFamily="34" charset="0"/>
              </a:rPr>
              <a:t>Sigelman</a:t>
            </a:r>
            <a:r>
              <a:rPr lang="en-US" altLang="en-US" sz="1200" dirty="0">
                <a:solidFill>
                  <a:schemeClr val="tx1"/>
                </a:solidFill>
                <a:latin typeface="Arial" panose="020B0604020202020204" pitchFamily="34" charset="0"/>
                <a:cs typeface="Arial" panose="020B0604020202020204" pitchFamily="34" charset="0"/>
              </a:rPr>
              <a:t>, C. (1990). </a:t>
            </a:r>
            <a:r>
              <a:rPr lang="en-US" altLang="en-US" sz="1200" i="1" dirty="0">
                <a:solidFill>
                  <a:schemeClr val="tx1"/>
                </a:solidFill>
                <a:latin typeface="Arial" panose="020B0604020202020204" pitchFamily="34" charset="0"/>
                <a:cs typeface="Arial" panose="020B0604020202020204" pitchFamily="34" charset="0"/>
              </a:rPr>
              <a:t>Life-Span Human Development</a:t>
            </a:r>
            <a:r>
              <a:rPr lang="en-US" altLang="en-US" sz="1200" dirty="0">
                <a:solidFill>
                  <a:schemeClr val="tx1"/>
                </a:solidFill>
                <a:latin typeface="Arial" panose="020B0604020202020204" pitchFamily="34" charset="0"/>
                <a:cs typeface="Arial" panose="020B0604020202020204" pitchFamily="34" charset="0"/>
              </a:rPr>
              <a:t>. [online] Academia.edu. Available at: https://www.academia.edu/119335542/Life_Span_Human_Development</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86322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1432</TotalTime>
  <Words>1742</Words>
  <Application>Microsoft Office PowerPoint</Application>
  <PresentationFormat>Widescreen</PresentationFormat>
  <Paragraphs>49</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Times New Roman</vt:lpstr>
      <vt:lpstr>Trebuchet MS</vt:lpstr>
      <vt:lpstr>Wingdings 3</vt:lpstr>
      <vt:lpstr>Facet</vt:lpstr>
      <vt:lpstr>Supporting Jenny: A psychosocial Lifespan Approach.</vt:lpstr>
      <vt:lpstr>Introduction </vt:lpstr>
      <vt:lpstr>Erikson’s theory of psychological development</vt:lpstr>
      <vt:lpstr>Erikson’s vs Jenny</vt:lpstr>
      <vt:lpstr>Support plan for Jenny</vt:lpstr>
      <vt:lpstr>Nature and Nurture…</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tasnim khanom</dc:creator>
  <cp:lastModifiedBy>tasnim khanom</cp:lastModifiedBy>
  <cp:revision>13</cp:revision>
  <dcterms:created xsi:type="dcterms:W3CDTF">2026-02-01T14:02:37Z</dcterms:created>
  <dcterms:modified xsi:type="dcterms:W3CDTF">2026-02-15T15:35:26Z</dcterms:modified>
</cp:coreProperties>
</file>