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handoutMasterIdLst>
    <p:handoutMasterId r:id="rId41"/>
  </p:handoutMasterIdLst>
  <p:sldIdLst>
    <p:sldId id="257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311" r:id="rId15"/>
    <p:sldId id="293" r:id="rId16"/>
    <p:sldId id="294" r:id="rId17"/>
    <p:sldId id="295" r:id="rId18"/>
    <p:sldId id="313" r:id="rId19"/>
    <p:sldId id="314" r:id="rId20"/>
    <p:sldId id="315" r:id="rId21"/>
    <p:sldId id="316" r:id="rId22"/>
    <p:sldId id="317" r:id="rId23"/>
    <p:sldId id="318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307" r:id="rId36"/>
    <p:sldId id="308" r:id="rId37"/>
    <p:sldId id="309" r:id="rId38"/>
    <p:sldId id="310" r:id="rId39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54A112-9B14-417E-AACA-50B6E8629FB0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C3132C82-016E-41A6-BE0A-50407A047D19}">
      <dgm:prSet phldrT="[Text]" custT="1"/>
      <dgm:spPr>
        <a:solidFill>
          <a:srgbClr val="FF0000"/>
        </a:solidFill>
      </dgm:spPr>
      <dgm:t>
        <a:bodyPr anchor="b"/>
        <a:lstStyle/>
        <a:p>
          <a:r>
            <a:rPr lang="en-GB" sz="2000" dirty="0" smtClean="0"/>
            <a:t>Critical </a:t>
          </a:r>
        </a:p>
        <a:p>
          <a:r>
            <a:rPr lang="en-GB" sz="2000" dirty="0" smtClean="0"/>
            <a:t>Needs</a:t>
          </a:r>
          <a:endParaRPr lang="en-GB" sz="2000" dirty="0"/>
        </a:p>
      </dgm:t>
    </dgm:pt>
    <dgm:pt modelId="{7A22CAA4-D15F-4D7D-8E9C-5BD4DE09E293}" type="parTrans" cxnId="{30D868DB-4AAF-4074-88D2-D2C36E3C8615}">
      <dgm:prSet/>
      <dgm:spPr/>
      <dgm:t>
        <a:bodyPr/>
        <a:lstStyle/>
        <a:p>
          <a:endParaRPr lang="en-GB"/>
        </a:p>
      </dgm:t>
    </dgm:pt>
    <dgm:pt modelId="{6922D3EF-9999-48A8-9DF7-DE877987AB5E}" type="sibTrans" cxnId="{30D868DB-4AAF-4074-88D2-D2C36E3C8615}">
      <dgm:prSet/>
      <dgm:spPr/>
      <dgm:t>
        <a:bodyPr/>
        <a:lstStyle/>
        <a:p>
          <a:endParaRPr lang="en-GB"/>
        </a:p>
      </dgm:t>
    </dgm:pt>
    <dgm:pt modelId="{2629FFCF-CAE5-4FFF-922A-2172762F18FC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 smtClean="0"/>
            <a:t>Additional Needs</a:t>
          </a:r>
          <a:endParaRPr lang="en-GB" dirty="0"/>
        </a:p>
      </dgm:t>
    </dgm:pt>
    <dgm:pt modelId="{489F10A8-8A5F-4EA4-84C3-506E9293B66B}" type="parTrans" cxnId="{CE40B69F-50A5-44BD-AFB0-BC4E80D4A089}">
      <dgm:prSet/>
      <dgm:spPr/>
      <dgm:t>
        <a:bodyPr/>
        <a:lstStyle/>
        <a:p>
          <a:endParaRPr lang="en-GB"/>
        </a:p>
      </dgm:t>
    </dgm:pt>
    <dgm:pt modelId="{F6ADAB2E-0C5F-42A7-9B33-12EFC9BF8AD0}" type="sibTrans" cxnId="{CE40B69F-50A5-44BD-AFB0-BC4E80D4A089}">
      <dgm:prSet/>
      <dgm:spPr/>
      <dgm:t>
        <a:bodyPr/>
        <a:lstStyle/>
        <a:p>
          <a:endParaRPr lang="en-GB"/>
        </a:p>
      </dgm:t>
    </dgm:pt>
    <dgm:pt modelId="{C171DECB-EEA3-4409-B8B9-3AFABA9D2517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 smtClean="0"/>
            <a:t>Basic / Universal Needs </a:t>
          </a:r>
        </a:p>
        <a:p>
          <a:r>
            <a:rPr lang="en-GB" dirty="0" smtClean="0"/>
            <a:t> </a:t>
          </a:r>
          <a:endParaRPr lang="en-GB" dirty="0"/>
        </a:p>
      </dgm:t>
    </dgm:pt>
    <dgm:pt modelId="{6DB42693-A613-4BAB-9478-A74B00288CAB}" type="parTrans" cxnId="{19401A7C-A91C-4097-A468-DB905A1F3D4A}">
      <dgm:prSet/>
      <dgm:spPr/>
      <dgm:t>
        <a:bodyPr/>
        <a:lstStyle/>
        <a:p>
          <a:endParaRPr lang="en-GB"/>
        </a:p>
      </dgm:t>
    </dgm:pt>
    <dgm:pt modelId="{B6DE12D9-7CC2-4A81-8D22-AFCFF7BBBC66}" type="sibTrans" cxnId="{19401A7C-A91C-4097-A468-DB905A1F3D4A}">
      <dgm:prSet/>
      <dgm:spPr/>
      <dgm:t>
        <a:bodyPr/>
        <a:lstStyle/>
        <a:p>
          <a:endParaRPr lang="en-GB"/>
        </a:p>
      </dgm:t>
    </dgm:pt>
    <dgm:pt modelId="{A307F534-7241-494F-BA11-985B7CE24E0B}">
      <dgm:prSet custT="1"/>
      <dgm:spPr>
        <a:solidFill>
          <a:srgbClr val="FF9933"/>
        </a:solidFill>
      </dgm:spPr>
      <dgm:t>
        <a:bodyPr/>
        <a:lstStyle/>
        <a:p>
          <a:r>
            <a:rPr lang="en-GB" sz="2800" dirty="0" smtClean="0"/>
            <a:t>Complex Needs</a:t>
          </a:r>
          <a:endParaRPr lang="en-GB" sz="2800" dirty="0"/>
        </a:p>
      </dgm:t>
    </dgm:pt>
    <dgm:pt modelId="{2D2C1B20-DEA5-4BEC-AD55-2E311108CBF0}" type="parTrans" cxnId="{515BE923-EB02-4177-A218-6F5BA42C6434}">
      <dgm:prSet/>
      <dgm:spPr/>
      <dgm:t>
        <a:bodyPr/>
        <a:lstStyle/>
        <a:p>
          <a:endParaRPr lang="en-GB"/>
        </a:p>
      </dgm:t>
    </dgm:pt>
    <dgm:pt modelId="{4CEBF61A-7784-44AB-8574-40C2561079EB}" type="sibTrans" cxnId="{515BE923-EB02-4177-A218-6F5BA42C6434}">
      <dgm:prSet/>
      <dgm:spPr/>
      <dgm:t>
        <a:bodyPr/>
        <a:lstStyle/>
        <a:p>
          <a:endParaRPr lang="en-GB"/>
        </a:p>
      </dgm:t>
    </dgm:pt>
    <dgm:pt modelId="{9FA59088-67A1-4A08-9F0A-266ED9C6AA5F}" type="pres">
      <dgm:prSet presAssocID="{CE54A112-9B14-417E-AACA-50B6E8629FB0}" presName="Name0" presStyleCnt="0">
        <dgm:presLayoutVars>
          <dgm:dir/>
          <dgm:animLvl val="lvl"/>
          <dgm:resizeHandles val="exact"/>
        </dgm:presLayoutVars>
      </dgm:prSet>
      <dgm:spPr/>
    </dgm:pt>
    <dgm:pt modelId="{34098FAA-8F2C-469B-B94E-0304219F7F7D}" type="pres">
      <dgm:prSet presAssocID="{C3132C82-016E-41A6-BE0A-50407A047D19}" presName="Name8" presStyleCnt="0"/>
      <dgm:spPr/>
    </dgm:pt>
    <dgm:pt modelId="{F71430FE-13D9-46B7-8C40-F6F233F30DA1}" type="pres">
      <dgm:prSet presAssocID="{C3132C82-016E-41A6-BE0A-50407A047D19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8BFAF85-F26D-45F2-B228-0FA4F6289823}" type="pres">
      <dgm:prSet presAssocID="{C3132C82-016E-41A6-BE0A-50407A047D1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9A33C6-89C3-4F8F-8A92-EDCB70D715B6}" type="pres">
      <dgm:prSet presAssocID="{A307F534-7241-494F-BA11-985B7CE24E0B}" presName="Name8" presStyleCnt="0"/>
      <dgm:spPr/>
    </dgm:pt>
    <dgm:pt modelId="{68E6E13B-BE12-400C-9A0C-0AA1AE303D7A}" type="pres">
      <dgm:prSet presAssocID="{A307F534-7241-494F-BA11-985B7CE24E0B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B2D971-AC2E-438A-A7D9-B96E661FE754}" type="pres">
      <dgm:prSet presAssocID="{A307F534-7241-494F-BA11-985B7CE24E0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F3F68A-0018-4C87-8331-C1DBC3781797}" type="pres">
      <dgm:prSet presAssocID="{2629FFCF-CAE5-4FFF-922A-2172762F18FC}" presName="Name8" presStyleCnt="0"/>
      <dgm:spPr/>
    </dgm:pt>
    <dgm:pt modelId="{E44E384B-F87E-4AE4-A12A-F5BDA28B02A2}" type="pres">
      <dgm:prSet presAssocID="{2629FFCF-CAE5-4FFF-922A-2172762F18FC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580BA0-AB15-42DE-974C-99E401E21D69}" type="pres">
      <dgm:prSet presAssocID="{2629FFCF-CAE5-4FFF-922A-2172762F18F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884120-C613-4214-AF33-B2737CEF9C2F}" type="pres">
      <dgm:prSet presAssocID="{C171DECB-EEA3-4409-B8B9-3AFABA9D2517}" presName="Name8" presStyleCnt="0"/>
      <dgm:spPr/>
    </dgm:pt>
    <dgm:pt modelId="{4CF11654-77C2-445E-8AF2-ADCF3DA4F686}" type="pres">
      <dgm:prSet presAssocID="{C171DECB-EEA3-4409-B8B9-3AFABA9D2517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7191DE-29BA-403A-AFBD-AB2C3CC36EE9}" type="pres">
      <dgm:prSet presAssocID="{C171DECB-EEA3-4409-B8B9-3AFABA9D251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AF4AC7F-CE5D-4F2C-A75A-2566F2F53180}" type="presOf" srcId="{2629FFCF-CAE5-4FFF-922A-2172762F18FC}" destId="{6B580BA0-AB15-42DE-974C-99E401E21D69}" srcOrd="1" destOrd="0" presId="urn:microsoft.com/office/officeart/2005/8/layout/pyramid1"/>
    <dgm:cxn modelId="{835354F4-D786-4FD5-8245-938AE807AC41}" type="presOf" srcId="{C171DECB-EEA3-4409-B8B9-3AFABA9D2517}" destId="{E97191DE-29BA-403A-AFBD-AB2C3CC36EE9}" srcOrd="1" destOrd="0" presId="urn:microsoft.com/office/officeart/2005/8/layout/pyramid1"/>
    <dgm:cxn modelId="{424A5C50-AF9F-4668-B61C-3B711F1211A3}" type="presOf" srcId="{2629FFCF-CAE5-4FFF-922A-2172762F18FC}" destId="{E44E384B-F87E-4AE4-A12A-F5BDA28B02A2}" srcOrd="0" destOrd="0" presId="urn:microsoft.com/office/officeart/2005/8/layout/pyramid1"/>
    <dgm:cxn modelId="{F1718AAA-8B74-465A-8F41-36F47F2C3644}" type="presOf" srcId="{C171DECB-EEA3-4409-B8B9-3AFABA9D2517}" destId="{4CF11654-77C2-445E-8AF2-ADCF3DA4F686}" srcOrd="0" destOrd="0" presId="urn:microsoft.com/office/officeart/2005/8/layout/pyramid1"/>
    <dgm:cxn modelId="{76A74EE4-7751-4A39-9318-78D7E0D033C9}" type="presOf" srcId="{C3132C82-016E-41A6-BE0A-50407A047D19}" destId="{F71430FE-13D9-46B7-8C40-F6F233F30DA1}" srcOrd="0" destOrd="0" presId="urn:microsoft.com/office/officeart/2005/8/layout/pyramid1"/>
    <dgm:cxn modelId="{F707C043-6305-4CD0-B284-DF0CA7A6765E}" type="presOf" srcId="{CE54A112-9B14-417E-AACA-50B6E8629FB0}" destId="{9FA59088-67A1-4A08-9F0A-266ED9C6AA5F}" srcOrd="0" destOrd="0" presId="urn:microsoft.com/office/officeart/2005/8/layout/pyramid1"/>
    <dgm:cxn modelId="{515BE923-EB02-4177-A218-6F5BA42C6434}" srcId="{CE54A112-9B14-417E-AACA-50B6E8629FB0}" destId="{A307F534-7241-494F-BA11-985B7CE24E0B}" srcOrd="1" destOrd="0" parTransId="{2D2C1B20-DEA5-4BEC-AD55-2E311108CBF0}" sibTransId="{4CEBF61A-7784-44AB-8574-40C2561079EB}"/>
    <dgm:cxn modelId="{30D868DB-4AAF-4074-88D2-D2C36E3C8615}" srcId="{CE54A112-9B14-417E-AACA-50B6E8629FB0}" destId="{C3132C82-016E-41A6-BE0A-50407A047D19}" srcOrd="0" destOrd="0" parTransId="{7A22CAA4-D15F-4D7D-8E9C-5BD4DE09E293}" sibTransId="{6922D3EF-9999-48A8-9DF7-DE877987AB5E}"/>
    <dgm:cxn modelId="{EEC462D9-4436-4C54-BADD-668D29723602}" type="presOf" srcId="{A307F534-7241-494F-BA11-985B7CE24E0B}" destId="{68E6E13B-BE12-400C-9A0C-0AA1AE303D7A}" srcOrd="0" destOrd="0" presId="urn:microsoft.com/office/officeart/2005/8/layout/pyramid1"/>
    <dgm:cxn modelId="{1BBE3DA0-1FE4-419B-9705-714721F3BC76}" type="presOf" srcId="{C3132C82-016E-41A6-BE0A-50407A047D19}" destId="{68BFAF85-F26D-45F2-B228-0FA4F6289823}" srcOrd="1" destOrd="0" presId="urn:microsoft.com/office/officeart/2005/8/layout/pyramid1"/>
    <dgm:cxn modelId="{FA9C6033-8E7E-40A8-80E6-EF04928700C0}" type="presOf" srcId="{A307F534-7241-494F-BA11-985B7CE24E0B}" destId="{59B2D971-AC2E-438A-A7D9-B96E661FE754}" srcOrd="1" destOrd="0" presId="urn:microsoft.com/office/officeart/2005/8/layout/pyramid1"/>
    <dgm:cxn modelId="{CE40B69F-50A5-44BD-AFB0-BC4E80D4A089}" srcId="{CE54A112-9B14-417E-AACA-50B6E8629FB0}" destId="{2629FFCF-CAE5-4FFF-922A-2172762F18FC}" srcOrd="2" destOrd="0" parTransId="{489F10A8-8A5F-4EA4-84C3-506E9293B66B}" sibTransId="{F6ADAB2E-0C5F-42A7-9B33-12EFC9BF8AD0}"/>
    <dgm:cxn modelId="{19401A7C-A91C-4097-A468-DB905A1F3D4A}" srcId="{CE54A112-9B14-417E-AACA-50B6E8629FB0}" destId="{C171DECB-EEA3-4409-B8B9-3AFABA9D2517}" srcOrd="3" destOrd="0" parTransId="{6DB42693-A613-4BAB-9478-A74B00288CAB}" sibTransId="{B6DE12D9-7CC2-4A81-8D22-AFCFF7BBBC66}"/>
    <dgm:cxn modelId="{5D0C4391-1956-4352-BD67-2D73BD05523A}" type="presParOf" srcId="{9FA59088-67A1-4A08-9F0A-266ED9C6AA5F}" destId="{34098FAA-8F2C-469B-B94E-0304219F7F7D}" srcOrd="0" destOrd="0" presId="urn:microsoft.com/office/officeart/2005/8/layout/pyramid1"/>
    <dgm:cxn modelId="{26164566-BEE9-4659-91E1-E9AD11311B39}" type="presParOf" srcId="{34098FAA-8F2C-469B-B94E-0304219F7F7D}" destId="{F71430FE-13D9-46B7-8C40-F6F233F30DA1}" srcOrd="0" destOrd="0" presId="urn:microsoft.com/office/officeart/2005/8/layout/pyramid1"/>
    <dgm:cxn modelId="{277C0FB9-1288-4BE2-AD82-D79CDAE4BC03}" type="presParOf" srcId="{34098FAA-8F2C-469B-B94E-0304219F7F7D}" destId="{68BFAF85-F26D-45F2-B228-0FA4F6289823}" srcOrd="1" destOrd="0" presId="urn:microsoft.com/office/officeart/2005/8/layout/pyramid1"/>
    <dgm:cxn modelId="{91E7B3BA-A1E2-478C-BA18-2730E6D5956E}" type="presParOf" srcId="{9FA59088-67A1-4A08-9F0A-266ED9C6AA5F}" destId="{F39A33C6-89C3-4F8F-8A92-EDCB70D715B6}" srcOrd="1" destOrd="0" presId="urn:microsoft.com/office/officeart/2005/8/layout/pyramid1"/>
    <dgm:cxn modelId="{651C172F-81B7-4B42-AB06-1C98A7E3BBED}" type="presParOf" srcId="{F39A33C6-89C3-4F8F-8A92-EDCB70D715B6}" destId="{68E6E13B-BE12-400C-9A0C-0AA1AE303D7A}" srcOrd="0" destOrd="0" presId="urn:microsoft.com/office/officeart/2005/8/layout/pyramid1"/>
    <dgm:cxn modelId="{3ACF67B9-9B37-4D72-8AD8-F4AA4D767EDC}" type="presParOf" srcId="{F39A33C6-89C3-4F8F-8A92-EDCB70D715B6}" destId="{59B2D971-AC2E-438A-A7D9-B96E661FE754}" srcOrd="1" destOrd="0" presId="urn:microsoft.com/office/officeart/2005/8/layout/pyramid1"/>
    <dgm:cxn modelId="{7ACF8F64-F214-40D8-9073-35AB6AE9E7D3}" type="presParOf" srcId="{9FA59088-67A1-4A08-9F0A-266ED9C6AA5F}" destId="{B4F3F68A-0018-4C87-8331-C1DBC3781797}" srcOrd="2" destOrd="0" presId="urn:microsoft.com/office/officeart/2005/8/layout/pyramid1"/>
    <dgm:cxn modelId="{C8A23DC2-E9EB-4E89-A6EE-BCF6040AED98}" type="presParOf" srcId="{B4F3F68A-0018-4C87-8331-C1DBC3781797}" destId="{E44E384B-F87E-4AE4-A12A-F5BDA28B02A2}" srcOrd="0" destOrd="0" presId="urn:microsoft.com/office/officeart/2005/8/layout/pyramid1"/>
    <dgm:cxn modelId="{72DFFF28-28A0-4016-BA30-D7C376230554}" type="presParOf" srcId="{B4F3F68A-0018-4C87-8331-C1DBC3781797}" destId="{6B580BA0-AB15-42DE-974C-99E401E21D69}" srcOrd="1" destOrd="0" presId="urn:microsoft.com/office/officeart/2005/8/layout/pyramid1"/>
    <dgm:cxn modelId="{5DF10DE6-DAD9-4486-91F7-5FFE08B7A746}" type="presParOf" srcId="{9FA59088-67A1-4A08-9F0A-266ED9C6AA5F}" destId="{7D884120-C613-4214-AF33-B2737CEF9C2F}" srcOrd="3" destOrd="0" presId="urn:microsoft.com/office/officeart/2005/8/layout/pyramid1"/>
    <dgm:cxn modelId="{57EFE0C9-2125-4B14-BE8D-4702385114A6}" type="presParOf" srcId="{7D884120-C613-4214-AF33-B2737CEF9C2F}" destId="{4CF11654-77C2-445E-8AF2-ADCF3DA4F686}" srcOrd="0" destOrd="0" presId="urn:microsoft.com/office/officeart/2005/8/layout/pyramid1"/>
    <dgm:cxn modelId="{698CAF23-4980-4A77-BEB8-35AC31B80CD0}" type="presParOf" srcId="{7D884120-C613-4214-AF33-B2737CEF9C2F}" destId="{E97191DE-29BA-403A-AFBD-AB2C3CC36EE9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1430FE-13D9-46B7-8C40-F6F233F30DA1}">
      <dsp:nvSpPr>
        <dsp:cNvPr id="0" name=""/>
        <dsp:cNvSpPr/>
      </dsp:nvSpPr>
      <dsp:spPr>
        <a:xfrm>
          <a:off x="2619291" y="0"/>
          <a:ext cx="1746194" cy="1206134"/>
        </a:xfrm>
        <a:prstGeom prst="trapezoid">
          <a:avLst>
            <a:gd name="adj" fmla="val 72388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b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Critical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Needs</a:t>
          </a:r>
          <a:endParaRPr lang="en-GB" sz="2000" kern="1200" dirty="0"/>
        </a:p>
      </dsp:txBody>
      <dsp:txXfrm>
        <a:off x="2619291" y="0"/>
        <a:ext cx="1746194" cy="1206134"/>
      </dsp:txXfrm>
    </dsp:sp>
    <dsp:sp modelId="{68E6E13B-BE12-400C-9A0C-0AA1AE303D7A}">
      <dsp:nvSpPr>
        <dsp:cNvPr id="0" name=""/>
        <dsp:cNvSpPr/>
      </dsp:nvSpPr>
      <dsp:spPr>
        <a:xfrm>
          <a:off x="1746194" y="1206134"/>
          <a:ext cx="3492388" cy="1206134"/>
        </a:xfrm>
        <a:prstGeom prst="trapezoid">
          <a:avLst>
            <a:gd name="adj" fmla="val 72388"/>
          </a:avLst>
        </a:prstGeom>
        <a:solidFill>
          <a:srgbClr val="FF993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Complex Needs</a:t>
          </a:r>
          <a:endParaRPr lang="en-GB" sz="2800" kern="1200" dirty="0"/>
        </a:p>
      </dsp:txBody>
      <dsp:txXfrm>
        <a:off x="2357361" y="1206134"/>
        <a:ext cx="2270052" cy="1206134"/>
      </dsp:txXfrm>
    </dsp:sp>
    <dsp:sp modelId="{E44E384B-F87E-4AE4-A12A-F5BDA28B02A2}">
      <dsp:nvSpPr>
        <dsp:cNvPr id="0" name=""/>
        <dsp:cNvSpPr/>
      </dsp:nvSpPr>
      <dsp:spPr>
        <a:xfrm>
          <a:off x="873097" y="2412268"/>
          <a:ext cx="5238582" cy="1206134"/>
        </a:xfrm>
        <a:prstGeom prst="trapezoid">
          <a:avLst>
            <a:gd name="adj" fmla="val 72388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Additional Needs</a:t>
          </a:r>
          <a:endParaRPr lang="en-GB" sz="3300" kern="1200" dirty="0"/>
        </a:p>
      </dsp:txBody>
      <dsp:txXfrm>
        <a:off x="1789848" y="2412268"/>
        <a:ext cx="3405078" cy="1206134"/>
      </dsp:txXfrm>
    </dsp:sp>
    <dsp:sp modelId="{4CF11654-77C2-445E-8AF2-ADCF3DA4F686}">
      <dsp:nvSpPr>
        <dsp:cNvPr id="0" name=""/>
        <dsp:cNvSpPr/>
      </dsp:nvSpPr>
      <dsp:spPr>
        <a:xfrm>
          <a:off x="0" y="3618402"/>
          <a:ext cx="6984776" cy="1206134"/>
        </a:xfrm>
        <a:prstGeom prst="trapezoid">
          <a:avLst>
            <a:gd name="adj" fmla="val 72388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Basic / Universal Needs 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 </a:t>
          </a:r>
          <a:endParaRPr lang="en-GB" sz="3300" kern="1200" dirty="0"/>
        </a:p>
      </dsp:txBody>
      <dsp:txXfrm>
        <a:off x="1222335" y="3618402"/>
        <a:ext cx="4540104" cy="1206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73E14-8119-4C40-9BDE-FCC81A0848F4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28405-F52C-41A7-84F5-6A1EFA6DC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366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A3D56-FCE0-4E44-A9FF-599074DCE4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5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BFA35-32D8-4BC3-8FC7-063D5A73E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99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mailto:ken.dicks@uwtsd.ac.uk" TargetMode="Externa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Session%20Recap%20&#8211;%20Index%20for%20Inclusion%20and%20Early%20Intervention.docx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What%20is%20multi-agency%20working.docx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Case%20Study%20-%20Complexity.pptx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gov.uk/government/publications/every-child-matter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legislation.gov.uk/ukpga/2004/31/content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archive.teachfind.com/ttv/www.teachers.tv/videos/secondary-support-staff-multi-agency-working.html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hyperlink" Target="Multi-agency%20working%20in%20practice.docx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gov.wales/topics/people-and-communities/people/children-and-young-people/child-poverty/childrenandfamilies/?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http://gov.wales/topics/health/publications/socialcare/circular/nafwc1207/?lang=en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gov.wales/topics/improvingservices/publications/sharedpurpdel/?lang=e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Agencies%20involved%20in%20supporting%20need.docx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andout%203%20Addressing%20issues%20of%20multi-agency%20working.docx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Multi-agency%20strengths%20and%20challenges.docx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people-and-communities/people/children-and-young-people/child-poverty/childrenandfamilies/?lang=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315" y="5072510"/>
            <a:ext cx="8712968" cy="89153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SJSI5017: Equality and Disability in Education</a:t>
            </a:r>
            <a:endParaRPr lang="en-US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600212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Ken Dicks </a:t>
            </a:r>
            <a:r>
              <a:rPr lang="en-GB" sz="2800" b="1" dirty="0" smtClean="0">
                <a:hlinkClick r:id="rId3"/>
              </a:rPr>
              <a:t>ken.dicks@uwtsd.ac.uk</a:t>
            </a:r>
            <a:r>
              <a:rPr lang="en-GB" sz="2800" b="1" dirty="0" smtClean="0"/>
              <a:t> </a:t>
            </a:r>
            <a:endParaRPr lang="en-GB" sz="2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4990" y="51719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20781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7975" y="626404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94308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97960" y="2542592"/>
            <a:ext cx="1412776" cy="141277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last session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3" y="3717034"/>
            <a:ext cx="1728190" cy="17281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6747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0726" y="3001815"/>
            <a:ext cx="8229600" cy="2587425"/>
          </a:xfrm>
        </p:spPr>
        <p:txBody>
          <a:bodyPr>
            <a:normAutofit/>
          </a:bodyPr>
          <a:lstStyle/>
          <a:p>
            <a:r>
              <a:rPr lang="en-US" sz="3200" dirty="0" smtClean="0"/>
              <a:t>Different </a:t>
            </a:r>
            <a:r>
              <a:rPr lang="en-US" sz="3200" b="1" dirty="0"/>
              <a:t>services</a:t>
            </a:r>
            <a:r>
              <a:rPr lang="en-US" sz="3200" dirty="0"/>
              <a:t>, </a:t>
            </a:r>
            <a:r>
              <a:rPr lang="en-US" sz="3200" b="1" dirty="0" smtClean="0"/>
              <a:t>agencies,</a:t>
            </a:r>
            <a:r>
              <a:rPr lang="en-US" sz="3200" dirty="0" smtClean="0"/>
              <a:t> </a:t>
            </a:r>
            <a:r>
              <a:rPr lang="en-US" sz="3200" dirty="0"/>
              <a:t>teams of </a:t>
            </a:r>
            <a:r>
              <a:rPr lang="en-US" sz="3200" b="1" dirty="0" smtClean="0"/>
              <a:t>professionals </a:t>
            </a:r>
            <a:r>
              <a:rPr lang="en-US" sz="3200" dirty="0" smtClean="0"/>
              <a:t>and </a:t>
            </a:r>
            <a:r>
              <a:rPr lang="en-US" sz="3200" dirty="0"/>
              <a:t>other staff working together to provide the </a:t>
            </a:r>
            <a:r>
              <a:rPr lang="en-US" sz="3200" b="1" dirty="0" smtClean="0"/>
              <a:t>services </a:t>
            </a:r>
            <a:r>
              <a:rPr lang="en-US" sz="3200" dirty="0" smtClean="0"/>
              <a:t>that </a:t>
            </a:r>
            <a:r>
              <a:rPr lang="en-US" sz="3200" b="1" dirty="0"/>
              <a:t>fully meet </a:t>
            </a:r>
            <a:r>
              <a:rPr lang="en-US" sz="3200" dirty="0"/>
              <a:t>the </a:t>
            </a:r>
            <a:r>
              <a:rPr lang="en-US" sz="3200" b="1" dirty="0" smtClean="0"/>
              <a:t>needs </a:t>
            </a:r>
            <a:r>
              <a:rPr lang="en-US" sz="3200" dirty="0" smtClean="0"/>
              <a:t>of </a:t>
            </a:r>
            <a:r>
              <a:rPr lang="en-US" sz="3200" dirty="0"/>
              <a:t>children, young people and their parents or </a:t>
            </a:r>
            <a:r>
              <a:rPr lang="en-US" sz="3200" dirty="0" err="1" smtClean="0"/>
              <a:t>carers</a:t>
            </a:r>
            <a:r>
              <a:rPr lang="en-US" sz="3200" dirty="0" smtClean="0"/>
              <a:t>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‘multi-agency working’?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123728" y="5579948"/>
            <a:ext cx="6635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(DFES Common Core Prospectus </a:t>
            </a:r>
            <a:r>
              <a:rPr lang="en-US" i="1" dirty="0"/>
              <a:t>cited in </a:t>
            </a:r>
            <a:r>
              <a:rPr lang="en-US" dirty="0"/>
              <a:t>Harrison &amp; Wilson 2005:38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50726" y="1268760"/>
            <a:ext cx="80817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What do we understand by the term multi-agency working? Discuss this in small groups and then share this with the larger group.</a:t>
            </a:r>
            <a:endParaRPr lang="en-GB" sz="2400" i="1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39952" y="2469089"/>
            <a:ext cx="608064" cy="608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382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464496"/>
          </a:xfrm>
        </p:spPr>
        <p:txBody>
          <a:bodyPr>
            <a:noAutofit/>
          </a:bodyPr>
          <a:lstStyle/>
          <a:p>
            <a:r>
              <a:rPr lang="en-US" sz="2800" dirty="0" smtClean="0"/>
              <a:t>a </a:t>
            </a:r>
            <a:r>
              <a:rPr lang="en-US" sz="2800" b="1" dirty="0"/>
              <a:t>key concept </a:t>
            </a:r>
            <a:r>
              <a:rPr lang="en-US" sz="2800" dirty="0"/>
              <a:t>in social and educational policy </a:t>
            </a:r>
            <a:r>
              <a:rPr lang="en-US" sz="2800" b="1" dirty="0"/>
              <a:t>since 2000</a:t>
            </a:r>
            <a:r>
              <a:rPr lang="en-US" sz="2800" dirty="0"/>
              <a:t>. </a:t>
            </a:r>
          </a:p>
          <a:p>
            <a:r>
              <a:rPr lang="en-US" sz="2800" dirty="0" smtClean="0"/>
              <a:t>a </a:t>
            </a:r>
            <a:r>
              <a:rPr lang="en-US" sz="2800" dirty="0"/>
              <a:t>shift in </a:t>
            </a:r>
            <a:r>
              <a:rPr lang="en-US" sz="2800" b="1" dirty="0" smtClean="0"/>
              <a:t>philosophy of</a:t>
            </a:r>
            <a:r>
              <a:rPr lang="en-US" sz="2800" dirty="0" smtClean="0"/>
              <a:t> </a:t>
            </a:r>
            <a:r>
              <a:rPr lang="en-US" sz="2800" dirty="0"/>
              <a:t>how services </a:t>
            </a:r>
            <a:r>
              <a:rPr lang="en-US" sz="2800" b="1" dirty="0"/>
              <a:t>work </a:t>
            </a:r>
            <a:endParaRPr lang="en-US" sz="2800" dirty="0"/>
          </a:p>
          <a:p>
            <a:r>
              <a:rPr lang="en-US" sz="2800" dirty="0" smtClean="0"/>
              <a:t>Working </a:t>
            </a:r>
            <a:r>
              <a:rPr lang="en-US" sz="2800" b="1" dirty="0"/>
              <a:t>with service users </a:t>
            </a:r>
            <a:r>
              <a:rPr lang="en-US" sz="2800" dirty="0"/>
              <a:t>more closely</a:t>
            </a:r>
          </a:p>
          <a:p>
            <a:r>
              <a:rPr lang="en-US" sz="2800" dirty="0" smtClean="0"/>
              <a:t>‘</a:t>
            </a:r>
            <a:r>
              <a:rPr lang="en-US" sz="2800" b="1" dirty="0"/>
              <a:t>Bottom-up</a:t>
            </a:r>
            <a:r>
              <a:rPr lang="en-US" sz="2800" dirty="0"/>
              <a:t>’ not ‘</a:t>
            </a:r>
            <a:r>
              <a:rPr lang="en-US" sz="2800" b="1" dirty="0"/>
              <a:t>top-down</a:t>
            </a:r>
            <a:r>
              <a:rPr lang="en-US" sz="2800" dirty="0" smtClean="0"/>
              <a:t>’</a:t>
            </a:r>
            <a:endParaRPr lang="en-US" sz="2800" dirty="0"/>
          </a:p>
          <a:p>
            <a:r>
              <a:rPr lang="en-US" sz="2800" dirty="0" smtClean="0"/>
              <a:t>Addressing </a:t>
            </a:r>
            <a:r>
              <a:rPr lang="en-US" sz="2800" dirty="0"/>
              <a:t>needs </a:t>
            </a:r>
            <a:r>
              <a:rPr lang="en-US" sz="2800" dirty="0" smtClean="0"/>
              <a:t>in a </a:t>
            </a:r>
            <a:r>
              <a:rPr lang="en-US" sz="2800" b="1" dirty="0" smtClean="0"/>
              <a:t>holistic </a:t>
            </a:r>
            <a:r>
              <a:rPr lang="en-US" sz="2800" dirty="0" smtClean="0"/>
              <a:t>way</a:t>
            </a:r>
            <a:r>
              <a:rPr lang="en-US" sz="2800" dirty="0"/>
              <a:t>. </a:t>
            </a:r>
          </a:p>
          <a:p>
            <a:r>
              <a:rPr lang="en-US" sz="2800" dirty="0" smtClean="0"/>
              <a:t>Previously</a:t>
            </a:r>
            <a:r>
              <a:rPr lang="en-US" sz="2800" dirty="0"/>
              <a:t>, focus </a:t>
            </a:r>
            <a:r>
              <a:rPr lang="en-US" sz="2800" dirty="0" smtClean="0"/>
              <a:t>was </a:t>
            </a:r>
            <a:r>
              <a:rPr lang="en-US" sz="2800" dirty="0"/>
              <a:t>on the view of the </a:t>
            </a:r>
            <a:r>
              <a:rPr lang="en-US" sz="2800" b="1" dirty="0"/>
              <a:t>service </a:t>
            </a:r>
            <a:r>
              <a:rPr lang="en-US" sz="2800" b="1" dirty="0" err="1"/>
              <a:t>organisation</a:t>
            </a:r>
            <a:r>
              <a:rPr lang="en-US" sz="2800" b="1" dirty="0"/>
              <a:t> </a:t>
            </a:r>
            <a:r>
              <a:rPr lang="en-US" sz="2800" dirty="0"/>
              <a:t>and focused on </a:t>
            </a:r>
            <a:r>
              <a:rPr lang="en-US" sz="2800" b="1" dirty="0" err="1"/>
              <a:t>organisational</a:t>
            </a:r>
            <a:r>
              <a:rPr lang="en-US" sz="2800" b="1" dirty="0"/>
              <a:t> specialism</a:t>
            </a:r>
            <a:r>
              <a:rPr lang="en-US" sz="2800" dirty="0" smtClean="0"/>
              <a:t>.</a:t>
            </a:r>
            <a:r>
              <a:rPr lang="en-US" sz="2800" b="1" i="1" dirty="0" smtClean="0"/>
              <a:t>                                                                          </a:t>
            </a:r>
            <a:endParaRPr lang="en-US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‘multi – agency working’?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508104" y="573325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Gasper(2010</a:t>
            </a:r>
            <a:r>
              <a:rPr lang="en-US" b="1" i="1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80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73016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‘</a:t>
            </a:r>
            <a:r>
              <a:rPr lang="en-US" b="1" dirty="0" smtClean="0"/>
              <a:t>joined-up</a:t>
            </a:r>
            <a:r>
              <a:rPr lang="en-US" dirty="0"/>
              <a:t>’ thinking and services. </a:t>
            </a:r>
          </a:p>
          <a:p>
            <a:r>
              <a:rPr lang="en-US" b="1" dirty="0" smtClean="0"/>
              <a:t>value</a:t>
            </a:r>
            <a:r>
              <a:rPr lang="en-US" dirty="0" smtClean="0"/>
              <a:t> </a:t>
            </a:r>
            <a:r>
              <a:rPr lang="en-US" b="1" dirty="0" smtClean="0"/>
              <a:t>opinions </a:t>
            </a:r>
            <a:r>
              <a:rPr lang="en-US" dirty="0" smtClean="0"/>
              <a:t>of </a:t>
            </a:r>
            <a:r>
              <a:rPr lang="en-US" dirty="0"/>
              <a:t>all </a:t>
            </a:r>
            <a:r>
              <a:rPr lang="en-US" b="1" dirty="0"/>
              <a:t>agencies</a:t>
            </a:r>
            <a:r>
              <a:rPr lang="en-US" dirty="0"/>
              <a:t>, </a:t>
            </a:r>
            <a:r>
              <a:rPr lang="en-US" dirty="0" smtClean="0"/>
              <a:t>and </a:t>
            </a:r>
            <a:r>
              <a:rPr lang="en-US" b="1" dirty="0"/>
              <a:t>service users</a:t>
            </a:r>
            <a:r>
              <a:rPr lang="en-US" dirty="0"/>
              <a:t>.</a:t>
            </a:r>
          </a:p>
          <a:p>
            <a:r>
              <a:rPr lang="en-US" b="1" dirty="0" smtClean="0"/>
              <a:t>services more relevant </a:t>
            </a:r>
            <a:r>
              <a:rPr lang="en-US" dirty="0"/>
              <a:t>to the needs of </a:t>
            </a:r>
            <a:r>
              <a:rPr lang="en-US" dirty="0" smtClean="0"/>
              <a:t>users </a:t>
            </a:r>
            <a:endParaRPr lang="en-US" dirty="0"/>
          </a:p>
          <a:p>
            <a:r>
              <a:rPr lang="en-US" dirty="0" smtClean="0"/>
              <a:t>Identify </a:t>
            </a:r>
            <a:r>
              <a:rPr lang="en-US" dirty="0"/>
              <a:t>the </a:t>
            </a:r>
            <a:r>
              <a:rPr lang="en-US" b="1" dirty="0" smtClean="0"/>
              <a:t>needs </a:t>
            </a:r>
            <a:r>
              <a:rPr lang="en-US" dirty="0" smtClean="0"/>
              <a:t>of </a:t>
            </a:r>
            <a:r>
              <a:rPr lang="en-US" dirty="0"/>
              <a:t>the </a:t>
            </a:r>
            <a:r>
              <a:rPr lang="en-US" dirty="0" smtClean="0"/>
              <a:t>user</a:t>
            </a:r>
            <a:endParaRPr lang="en-US" dirty="0"/>
          </a:p>
          <a:p>
            <a:r>
              <a:rPr lang="en-US" b="1" dirty="0" smtClean="0"/>
              <a:t>most </a:t>
            </a:r>
            <a:r>
              <a:rPr lang="en-US" b="1" dirty="0"/>
              <a:t>appropriate </a:t>
            </a:r>
            <a:r>
              <a:rPr lang="en-US" dirty="0"/>
              <a:t>help from </a:t>
            </a:r>
            <a:r>
              <a:rPr lang="en-US" u="sng" dirty="0"/>
              <a:t>all</a:t>
            </a:r>
            <a:r>
              <a:rPr lang="en-US" dirty="0"/>
              <a:t> </a:t>
            </a:r>
            <a:r>
              <a:rPr lang="en-US" b="1" u="sng" dirty="0">
                <a:solidFill>
                  <a:schemeClr val="accent3">
                    <a:lumMod val="50000"/>
                  </a:schemeClr>
                </a:solidFill>
              </a:rPr>
              <a:t>relevant</a:t>
            </a:r>
            <a:r>
              <a:rPr lang="en-US" dirty="0"/>
              <a:t> agencies. </a:t>
            </a:r>
          </a:p>
          <a:p>
            <a:r>
              <a:rPr lang="en-US" dirty="0" smtClean="0"/>
              <a:t>allow </a:t>
            </a:r>
            <a:r>
              <a:rPr lang="en-US" dirty="0"/>
              <a:t>service users to take </a:t>
            </a:r>
            <a:r>
              <a:rPr lang="en-US" b="1" dirty="0"/>
              <a:t>greater </a:t>
            </a:r>
            <a:r>
              <a:rPr lang="en-US" b="1" dirty="0" smtClean="0"/>
              <a:t>control </a:t>
            </a:r>
            <a:r>
              <a:rPr lang="en-US" dirty="0" smtClean="0"/>
              <a:t>over </a:t>
            </a:r>
            <a:r>
              <a:rPr lang="en-US" dirty="0"/>
              <a:t>own lives/feel </a:t>
            </a:r>
            <a:r>
              <a:rPr lang="en-US" b="1" dirty="0"/>
              <a:t>empowered</a:t>
            </a:r>
            <a:r>
              <a:rPr lang="en-US" dirty="0"/>
              <a:t>/develop skill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aims of multi-agency practice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166520" y="57332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Gasper  (2010</a:t>
            </a:r>
            <a:r>
              <a:rPr lang="en-US" b="1" i="1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86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383482"/>
            <a:ext cx="8229600" cy="4614672"/>
          </a:xfrm>
        </p:spPr>
        <p:txBody>
          <a:bodyPr>
            <a:normAutofit/>
          </a:bodyPr>
          <a:lstStyle/>
          <a:p>
            <a:r>
              <a:rPr lang="en-US" sz="3200" dirty="0" smtClean="0"/>
              <a:t>From mid-19</a:t>
            </a:r>
            <a:r>
              <a:rPr lang="en-US" sz="3200" baseline="30000" dirty="0" smtClean="0"/>
              <a:t>th</a:t>
            </a:r>
            <a:r>
              <a:rPr lang="en-US" sz="3200" dirty="0" smtClean="0"/>
              <a:t> century </a:t>
            </a:r>
            <a:r>
              <a:rPr lang="en-US" sz="3200" dirty="0"/>
              <a:t>health and social services worked together to reduce poverty.</a:t>
            </a:r>
          </a:p>
          <a:p>
            <a:r>
              <a:rPr lang="en-US" sz="3200" dirty="0" smtClean="0"/>
              <a:t>1980s </a:t>
            </a:r>
            <a:r>
              <a:rPr lang="en-US" sz="3200" dirty="0"/>
              <a:t>and </a:t>
            </a:r>
            <a:r>
              <a:rPr lang="en-US" sz="3200" dirty="0" smtClean="0"/>
              <a:t>‘90s </a:t>
            </a:r>
            <a:r>
              <a:rPr lang="en-US" sz="3200" dirty="0"/>
              <a:t>social services chaired joint meetings over child protection issues.</a:t>
            </a:r>
          </a:p>
          <a:p>
            <a:r>
              <a:rPr lang="en-US" sz="3200" b="1" dirty="0" smtClean="0"/>
              <a:t>BUT</a:t>
            </a:r>
            <a:r>
              <a:rPr lang="en-US" sz="3200" dirty="0"/>
              <a:t>: </a:t>
            </a:r>
            <a:r>
              <a:rPr lang="en-US" sz="3200" dirty="0" smtClean="0"/>
              <a:t>this </a:t>
            </a:r>
            <a:r>
              <a:rPr lang="en-US" sz="3200" dirty="0"/>
              <a:t>kind of joint working is </a:t>
            </a:r>
            <a:r>
              <a:rPr lang="en-US" sz="3200" dirty="0" smtClean="0"/>
              <a:t>controlled </a:t>
            </a:r>
            <a:r>
              <a:rPr lang="en-US" sz="3200" dirty="0"/>
              <a:t>by professional agencies</a:t>
            </a:r>
          </a:p>
          <a:p>
            <a:r>
              <a:rPr lang="en-US" sz="3200" dirty="0" smtClean="0"/>
              <a:t>Tended </a:t>
            </a:r>
            <a:r>
              <a:rPr lang="en-US" sz="3200" dirty="0"/>
              <a:t>to be in response to a ‘crisis’, and did not allow for voices of those ‘at risk</a:t>
            </a:r>
            <a:r>
              <a:rPr lang="en-US" dirty="0" smtClean="0"/>
              <a:t>’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A brief history of Multi-Agency Working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67616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b="1" dirty="0" smtClean="0"/>
              <a:t>1964 </a:t>
            </a:r>
            <a:r>
              <a:rPr lang="en-US" b="1" dirty="0" err="1"/>
              <a:t>Kilbrandon</a:t>
            </a:r>
            <a:r>
              <a:rPr lang="en-US" b="1" dirty="0"/>
              <a:t> Report (Scotland) </a:t>
            </a:r>
            <a:r>
              <a:rPr lang="en-US" dirty="0"/>
              <a:t>highlighted role played by variety of </a:t>
            </a:r>
            <a:r>
              <a:rPr lang="en-US" dirty="0" smtClean="0"/>
              <a:t>agencies </a:t>
            </a:r>
            <a:r>
              <a:rPr lang="en-US" dirty="0"/>
              <a:t>in juvenile justice system. Proposed ‘social education’ </a:t>
            </a:r>
            <a:r>
              <a:rPr lang="en-US" dirty="0" smtClean="0"/>
              <a:t>departments</a:t>
            </a:r>
            <a:endParaRPr lang="en-US" dirty="0"/>
          </a:p>
          <a:p>
            <a:r>
              <a:rPr lang="en-US" b="1" dirty="0" smtClean="0"/>
              <a:t>1980s Government</a:t>
            </a:r>
            <a:r>
              <a:rPr lang="en-US" dirty="0" smtClean="0"/>
              <a:t> </a:t>
            </a:r>
            <a:r>
              <a:rPr lang="en-US" dirty="0"/>
              <a:t>concern about economic inefficiency and rising cost of public </a:t>
            </a:r>
            <a:r>
              <a:rPr lang="en-US" dirty="0" smtClean="0"/>
              <a:t>sector</a:t>
            </a:r>
          </a:p>
          <a:p>
            <a:pPr lvl="1"/>
            <a:r>
              <a:rPr lang="en-US" dirty="0" smtClean="0"/>
              <a:t>Open </a:t>
            </a:r>
            <a:r>
              <a:rPr lang="en-US" dirty="0"/>
              <a:t>up public sector to competition: local authorities contracted services to private /</a:t>
            </a:r>
            <a:r>
              <a:rPr lang="en-US" dirty="0" smtClean="0"/>
              <a:t> </a:t>
            </a:r>
            <a:r>
              <a:rPr lang="en-US" dirty="0"/>
              <a:t>voluntary </a:t>
            </a:r>
            <a:r>
              <a:rPr lang="en-US" dirty="0" err="1"/>
              <a:t>organisations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b="1" dirty="0" smtClean="0"/>
              <a:t>Children </a:t>
            </a:r>
            <a:r>
              <a:rPr lang="en-US" b="1" dirty="0"/>
              <a:t>Act 1989 </a:t>
            </a:r>
            <a:r>
              <a:rPr lang="en-US" dirty="0"/>
              <a:t>required partnership working</a:t>
            </a:r>
          </a:p>
          <a:p>
            <a:pPr lvl="1"/>
            <a:r>
              <a:rPr lang="en-US" dirty="0" smtClean="0"/>
              <a:t>Lead </a:t>
            </a:r>
            <a:r>
              <a:rPr lang="en-US" dirty="0"/>
              <a:t>to increased complexity of service delivery. </a:t>
            </a:r>
          </a:p>
          <a:p>
            <a:r>
              <a:rPr lang="en-US" b="1" dirty="0" smtClean="0"/>
              <a:t>1997 </a:t>
            </a:r>
            <a:r>
              <a:rPr lang="en-US" b="1" dirty="0" err="1"/>
              <a:t>L</a:t>
            </a:r>
            <a:r>
              <a:rPr lang="en-US" b="1" dirty="0" err="1" smtClean="0"/>
              <a:t>abour</a:t>
            </a:r>
            <a:r>
              <a:rPr lang="en-US" b="1" dirty="0" smtClean="0"/>
              <a:t> </a:t>
            </a:r>
            <a:r>
              <a:rPr lang="en-US" b="1" dirty="0"/>
              <a:t>government </a:t>
            </a:r>
            <a:r>
              <a:rPr lang="en-US" dirty="0"/>
              <a:t>sought to ‘</a:t>
            </a:r>
            <a:r>
              <a:rPr lang="en-US" dirty="0" err="1"/>
              <a:t>modernise</a:t>
            </a:r>
            <a:r>
              <a:rPr lang="en-US" dirty="0"/>
              <a:t>’ services. </a:t>
            </a:r>
          </a:p>
          <a:p>
            <a:endParaRPr lang="en-US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A brief history of Multi-Agency Working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49334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1997: </a:t>
            </a:r>
            <a:r>
              <a:rPr lang="en-US" b="1" dirty="0" err="1"/>
              <a:t>Labour</a:t>
            </a:r>
            <a:r>
              <a:rPr lang="en-US" b="1" dirty="0"/>
              <a:t> administration: </a:t>
            </a:r>
            <a:r>
              <a:rPr lang="en-US" dirty="0"/>
              <a:t>increasing support for making professional support more </a:t>
            </a:r>
            <a:r>
              <a:rPr lang="en-US" b="1" dirty="0"/>
              <a:t>holistic</a:t>
            </a:r>
            <a:r>
              <a:rPr lang="en-US" dirty="0"/>
              <a:t>. </a:t>
            </a:r>
          </a:p>
          <a:p>
            <a:r>
              <a:rPr lang="en-US" dirty="0" smtClean="0"/>
              <a:t>Local </a:t>
            </a:r>
            <a:r>
              <a:rPr lang="en-US" dirty="0"/>
              <a:t>authorities combined </a:t>
            </a:r>
            <a:r>
              <a:rPr lang="en-US" b="1" dirty="0"/>
              <a:t>Health and Social Services </a:t>
            </a:r>
            <a:endParaRPr lang="en-US" dirty="0"/>
          </a:p>
          <a:p>
            <a:r>
              <a:rPr lang="en-US" b="1" dirty="0" smtClean="0"/>
              <a:t>Families </a:t>
            </a:r>
            <a:r>
              <a:rPr lang="en-US" dirty="0" smtClean="0"/>
              <a:t>and </a:t>
            </a:r>
            <a:r>
              <a:rPr lang="en-US" dirty="0"/>
              <a:t>‘</a:t>
            </a:r>
            <a:r>
              <a:rPr lang="en-US" b="1" dirty="0"/>
              <a:t>community development</a:t>
            </a:r>
            <a:r>
              <a:rPr lang="en-US" dirty="0"/>
              <a:t>’ grew in importance</a:t>
            </a:r>
          </a:p>
          <a:p>
            <a:r>
              <a:rPr lang="en-US" b="1" dirty="0" smtClean="0"/>
              <a:t>Increased </a:t>
            </a:r>
            <a:r>
              <a:rPr lang="en-US" b="1" dirty="0"/>
              <a:t>partnership </a:t>
            </a:r>
            <a:r>
              <a:rPr lang="en-US" dirty="0"/>
              <a:t>with private and voluntary sector</a:t>
            </a:r>
          </a:p>
          <a:p>
            <a:r>
              <a:rPr lang="en-US" dirty="0" smtClean="0"/>
              <a:t>BUT </a:t>
            </a:r>
            <a:r>
              <a:rPr lang="en-US" dirty="0"/>
              <a:t>also more accountable and better quality as part of ‘</a:t>
            </a:r>
            <a:r>
              <a:rPr lang="en-US" b="1" dirty="0" err="1"/>
              <a:t>modernisation</a:t>
            </a:r>
            <a:r>
              <a:rPr lang="en-US" dirty="0"/>
              <a:t>’ agenda: e.g. </a:t>
            </a:r>
            <a:r>
              <a:rPr lang="en-US" b="1" dirty="0"/>
              <a:t>targets</a:t>
            </a:r>
            <a:r>
              <a:rPr lang="en-US" dirty="0"/>
              <a:t>, </a:t>
            </a:r>
            <a:r>
              <a:rPr lang="en-US" b="1" dirty="0" smtClean="0"/>
              <a:t>evaluation, </a:t>
            </a:r>
            <a:r>
              <a:rPr lang="en-US" dirty="0" smtClean="0"/>
              <a:t>etc</a:t>
            </a:r>
            <a:r>
              <a:rPr lang="en-US" dirty="0"/>
              <a:t>.</a:t>
            </a:r>
          </a:p>
          <a:p>
            <a:r>
              <a:rPr lang="en-US" dirty="0" smtClean="0"/>
              <a:t>Drive </a:t>
            </a:r>
            <a:r>
              <a:rPr lang="en-US" dirty="0"/>
              <a:t>to ‘work together’ to </a:t>
            </a:r>
            <a:r>
              <a:rPr lang="en-US" b="1" dirty="0"/>
              <a:t>achieve agreed outcomes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A brief history of Multi-Agency Working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632571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 gradual </a:t>
            </a:r>
            <a:r>
              <a:rPr lang="en-US" b="1" dirty="0" smtClean="0"/>
              <a:t>combining </a:t>
            </a:r>
            <a:r>
              <a:rPr lang="en-US" dirty="0" smtClean="0"/>
              <a:t>of </a:t>
            </a:r>
            <a:r>
              <a:rPr lang="en-US" dirty="0"/>
              <a:t>Health and Social Services, and creation of </a:t>
            </a:r>
            <a:r>
              <a:rPr lang="en-US" b="1" dirty="0"/>
              <a:t>new units</a:t>
            </a:r>
            <a:r>
              <a:rPr lang="en-US" dirty="0"/>
              <a:t>, such as the Children and Young People’s Unit (2000), supported by government initiatives in the early 2000s. </a:t>
            </a:r>
            <a:endParaRPr lang="en-US" dirty="0" smtClean="0"/>
          </a:p>
          <a:p>
            <a:r>
              <a:rPr lang="en-US" dirty="0" smtClean="0"/>
              <a:t>Some </a:t>
            </a:r>
            <a:r>
              <a:rPr lang="en-US" dirty="0"/>
              <a:t>included:</a:t>
            </a:r>
          </a:p>
          <a:p>
            <a:pPr marL="109728" indent="0">
              <a:buNone/>
            </a:pPr>
            <a:r>
              <a:rPr lang="en-US" b="1" dirty="0" smtClean="0"/>
              <a:t>Sure </a:t>
            </a:r>
            <a:r>
              <a:rPr lang="en-US" b="1" dirty="0"/>
              <a:t>Start</a:t>
            </a:r>
            <a:endParaRPr lang="en-US" dirty="0"/>
          </a:p>
          <a:p>
            <a:pPr marL="109728" indent="0">
              <a:buNone/>
            </a:pPr>
            <a:r>
              <a:rPr lang="en-US" b="1" dirty="0" smtClean="0"/>
              <a:t>Youth </a:t>
            </a:r>
            <a:r>
              <a:rPr lang="en-US" b="1" dirty="0"/>
              <a:t>Offending Teams</a:t>
            </a:r>
            <a:endParaRPr lang="en-US" dirty="0"/>
          </a:p>
          <a:p>
            <a:pPr marL="109728" indent="0">
              <a:buNone/>
            </a:pPr>
            <a:r>
              <a:rPr lang="en-US" b="1" dirty="0" err="1" smtClean="0"/>
              <a:t>Connexions</a:t>
            </a:r>
            <a:r>
              <a:rPr lang="en-US" b="1" dirty="0" smtClean="0"/>
              <a:t> (in England)</a:t>
            </a:r>
            <a:endParaRPr lang="en-US" dirty="0"/>
          </a:p>
          <a:p>
            <a:pPr marL="109728" indent="0">
              <a:buNone/>
            </a:pPr>
            <a:r>
              <a:rPr lang="en-US" dirty="0" smtClean="0"/>
              <a:t>Growing </a:t>
            </a:r>
            <a:r>
              <a:rPr lang="en-US" dirty="0"/>
              <a:t>national and </a:t>
            </a:r>
            <a:r>
              <a:rPr lang="en-US" b="1" dirty="0" smtClean="0"/>
              <a:t>international </a:t>
            </a:r>
            <a:r>
              <a:rPr lang="en-US" dirty="0" smtClean="0"/>
              <a:t>recognition </a:t>
            </a:r>
            <a:r>
              <a:rPr lang="en-US" dirty="0"/>
              <a:t>of </a:t>
            </a:r>
            <a:r>
              <a:rPr lang="en-US" b="1" dirty="0" smtClean="0"/>
              <a:t>inter-dependence </a:t>
            </a:r>
            <a:r>
              <a:rPr lang="en-US" dirty="0" smtClean="0"/>
              <a:t>of </a:t>
            </a:r>
            <a:r>
              <a:rPr lang="en-US" dirty="0"/>
              <a:t>health, social welfare and education. </a:t>
            </a:r>
          </a:p>
          <a:p>
            <a:pPr marL="109728" indent="0">
              <a:buNone/>
            </a:pPr>
            <a:r>
              <a:rPr lang="en-US" dirty="0" smtClean="0"/>
              <a:t>Increased </a:t>
            </a:r>
            <a:r>
              <a:rPr lang="en-US" dirty="0"/>
              <a:t>focus on service users as key stakeholders</a:t>
            </a:r>
          </a:p>
          <a:p>
            <a:r>
              <a:rPr lang="en-US" b="1" dirty="0" smtClean="0"/>
              <a:t>BUT</a:t>
            </a:r>
            <a:r>
              <a:rPr lang="en-US" b="1" dirty="0"/>
              <a:t>…</a:t>
            </a:r>
            <a:endParaRPr lang="en-US" dirty="0"/>
          </a:p>
          <a:p>
            <a:endParaRPr lang="en-US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A brief history of Multi-Agency Working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00508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8366" y="1340768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1</a:t>
            </a:r>
            <a:r>
              <a:rPr lang="en-US" b="1" dirty="0" smtClean="0"/>
              <a:t>990s: </a:t>
            </a:r>
            <a:r>
              <a:rPr lang="en-US" dirty="0" smtClean="0"/>
              <a:t>some </a:t>
            </a:r>
            <a:r>
              <a:rPr lang="en-US" dirty="0"/>
              <a:t>services (e.g. children in care) seen to be </a:t>
            </a:r>
            <a:r>
              <a:rPr lang="en-US" b="1" dirty="0"/>
              <a:t>failing</a:t>
            </a:r>
            <a:r>
              <a:rPr lang="en-US" dirty="0"/>
              <a:t>. Cases such </a:t>
            </a:r>
            <a:r>
              <a:rPr lang="en-US" dirty="0" smtClean="0"/>
              <a:t>as:</a:t>
            </a:r>
          </a:p>
          <a:p>
            <a:r>
              <a:rPr lang="en-US" dirty="0" smtClean="0"/>
              <a:t>Victoria </a:t>
            </a:r>
            <a:r>
              <a:rPr lang="en-US" dirty="0" err="1" smtClean="0"/>
              <a:t>Climbié</a:t>
            </a:r>
            <a:r>
              <a:rPr lang="en-US" dirty="0" smtClean="0"/>
              <a:t>(2000)</a:t>
            </a:r>
          </a:p>
          <a:p>
            <a:r>
              <a:rPr lang="en-US" dirty="0" smtClean="0"/>
              <a:t>‘Baby </a:t>
            </a:r>
            <a:r>
              <a:rPr lang="en-US" dirty="0"/>
              <a:t>P’ (</a:t>
            </a:r>
            <a:r>
              <a:rPr lang="en-US" dirty="0" smtClean="0"/>
              <a:t>2009)</a:t>
            </a:r>
            <a:endParaRPr lang="en-US" dirty="0"/>
          </a:p>
          <a:p>
            <a:r>
              <a:rPr lang="en-US" dirty="0" smtClean="0"/>
              <a:t>Highlighted </a:t>
            </a:r>
            <a:r>
              <a:rPr lang="en-US" b="1" dirty="0"/>
              <a:t>continued failure </a:t>
            </a:r>
            <a:r>
              <a:rPr lang="en-US" dirty="0"/>
              <a:t>of agencies to </a:t>
            </a:r>
            <a:r>
              <a:rPr lang="en-US" b="1" dirty="0" smtClean="0"/>
              <a:t>communicate </a:t>
            </a:r>
            <a:endParaRPr lang="en-US" dirty="0"/>
          </a:p>
          <a:p>
            <a:r>
              <a:rPr lang="en-US" dirty="0" smtClean="0"/>
              <a:t>Need </a:t>
            </a:r>
            <a:r>
              <a:rPr lang="en-US" dirty="0"/>
              <a:t>for greater </a:t>
            </a:r>
            <a:r>
              <a:rPr lang="en-US" b="1" dirty="0" smtClean="0"/>
              <a:t>information sharing</a:t>
            </a:r>
            <a:endParaRPr lang="en-US" dirty="0"/>
          </a:p>
          <a:p>
            <a:r>
              <a:rPr lang="en-US" dirty="0" smtClean="0"/>
              <a:t>Practical </a:t>
            </a:r>
            <a:r>
              <a:rPr lang="en-US" dirty="0"/>
              <a:t>issues for service users still </a:t>
            </a:r>
            <a:r>
              <a:rPr lang="en-US" dirty="0" smtClean="0"/>
              <a:t>existed:</a:t>
            </a:r>
          </a:p>
          <a:p>
            <a:r>
              <a:rPr lang="en-US" dirty="0" smtClean="0"/>
              <a:t>Conflicting advice</a:t>
            </a:r>
          </a:p>
          <a:p>
            <a:r>
              <a:rPr lang="en-US" dirty="0" smtClean="0"/>
              <a:t>Attending multiple meetings</a:t>
            </a:r>
          </a:p>
          <a:p>
            <a:r>
              <a:rPr lang="en-US" dirty="0" smtClean="0"/>
              <a:t>Needs still not met</a:t>
            </a:r>
          </a:p>
          <a:p>
            <a:r>
              <a:rPr lang="en-US" dirty="0" smtClean="0"/>
              <a:t>Lack </a:t>
            </a:r>
            <a:r>
              <a:rPr lang="en-US" dirty="0"/>
              <a:t>of power over decision </a:t>
            </a:r>
            <a:r>
              <a:rPr lang="en-US" dirty="0" smtClean="0"/>
              <a:t>making</a:t>
            </a:r>
          </a:p>
          <a:p>
            <a:r>
              <a:rPr lang="en-US" dirty="0" smtClean="0"/>
              <a:t>Feeling </a:t>
            </a:r>
            <a:r>
              <a:rPr lang="en-US" dirty="0"/>
              <a:t>of ‘missing out’ on services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755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3629000"/>
          </a:xfrm>
        </p:spPr>
        <p:txBody>
          <a:bodyPr>
            <a:noAutofit/>
          </a:bodyPr>
          <a:lstStyle/>
          <a:p>
            <a:r>
              <a:rPr lang="en-US" sz="2400" dirty="0" smtClean="0"/>
              <a:t>Lack </a:t>
            </a:r>
            <a:r>
              <a:rPr lang="en-US" sz="2400" dirty="0"/>
              <a:t>of </a:t>
            </a:r>
            <a:r>
              <a:rPr lang="en-US" sz="2400" b="1" dirty="0"/>
              <a:t>information sharing </a:t>
            </a:r>
            <a:r>
              <a:rPr lang="en-US" sz="2400" dirty="0"/>
              <a:t>across agencies and services</a:t>
            </a:r>
          </a:p>
          <a:p>
            <a:r>
              <a:rPr lang="en-US" sz="2400" b="1" dirty="0" smtClean="0"/>
              <a:t>Duplicated </a:t>
            </a:r>
            <a:r>
              <a:rPr lang="en-US" sz="2400" b="1" dirty="0"/>
              <a:t>assessments </a:t>
            </a:r>
            <a:r>
              <a:rPr lang="en-US" sz="2400" dirty="0"/>
              <a:t>to identify needs and provision </a:t>
            </a:r>
          </a:p>
          <a:p>
            <a:r>
              <a:rPr lang="en-US" sz="2400" b="1" dirty="0" smtClean="0"/>
              <a:t>Poorly </a:t>
            </a:r>
            <a:r>
              <a:rPr lang="en-US" sz="2400" b="1" dirty="0" err="1" smtClean="0"/>
              <a:t>co-ordinated</a:t>
            </a:r>
            <a:r>
              <a:rPr lang="en-US" sz="2400" dirty="0" smtClean="0"/>
              <a:t> </a:t>
            </a:r>
            <a:r>
              <a:rPr lang="en-US" sz="2400" dirty="0"/>
              <a:t>activities across agencies</a:t>
            </a:r>
          </a:p>
          <a:p>
            <a:r>
              <a:rPr lang="en-US" sz="2400" dirty="0" smtClean="0"/>
              <a:t>Too </a:t>
            </a:r>
            <a:r>
              <a:rPr lang="en-US" sz="2400" dirty="0"/>
              <a:t>much ‘</a:t>
            </a:r>
            <a:r>
              <a:rPr lang="en-US" sz="2400" b="1" dirty="0"/>
              <a:t>buck-passing</a:t>
            </a:r>
            <a:r>
              <a:rPr lang="en-US" sz="2400" dirty="0"/>
              <a:t>’ and referring on of clients between agencies</a:t>
            </a:r>
          </a:p>
          <a:p>
            <a:r>
              <a:rPr lang="en-US" sz="2400" dirty="0" smtClean="0"/>
              <a:t>A </a:t>
            </a:r>
            <a:r>
              <a:rPr lang="en-US" sz="2400" b="1" dirty="0"/>
              <a:t>lack of continuity </a:t>
            </a:r>
            <a:r>
              <a:rPr lang="en-US" sz="2400" dirty="0"/>
              <a:t>and </a:t>
            </a:r>
            <a:r>
              <a:rPr lang="en-US" sz="2400" b="1" dirty="0" smtClean="0"/>
              <a:t>inconsistent </a:t>
            </a:r>
            <a:r>
              <a:rPr lang="en-US" sz="2400" dirty="0" smtClean="0"/>
              <a:t>levels </a:t>
            </a:r>
            <a:r>
              <a:rPr lang="en-US" sz="2400" dirty="0"/>
              <a:t>of service provision</a:t>
            </a:r>
          </a:p>
          <a:p>
            <a:r>
              <a:rPr lang="en-US" sz="2400" dirty="0" smtClean="0"/>
              <a:t>Unclear </a:t>
            </a:r>
            <a:r>
              <a:rPr lang="en-US" sz="2400" b="1" dirty="0" smtClean="0"/>
              <a:t>accountability</a:t>
            </a:r>
            <a:endParaRPr lang="en-US" sz="2400" dirty="0"/>
          </a:p>
          <a:p>
            <a:r>
              <a:rPr lang="en-US" sz="2400" b="1" dirty="0" smtClean="0"/>
              <a:t>Every </a:t>
            </a:r>
            <a:r>
              <a:rPr lang="en-US" sz="2400" b="1" dirty="0"/>
              <a:t>Child Matters (</a:t>
            </a:r>
            <a:r>
              <a:rPr lang="en-US" sz="2400" b="1" dirty="0" smtClean="0"/>
              <a:t>DfES, 2003) </a:t>
            </a:r>
            <a:r>
              <a:rPr lang="en-US" sz="2400" dirty="0" smtClean="0"/>
              <a:t>- </a:t>
            </a:r>
            <a:r>
              <a:rPr lang="en-US" sz="2400" dirty="0"/>
              <a:t>legislation in response to the </a:t>
            </a:r>
            <a:r>
              <a:rPr lang="en-US" sz="2400" dirty="0" smtClean="0"/>
              <a:t>Laming </a:t>
            </a:r>
            <a:r>
              <a:rPr lang="en-US" sz="2400" dirty="0"/>
              <a:t>inquiry into the </a:t>
            </a:r>
            <a:r>
              <a:rPr lang="en-US" sz="2400" dirty="0" smtClean="0"/>
              <a:t>death </a:t>
            </a:r>
            <a:r>
              <a:rPr lang="en-US" sz="2400" dirty="0"/>
              <a:t>of Victoria </a:t>
            </a:r>
            <a:r>
              <a:rPr lang="en-US" sz="2400" dirty="0" err="1" smtClean="0"/>
              <a:t>Climbié</a:t>
            </a:r>
            <a:endParaRPr lang="en-US" sz="2400" dirty="0"/>
          </a:p>
          <a:p>
            <a:r>
              <a:rPr lang="en-US" sz="2400" b="1" dirty="0" smtClean="0"/>
              <a:t>Children </a:t>
            </a:r>
            <a:r>
              <a:rPr lang="en-US" sz="2400" b="1" dirty="0"/>
              <a:t>Act </a:t>
            </a:r>
            <a:r>
              <a:rPr lang="en-US" sz="2400" b="1" dirty="0" smtClean="0"/>
              <a:t>2004 </a:t>
            </a:r>
            <a:r>
              <a:rPr lang="en-US" sz="2400" dirty="0" smtClean="0"/>
              <a:t>strengthened </a:t>
            </a:r>
            <a:r>
              <a:rPr lang="en-US" sz="2400" dirty="0"/>
              <a:t>the requirements for agencies to work together more closely in multidisciplinary </a:t>
            </a:r>
            <a:r>
              <a:rPr lang="en-US" sz="2400" dirty="0" smtClean="0"/>
              <a:t>teams           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And more problems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364088" y="609329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(Cheminais2009: 2)</a:t>
            </a:r>
            <a:endParaRPr lang="en-GB" dirty="0"/>
          </a:p>
        </p:txBody>
      </p:sp>
      <p:pic>
        <p:nvPicPr>
          <p:cNvPr id="5" name="Picture 4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2082" y="5629225"/>
            <a:ext cx="467228" cy="464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84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GB" altLang="en-US" dirty="0"/>
              <a:t>To improve information sharing</a:t>
            </a:r>
          </a:p>
          <a:p>
            <a:r>
              <a:rPr lang="en-GB" altLang="en-US" dirty="0"/>
              <a:t>Establishing a Common Assessment Framework</a:t>
            </a:r>
          </a:p>
          <a:p>
            <a:r>
              <a:rPr lang="en-GB" altLang="en-US" dirty="0"/>
              <a:t>Introducing a ‘lead professional’ system</a:t>
            </a:r>
          </a:p>
          <a:p>
            <a:r>
              <a:rPr lang="en-GB" altLang="en-US" dirty="0"/>
              <a:t>Establishing multi-disciplinary teams administering care ‘around the child’</a:t>
            </a:r>
          </a:p>
          <a:p>
            <a:r>
              <a:rPr lang="en-GB" altLang="en-US" dirty="0"/>
              <a:t>Co-location of </a:t>
            </a:r>
            <a:r>
              <a:rPr lang="en-GB" altLang="en-US" dirty="0" smtClean="0"/>
              <a:t>services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Every Child Matters - 2003</a:t>
            </a:r>
            <a:endParaRPr lang="en-US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5668806"/>
            <a:ext cx="684721" cy="68009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52466" y="5826750"/>
            <a:ext cx="6002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2"/>
              </a:rPr>
              <a:t>https://</a:t>
            </a:r>
            <a:r>
              <a:rPr lang="en-GB" sz="1600" dirty="0" smtClean="0">
                <a:hlinkClick r:id="rId2"/>
              </a:rPr>
              <a:t>www.gov.uk/government/publications/every-child-matters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81749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982" y="126876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altLang="en-US" sz="3600" dirty="0"/>
              <a:t>Children Act 2004 focused on five areas: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Be healthy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Stay safe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Enjoy and achieve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Make a positive contribution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Achieve economic well-being </a:t>
            </a:r>
          </a:p>
          <a:p>
            <a:pPr>
              <a:buNone/>
            </a:pPr>
            <a:r>
              <a:rPr lang="en-GB" altLang="en-US" sz="3600" dirty="0"/>
              <a:t>Emphasised: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Greater recognition of children’s rights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Greater consultation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Agencies working more closely together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Act 2004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264188" y="5415059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(Gasper, 2010:13</a:t>
            </a:r>
            <a:r>
              <a:rPr lang="en-GB" altLang="en-US" dirty="0" smtClean="0"/>
              <a:t>)</a:t>
            </a:r>
            <a:endParaRPr lang="en-GB" altLang="en-US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5982204"/>
            <a:ext cx="684721" cy="68009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52466" y="6140148"/>
            <a:ext cx="60027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2"/>
              </a:rPr>
              <a:t>https://</a:t>
            </a:r>
            <a:r>
              <a:rPr lang="en-GB" sz="1600" dirty="0" smtClean="0">
                <a:hlinkClick r:id="rId2"/>
              </a:rPr>
              <a:t>www.legislation.gov.uk/ukpga/2004/31/contents</a:t>
            </a:r>
            <a:r>
              <a:rPr lang="en-GB" sz="1600" dirty="0" smtClean="0"/>
              <a:t>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0090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 smtClean="0"/>
              <a:t>Multi-Agency Working in Practice</a:t>
            </a:r>
            <a:endParaRPr lang="en-GB" b="1" dirty="0"/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869160"/>
            <a:ext cx="776244" cy="81877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55576" y="1196752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David Lister School in Hull was an early adopter of multi-agency working in education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220486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Watch the video and take note of the following;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403648" y="2852936"/>
            <a:ext cx="66247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Which agencies and roles are involved in the MAST team?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What are the benefits of having the MAST team?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What are the challenges that the school faced?</a:t>
            </a:r>
            <a:endParaRPr lang="en-GB" sz="2400" dirty="0"/>
          </a:p>
        </p:txBody>
      </p:sp>
      <p:pic>
        <p:nvPicPr>
          <p:cNvPr id="7" name="Picture 6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5877272"/>
            <a:ext cx="820459" cy="82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15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1684784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400" b="1" dirty="0"/>
              <a:t>NAFWC12/07 - Safeguarding Children: Working Together Under the Children Act 2004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Working together to safeguard and promote the well-being of </a:t>
            </a:r>
            <a:r>
              <a:rPr lang="en-GB" altLang="en-US" sz="2400" dirty="0" smtClean="0"/>
              <a:t>children</a:t>
            </a:r>
            <a:endParaRPr lang="en-GB" altLang="en-US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Context</a:t>
            </a:r>
            <a:endParaRPr lang="en-US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55776" y="6029991"/>
            <a:ext cx="566793" cy="5667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3424364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b="1" dirty="0"/>
              <a:t>Children and Families (Wales) Measure 2010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9552" y="4005064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 smtClean="0"/>
              <a:t>Sets out duties for Local Authorities in relation to their Child Poverty Duty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 smtClean="0"/>
              <a:t>Child </a:t>
            </a:r>
            <a:r>
              <a:rPr lang="en-GB" altLang="en-US" sz="2400" dirty="0"/>
              <a:t>poverty, play and participation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Child minding and day care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Integrated family support teams  </a:t>
            </a:r>
          </a:p>
          <a:p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122569" y="6029991"/>
            <a:ext cx="5841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http://gov.wales/topics/people-and-communities/people/children-and-young-people/child-poverty/childrenandfamilies/?</a:t>
            </a:r>
            <a:r>
              <a:rPr lang="en-GB" sz="1200" dirty="0" smtClean="0">
                <a:hlinkClick r:id="rId2"/>
              </a:rPr>
              <a:t>lang=en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pic>
        <p:nvPicPr>
          <p:cNvPr id="8" name="Picture 7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410" y="2857634"/>
            <a:ext cx="499420" cy="49942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122569" y="2857634"/>
            <a:ext cx="54818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4"/>
              </a:rPr>
              <a:t>http://gov.wales/topics/health/publications/socialcare/circular/nafwc1207/?</a:t>
            </a:r>
            <a:r>
              <a:rPr lang="en-GB" sz="1400" dirty="0" smtClean="0">
                <a:hlinkClick r:id="rId4"/>
              </a:rPr>
              <a:t>lang=en</a:t>
            </a:r>
            <a:r>
              <a:rPr lang="en-GB" sz="1400" dirty="0" smtClean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4547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Welsh Context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69704" y="1186805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b="1" dirty="0" smtClean="0"/>
              <a:t>Shared Purpose – Shared Delivery </a:t>
            </a:r>
            <a:endParaRPr lang="en-GB" altLang="en-US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1696740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Guidance published following the Children &amp; Families (Wales) Measure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Sets out how major agencies will work together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 smtClean="0"/>
              <a:t>Established a Single </a:t>
            </a:r>
            <a:r>
              <a:rPr lang="en-GB" altLang="en-US" sz="2400" dirty="0"/>
              <a:t>I</a:t>
            </a:r>
            <a:r>
              <a:rPr lang="en-GB" altLang="en-US" sz="2400" dirty="0" smtClean="0"/>
              <a:t>ntegrated Plan which replaces:</a:t>
            </a:r>
            <a:endParaRPr lang="en-GB" alt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3266400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Community Strategy, 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Children </a:t>
            </a:r>
            <a:r>
              <a:rPr lang="en-GB" sz="2400" dirty="0" smtClean="0"/>
              <a:t>and Young </a:t>
            </a:r>
            <a:r>
              <a:rPr lang="en-GB" sz="2400" dirty="0"/>
              <a:t>People’s Plan, 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Health, Social Care and Well-being </a:t>
            </a:r>
            <a:r>
              <a:rPr lang="en-GB" sz="2400" dirty="0" smtClean="0"/>
              <a:t>Strategy, </a:t>
            </a:r>
            <a:r>
              <a:rPr lang="en-GB" sz="2400" dirty="0"/>
              <a:t>and 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Community </a:t>
            </a:r>
            <a:r>
              <a:rPr lang="en-GB" sz="2400" dirty="0"/>
              <a:t>Safety Partnership Plan 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1599" y="5373216"/>
            <a:ext cx="1119709" cy="11121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20072" y="5589240"/>
            <a:ext cx="3466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N.B. This also contains a summary of the relevant legislation in the area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2594" y="5856699"/>
            <a:ext cx="388411" cy="38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966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 build="p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47664" y="332656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But what agencies?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268760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We have seen that one aim of multi-agency working is that all relevant agencies provide appropriate support.</a:t>
            </a:r>
            <a:endParaRPr lang="en-GB" sz="28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2474893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In the context of Additional Learning Needs which agencies or organisations would you consider to be relevant?.</a:t>
            </a:r>
            <a:endParaRPr lang="en-GB" sz="28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4111914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Discuss this in small groups and share this with the larger group.</a:t>
            </a:r>
            <a:endParaRPr lang="en-GB" sz="2800" i="1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59956" y="5373216"/>
            <a:ext cx="608064" cy="608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87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1143000"/>
          </a:xfrm>
        </p:spPr>
        <p:txBody>
          <a:bodyPr/>
          <a:lstStyle/>
          <a:p>
            <a:r>
              <a:rPr lang="en-GB" dirty="0" smtClean="0"/>
              <a:t>Welsh Context - Newport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340768"/>
            <a:ext cx="835292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In 2014 Newport City Council developed the ‘Team Around the Cluster’ approach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It is designed to identify needs in children and families before the needs reach crisis point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It is also designed to address many of the issues raised by the various reports into failings in support for people in need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As with all Local Authorities in Wales it assumes a four tiered model of need.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45989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Four Tier Model of Need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/>
          </p:nvPr>
        </p:nvGraphicFramePr>
        <p:xfrm>
          <a:off x="1187624" y="1124744"/>
          <a:ext cx="6984776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798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71430FE-13D9-46B7-8C40-F6F233F30D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E6E13B-BE12-400C-9A0C-0AA1AE303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44E384B-F87E-4AE4-A12A-F5BDA28B02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CF11654-77C2-445E-8AF2-ADCF3DA4F6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721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Team Around the Cluster - Supporting Need</a:t>
            </a:r>
            <a:endParaRPr lang="en-GB" sz="28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742096"/>
            <a:ext cx="8135485" cy="6115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837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8721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Team Around the Cluster - Supporting Need</a:t>
            </a:r>
            <a:endParaRPr lang="en-GB" sz="28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57" y="751623"/>
            <a:ext cx="8135485" cy="6106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950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8721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Team Around the Cluster - Supporting Need</a:t>
            </a:r>
            <a:endParaRPr lang="en-GB" sz="28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57" y="780202"/>
            <a:ext cx="8135485" cy="6077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216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78098"/>
          </a:xfrm>
        </p:spPr>
        <p:txBody>
          <a:bodyPr/>
          <a:lstStyle/>
          <a:p>
            <a:r>
              <a:rPr lang="en-GB" dirty="0" smtClean="0"/>
              <a:t>Analysis of Cabinet </a:t>
            </a:r>
            <a:r>
              <a:rPr lang="en-GB" dirty="0"/>
              <a:t>R</a:t>
            </a:r>
            <a:r>
              <a:rPr lang="en-GB" dirty="0" smtClean="0"/>
              <a:t>eport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052736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Group Activity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772816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 groups, read through the Newport City Council Cabinet Report.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2958043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Using the handout, identify the measures taken (if any) to address the issues with multi-agency working that we have already discussed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5576" y="4488093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Feedback to your tutor.</a:t>
            </a:r>
          </a:p>
        </p:txBody>
      </p:sp>
      <p:pic>
        <p:nvPicPr>
          <p:cNvPr id="7" name="Picture 6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1614" y="5229200"/>
            <a:ext cx="1108491" cy="11084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9365" y="1829919"/>
            <a:ext cx="413485" cy="41348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9366" y="3153227"/>
            <a:ext cx="413485" cy="413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1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Youth work, social work &amp; health work </a:t>
            </a:r>
            <a:r>
              <a:rPr lang="en-US" dirty="0" smtClean="0"/>
              <a:t>– </a:t>
            </a:r>
            <a:r>
              <a:rPr lang="en-US" dirty="0"/>
              <a:t>trend in policy development within the UK </a:t>
            </a:r>
          </a:p>
          <a:p>
            <a:r>
              <a:rPr lang="en-US" dirty="0" smtClean="0"/>
              <a:t>Professionals </a:t>
            </a:r>
            <a:r>
              <a:rPr lang="en-US" dirty="0"/>
              <a:t>are expected to </a:t>
            </a:r>
            <a:r>
              <a:rPr lang="en-US" b="1" dirty="0"/>
              <a:t>work </a:t>
            </a:r>
            <a:r>
              <a:rPr lang="en-US" b="1" dirty="0" smtClean="0"/>
              <a:t>together </a:t>
            </a:r>
            <a:r>
              <a:rPr lang="en-US" dirty="0" smtClean="0"/>
              <a:t>and </a:t>
            </a:r>
            <a:r>
              <a:rPr lang="en-US" dirty="0"/>
              <a:t>share their expertise and skills.</a:t>
            </a:r>
          </a:p>
          <a:p>
            <a:r>
              <a:rPr lang="en-US" dirty="0" smtClean="0"/>
              <a:t>This </a:t>
            </a:r>
            <a:r>
              <a:rPr lang="en-US" dirty="0"/>
              <a:t>can have </a:t>
            </a:r>
            <a:r>
              <a:rPr lang="en-US" b="1" dirty="0" smtClean="0"/>
              <a:t>positive </a:t>
            </a:r>
            <a:r>
              <a:rPr lang="en-US" dirty="0" smtClean="0"/>
              <a:t>outcomes</a:t>
            </a:r>
            <a:r>
              <a:rPr lang="en-US" dirty="0"/>
              <a:t>:</a:t>
            </a:r>
          </a:p>
          <a:p>
            <a:pPr lvl="1"/>
            <a:r>
              <a:rPr lang="en-US" dirty="0" smtClean="0"/>
              <a:t>New </a:t>
            </a:r>
            <a:r>
              <a:rPr lang="en-US" dirty="0"/>
              <a:t>ways of working can be developed.</a:t>
            </a:r>
          </a:p>
          <a:p>
            <a:r>
              <a:rPr lang="en-US" dirty="0" smtClean="0"/>
              <a:t>BUT </a:t>
            </a:r>
            <a:r>
              <a:rPr lang="en-US" dirty="0"/>
              <a:t>some may feel </a:t>
            </a:r>
            <a:r>
              <a:rPr lang="en-US" dirty="0" smtClean="0"/>
              <a:t>their </a:t>
            </a:r>
            <a:r>
              <a:rPr lang="en-US" dirty="0"/>
              <a:t>‘unique’ </a:t>
            </a:r>
            <a:r>
              <a:rPr lang="en-US" dirty="0" smtClean="0"/>
              <a:t>skills </a:t>
            </a:r>
            <a:r>
              <a:rPr lang="en-US" dirty="0"/>
              <a:t>are </a:t>
            </a:r>
            <a:r>
              <a:rPr lang="en-US" b="1" dirty="0" smtClean="0"/>
              <a:t>downgraded </a:t>
            </a:r>
            <a:r>
              <a:rPr lang="en-US" dirty="0" smtClean="0"/>
              <a:t>or </a:t>
            </a:r>
            <a:r>
              <a:rPr lang="en-US" b="1" dirty="0" smtClean="0"/>
              <a:t>lost</a:t>
            </a:r>
            <a:endParaRPr lang="en-US" dirty="0"/>
          </a:p>
          <a:p>
            <a:pPr marL="109728" indent="0">
              <a:buNone/>
            </a:pPr>
            <a:r>
              <a:rPr lang="en-US" sz="1700" dirty="0" smtClean="0"/>
              <a:t>                                               (</a:t>
            </a:r>
            <a:r>
              <a:rPr lang="en-US" sz="1700" dirty="0"/>
              <a:t>Tucker </a:t>
            </a:r>
            <a:r>
              <a:rPr lang="en-US" sz="1700" i="1" dirty="0"/>
              <a:t>cited </a:t>
            </a:r>
            <a:r>
              <a:rPr lang="en-US" sz="1700" i="1" dirty="0" smtClean="0"/>
              <a:t>in </a:t>
            </a:r>
            <a:r>
              <a:rPr lang="en-US" sz="1700" dirty="0" smtClean="0"/>
              <a:t>Harrison </a:t>
            </a:r>
            <a:r>
              <a:rPr lang="en-US" sz="1700" dirty="0"/>
              <a:t>&amp; White 2005:208)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‘Joined-up ‘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267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Each of the key agencies has their </a:t>
            </a:r>
            <a:r>
              <a:rPr lang="en-US" b="1" dirty="0"/>
              <a:t>own language </a:t>
            </a:r>
            <a:r>
              <a:rPr lang="en-US" dirty="0"/>
              <a:t>and </a:t>
            </a:r>
            <a:r>
              <a:rPr lang="en-US" b="1" dirty="0" smtClean="0"/>
              <a:t>codes</a:t>
            </a:r>
            <a:r>
              <a:rPr lang="en-US" dirty="0" smtClean="0"/>
              <a:t>:</a:t>
            </a:r>
            <a:endParaRPr lang="en-US" dirty="0"/>
          </a:p>
          <a:p>
            <a:r>
              <a:rPr lang="en-US" dirty="0" smtClean="0"/>
              <a:t>Community </a:t>
            </a:r>
            <a:r>
              <a:rPr lang="en-US" dirty="0"/>
              <a:t>Work, Education, Social Services, Health, Housing, Police, Family Support, Counselling Services </a:t>
            </a:r>
            <a:r>
              <a:rPr lang="en-US" dirty="0" err="1"/>
              <a:t>etc</a:t>
            </a:r>
            <a:r>
              <a:rPr lang="en-US" dirty="0"/>
              <a:t> etc…</a:t>
            </a:r>
          </a:p>
          <a:p>
            <a:r>
              <a:rPr lang="en-US" dirty="0" smtClean="0"/>
              <a:t>Complexities </a:t>
            </a:r>
            <a:r>
              <a:rPr lang="en-US" dirty="0"/>
              <a:t>of practitioners ‘working together’ not helped by </a:t>
            </a:r>
            <a:r>
              <a:rPr lang="en-US" b="1" dirty="0"/>
              <a:t>proliferation of terminology </a:t>
            </a:r>
            <a:r>
              <a:rPr lang="en-US" dirty="0"/>
              <a:t>used to describe it. </a:t>
            </a:r>
          </a:p>
          <a:p>
            <a:r>
              <a:rPr lang="en-US" dirty="0" smtClean="0"/>
              <a:t>‘</a:t>
            </a:r>
            <a:r>
              <a:rPr lang="en-US" b="1" dirty="0"/>
              <a:t>Conceptual hybridity</a:t>
            </a:r>
            <a:r>
              <a:rPr lang="en-US" dirty="0"/>
              <a:t>’ : one concept being grafted onto another </a:t>
            </a:r>
            <a:r>
              <a:rPr lang="en-US" b="1" dirty="0"/>
              <a:t>= confusion</a:t>
            </a:r>
            <a:r>
              <a:rPr lang="en-US" dirty="0"/>
              <a:t>!</a:t>
            </a:r>
          </a:p>
          <a:p>
            <a:r>
              <a:rPr lang="en-US" dirty="0" smtClean="0"/>
              <a:t>Multi-agency/inter-agency/Trans-agency</a:t>
            </a:r>
            <a:endParaRPr lang="en-US" dirty="0"/>
          </a:p>
          <a:p>
            <a:r>
              <a:rPr lang="en-US" dirty="0" smtClean="0"/>
              <a:t>Multi-professional/inter-disciplinary</a:t>
            </a:r>
            <a:endParaRPr lang="en-US" dirty="0"/>
          </a:p>
          <a:p>
            <a:r>
              <a:rPr lang="en-US" dirty="0" smtClean="0"/>
              <a:t>Coordination/cooperation/collaboration/partnerships</a:t>
            </a:r>
            <a:endParaRPr lang="en-US" dirty="0"/>
          </a:p>
          <a:p>
            <a:r>
              <a:rPr lang="en-US" dirty="0" smtClean="0"/>
              <a:t>‘</a:t>
            </a:r>
            <a:r>
              <a:rPr lang="en-US" dirty="0"/>
              <a:t>Joined-up-thinking’ and ‘joined-up-working’</a:t>
            </a:r>
          </a:p>
          <a:p>
            <a:r>
              <a:rPr lang="en-US" dirty="0" smtClean="0"/>
              <a:t>Cross-boundary </a:t>
            </a:r>
            <a:r>
              <a:rPr lang="en-US" dirty="0"/>
              <a:t>working/networks/integrated working</a:t>
            </a:r>
          </a:p>
          <a:p>
            <a:pPr marL="109728" indent="0">
              <a:buNone/>
            </a:pPr>
            <a:r>
              <a:rPr lang="en-US" sz="2100" i="1" dirty="0" smtClean="0"/>
              <a:t>                                                                             </a:t>
            </a:r>
          </a:p>
          <a:p>
            <a:pPr marL="109728" indent="0">
              <a:buNone/>
            </a:pPr>
            <a:r>
              <a:rPr lang="en-US" sz="2100" i="1" dirty="0"/>
              <a:t> </a:t>
            </a:r>
            <a:r>
              <a:rPr lang="en-US" sz="2100" i="1" dirty="0" smtClean="0"/>
              <a:t>                                                                                  Foley </a:t>
            </a:r>
            <a:r>
              <a:rPr lang="en-US" sz="2100" i="1" dirty="0"/>
              <a:t>and </a:t>
            </a:r>
            <a:r>
              <a:rPr lang="en-US" sz="2100" i="1" dirty="0" err="1" smtClean="0"/>
              <a:t>Rixon</a:t>
            </a:r>
            <a:r>
              <a:rPr lang="en-US" sz="2100" i="1" dirty="0" smtClean="0"/>
              <a:t>(2008)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Multi-agency working: Terminology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32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‘</a:t>
            </a:r>
            <a:r>
              <a:rPr lang="en-US" b="1" dirty="0"/>
              <a:t>Working Together</a:t>
            </a:r>
            <a:r>
              <a:rPr lang="en-US" dirty="0"/>
              <a:t>’ a useful ‘catch all’ term, but often we refer to </a:t>
            </a:r>
            <a:r>
              <a:rPr lang="en-US" dirty="0" smtClean="0"/>
              <a:t>Multi Agency Working. </a:t>
            </a:r>
            <a:r>
              <a:rPr lang="en-US" dirty="0"/>
              <a:t>This is a more </a:t>
            </a:r>
            <a:r>
              <a:rPr lang="en-US" b="1" dirty="0"/>
              <a:t>specific type </a:t>
            </a:r>
            <a:r>
              <a:rPr lang="en-US" dirty="0"/>
              <a:t>of working together:</a:t>
            </a:r>
          </a:p>
          <a:p>
            <a:r>
              <a:rPr lang="en-US" dirty="0" smtClean="0"/>
              <a:t>Inter-agency - </a:t>
            </a:r>
            <a:r>
              <a:rPr lang="en-US" sz="1600" dirty="0" smtClean="0"/>
              <a:t>Agencies working together to create better services.</a:t>
            </a:r>
            <a:endParaRPr lang="en-US" sz="2600" dirty="0"/>
          </a:p>
          <a:p>
            <a:r>
              <a:rPr lang="en-US" dirty="0" smtClean="0"/>
              <a:t>Multi-agency - </a:t>
            </a:r>
            <a:r>
              <a:rPr lang="en-US" sz="1600" dirty="0" smtClean="0"/>
              <a:t>Agencies working together to create better services.</a:t>
            </a:r>
            <a:endParaRPr lang="en-US" dirty="0"/>
          </a:p>
          <a:p>
            <a:r>
              <a:rPr lang="en-US" dirty="0" smtClean="0"/>
              <a:t>Inter-disciplinary – </a:t>
            </a:r>
            <a:r>
              <a:rPr lang="en-US" sz="1700" dirty="0" smtClean="0"/>
              <a:t>Types of agency, implies a ‘type’ of worker.</a:t>
            </a:r>
            <a:endParaRPr lang="en-US" sz="1700" dirty="0"/>
          </a:p>
          <a:p>
            <a:r>
              <a:rPr lang="en-US" dirty="0" smtClean="0"/>
              <a:t>Multi-professional - </a:t>
            </a:r>
            <a:r>
              <a:rPr lang="en-US" sz="1600" dirty="0" smtClean="0"/>
              <a:t>Types of agency, implies a ‘type’ of worker.</a:t>
            </a:r>
            <a:endParaRPr lang="en-US" dirty="0"/>
          </a:p>
          <a:p>
            <a:r>
              <a:rPr lang="en-US" dirty="0" smtClean="0"/>
              <a:t>All </a:t>
            </a:r>
            <a:r>
              <a:rPr lang="en-US" dirty="0"/>
              <a:t>of these can be </a:t>
            </a:r>
            <a:r>
              <a:rPr lang="en-US" b="1" dirty="0" smtClean="0"/>
              <a:t>intentional </a:t>
            </a:r>
            <a:r>
              <a:rPr lang="en-US" dirty="0" smtClean="0"/>
              <a:t>or </a:t>
            </a:r>
            <a:r>
              <a:rPr lang="en-US" b="1" dirty="0"/>
              <a:t>accidental</a:t>
            </a:r>
            <a:r>
              <a:rPr lang="en-US" dirty="0"/>
              <a:t>, </a:t>
            </a:r>
            <a:r>
              <a:rPr lang="en-US" b="1" dirty="0" smtClean="0"/>
              <a:t>formal </a:t>
            </a:r>
            <a:r>
              <a:rPr lang="en-US" dirty="0" smtClean="0"/>
              <a:t>or </a:t>
            </a:r>
            <a:r>
              <a:rPr lang="en-US" b="1" dirty="0"/>
              <a:t>informal</a:t>
            </a:r>
            <a:r>
              <a:rPr lang="en-US" dirty="0"/>
              <a:t>, </a:t>
            </a:r>
            <a:r>
              <a:rPr lang="en-US" b="1" dirty="0" smtClean="0"/>
              <a:t>structured </a:t>
            </a:r>
            <a:r>
              <a:rPr lang="en-US" dirty="0" smtClean="0"/>
              <a:t>or </a:t>
            </a:r>
            <a:r>
              <a:rPr lang="en-US" b="1" dirty="0"/>
              <a:t>unstructured</a:t>
            </a:r>
            <a:r>
              <a:rPr lang="en-US" dirty="0"/>
              <a:t>.</a:t>
            </a:r>
          </a:p>
          <a:p>
            <a:pPr marL="109728" indent="0">
              <a:buNone/>
            </a:pPr>
            <a:r>
              <a:rPr lang="en-US" sz="1900" i="1" dirty="0" smtClean="0"/>
              <a:t>                                                                  Foley </a:t>
            </a:r>
            <a:r>
              <a:rPr lang="en-US" sz="1900" i="1" dirty="0"/>
              <a:t>and </a:t>
            </a:r>
            <a:r>
              <a:rPr lang="en-US" sz="1900" i="1" dirty="0" err="1"/>
              <a:t>Rixon</a:t>
            </a:r>
            <a:r>
              <a:rPr lang="en-US" sz="1900" i="1" dirty="0"/>
              <a:t>(2008)</a:t>
            </a:r>
            <a:endParaRPr lang="en-US" sz="19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22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‘</a:t>
            </a:r>
            <a:r>
              <a:rPr lang="en-US" b="1" dirty="0"/>
              <a:t>Partnership</a:t>
            </a:r>
            <a:r>
              <a:rPr lang="en-US" dirty="0"/>
              <a:t>’: risen to prominence in </a:t>
            </a:r>
            <a:r>
              <a:rPr lang="en-US" b="1" dirty="0"/>
              <a:t>government strategy</a:t>
            </a:r>
            <a:r>
              <a:rPr lang="en-US" dirty="0"/>
              <a:t>:</a:t>
            </a:r>
          </a:p>
          <a:p>
            <a:r>
              <a:rPr lang="en-US" b="1" dirty="0" smtClean="0"/>
              <a:t>1997 </a:t>
            </a:r>
            <a:r>
              <a:rPr lang="en-US" b="1" dirty="0" err="1"/>
              <a:t>labour</a:t>
            </a:r>
            <a:r>
              <a:rPr lang="en-US" b="1" dirty="0"/>
              <a:t> gov. </a:t>
            </a:r>
            <a:r>
              <a:rPr lang="en-US" dirty="0"/>
              <a:t>often delivered through ‘partnerships’ e.g. ‘Sure Start’.</a:t>
            </a:r>
          </a:p>
          <a:p>
            <a:r>
              <a:rPr lang="en-US" dirty="0" smtClean="0"/>
              <a:t>Required </a:t>
            </a:r>
            <a:r>
              <a:rPr lang="en-US" dirty="0"/>
              <a:t>bringing together of all stakeholders in statutory, voluntary, and private sector, but also parents and </a:t>
            </a:r>
            <a:r>
              <a:rPr lang="en-US" dirty="0" err="1"/>
              <a:t>carers</a:t>
            </a:r>
            <a:r>
              <a:rPr lang="en-US" dirty="0"/>
              <a:t>.</a:t>
            </a:r>
          </a:p>
          <a:p>
            <a:r>
              <a:rPr lang="en-US" dirty="0" smtClean="0"/>
              <a:t>Aimed </a:t>
            </a:r>
            <a:r>
              <a:rPr lang="en-US" dirty="0"/>
              <a:t>to bring </a:t>
            </a:r>
            <a:r>
              <a:rPr lang="en-US" b="1" dirty="0"/>
              <a:t>smaller voluntary </a:t>
            </a:r>
            <a:r>
              <a:rPr lang="en-US" b="1" dirty="0" err="1"/>
              <a:t>organisations</a:t>
            </a:r>
            <a:r>
              <a:rPr lang="en-US" b="1" dirty="0"/>
              <a:t> </a:t>
            </a:r>
            <a:r>
              <a:rPr lang="en-US" dirty="0"/>
              <a:t>into </a:t>
            </a:r>
            <a:r>
              <a:rPr lang="en-US" b="1" dirty="0" smtClean="0"/>
              <a:t>partnership </a:t>
            </a:r>
            <a:r>
              <a:rPr lang="en-US" dirty="0" smtClean="0"/>
              <a:t>with </a:t>
            </a:r>
            <a:r>
              <a:rPr lang="en-US" b="1" dirty="0"/>
              <a:t>larger statutory ones</a:t>
            </a:r>
            <a:r>
              <a:rPr lang="en-US" dirty="0"/>
              <a:t>, especially small community </a:t>
            </a:r>
            <a:r>
              <a:rPr lang="en-US" dirty="0" err="1"/>
              <a:t>organisations</a:t>
            </a:r>
            <a:r>
              <a:rPr lang="en-US" dirty="0"/>
              <a:t> and faith groups.</a:t>
            </a:r>
          </a:p>
          <a:p>
            <a:pPr marL="109728" indent="0">
              <a:buNone/>
            </a:pPr>
            <a:r>
              <a:rPr lang="en-US" sz="1900" i="1" dirty="0" smtClean="0"/>
              <a:t>                                                                      Foley </a:t>
            </a:r>
            <a:r>
              <a:rPr lang="en-US" sz="1900" i="1" dirty="0"/>
              <a:t>and </a:t>
            </a:r>
            <a:r>
              <a:rPr lang="en-US" sz="1900" i="1" dirty="0" err="1"/>
              <a:t>Rixon</a:t>
            </a:r>
            <a:r>
              <a:rPr lang="en-US" sz="1900" i="1" dirty="0"/>
              <a:t>(2008</a:t>
            </a:r>
            <a:endParaRPr lang="en-US" sz="19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660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2470" y="1417638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‘integrated’</a:t>
            </a:r>
          </a:p>
          <a:p>
            <a:r>
              <a:rPr lang="en-US" dirty="0" smtClean="0"/>
              <a:t>‘</a:t>
            </a:r>
            <a:r>
              <a:rPr lang="en-US" dirty="0"/>
              <a:t>holistic’</a:t>
            </a:r>
          </a:p>
          <a:p>
            <a:r>
              <a:rPr lang="en-US" dirty="0" smtClean="0"/>
              <a:t>‘</a:t>
            </a:r>
            <a:r>
              <a:rPr lang="en-US" dirty="0"/>
              <a:t>partnership’</a:t>
            </a:r>
          </a:p>
          <a:p>
            <a:r>
              <a:rPr lang="en-US" dirty="0" smtClean="0"/>
              <a:t>Words </a:t>
            </a:r>
            <a:r>
              <a:rPr lang="en-US" dirty="0"/>
              <a:t>that give a </a:t>
            </a:r>
            <a:r>
              <a:rPr lang="en-US" b="1" dirty="0"/>
              <a:t>positive </a:t>
            </a:r>
            <a:r>
              <a:rPr lang="en-US" b="1" dirty="0" smtClean="0"/>
              <a:t>spin </a:t>
            </a:r>
            <a:r>
              <a:rPr lang="en-US" dirty="0" smtClean="0"/>
              <a:t>to </a:t>
            </a:r>
            <a:r>
              <a:rPr lang="en-US" dirty="0"/>
              <a:t>practice</a:t>
            </a:r>
          </a:p>
          <a:p>
            <a:r>
              <a:rPr lang="en-US" dirty="0" smtClean="0"/>
              <a:t>Whereas </a:t>
            </a:r>
            <a:r>
              <a:rPr lang="en-US" dirty="0"/>
              <a:t>in </a:t>
            </a:r>
            <a:r>
              <a:rPr lang="en-US" b="1" dirty="0" smtClean="0"/>
              <a:t>reality </a:t>
            </a:r>
            <a:r>
              <a:rPr lang="en-US" dirty="0" smtClean="0"/>
              <a:t>this </a:t>
            </a:r>
            <a:r>
              <a:rPr lang="en-US" dirty="0"/>
              <a:t>practice is often experienced as:</a:t>
            </a:r>
          </a:p>
          <a:p>
            <a:r>
              <a:rPr lang="en-US" dirty="0" smtClean="0"/>
              <a:t>‘</a:t>
            </a:r>
            <a:r>
              <a:rPr lang="en-US" dirty="0"/>
              <a:t>separate’</a:t>
            </a:r>
          </a:p>
          <a:p>
            <a:r>
              <a:rPr lang="en-US" dirty="0" smtClean="0"/>
              <a:t>‘</a:t>
            </a:r>
            <a:r>
              <a:rPr lang="en-US" dirty="0"/>
              <a:t>isolated’</a:t>
            </a:r>
          </a:p>
          <a:p>
            <a:r>
              <a:rPr lang="en-US" dirty="0" smtClean="0"/>
              <a:t>‘</a:t>
            </a:r>
            <a:r>
              <a:rPr lang="en-US" dirty="0"/>
              <a:t>frustrating’</a:t>
            </a:r>
          </a:p>
          <a:p>
            <a:r>
              <a:rPr lang="en-US" dirty="0" smtClean="0"/>
              <a:t>In </a:t>
            </a:r>
            <a:r>
              <a:rPr lang="en-US" dirty="0"/>
              <a:t>other words, working in partnership can be </a:t>
            </a:r>
            <a:r>
              <a:rPr lang="en-US" b="1" dirty="0"/>
              <a:t>easier to talk about </a:t>
            </a:r>
            <a:r>
              <a:rPr lang="en-US" dirty="0"/>
              <a:t>than </a:t>
            </a:r>
            <a:r>
              <a:rPr lang="en-US" b="1" dirty="0"/>
              <a:t>make happen in practice</a:t>
            </a:r>
            <a:endParaRPr lang="en-US" dirty="0"/>
          </a:p>
          <a:p>
            <a:pPr marL="109728" indent="0">
              <a:buNone/>
            </a:pPr>
            <a:endParaRPr lang="en-US" sz="1900" dirty="0" smtClean="0"/>
          </a:p>
          <a:p>
            <a:pPr marL="109728" indent="0">
              <a:buNone/>
            </a:pPr>
            <a:r>
              <a:rPr lang="en-US" sz="1900" dirty="0"/>
              <a:t> </a:t>
            </a:r>
            <a:r>
              <a:rPr lang="en-US" sz="1900" dirty="0" smtClean="0"/>
              <a:t>                                            (</a:t>
            </a:r>
            <a:r>
              <a:rPr lang="en-US" sz="1900" dirty="0"/>
              <a:t>Reid </a:t>
            </a:r>
            <a:r>
              <a:rPr lang="en-US" sz="1900" i="1" dirty="0"/>
              <a:t>cited in </a:t>
            </a:r>
            <a:r>
              <a:rPr lang="en-US" sz="1900" dirty="0"/>
              <a:t>Harrison et al 2007:165)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77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260648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Multi-agency working: For &amp; Against</a:t>
            </a:r>
            <a:endParaRPr lang="en-GB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In pairs or small groups, identify the positive and negative aspects of multi-agency working. Where possible illustrate your decisions with examples from your own experience.</a:t>
            </a:r>
            <a:endParaRPr lang="en-GB" sz="2400" i="1" dirty="0"/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37734" y="4293096"/>
            <a:ext cx="1396523" cy="139652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83768" y="3068960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Share your ideas with the larger group.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1963698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New ethos of working may be better described as ‘Partnership working’ as it entails:</a:t>
            </a:r>
          </a:p>
          <a:p>
            <a:r>
              <a:rPr lang="en-GB" dirty="0" smtClean="0"/>
              <a:t>“ The underlying desire for new ways of developing and refining the complex (pattern) of professional relationships focused on improvements for families and children”.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sz="2000" dirty="0" smtClean="0"/>
              <a:t>                                                      (Michael Gasper, 2010:5)</a:t>
            </a:r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Ethos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62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 coalition of organisations and individuals from one sector who agree to work together for a common aim or a set of compatible aims, and agree to work together in a co-operative and mutually supportive fashion</a:t>
            </a:r>
            <a:r>
              <a:rPr lang="en-GB" sz="2000" dirty="0" smtClean="0"/>
              <a:t>.</a:t>
            </a:r>
          </a:p>
          <a:p>
            <a:endParaRPr lang="en-GB" sz="2000" dirty="0"/>
          </a:p>
          <a:p>
            <a:r>
              <a:rPr lang="en-GB" sz="2400" dirty="0" smtClean="0"/>
              <a:t>Involving parents and carers in planning and developing services is the best way of creating cost-effective, responsive services that work for families.</a:t>
            </a:r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000" b="1" dirty="0" smtClean="0"/>
              <a:t>                            Aiming High for Disabled Children (2007)</a:t>
            </a:r>
            <a:endParaRPr lang="en-US" sz="2000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Partnership working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12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stakeholders are valued</a:t>
            </a:r>
          </a:p>
          <a:p>
            <a:r>
              <a:rPr lang="en-GB" dirty="0" smtClean="0"/>
              <a:t>Change from the bottom and not the top down</a:t>
            </a:r>
          </a:p>
          <a:p>
            <a:r>
              <a:rPr lang="en-GB" dirty="0" smtClean="0"/>
              <a:t>Services brought to the community rather than other way round</a:t>
            </a:r>
          </a:p>
          <a:p>
            <a:r>
              <a:rPr lang="en-GB" dirty="0" smtClean="0"/>
              <a:t>Co-location ‘under one roof’</a:t>
            </a:r>
          </a:p>
          <a:p>
            <a:r>
              <a:rPr lang="en-GB" dirty="0" smtClean="0"/>
              <a:t>Access to training</a:t>
            </a:r>
          </a:p>
          <a:p>
            <a:r>
              <a:rPr lang="en-GB" dirty="0" smtClean="0"/>
              <a:t>Prioritising to highest areas of need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elements of Effective Partnership Working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34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Causes rather than effects need to be analysed and addressed</a:t>
            </a:r>
          </a:p>
          <a:p>
            <a:r>
              <a:rPr lang="en-GB" dirty="0" smtClean="0"/>
              <a:t>Greater development of advocacy services – giving the vulnerable a voice</a:t>
            </a:r>
          </a:p>
          <a:p>
            <a:r>
              <a:rPr lang="en-GB" dirty="0" smtClean="0"/>
              <a:t>Support to encourage independence not dependency</a:t>
            </a:r>
          </a:p>
          <a:p>
            <a:r>
              <a:rPr lang="en-GB" dirty="0" smtClean="0"/>
              <a:t>Non-judgemental working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elements of Effective Partnership Working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57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b="1" dirty="0" smtClean="0"/>
              <a:t>Opportunities:</a:t>
            </a:r>
          </a:p>
          <a:p>
            <a:r>
              <a:rPr lang="en-GB" dirty="0" smtClean="0"/>
              <a:t>Easier access to services for users and carers</a:t>
            </a:r>
          </a:p>
          <a:p>
            <a:r>
              <a:rPr lang="en-GB" dirty="0" smtClean="0"/>
              <a:t>Wider access to a range of skills and expertise</a:t>
            </a:r>
          </a:p>
          <a:p>
            <a:r>
              <a:rPr lang="en-GB" dirty="0" smtClean="0"/>
              <a:t>Improvement in professional competence</a:t>
            </a:r>
          </a:p>
          <a:p>
            <a:r>
              <a:rPr lang="en-GB" dirty="0" smtClean="0"/>
              <a:t>Joint planning</a:t>
            </a:r>
          </a:p>
          <a:p>
            <a:r>
              <a:rPr lang="en-GB" dirty="0" smtClean="0"/>
              <a:t>Sharing budgets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Opportunities and challenges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28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/>
          <a:lstStyle/>
          <a:p>
            <a:pPr marL="109728" indent="0">
              <a:buNone/>
            </a:pPr>
            <a:r>
              <a:rPr lang="en-GB" b="1" dirty="0" smtClean="0"/>
              <a:t>Challenges:</a:t>
            </a:r>
          </a:p>
          <a:p>
            <a:r>
              <a:rPr lang="en-GB" dirty="0" smtClean="0"/>
              <a:t>Fear of change</a:t>
            </a:r>
          </a:p>
          <a:p>
            <a:r>
              <a:rPr lang="en-GB" dirty="0" smtClean="0"/>
              <a:t>Sharing Budgets!</a:t>
            </a:r>
          </a:p>
          <a:p>
            <a:r>
              <a:rPr lang="en-GB" dirty="0" smtClean="0"/>
              <a:t>Leadership</a:t>
            </a:r>
          </a:p>
          <a:p>
            <a:r>
              <a:rPr lang="en-GB" dirty="0" smtClean="0"/>
              <a:t>National priorities versus local need</a:t>
            </a:r>
          </a:p>
          <a:p>
            <a:r>
              <a:rPr lang="en-GB" dirty="0" smtClean="0"/>
              <a:t>Different (competing?)</a:t>
            </a:r>
          </a:p>
          <a:p>
            <a:r>
              <a:rPr lang="en-GB" dirty="0" smtClean="0"/>
              <a:t>New ways of working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Opportunities and challenges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/>
          <a:lstStyle/>
          <a:p>
            <a:r>
              <a:rPr lang="en-GB" dirty="0" smtClean="0"/>
              <a:t>Partnership – working policies – as with any social policies- emerged out of:</a:t>
            </a:r>
          </a:p>
          <a:p>
            <a:r>
              <a:rPr lang="en-GB" dirty="0" smtClean="0"/>
              <a:t>Political necessity – changing needs</a:t>
            </a:r>
          </a:p>
          <a:p>
            <a:r>
              <a:rPr lang="en-GB" dirty="0" smtClean="0"/>
              <a:t>Economic necessity – changing demography</a:t>
            </a:r>
          </a:p>
          <a:p>
            <a:r>
              <a:rPr lang="en-GB" dirty="0" smtClean="0"/>
              <a:t>Milestone/Events- changing perceptions</a:t>
            </a:r>
          </a:p>
          <a:p>
            <a:r>
              <a:rPr lang="en-GB" dirty="0" smtClean="0"/>
              <a:t>New philosophy – changing ideas about how to meet need</a:t>
            </a:r>
          </a:p>
          <a:p>
            <a:r>
              <a:rPr lang="en-GB" dirty="0" smtClean="0"/>
              <a:t>Research and Consultation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69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en-US" dirty="0" err="1" smtClean="0"/>
              <a:t>Cheminais</a:t>
            </a:r>
            <a:r>
              <a:rPr lang="en-US" dirty="0" smtClean="0"/>
              <a:t>, R., </a:t>
            </a:r>
            <a:r>
              <a:rPr lang="en-US" i="1" dirty="0" smtClean="0"/>
              <a:t>Effective Multi-Agency Partnerships: putting Every Child Matters into Practice</a:t>
            </a:r>
            <a:r>
              <a:rPr lang="en-US" dirty="0" smtClean="0"/>
              <a:t>, London: SAGE Publications, 2009</a:t>
            </a:r>
          </a:p>
          <a:p>
            <a:r>
              <a:rPr lang="en-GB" dirty="0" err="1" smtClean="0"/>
              <a:t>DCSF</a:t>
            </a:r>
            <a:r>
              <a:rPr lang="en-GB" dirty="0" smtClean="0"/>
              <a:t>, </a:t>
            </a:r>
            <a:r>
              <a:rPr lang="en-GB" i="1" dirty="0" smtClean="0"/>
              <a:t>Children’s Trusts: Statutory guidance on inter-agency cooperation to improve well-being of children, young people and their families, </a:t>
            </a:r>
            <a:r>
              <a:rPr lang="en-GB" dirty="0" smtClean="0"/>
              <a:t>Crown Copyright, 2008</a:t>
            </a:r>
            <a:endParaRPr lang="en-US" dirty="0" smtClean="0"/>
          </a:p>
          <a:p>
            <a:r>
              <a:rPr lang="en-US" dirty="0" smtClean="0"/>
              <a:t>Foley, P., and </a:t>
            </a:r>
            <a:r>
              <a:rPr lang="en-US" dirty="0" err="1" smtClean="0"/>
              <a:t>Rixon</a:t>
            </a:r>
            <a:r>
              <a:rPr lang="en-US" dirty="0" smtClean="0"/>
              <a:t>, A., </a:t>
            </a:r>
            <a:r>
              <a:rPr lang="en-US" i="1" dirty="0" smtClean="0"/>
              <a:t>Changing children’s services: working and learning together, </a:t>
            </a:r>
            <a:r>
              <a:rPr lang="en-US" dirty="0" smtClean="0"/>
              <a:t>Bristol: The Policy Press, 2008. </a:t>
            </a:r>
          </a:p>
          <a:p>
            <a:r>
              <a:rPr lang="en-US" dirty="0" smtClean="0"/>
              <a:t>Gasper, M., </a:t>
            </a:r>
            <a:r>
              <a:rPr lang="en-US" i="1" dirty="0" smtClean="0"/>
              <a:t>Multi-agency working in the early years: Challenges and opportunities, </a:t>
            </a:r>
            <a:r>
              <a:rPr lang="en-US" dirty="0" smtClean="0"/>
              <a:t>London: SAGE Publications, 2010</a:t>
            </a:r>
          </a:p>
          <a:p>
            <a:r>
              <a:rPr lang="en-US" dirty="0" smtClean="0"/>
              <a:t>Harrison R, Wise C, </a:t>
            </a:r>
            <a:r>
              <a:rPr lang="en-US" i="1" dirty="0" smtClean="0"/>
              <a:t>Working with Young People</a:t>
            </a:r>
            <a:r>
              <a:rPr lang="en-US" dirty="0" smtClean="0"/>
              <a:t>, London: SAGE publications, 2005</a:t>
            </a:r>
          </a:p>
          <a:p>
            <a:r>
              <a:rPr lang="en-US" dirty="0" smtClean="0"/>
              <a:t>Harrison R, Benjamin C, Curran S, Hunter R, </a:t>
            </a:r>
            <a:r>
              <a:rPr lang="en-US" i="1" dirty="0" smtClean="0"/>
              <a:t>Leading Work with Young People, </a:t>
            </a:r>
            <a:r>
              <a:rPr lang="en-US" dirty="0" smtClean="0"/>
              <a:t>London: SAGE Publications, 2007</a:t>
            </a:r>
          </a:p>
          <a:p>
            <a:r>
              <a:rPr lang="en-US" dirty="0" smtClean="0"/>
              <a:t>Lacey P, </a:t>
            </a:r>
            <a:r>
              <a:rPr lang="en-US" i="1" dirty="0" smtClean="0"/>
              <a:t>Support Partnerships: Collaboration in action</a:t>
            </a:r>
            <a:r>
              <a:rPr lang="en-US" dirty="0" smtClean="0"/>
              <a:t>, London: David Fulton Publishers, 2001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38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Welsh Government (2010) </a:t>
            </a:r>
            <a:r>
              <a:rPr lang="en-GB" sz="2000" i="1" dirty="0" smtClean="0"/>
              <a:t>Children and Families (Wales) Measure 2010 </a:t>
            </a:r>
            <a:r>
              <a:rPr lang="en-GB" sz="2000" dirty="0" smtClean="0"/>
              <a:t> Available at</a:t>
            </a:r>
            <a:r>
              <a:rPr lang="en-GB" sz="2000" dirty="0"/>
              <a:t>: </a:t>
            </a:r>
            <a:r>
              <a:rPr lang="en-GB" sz="2000" dirty="0">
                <a:hlinkClick r:id="rId2"/>
              </a:rPr>
              <a:t>http://gov.wales/topics/people-and-communities/people/children-and-young-people/child-poverty/childrenandfamilies/?</a:t>
            </a:r>
            <a:r>
              <a:rPr lang="en-GB" sz="2000" dirty="0" smtClean="0">
                <a:hlinkClick r:id="rId2"/>
              </a:rPr>
              <a:t>lang=en</a:t>
            </a:r>
            <a:r>
              <a:rPr lang="en-GB" sz="2000" dirty="0" smtClean="0"/>
              <a:t> [Accessed 04/11/2016]</a:t>
            </a:r>
          </a:p>
          <a:p>
            <a:r>
              <a:rPr lang="en-GB" sz="2000" dirty="0" smtClean="0"/>
              <a:t>Welsh Government (2012) </a:t>
            </a:r>
            <a:r>
              <a:rPr lang="en-GB" sz="2000" i="1" dirty="0" smtClean="0"/>
              <a:t>Shared Purpose – Shared Delivery </a:t>
            </a:r>
            <a:r>
              <a:rPr lang="en-GB" sz="2000" dirty="0" smtClean="0"/>
              <a:t>Cardiff: Welsh Government</a:t>
            </a:r>
            <a:endParaRPr lang="en-US" sz="2000" dirty="0" smtClean="0"/>
          </a:p>
          <a:p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13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1343</TotalTime>
  <Words>2140</Words>
  <Application>Microsoft Office PowerPoint</Application>
  <PresentationFormat>On-screen Show (4:3)</PresentationFormat>
  <Paragraphs>249</Paragraphs>
  <Slides>38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UWTSD PPT Template (lectures)</vt:lpstr>
      <vt:lpstr>SJSI5017: Equality and Disability in Education</vt:lpstr>
      <vt:lpstr>Recap of last session</vt:lpstr>
      <vt:lpstr>What is ‘multi-agency working’?</vt:lpstr>
      <vt:lpstr>What is ‘multi – agency working’?</vt:lpstr>
      <vt:lpstr>The aims of multi-agency practice</vt:lpstr>
      <vt:lpstr>A brief history of Multi-Agency Working</vt:lpstr>
      <vt:lpstr>A brief history of Multi-Agency Working</vt:lpstr>
      <vt:lpstr>A brief history of Multi-Agency Working</vt:lpstr>
      <vt:lpstr>A brief history of Multi-Agency Working</vt:lpstr>
      <vt:lpstr>Problems</vt:lpstr>
      <vt:lpstr>And more problems</vt:lpstr>
      <vt:lpstr>Every Child Matters - 2003</vt:lpstr>
      <vt:lpstr>Children Act 2004</vt:lpstr>
      <vt:lpstr>Multi-Agency Working in Practice</vt:lpstr>
      <vt:lpstr>Welsh Context</vt:lpstr>
      <vt:lpstr>PowerPoint Presentation</vt:lpstr>
      <vt:lpstr>PowerPoint Presentation</vt:lpstr>
      <vt:lpstr>Welsh Context - Newport</vt:lpstr>
      <vt:lpstr>The Four Tier Model of Need</vt:lpstr>
      <vt:lpstr>Team Around the Cluster - Supporting Need</vt:lpstr>
      <vt:lpstr>Team Around the Cluster - Supporting Need</vt:lpstr>
      <vt:lpstr>Team Around the Cluster - Supporting Need</vt:lpstr>
      <vt:lpstr>Analysis of Cabinet Report</vt:lpstr>
      <vt:lpstr>‘Joined-up ‘ services</vt:lpstr>
      <vt:lpstr>Multi-agency working: Terminology</vt:lpstr>
      <vt:lpstr>Terminology</vt:lpstr>
      <vt:lpstr>Terminology</vt:lpstr>
      <vt:lpstr>Terminology</vt:lpstr>
      <vt:lpstr>PowerPoint Presentation</vt:lpstr>
      <vt:lpstr>New Ethos</vt:lpstr>
      <vt:lpstr>Partnership working</vt:lpstr>
      <vt:lpstr>Key elements of Effective Partnership Working</vt:lpstr>
      <vt:lpstr>Key elements of Effective Partnership Working</vt:lpstr>
      <vt:lpstr>Opportunities and challenges</vt:lpstr>
      <vt:lpstr>Opportunities and challenges</vt:lpstr>
      <vt:lpstr>Conclusions</vt:lpstr>
      <vt:lpstr>References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Ken Dicks</cp:lastModifiedBy>
  <cp:revision>64</cp:revision>
  <cp:lastPrinted>2016-11-12T10:46:07Z</cp:lastPrinted>
  <dcterms:created xsi:type="dcterms:W3CDTF">2016-10-28T11:34:04Z</dcterms:created>
  <dcterms:modified xsi:type="dcterms:W3CDTF">2017-10-22T12:45:27Z</dcterms:modified>
</cp:coreProperties>
</file>