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13" autoAdjust="0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15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65171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Welcome. This presentation applies Bowlby's Attachment Theory to understand Isaac's development and propose a practical, theory-informed support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Isaac is a 4-year-old attending a Children's Centre in London. He lives with his mother who has post-natal depression. Staff have noted he is withdrawn, distressed when separated from mum, and has delays in language.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Bowlby proposed that attachment is biologically driven. The internal working model is especially important — early experiences with Isaac's mother shape how he views himself and relationships.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Ainsworth's Strange Situation identified these types. Isaac's clinginess and extreme distress match insecure-anxious attachment — caused by inconsistent caregiving linked to his mother's post-natal depression.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of Isaac's experiences maps directly onto Bowlby's theory. His mother's PND and the disrupted childcare explain the insecure attachment behaviours observed by staff.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Isaac may have a sensitive temperament biologically, but the environmental stressors — PND, disrupted childcare, relocation — have significantly shaped his insecure attachment.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six strategies are directly linked to Bowlby's Attachment Theory. The key person approach replicates the secure base. Supporting the mother supports the primary attachment bond — which Bowlby saw as fundamental.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Bowlby's theory is well-evidenced but not without criticism. In London's diverse communities, we must apply it flexibly and with cultural awareness, rather than prescriptively.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conclude — Isaac's developmental challenges are best understood through Bowlby's lens. Attachment disruption explains his behaviours. The support plan is theory-grounded and realistic for an early years setting. I am happy to take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42/peds.2011-2663" TargetMode="External"/><Relationship Id="rId3" Type="http://schemas.openxmlformats.org/officeDocument/2006/relationships/hyperlink" Target="https://www.gov.uk/government/publications/early-years-foundation-stage-framework--2" TargetMode="External"/><Relationship Id="rId7" Type="http://schemas.openxmlformats.org/officeDocument/2006/relationships/hyperlink" Target="https://doi.org/10.1037/0003-066X.55.10.1093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ce.org.uk/guidance/cg192" TargetMode="External"/><Relationship Id="rId5" Type="http://schemas.openxmlformats.org/officeDocument/2006/relationships/hyperlink" Target="https://www.routledge.com/Nurturing-Natures/Music/p/book/9781138217836n" TargetMode="External"/><Relationship Id="rId4" Type="http://schemas.openxmlformats.org/officeDocument/2006/relationships/hyperlink" Target="https://www.routledge.com/Why-Love-Matters/Gerhardt/p/book/9780415697965" TargetMode="External"/><Relationship Id="rId9" Type="http://schemas.openxmlformats.org/officeDocument/2006/relationships/hyperlink" Target="https://www.penguinrandomhouse.com/books/297395/parenting-from-the-inside-out-by-daniel-j-siegel-md-and-mary-hartzell-m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9E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49440" y="-914400"/>
            <a:ext cx="3200400" cy="3200400"/>
          </a:xfrm>
          <a:prstGeom prst="ellipse">
            <a:avLst/>
          </a:prstGeom>
          <a:solidFill>
            <a:srgbClr val="FB923C">
              <a:alpha val="60000"/>
            </a:srgbClr>
          </a:solidFill>
          <a:ln w="12700">
            <a:solidFill>
              <a:srgbClr val="FB923C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731520" y="3474720"/>
            <a:ext cx="2560320" cy="2560320"/>
          </a:xfrm>
          <a:prstGeom prst="ellipse">
            <a:avLst/>
          </a:prstGeom>
          <a:solidFill>
            <a:srgbClr val="FB923C">
              <a:alpha val="50000"/>
            </a:srgbClr>
          </a:solidFill>
          <a:ln w="12700">
            <a:solidFill>
              <a:srgbClr val="FB923C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357219"/>
            <a:ext cx="5278898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Early Years Support Plan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28629" y="1232598"/>
            <a:ext cx="284870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 Isaac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893617" y="2059912"/>
            <a:ext cx="4592783" cy="594360"/>
          </a:xfrm>
          <a:prstGeom prst="roundRect">
            <a:avLst>
              <a:gd name="adj" fmla="val 15385"/>
            </a:avLst>
          </a:prstGeom>
          <a:solidFill>
            <a:srgbClr val="FFFFFF">
              <a:alpha val="80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73738" y="2041323"/>
            <a:ext cx="5359079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Bowlby's Attachment Theory</a:t>
            </a:r>
            <a:endParaRPr lang="en-US" sz="1500" dirty="0">
              <a:solidFill>
                <a:srgbClr val="FF0000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-1462220" y="4586821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Theory: Bowlby's Attachment Theory  |  Setting: Children's Centre, London  | 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Case: Isaac, Age 4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016262" y="4697969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Trainee Early Years Support Worker  |  Individual Presentation</a:t>
            </a:r>
            <a:endParaRPr lang="en-US" sz="11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817" y="357219"/>
            <a:ext cx="2954739" cy="417584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73663" y="2654272"/>
            <a:ext cx="309773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Zahraa bi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2507270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 : Prabjot Kaur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sahota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 : LCHS4010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: Psychology in Health &amp; social care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is Isaac?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10642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👦   Age: 4 years old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365760" y="187452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92938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📍   Setting: Children's Centre, London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269748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275234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👩   Family: Lives with single mother experiencing post-natal depression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365760" y="3520440"/>
            <a:ext cx="5291629" cy="713232"/>
          </a:xfrm>
          <a:prstGeom prst="roundRect">
            <a:avLst>
              <a:gd name="adj" fmla="val 12821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48640" y="3575304"/>
            <a:ext cx="8046720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🔄   History: Disrupted childcare arrangements over the past 2 years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365760" y="4434840"/>
            <a:ext cx="5291629" cy="530352"/>
          </a:xfrm>
          <a:prstGeom prst="roundRect">
            <a:avLst>
              <a:gd name="adj" fmla="val 13793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02920" y="4434840"/>
            <a:ext cx="5154469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Observed: Withdrawn in play  ·  Distressed at separation  ·  Language delays  ·  Struggles in group activities</a:t>
            </a:r>
            <a:endParaRPr lang="en-US" sz="115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912" y="1025409"/>
            <a:ext cx="2704916" cy="393978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Bowlby's Attachment Theory — Key Concepts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2412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111556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Monotropy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02920" y="14813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Children form one primary attachment bond usually with the mother, which is more important than all others (Bowlby, 1969)</a:t>
            </a:r>
          </a:p>
        </p:txBody>
      </p:sp>
      <p:sp>
        <p:nvSpPr>
          <p:cNvPr id="7" name="Shape 5"/>
          <p:cNvSpPr/>
          <p:nvPr/>
        </p:nvSpPr>
        <p:spPr>
          <a:xfrm>
            <a:off x="4754880" y="102412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92040" y="111556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Safe Haven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892040" y="148132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When frightened or stressed, the child goes to the caregiver for comfort and security; when the caregiver is a safe haven, the child will go to him.</a:t>
            </a:r>
          </a:p>
        </p:txBody>
      </p:sp>
      <p:sp>
        <p:nvSpPr>
          <p:cNvPr id="10" name="Shape 8"/>
          <p:cNvSpPr/>
          <p:nvPr/>
        </p:nvSpPr>
        <p:spPr>
          <a:xfrm>
            <a:off x="365760" y="294436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303580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Internal Working Model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02920" y="340156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first attachments form a mental template for all future ones and affect all future self-esteem.</a:t>
            </a:r>
          </a:p>
        </p:txBody>
      </p:sp>
      <p:sp>
        <p:nvSpPr>
          <p:cNvPr id="13" name="Shape 11"/>
          <p:cNvSpPr/>
          <p:nvPr/>
        </p:nvSpPr>
        <p:spPr>
          <a:xfrm>
            <a:off x="4754880" y="2944368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92040" y="3035808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Period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892040" y="3401568"/>
            <a:ext cx="384048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period of 0-2 years is sensitive period for secure attachment. Disruption at this time has long-term developmental implications.</a:t>
            </a:r>
          </a:p>
        </p:txBody>
      </p:sp>
      <p:sp>
        <p:nvSpPr>
          <p:cNvPr id="16" name="Text 14"/>
          <p:cNvSpPr/>
          <p:nvPr/>
        </p:nvSpPr>
        <p:spPr>
          <a:xfrm>
            <a:off x="365760" y="4773168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 (1969) argued attachment is a biological survival mechanism, not merely a learned behaviour.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B923C"/>
          </a:solidFill>
          <a:ln w="12700">
            <a:solidFill>
              <a:srgbClr val="FB92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Ainsworth's Types of Attachment</a:t>
            </a:r>
            <a:endParaRPr lang="en-US" sz="28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437017"/>
              </p:ext>
            </p:extLst>
          </p:nvPr>
        </p:nvGraphicFramePr>
        <p:xfrm>
          <a:off x="365760" y="1024128"/>
          <a:ext cx="8412480" cy="329184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Type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Child's Behaviour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Caregiver Pattern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FFFFF"/>
                        </a:solidFill>
                        <a:latin typeface="Cambria" pitchFamily="34" charset="0"/>
                        <a:ea typeface="Cambria" pitchFamily="34" charset="-122"/>
                        <a:cs typeface="Cambria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mbria" pitchFamily="34" charset="0"/>
                          <a:ea typeface="Cambria" pitchFamily="34" charset="-122"/>
                          <a:cs typeface="Cambria" pitchFamily="34" charset="-120"/>
                        </a:rPr>
                        <a:t>Isaac's Fit?</a:t>
                      </a:r>
                      <a:endParaRPr lang="en-US" sz="1200" dirty="0">
                        <a:latin typeface="Cambria" charset="0"/>
                        <a:ea typeface="Cambria" charset="0"/>
                        <a:cs typeface="Cambria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9E0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Secure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Explores freely; uses caregiver as base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Sensitive &amp; consistent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6EAF7E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6EAF7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✗  No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Insecure-Anxious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Clingy; extreme distress at separation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Inconsistent responses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FB7185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B718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✓  YES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Insecure-Avoidant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Indifferent; emotionally distant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Rejecting caregiver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5C4A1E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5C4A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Partial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8368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Disorganized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 consistent strategy; confused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00" dirty="0">
                        <a:solidFill>
                          <a:srgbClr val="2D2D2D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2D2D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Frightening caregiver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b="1" dirty="0">
                        <a:solidFill>
                          <a:srgbClr val="5C4A1E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5C4A1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Possible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E7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hape 2"/>
          <p:cNvSpPr/>
          <p:nvPr/>
        </p:nvSpPr>
        <p:spPr>
          <a:xfrm>
            <a:off x="365760" y="4434840"/>
            <a:ext cx="8412480" cy="502920"/>
          </a:xfrm>
          <a:prstGeom prst="roundRect">
            <a:avLst>
              <a:gd name="adj" fmla="val 14545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02920" y="44348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 most closely shows Insecure-Anxious Attachment,  linked to inconsistent caregiving (Ainsworth et al., 1978)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Attachment Theory to Isaac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3931920" cy="457200"/>
          </a:xfrm>
          <a:prstGeom prst="roundRect">
            <a:avLst>
              <a:gd name="adj" fmla="val 16000"/>
            </a:avLst>
          </a:prstGeom>
          <a:solidFill>
            <a:srgbClr val="FB7185"/>
          </a:solidFill>
          <a:ln w="12700">
            <a:solidFill>
              <a:srgbClr val="FB71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005840"/>
            <a:ext cx="3931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Isaac's Experiences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846320" y="1005840"/>
            <a:ext cx="3931920" cy="457200"/>
          </a:xfrm>
          <a:prstGeom prst="roundRect">
            <a:avLst>
              <a:gd name="adj" fmla="val 16000"/>
            </a:avLst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846320" y="1005840"/>
            <a:ext cx="3931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Attachment Theory Explains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65760" y="1572768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1609344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Mother's post-natal depression → inconsistent responsiveness</a:t>
            </a:r>
          </a:p>
        </p:txBody>
      </p:sp>
      <p:sp>
        <p:nvSpPr>
          <p:cNvPr id="10" name="Shape 8"/>
          <p:cNvSpPr/>
          <p:nvPr/>
        </p:nvSpPr>
        <p:spPr>
          <a:xfrm>
            <a:off x="4846320" y="1572768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83480" y="1609344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Prevents separation from others, becomes clingy and distressed when parents are away. </a:t>
            </a:r>
            <a:br>
              <a:rPr lang="en-US" sz="1100" dirty="0"/>
            </a:b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315968" y="1737360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13" name="Shape 11"/>
          <p:cNvSpPr/>
          <p:nvPr/>
        </p:nvSpPr>
        <p:spPr>
          <a:xfrm>
            <a:off x="365760" y="2377440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2920" y="2414016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Disrupted childcare for over 2 years → several separations</a:t>
            </a:r>
          </a:p>
        </p:txBody>
      </p:sp>
      <p:sp>
        <p:nvSpPr>
          <p:cNvPr id="15" name="Shape 13"/>
          <p:cNvSpPr/>
          <p:nvPr/>
        </p:nvSpPr>
        <p:spPr>
          <a:xfrm>
            <a:off x="4846320" y="2377440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983480" y="2330414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100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lack of normal connection - emotional dysregulation</a:t>
            </a:r>
          </a:p>
        </p:txBody>
      </p:sp>
      <p:sp>
        <p:nvSpPr>
          <p:cNvPr id="17" name="Text 15"/>
          <p:cNvSpPr/>
          <p:nvPr/>
        </p:nvSpPr>
        <p:spPr>
          <a:xfrm>
            <a:off x="4315968" y="2542032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18" name="Shape 16"/>
          <p:cNvSpPr/>
          <p:nvPr/>
        </p:nvSpPr>
        <p:spPr>
          <a:xfrm>
            <a:off x="365760" y="3182112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2920" y="3148751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Stressed home environment = Limited social support</a:t>
            </a:r>
          </a:p>
        </p:txBody>
      </p:sp>
      <p:sp>
        <p:nvSpPr>
          <p:cNvPr id="20" name="Shape 18"/>
          <p:cNvSpPr/>
          <p:nvPr/>
        </p:nvSpPr>
        <p:spPr>
          <a:xfrm>
            <a:off x="4846320" y="3182112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983480" y="3218688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No secure base → withdrawn, avoids group play</a:t>
            </a:r>
          </a:p>
        </p:txBody>
      </p:sp>
      <p:sp>
        <p:nvSpPr>
          <p:cNvPr id="22" name="Text 20"/>
          <p:cNvSpPr/>
          <p:nvPr/>
        </p:nvSpPr>
        <p:spPr>
          <a:xfrm>
            <a:off x="4315968" y="3346704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23" name="Shape 21"/>
          <p:cNvSpPr/>
          <p:nvPr/>
        </p:nvSpPr>
        <p:spPr>
          <a:xfrm>
            <a:off x="365760" y="3986784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12700">
            <a:solidFill>
              <a:srgbClr val="FBBF24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02920" y="4023360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Moved to London → Disruption of routines</a:t>
            </a:r>
          </a:p>
        </p:txBody>
      </p:sp>
      <p:sp>
        <p:nvSpPr>
          <p:cNvPr id="25" name="Shape 23"/>
          <p:cNvSpPr/>
          <p:nvPr/>
        </p:nvSpPr>
        <p:spPr>
          <a:xfrm>
            <a:off x="4846320" y="3986784"/>
            <a:ext cx="3931920" cy="694944"/>
          </a:xfrm>
          <a:prstGeom prst="roundRect">
            <a:avLst>
              <a:gd name="adj" fmla="val 10526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983480" y="4023360"/>
            <a:ext cx="3657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absence of mother → language delay.</a:t>
            </a:r>
          </a:p>
        </p:txBody>
      </p:sp>
      <p:sp>
        <p:nvSpPr>
          <p:cNvPr id="27" name="Text 25"/>
          <p:cNvSpPr/>
          <p:nvPr/>
        </p:nvSpPr>
        <p:spPr>
          <a:xfrm>
            <a:off x="4315968" y="4151376"/>
            <a:ext cx="502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B923C"/>
          </a:solidFill>
          <a:ln w="12700">
            <a:solidFill>
              <a:srgbClr val="FB92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&amp; Nurture in Isaac's Development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3840480" cy="3840480"/>
          </a:xfrm>
          <a:prstGeom prst="roundRect">
            <a:avLst>
              <a:gd name="adj" fmla="val 2857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9728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(Biological)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448156" y="1037090"/>
            <a:ext cx="34747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Bowlby: attachment is programmed for survival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 might be more nervous than he should be, based on his temperament.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stress of relationships has an impact on early brain development.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cortisol associated with insecure attachment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937760" y="1005840"/>
            <a:ext cx="3840480" cy="3840480"/>
          </a:xfrm>
          <a:prstGeom prst="roundRect">
            <a:avLst>
              <a:gd name="adj" fmla="val 2857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120640" y="1097280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NURTURE (Environmental)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020156" y="1200676"/>
            <a:ext cx="34747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responsiveness → poor bonding and attachment with infant. Poor bonding and attachment with infant → high risk for failure to thrive.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child's care is interrupted with an irregular pattern of care to the child.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 restrictive social support for the family</a:t>
            </a:r>
          </a:p>
          <a:p>
            <a:pPr marL="342900" indent="-342900"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Loss of familiar friends/community and routines → relocation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65760" y="480060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biology and environment interact — Isaac's development is shaped by nature AND nurture working together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Theory-Informed Support Plan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20040" y="102412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29768" y="111556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Person Approach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29768" y="155448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consistent key worker to create a secure base in the center (Bowlby, 1969)</a:t>
            </a:r>
          </a:p>
        </p:txBody>
      </p:sp>
      <p:sp>
        <p:nvSpPr>
          <p:cNvPr id="7" name="Shape 5"/>
          <p:cNvSpPr/>
          <p:nvPr/>
        </p:nvSpPr>
        <p:spPr>
          <a:xfrm>
            <a:off x="3246120" y="102412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355848" y="111556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🎨  Attachment-Based Play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355848" y="155448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100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Child led play and storytelling to be used for supporting emotional expression and trust.</a:t>
            </a:r>
          </a:p>
        </p:txBody>
      </p:sp>
      <p:sp>
        <p:nvSpPr>
          <p:cNvPr id="10" name="Shape 8"/>
          <p:cNvSpPr/>
          <p:nvPr/>
        </p:nvSpPr>
        <p:spPr>
          <a:xfrm>
            <a:off x="6172200" y="102412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281928" y="111556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Language-Rich Environment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281928" y="155448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Shared reading, songs and talk-rich routines to address language delays</a:t>
            </a:r>
          </a:p>
        </p:txBody>
      </p:sp>
      <p:sp>
        <p:nvSpPr>
          <p:cNvPr id="13" name="Shape 11"/>
          <p:cNvSpPr/>
          <p:nvPr/>
        </p:nvSpPr>
        <p:spPr>
          <a:xfrm>
            <a:off x="320040" y="299008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29768" y="308152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👩‍👦  Parental Support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29768" y="352044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Refer Mother to PND services, model sensitive care giving, involve her in sessions</a:t>
            </a:r>
          </a:p>
        </p:txBody>
      </p:sp>
      <p:sp>
        <p:nvSpPr>
          <p:cNvPr id="16" name="Shape 14"/>
          <p:cNvSpPr/>
          <p:nvPr/>
        </p:nvSpPr>
        <p:spPr>
          <a:xfrm>
            <a:off x="3246120" y="299008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355848" y="308152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🔄  Transition Strategies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355848" y="352044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br>
              <a:rPr lang="en-US" sz="1100" dirty="0"/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Slowly and gradually introducing new people, places, and routines; known farewells; visual timetables to alleviate anxiety.</a:t>
            </a:r>
          </a:p>
        </p:txBody>
      </p:sp>
      <p:sp>
        <p:nvSpPr>
          <p:cNvPr id="19" name="Shape 17"/>
          <p:cNvSpPr/>
          <p:nvPr/>
        </p:nvSpPr>
        <p:spPr>
          <a:xfrm>
            <a:off x="6172200" y="2990088"/>
            <a:ext cx="269748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FEF3C7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81928" y="3081528"/>
            <a:ext cx="2487168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9E0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🏥  Multi-Agency Working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281928" y="3520440"/>
            <a:ext cx="2487168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Collaborate with health visitor, social worker and speech therapist.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FB7185"/>
          </a:solidFill>
          <a:ln w="12700">
            <a:solidFill>
              <a:srgbClr val="FB71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Evaluation of Bowlby's Theory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3840480" cy="3200400"/>
          </a:xfrm>
          <a:prstGeom prst="roundRect">
            <a:avLst>
              <a:gd name="adj" fmla="val 2857"/>
            </a:avLst>
          </a:prstGeom>
          <a:solidFill>
            <a:srgbClr val="D1FAE5"/>
          </a:solidFill>
          <a:ln w="12700">
            <a:solidFill>
              <a:srgbClr val="6EAF7E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78992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6EAF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02920" y="1078992"/>
            <a:ext cx="347472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some good evidence base (Ainsworth et al., 1978)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the key person need of the EYFS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Supported with neuroscience-based research, early bonds influence brain development.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be used directly in early years practice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4937760" y="1005840"/>
            <a:ext cx="3840480" cy="3200400"/>
          </a:xfrm>
          <a:prstGeom prst="roundRect">
            <a:avLst>
              <a:gd name="adj" fmla="val 2857"/>
            </a:avLst>
          </a:prstGeom>
          <a:solidFill>
            <a:srgbClr val="FFF1F2"/>
          </a:solidFill>
          <a:ln w="12700">
            <a:solidFill>
              <a:srgbClr val="FB7185"/>
            </a:solidFill>
            <a:prstDash val="solid"/>
          </a:ln>
          <a:effectLst>
            <a:outerShdw blurRad="76200" dist="381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120640" y="1078992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B718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030205" y="1282572"/>
            <a:ext cx="347472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Over-emphasizing monotropy means that it emphasizes one attachment at the expense of others.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Gender bias is assuming mother as primary care taker.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biases not as relevant in collectivist cultures (</a:t>
            </a:r>
            <a:r>
              <a:rPr lang="en-US" sz="1200" dirty="0" err="1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Rothbaum</a:t>
            </a: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et al., 2000)</a:t>
            </a:r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not fully consider resilience and protective factors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65760" y="4315968"/>
            <a:ext cx="8412480" cy="594360"/>
          </a:xfrm>
          <a:prstGeom prst="roundRect">
            <a:avLst>
              <a:gd name="adj" fmla="val 12308"/>
            </a:avLst>
          </a:prstGeom>
          <a:solidFill>
            <a:srgbClr val="FEF3C7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43159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Context: </a:t>
            </a:r>
            <a:r>
              <a:rPr lang="en-US" sz="1150" dirty="0">
                <a:solidFill>
                  <a:srgbClr val="5C4A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family may draw on cultural practices not captured by Bowlby's Western model. Support must be culturally sensitive and inclusive.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9E0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200400"/>
            <a:ext cx="3200400" cy="3200400"/>
          </a:xfrm>
          <a:prstGeom prst="ellipse">
            <a:avLst/>
          </a:prstGeom>
          <a:solidFill>
            <a:srgbClr val="FB923C">
              <a:alpha val="50000"/>
            </a:srgbClr>
          </a:solidFill>
          <a:ln w="12700">
            <a:solidFill>
              <a:srgbClr val="FB923C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274320"/>
            <a:ext cx="64008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Conclusion</a:t>
            </a:r>
            <a:endParaRPr lang="en-US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430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 Isaac shows signs of insecure-anxious attachment linked to maternal PND and disrupted childcare</a:t>
            </a:r>
          </a:p>
        </p:txBody>
      </p:sp>
      <p:sp>
        <p:nvSpPr>
          <p:cNvPr id="5" name="Text 3"/>
          <p:cNvSpPr/>
          <p:nvPr/>
        </p:nvSpPr>
        <p:spPr>
          <a:xfrm>
            <a:off x="457200" y="18288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 Bowlby's Attachment Theory provides a clear framework to understand and respond to his needs</a:t>
            </a:r>
          </a:p>
        </p:txBody>
      </p:sp>
      <p:sp>
        <p:nvSpPr>
          <p:cNvPr id="6" name="Text 4"/>
          <p:cNvSpPr/>
          <p:nvPr/>
        </p:nvSpPr>
        <p:spPr>
          <a:xfrm>
            <a:off x="457200" y="25146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 A secure key person relationship at the centre is the most important single intervention</a:t>
            </a:r>
          </a:p>
        </p:txBody>
      </p:sp>
      <p:sp>
        <p:nvSpPr>
          <p:cNvPr id="7" name="Text 5"/>
          <p:cNvSpPr/>
          <p:nvPr/>
        </p:nvSpPr>
        <p:spPr>
          <a:xfrm>
            <a:off x="457200" y="32004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 Supporting Isaac's mother is equally </a:t>
            </a:r>
            <a:r>
              <a:rPr lang="en-US" sz="1300" dirty="0" err="1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vital,her</a:t>
            </a: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wellbeing directly affects his development</a:t>
            </a:r>
          </a:p>
        </p:txBody>
      </p:sp>
      <p:sp>
        <p:nvSpPr>
          <p:cNvPr id="8" name="Text 6"/>
          <p:cNvSpPr/>
          <p:nvPr/>
        </p:nvSpPr>
        <p:spPr>
          <a:xfrm>
            <a:off x="457200" y="3886200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EF3C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5.  </a:t>
            </a:r>
            <a:r>
              <a:rPr lang="en-US" sz="13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multi-agency, attachment-informed approach gives Isaac the best chance to thrive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57200" y="4709160"/>
            <a:ext cx="77724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propensity to make strong emotional bonds to particular individuals [is] a basic component of human nature."  - Bowlby (1988)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B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6EAF7E"/>
          </a:solidFill>
          <a:ln w="12700">
            <a:solidFill>
              <a:srgbClr val="6EAF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54864"/>
            <a:ext cx="841248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References (Harvard Style)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832104"/>
            <a:ext cx="8412480" cy="4160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Ainsworth, M.D.S., Blehar, M.C., Waters, E. and Wall, S. (1978) Patterns of Attachment: A Psychological Study of the Strange Situation. Hillsdale,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NJ: Lawrence Erlbaum Associates.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Bowlby, J. (1969) Attachment and Loss, Vol. 1: Attachment. London: Hogarth Press.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Bowlby, J. (1988) A Secure Base: Parent-Child Attachment and Healthy Human Development. New York: Basic Books.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Department for Education (2021) Statutory Framework for the Early Years Foundation Stage.                                                               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3"/>
              </a:rPr>
              <a:t>https://www.gov.uk/government/publications/early-years-foundation-stage-framework--2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5.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Gerhardt, S. (2019) Why Love Matters: How Affection Shapes a Baby's Brain. 2nd edn. Hove: Routledge.                                    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4"/>
              </a:rPr>
              <a:t>https://www.routledge.com/Why-Love-Matters/Gerhardt/p/book/9780415697965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Music, G. (2017) Nurturing Natures: Attachment and Children's Emotional, Sociocultural and Brain Development. 2nd edn. London: Routledge.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5"/>
              </a:rPr>
              <a:t>https://www.routledge.com/Nurturing-Natures/Music/p/book/9781138217836n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NICE (2020) Antenatal and Postnatal Mental Health: Clinical Management and Service Guidance (CG192).                                              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6"/>
              </a:rPr>
              <a:t>https://www.nice.org.uk/guidance/cg192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8.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Rothbaum, F., Weisz, J., Pott, M., Miyake, K. and Morelli, G. (2000) 'Attachment and culture', American Psychologist, 55(10), pp. 1093-1104.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7"/>
              </a:rPr>
              <a:t>https://doi.org/10.1037/0003-066X.55.10.1093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9.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Shonkoff, J.P. and Garner, A.S. (2018) 'The lifelong effects of early childhood adversity and toxic stress', Pediatrics, 129(1), pp. e232-e246.                                             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8"/>
              </a:rPr>
              <a:t>https://doi.org/10.1542/peds.2011-2663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
</a:t>
            </a:r>
            <a:r>
              <a:rPr lang="en-US" sz="850" b="1" dirty="0">
                <a:solidFill>
                  <a:srgbClr val="F59E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10. 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Siegel, D.J. and Hartzell, M. (2019) Parenting from the Inside Out. New York: TarcherPerigee. </a:t>
            </a:r>
          </a:p>
          <a:p>
            <a:pPr marL="0" indent="0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Available at: 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  <a:hlinkClick r:id="rId9"/>
              </a:rPr>
              <a:t>https://www.penguinrandomhouse.com/books/297395/parenting-from-the-inside-out-by-daniel-j-siegel-md-and-mary-hartzell-med/</a:t>
            </a:r>
            <a:r>
              <a:rPr lang="en-US" sz="850" dirty="0">
                <a:solidFill>
                  <a:srgbClr val="2D2D2D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endParaRPr 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4919472"/>
            <a:ext cx="8412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1571</Words>
  <Application>Microsoft Office PowerPoint</Application>
  <PresentationFormat>On-screen Show (16:9)</PresentationFormat>
  <Paragraphs>153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Early Years Support Plan for Isaac</dc:title>
  <dc:subject>PptxGenJS Presentation</dc:subject>
  <dc:creator>PptxGenJS</dc:creator>
  <cp:lastModifiedBy>zahraa bi</cp:lastModifiedBy>
  <cp:revision>11</cp:revision>
  <dcterms:created xsi:type="dcterms:W3CDTF">2026-06-13T14:04:53Z</dcterms:created>
  <dcterms:modified xsi:type="dcterms:W3CDTF">2026-06-14T10:09:45Z</dcterms:modified>
</cp:coreProperties>
</file>